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7"/>
  </p:notesMasterIdLst>
  <p:handoutMasterIdLst>
    <p:handoutMasterId r:id="rId18"/>
  </p:handoutMasterIdLst>
  <p:sldIdLst>
    <p:sldId id="500" r:id="rId2"/>
    <p:sldId id="501" r:id="rId3"/>
    <p:sldId id="535" r:id="rId4"/>
    <p:sldId id="519" r:id="rId5"/>
    <p:sldId id="537" r:id="rId6"/>
    <p:sldId id="536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500"/>
            <p14:sldId id="501"/>
            <p14:sldId id="535"/>
            <p14:sldId id="519"/>
            <p14:sldId id="537"/>
            <p14:sldId id="536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AFF"/>
    <a:srgbClr val="FF919C"/>
    <a:srgbClr val="000000"/>
    <a:srgbClr val="FE3C00"/>
    <a:srgbClr val="BD85F7"/>
    <a:srgbClr val="0D2477"/>
    <a:srgbClr val="09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6005"/>
  </p:normalViewPr>
  <p:slideViewPr>
    <p:cSldViewPr snapToGrid="0" snapToObjects="1">
      <p:cViewPr varScale="1">
        <p:scale>
          <a:sx n="126" d="100"/>
          <a:sy n="126" d="100"/>
        </p:scale>
        <p:origin x="48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534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6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51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65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95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2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4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4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0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8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9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1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2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4055602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493520"/>
            <a:ext cx="9753600" cy="22860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66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1349951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500542"/>
            <a:ext cx="9753600" cy="2050415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44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0"/>
            <a:ext cx="4348481" cy="685446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10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1"/>
            <a:ext cx="434848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5082EFB-1114-FE47-B838-2915F2B9B9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520" y="3444241"/>
            <a:ext cx="4348481" cy="341375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1092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8593373" y="1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93373" y="2289977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593373" y="4573989"/>
            <a:ext cx="3598627" cy="228401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5D61D25-2C22-8E45-A9B3-AAB911B76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6129020" cy="1459697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12658E-CB5A-AF48-A644-353403DB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6129020" cy="4261852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64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1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22839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778777" y="1561736"/>
            <a:ext cx="4841723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67AA0B1-6033-2F4D-A765-7D17EAA02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1"/>
            <a:ext cx="9753600" cy="72699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59E27A-E0B3-884A-B625-74AD7AB9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59381"/>
            <a:ext cx="9753600" cy="178666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1607819"/>
            <a:ext cx="9753600" cy="481105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662482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0269"/>
            <a:ext cx="6414052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3667761"/>
            <a:ext cx="4229100" cy="297828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207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7763118-0811-A045-907D-A37A39B473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249" y="664745"/>
            <a:ext cx="456075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C4E96E-0DBC-9741-978E-351DF7CF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49" y="2526750"/>
            <a:ext cx="4560751" cy="36708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235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206448" y="990269"/>
            <a:ext cx="6414052" cy="2438731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3667761"/>
            <a:ext cx="4508500" cy="297828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5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>
            <a:spLocks/>
          </p:cNvSpPr>
          <p:nvPr userDrawn="1"/>
        </p:nvSpPr>
        <p:spPr>
          <a:xfrm>
            <a:off x="388273" y="65712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3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899" y="4246128"/>
            <a:ext cx="8046357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6531429" y="664745"/>
            <a:ext cx="508907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53C0E3-CA06-FF4E-9268-38C763A2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9" y="2526750"/>
            <a:ext cx="5089071" cy="36708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987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371547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A2D389-5092-B541-B85C-948DD9C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3715470"/>
            <a:ext cx="5240020" cy="2930571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1806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3429000"/>
            <a:ext cx="103251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913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CFFCC-3559-F84D-A042-1BAFB259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691325"/>
            <a:ext cx="5240020" cy="228555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660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910E763-4396-F74C-8903-82D9802B2D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79701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94BA5C2-38F4-E14F-AA9C-C3DFC99975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92502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9FCD912-C26A-6644-A093-938CD0712E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37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B2E5B3A-B4B2-BD4F-AB85-BFF95E3A2A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94898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CC35ADD1-35FD-C44E-BAE2-21F1D63D4D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046096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4A064768-5B8B-5740-B764-CCD1215AD7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669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A8ACE225-1838-3544-957D-AACCA7BE3A1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479701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FD0641E4-640F-8D4E-8C69-BFEE014364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092502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0DBFC0DE-039B-2F4E-BFBC-2E3DA03643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7437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5EA1B11-E5B8-9149-BBE6-13ADFB08F8B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394898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ECDDA7D5-E29D-2F4F-9BBE-E4BC874FC1D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046096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D39CEE3D-7E7A-494C-B8D1-6A561A1F8C6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69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D2F2FBF1-42C4-084B-9B8F-8A6BB412FDF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479701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99001851-0A29-5945-8461-09C32A1DF56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092502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DC1D8B20-1A51-9C4A-ABDD-DD48B5D1C27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437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5AA24CC2-0B66-B34D-A228-6AE40A8DE75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94898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5FA8BDB8-5757-C142-AC90-BC8AD95844D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46096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65AA2FDC-1BAC-F24E-85E0-00EBEC7473C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8669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72982FDD-C863-2C47-A976-BFBF4777637D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701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1D2AA8B1-2C53-7940-A97F-72E577896EC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092502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B695AF4D-D6DC-0944-98EC-F2C964A6D13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7437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002E033C-4E61-6B4F-B553-C83E76F94D8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394898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50A9437-CEAD-0741-8012-DFC58613492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046096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AB69879B-EE95-2340-855D-A9E3FF45B3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6690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81755F83-CEE1-CA4F-9CB2-AD8AF9461F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690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34924851-6C37-C84F-A630-EA87C879C7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9674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1591A003-2C51-8747-8121-A00901B695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2658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6" name="Picture Placeholder 4">
            <a:extLst>
              <a:ext uri="{FF2B5EF4-FFF2-40B4-BE49-F238E27FC236}">
                <a16:creationId xmlns:a16="http://schemas.microsoft.com/office/drawing/2014/main" id="{E5FC3E9F-0D6F-1A4B-9B98-7EEBF5AEAD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5642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CEC3CD0E-BFD8-D741-B22E-22F2F41C4FA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4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0460D3CE-95FD-684A-91A1-6CCB6968556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92658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9" name="Picture Placeholder 4">
            <a:extLst>
              <a:ext uri="{FF2B5EF4-FFF2-40B4-BE49-F238E27FC236}">
                <a16:creationId xmlns:a16="http://schemas.microsoft.com/office/drawing/2014/main" id="{B8B8D087-5B4B-8141-8DB9-81770800BD1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45642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0" name="Picture Placeholder 4">
            <a:extLst>
              <a:ext uri="{FF2B5EF4-FFF2-40B4-BE49-F238E27FC236}">
                <a16:creationId xmlns:a16="http://schemas.microsoft.com/office/drawing/2014/main" id="{BB5C1B6D-1803-8645-8E13-7DE2A58DE4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9674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285C2B50-7632-3747-84F1-900493205C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2658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B105B2B0-0C44-D34D-837F-9F695FD218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642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240515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0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5244737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8622575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9753600" cy="757655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F39EDD-56E0-DB41-A5F7-71248102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44631"/>
            <a:ext cx="9753600" cy="180141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43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0603505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75107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8669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9433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60198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80962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10172700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54585"/>
            <a:ext cx="59359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74726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08921"/>
            <a:ext cx="10972800" cy="3417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3392" y="1700809"/>
            <a:ext cx="10945216" cy="72008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28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757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3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545021" y="671005"/>
            <a:ext cx="10075479" cy="745212"/>
          </a:xfrm>
        </p:spPr>
        <p:txBody>
          <a:bodyPr>
            <a:noAutofit/>
          </a:bodyPr>
          <a:lstStyle>
            <a:lvl1pPr algn="l"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C995C6-BBB5-3B4F-9763-5F55B391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1" y="1661159"/>
            <a:ext cx="10075479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545021" y="671005"/>
            <a:ext cx="10075479" cy="745212"/>
          </a:xfrm>
        </p:spPr>
        <p:txBody>
          <a:bodyPr>
            <a:noAutofit/>
          </a:bodyPr>
          <a:lstStyle>
            <a:lvl1pPr algn="l"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C995C6-BBB5-3B4F-9763-5F55B391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2" y="1661159"/>
            <a:ext cx="4897342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4657CDC-790B-5B43-A1E2-05ACC7341BB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761020" y="1661159"/>
            <a:ext cx="4897342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34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1C06C6-61D8-E14E-B26A-EC6DF13C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1" y="665017"/>
            <a:ext cx="10075479" cy="57538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367AB8-F1BD-8C4B-9148-198F7FCF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683755"/>
            <a:ext cx="9753600" cy="1223228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>
              <a:defRPr spc="0"/>
            </a:lvl1pPr>
          </a:lstStyle>
          <a:p>
            <a:r>
              <a:rPr lang="en-US" dirty="0"/>
              <a:t>YOUR TITLE HERE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E6C14DE-F4F4-A44E-8CFA-84E77258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247" y="4061012"/>
            <a:ext cx="9778253" cy="23578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28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181100"/>
            <a:ext cx="697230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3927944"/>
            <a:ext cx="112014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5E9AFA-5FE4-944B-BC1C-BFB852B88888}"/>
              </a:ext>
            </a:extLst>
          </p:cNvPr>
          <p:cNvSpPr txBox="1"/>
          <p:nvPr userDrawn="1"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spc="300" dirty="0">
                <a:latin typeface="Arial" panose="020B0604020202020204" pitchFamily="34" charset="0"/>
                <a:cs typeface="Arial" panose="020B0604020202020204" pitchFamily="34" charset="0"/>
              </a:rPr>
              <a:t>   THE UNIVERSITY OF STRATHCLYDE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35" r:id="rId2"/>
    <p:sldLayoutId id="2147484011" r:id="rId3"/>
    <p:sldLayoutId id="2147484012" r:id="rId4"/>
    <p:sldLayoutId id="2147484013" r:id="rId5"/>
    <p:sldLayoutId id="2147484080" r:id="rId6"/>
    <p:sldLayoutId id="2147484081" r:id="rId7"/>
    <p:sldLayoutId id="2147484079" r:id="rId8"/>
    <p:sldLayoutId id="2147484014" r:id="rId9"/>
    <p:sldLayoutId id="2147484015" r:id="rId10"/>
    <p:sldLayoutId id="2147484073" r:id="rId11"/>
    <p:sldLayoutId id="2147484074" r:id="rId12"/>
    <p:sldLayoutId id="2147484076" r:id="rId13"/>
    <p:sldLayoutId id="2147484016" r:id="rId14"/>
    <p:sldLayoutId id="2147484048" r:id="rId15"/>
    <p:sldLayoutId id="2147484024" r:id="rId16"/>
    <p:sldLayoutId id="2147484078" r:id="rId17"/>
    <p:sldLayoutId id="2147484029" r:id="rId18"/>
    <p:sldLayoutId id="2147484075" r:id="rId19"/>
    <p:sldLayoutId id="2147484040" r:id="rId20"/>
    <p:sldLayoutId id="2147484030" r:id="rId21"/>
    <p:sldLayoutId id="2147484031" r:id="rId22"/>
    <p:sldLayoutId id="2147484032" r:id="rId23"/>
    <p:sldLayoutId id="2147484077" r:id="rId24"/>
    <p:sldLayoutId id="2147484036" r:id="rId25"/>
    <p:sldLayoutId id="2147484044" r:id="rId26"/>
    <p:sldLayoutId id="2147484046" r:id="rId27"/>
    <p:sldLayoutId id="2147484049" r:id="rId28"/>
    <p:sldLayoutId id="2147484050" r:id="rId29"/>
    <p:sldLayoutId id="2147484082" r:id="rId30"/>
    <p:sldLayoutId id="2147484095" r:id="rId31"/>
    <p:sldLayoutId id="2147484108" r:id="rId32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Clr>
          <a:srgbClr val="002060"/>
        </a:buClr>
        <a:buFont typeface="Wingdings" pitchFamily="2" charset="2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76" userDrawn="1">
          <p15:clr>
            <a:srgbClr val="F26B43"/>
          </p15:clr>
        </p15:guide>
        <p15:guide id="51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narrow city street with cars parked on the side of a road&#10;&#10;Description automatically generated">
            <a:extLst>
              <a:ext uri="{FF2B5EF4-FFF2-40B4-BE49-F238E27FC236}">
                <a16:creationId xmlns:a16="http://schemas.microsoft.com/office/drawing/2014/main" id="{E566D67D-5EC4-C64B-B715-8305BD4FC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206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1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2331341" y="2825942"/>
            <a:ext cx="9514080" cy="3221644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spc="0" dirty="0">
                <a:solidFill>
                  <a:schemeClr val="bg1"/>
                </a:solidFill>
              </a:rPr>
              <a:t>Digital Filters Design: Pole Zero Placement</a:t>
            </a:r>
          </a:p>
          <a:p>
            <a:r>
              <a:rPr lang="en-US" sz="6000" spc="0" dirty="0">
                <a:solidFill>
                  <a:schemeClr val="bg1"/>
                </a:solidFill>
              </a:rPr>
              <a:t> </a:t>
            </a:r>
          </a:p>
          <a:p>
            <a:endParaRPr lang="en-US" sz="6000" spc="0" dirty="0">
              <a:solidFill>
                <a:schemeClr val="bg1"/>
              </a:solidFill>
            </a:endParaRPr>
          </a:p>
          <a:p>
            <a:endParaRPr lang="en-US" sz="4000" spc="0" dirty="0">
              <a:solidFill>
                <a:schemeClr val="bg1"/>
              </a:solidFill>
            </a:endParaRPr>
          </a:p>
          <a:p>
            <a:endParaRPr lang="en-US" sz="6000" spc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2140" y="6314707"/>
            <a:ext cx="5693627" cy="43550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carmine.clemente@strath.ac.uk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Montserrat" pitchFamily="2" charset="77"/>
              </a:rPr>
              <a:t>Digital filters</a:t>
            </a:r>
            <a:endParaRPr lang="en-US" sz="1200" spc="3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81222-DB4E-4541-BEB5-CEB6BFF74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581" y="511630"/>
            <a:ext cx="1865573" cy="13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8" y="187325"/>
            <a:ext cx="10945812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Pole placement: Example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94AD7B-4A5F-B543-5303-250593682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75" y="1644650"/>
            <a:ext cx="6978650" cy="1928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2DA021-0EDA-54C3-2890-F776EEC50BB0}"/>
                  </a:ext>
                </a:extLst>
              </p:cNvPr>
              <p:cNvSpPr txBox="1"/>
              <p:nvPr/>
            </p:nvSpPr>
            <p:spPr>
              <a:xfrm>
                <a:off x="1246188" y="3983401"/>
                <a:ext cx="91652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>
                        <a:lumMod val="10000"/>
                      </a:schemeClr>
                    </a:solidFill>
                  </a:rPr>
                  <a:t>And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>
                        <a:lumMod val="10000"/>
                      </a:schemeClr>
                    </a:solidFill>
                  </a:rPr>
                  <a:t> we can get the linear difference equation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2DA021-0EDA-54C3-2890-F776EEC50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88" y="3983401"/>
                <a:ext cx="9165266" cy="523220"/>
              </a:xfrm>
              <a:prstGeom prst="rect">
                <a:avLst/>
              </a:prstGeom>
              <a:blipFill>
                <a:blip r:embed="rId4"/>
                <a:stretch>
                  <a:fillRect l="-1245" t="-11905" r="-41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751AFE-A592-816E-8DED-051342F79819}"/>
                  </a:ext>
                </a:extLst>
              </p:cNvPr>
              <p:cNvSpPr txBox="1"/>
              <p:nvPr/>
            </p:nvSpPr>
            <p:spPr>
              <a:xfrm>
                <a:off x="1983422" y="4806636"/>
                <a:ext cx="86210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] = −0.877969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−2] +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751AFE-A592-816E-8DED-051342F7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22" y="4806636"/>
                <a:ext cx="8621078" cy="584775"/>
              </a:xfrm>
              <a:prstGeom prst="rect">
                <a:avLst/>
              </a:prstGeom>
              <a:blipFill>
                <a:blip r:embed="rId5"/>
                <a:stretch>
                  <a:fillRect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37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8" y="187325"/>
            <a:ext cx="10945812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Pole placement: Example 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72C44A-B41C-FA4D-A5B8-236CCB49166D}"/>
              </a:ext>
            </a:extLst>
          </p:cNvPr>
          <p:cNvSpPr txBox="1">
            <a:spLocks noChangeArrowheads="1"/>
          </p:cNvSpPr>
          <p:nvPr/>
        </p:nvSpPr>
        <p:spPr>
          <a:xfrm>
            <a:off x="1192212" y="4051971"/>
            <a:ext cx="10945812" cy="5949280"/>
          </a:xfrm>
          <a:prstGeom prst="rect">
            <a:avLst/>
          </a:prstGeom>
        </p:spPr>
        <p:txBody>
          <a:bodyPr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2060"/>
              </a:buClr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450177AF-0D0C-AC4B-83CA-B75CFD535E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3799" y="1277516"/>
                <a:ext cx="11122638" cy="5204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4400" eaLnBrk="1" hangingPunct="1">
                  <a:defRPr/>
                </a:pPr>
                <a:r>
                  <a:rPr lang="en-GB" altLang="en-US" sz="2800" b="1" kern="0" dirty="0">
                    <a:solidFill>
                      <a:srgbClr val="FF0000"/>
                    </a:solidFill>
                    <a:latin typeface="Arial"/>
                  </a:rPr>
                  <a:t>Let’s design a filter using zero-pole placement to obtain the coefficients of a notch filter with the following specifications: </a:t>
                </a:r>
              </a:p>
              <a:p>
                <a:pPr marL="0" indent="0" defTabSz="914400" eaLnBrk="1" hangingPunct="1">
                  <a:buNone/>
                  <a:defRPr/>
                </a:pPr>
                <a:endParaRPr lang="en-GB" altLang="en-US" sz="2800" b="1" kern="0" dirty="0">
                  <a:solidFill>
                    <a:srgbClr val="FF0000"/>
                  </a:solidFill>
                  <a:latin typeface="Arial"/>
                </a:endParaRPr>
              </a:p>
              <a:p>
                <a:pPr lvl="1" indent="-342900" defTabSz="914400" eaLnBrk="1" hangingPunct="1">
                  <a:buFontTx/>
                  <a:buChar char="•"/>
                  <a:defRPr/>
                </a:pPr>
                <a:r>
                  <a:rPr lang="en-GB" altLang="en-US" kern="0" dirty="0">
                    <a:solidFill>
                      <a:srgbClr val="000000"/>
                    </a:solidFill>
                    <a:latin typeface="Arial"/>
                  </a:rPr>
                  <a:t>Notch frequency 50Hz; </a:t>
                </a:r>
              </a:p>
              <a:p>
                <a:pPr lvl="1" indent="-342900" defTabSz="914400" eaLnBrk="1" hangingPunct="1">
                  <a:buFontTx/>
                  <a:buChar char="•"/>
                  <a:defRPr/>
                </a:pPr>
                <a:r>
                  <a:rPr lang="en-GB" altLang="en-US" kern="0" dirty="0">
                    <a:solidFill>
                      <a:srgbClr val="000000"/>
                    </a:solidFill>
                    <a:latin typeface="Arial"/>
                  </a:rPr>
                  <a:t>3 dB width of notch </a:t>
                </a:r>
                <a14:m>
                  <m:oMath xmlns:m="http://schemas.openxmlformats.org/officeDocument/2006/math">
                    <m:r>
                      <a:rPr lang="en-GB" altLang="en-US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GB" altLang="en-US" kern="0" dirty="0">
                    <a:solidFill>
                      <a:srgbClr val="000000"/>
                    </a:solidFill>
                    <a:latin typeface="Arial"/>
                  </a:rPr>
                  <a:t>5Hz; </a:t>
                </a:r>
              </a:p>
              <a:p>
                <a:pPr lvl="1" indent="-342900" defTabSz="914400" eaLnBrk="1" hangingPunct="1">
                  <a:buFontTx/>
                  <a:buChar char="•"/>
                  <a:defRPr/>
                </a:pPr>
                <a:r>
                  <a:rPr lang="en-GB" altLang="en-US" kern="0" dirty="0">
                    <a:solidFill>
                      <a:srgbClr val="000000"/>
                    </a:solidFill>
                    <a:latin typeface="Arial"/>
                  </a:rPr>
                  <a:t>Sampling frequency 500 Hz; </a:t>
                </a:r>
              </a:p>
              <a:p>
                <a:pPr lvl="1" indent="-342900" defTabSz="914400" eaLnBrk="1" hangingPunct="1">
                  <a:buFontTx/>
                  <a:buChar char="•"/>
                  <a:defRPr/>
                </a:pPr>
                <a:endParaRPr lang="en-GB" altLang="en-US" kern="0" dirty="0">
                  <a:solidFill>
                    <a:srgbClr val="000000"/>
                  </a:solidFill>
                  <a:latin typeface="Arial"/>
                </a:endParaRPr>
              </a:p>
              <a:p>
                <a:pPr marL="400050" lvl="1" indent="0" defTabSz="914400" eaLnBrk="1" hangingPunct="1">
                  <a:buNone/>
                  <a:defRPr/>
                </a:pPr>
                <a:endParaRPr lang="en-GB" altLang="en-US" sz="2400" kern="0" dirty="0">
                  <a:solidFill>
                    <a:srgbClr val="000000"/>
                  </a:solidFill>
                  <a:latin typeface="Arial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lang="en-GB" altLang="en-US" sz="2800" kern="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450177AF-0D0C-AC4B-83CA-B75CFD53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3799" y="1277516"/>
                <a:ext cx="11122638" cy="5204361"/>
              </a:xfrm>
              <a:prstGeom prst="rect">
                <a:avLst/>
              </a:prstGeom>
              <a:blipFill>
                <a:blip r:embed="rId3"/>
                <a:stretch>
                  <a:fillRect l="-912" t="-12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4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8" y="187325"/>
            <a:ext cx="10945812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Pole placement: Example 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72C44A-B41C-FA4D-A5B8-236CCB49166D}"/>
              </a:ext>
            </a:extLst>
          </p:cNvPr>
          <p:cNvSpPr txBox="1">
            <a:spLocks noChangeArrowheads="1"/>
          </p:cNvSpPr>
          <p:nvPr/>
        </p:nvSpPr>
        <p:spPr>
          <a:xfrm>
            <a:off x="1192212" y="4051971"/>
            <a:ext cx="10945812" cy="5949280"/>
          </a:xfrm>
          <a:prstGeom prst="rect">
            <a:avLst/>
          </a:prstGeom>
        </p:spPr>
        <p:txBody>
          <a:bodyPr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2060"/>
              </a:buClr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528D91-2B01-9848-770A-4E1413000D03}"/>
              </a:ext>
            </a:extLst>
          </p:cNvPr>
          <p:cNvGrpSpPr/>
          <p:nvPr/>
        </p:nvGrpSpPr>
        <p:grpSpPr>
          <a:xfrm>
            <a:off x="4114800" y="1943101"/>
            <a:ext cx="7317167" cy="4624664"/>
            <a:chOff x="4532811" y="1528355"/>
            <a:chExt cx="6950437" cy="46063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D085D6-FD7A-7D06-658E-990C77FC40E7}"/>
                </a:ext>
              </a:extLst>
            </p:cNvPr>
            <p:cNvGrpSpPr/>
            <p:nvPr/>
          </p:nvGrpSpPr>
          <p:grpSpPr>
            <a:xfrm>
              <a:off x="4532811" y="1528355"/>
              <a:ext cx="6784319" cy="4606332"/>
              <a:chOff x="2860766" y="2286000"/>
              <a:chExt cx="7171508" cy="45720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A7DD1A-92BB-155E-9E8B-8906C59A6091}"/>
                  </a:ext>
                </a:extLst>
              </p:cNvPr>
              <p:cNvSpPr/>
              <p:nvPr/>
            </p:nvSpPr>
            <p:spPr>
              <a:xfrm>
                <a:off x="4511039" y="3034117"/>
                <a:ext cx="3483429" cy="3484800"/>
              </a:xfrm>
              <a:prstGeom prst="ellipse">
                <a:avLst/>
              </a:prstGeom>
              <a:noFill/>
              <a:ln w="63500">
                <a:solidFill>
                  <a:schemeClr val="accent4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1AD2E61-F9FF-A8F9-F236-2171D494808C}"/>
                  </a:ext>
                </a:extLst>
              </p:cNvPr>
              <p:cNvCxnSpPr/>
              <p:nvPr/>
            </p:nvCxnSpPr>
            <p:spPr>
              <a:xfrm>
                <a:off x="2860766" y="4794069"/>
                <a:ext cx="7171508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AF02B23-6E23-FF56-EF1F-752E814BB6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2753" y="2286000"/>
                <a:ext cx="2" cy="457200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9F2E71-D187-CBB2-49EE-938EDB6F6EE9}"/>
                </a:ext>
              </a:extLst>
            </p:cNvPr>
            <p:cNvSpPr txBox="1"/>
            <p:nvPr/>
          </p:nvSpPr>
          <p:spPr>
            <a:xfrm>
              <a:off x="10554789" y="436299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Real(z)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32C165-4C14-BD7C-3045-8E52D236D0B8}"/>
                </a:ext>
              </a:extLst>
            </p:cNvPr>
            <p:cNvSpPr txBox="1"/>
            <p:nvPr/>
          </p:nvSpPr>
          <p:spPr>
            <a:xfrm>
              <a:off x="8007531" y="172429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(z)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A74503-2E08-72F6-CB98-FB0B24760E07}"/>
                </a:ext>
              </a:extLst>
            </p:cNvPr>
            <p:cNvSpPr txBox="1"/>
            <p:nvPr/>
          </p:nvSpPr>
          <p:spPr>
            <a:xfrm>
              <a:off x="10202091" y="1685109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z-plane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95B706-071C-3E73-8A7E-7ED8ADE9ECE8}"/>
              </a:ext>
            </a:extLst>
          </p:cNvPr>
          <p:cNvSpPr txBox="1"/>
          <p:nvPr/>
        </p:nvSpPr>
        <p:spPr>
          <a:xfrm>
            <a:off x="8852445" y="4759857"/>
            <a:ext cx="4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CE380-648A-1A47-E503-D6F6A88F742E}"/>
              </a:ext>
            </a:extLst>
          </p:cNvPr>
          <p:cNvSpPr txBox="1"/>
          <p:nvPr/>
        </p:nvSpPr>
        <p:spPr>
          <a:xfrm>
            <a:off x="1117252" y="1104809"/>
            <a:ext cx="92459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 defTabSz="914400" eaLnBrk="1" hangingPunct="1">
              <a:buFontTx/>
              <a:buChar char="•"/>
              <a:defRPr/>
            </a:pPr>
            <a:r>
              <a:rPr lang="en-GB" altLang="en-US" sz="2800" b="1" kern="0" dirty="0">
                <a:solidFill>
                  <a:srgbClr val="000000"/>
                </a:solidFill>
                <a:latin typeface="Arial"/>
              </a:rPr>
              <a:t>Notch frequency 50Hz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FD214-B8E4-3A17-457D-F31FDF6D4824}"/>
              </a:ext>
            </a:extLst>
          </p:cNvPr>
          <p:cNvSpPr txBox="1"/>
          <p:nvPr/>
        </p:nvSpPr>
        <p:spPr>
          <a:xfrm>
            <a:off x="8852445" y="3356383"/>
            <a:ext cx="4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CEBC80-B6B5-B9DC-2249-8E1E40A0A518}"/>
              </a:ext>
            </a:extLst>
          </p:cNvPr>
          <p:cNvCxnSpPr>
            <a:cxnSpLocks/>
          </p:cNvCxnSpPr>
          <p:nvPr/>
        </p:nvCxnSpPr>
        <p:spPr>
          <a:xfrm>
            <a:off x="5478451" y="2699835"/>
            <a:ext cx="3627449" cy="23674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57E0EC-6DDA-55F0-1C23-F05A46F5AF60}"/>
              </a:ext>
            </a:extLst>
          </p:cNvPr>
          <p:cNvCxnSpPr>
            <a:cxnSpLocks/>
          </p:cNvCxnSpPr>
          <p:nvPr/>
        </p:nvCxnSpPr>
        <p:spPr>
          <a:xfrm>
            <a:off x="5758348" y="2699835"/>
            <a:ext cx="3189337" cy="10212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6B4D4B-65B9-DD0B-1515-29DC2DA1E71B}"/>
                  </a:ext>
                </a:extLst>
              </p:cNvPr>
              <p:cNvSpPr txBox="1"/>
              <p:nvPr/>
            </p:nvSpPr>
            <p:spPr>
              <a:xfrm>
                <a:off x="1080402" y="1943101"/>
                <a:ext cx="6132666" cy="1293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Pair of complex zeros at 50Hz,  </a:t>
                </a:r>
              </a:p>
              <a:p>
                <a:r>
                  <a:rPr lang="en-US" sz="2200"/>
                  <a:t>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𝑓𝑠</m:t>
                        </m:r>
                      </m:den>
                    </m:f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dirty="0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GB" sz="2200" b="0" i="1" dirty="0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GB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GB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dirty="0" smtClean="0">
                            <a:latin typeface="Cambria Math" panose="02040503050406030204" pitchFamily="18" charset="0"/>
                          </a:rPr>
                          <m:t>±36</m:t>
                        </m:r>
                      </m:e>
                      <m:sup>
                        <m:r>
                          <a:rPr lang="en-GB" sz="22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200" b="0" i="1" dirty="0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GB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sz="22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6B4D4B-65B9-DD0B-1515-29DC2DA1E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02" y="1943101"/>
                <a:ext cx="6132666" cy="1293046"/>
              </a:xfrm>
              <a:prstGeom prst="rect">
                <a:avLst/>
              </a:prstGeom>
              <a:blipFill>
                <a:blip r:embed="rId3"/>
                <a:stretch>
                  <a:fillRect l="-1033" t="-291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BA29C8-587F-C0D4-F542-DD7F41E9AF4A}"/>
                  </a:ext>
                </a:extLst>
              </p:cNvPr>
              <p:cNvSpPr txBox="1"/>
              <p:nvPr/>
            </p:nvSpPr>
            <p:spPr>
              <a:xfrm>
                <a:off x="5288670" y="4468255"/>
                <a:ext cx="441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BA29C8-587F-C0D4-F542-DD7F41E9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70" y="4468255"/>
                <a:ext cx="441275" cy="36933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74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8" y="187325"/>
            <a:ext cx="10945812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Pole placement: Example 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72C44A-B41C-FA4D-A5B8-236CCB49166D}"/>
              </a:ext>
            </a:extLst>
          </p:cNvPr>
          <p:cNvSpPr txBox="1">
            <a:spLocks noChangeArrowheads="1"/>
          </p:cNvSpPr>
          <p:nvPr/>
        </p:nvSpPr>
        <p:spPr>
          <a:xfrm>
            <a:off x="1192212" y="4051971"/>
            <a:ext cx="10945812" cy="5949280"/>
          </a:xfrm>
          <a:prstGeom prst="rect">
            <a:avLst/>
          </a:prstGeom>
        </p:spPr>
        <p:txBody>
          <a:bodyPr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2060"/>
              </a:buClr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528D91-2B01-9848-770A-4E1413000D03}"/>
              </a:ext>
            </a:extLst>
          </p:cNvPr>
          <p:cNvGrpSpPr/>
          <p:nvPr/>
        </p:nvGrpSpPr>
        <p:grpSpPr>
          <a:xfrm>
            <a:off x="4114800" y="1943101"/>
            <a:ext cx="7317167" cy="4624664"/>
            <a:chOff x="4532811" y="1528355"/>
            <a:chExt cx="6950437" cy="46063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D085D6-FD7A-7D06-658E-990C77FC40E7}"/>
                </a:ext>
              </a:extLst>
            </p:cNvPr>
            <p:cNvGrpSpPr/>
            <p:nvPr/>
          </p:nvGrpSpPr>
          <p:grpSpPr>
            <a:xfrm>
              <a:off x="4532811" y="1528355"/>
              <a:ext cx="6784319" cy="4606332"/>
              <a:chOff x="2860766" y="2286000"/>
              <a:chExt cx="7171508" cy="45720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A7DD1A-92BB-155E-9E8B-8906C59A6091}"/>
                  </a:ext>
                </a:extLst>
              </p:cNvPr>
              <p:cNvSpPr/>
              <p:nvPr/>
            </p:nvSpPr>
            <p:spPr>
              <a:xfrm>
                <a:off x="4511039" y="3034117"/>
                <a:ext cx="3483429" cy="3484800"/>
              </a:xfrm>
              <a:prstGeom prst="ellipse">
                <a:avLst/>
              </a:prstGeom>
              <a:noFill/>
              <a:ln w="63500">
                <a:solidFill>
                  <a:schemeClr val="accent4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1AD2E61-F9FF-A8F9-F236-2171D494808C}"/>
                  </a:ext>
                </a:extLst>
              </p:cNvPr>
              <p:cNvCxnSpPr/>
              <p:nvPr/>
            </p:nvCxnSpPr>
            <p:spPr>
              <a:xfrm>
                <a:off x="2860766" y="4794069"/>
                <a:ext cx="7171508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AF02B23-6E23-FF56-EF1F-752E814BB6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2753" y="2286000"/>
                <a:ext cx="2" cy="457200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9F2E71-D187-CBB2-49EE-938EDB6F6EE9}"/>
                </a:ext>
              </a:extLst>
            </p:cNvPr>
            <p:cNvSpPr txBox="1"/>
            <p:nvPr/>
          </p:nvSpPr>
          <p:spPr>
            <a:xfrm>
              <a:off x="10554789" y="436299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Real(z)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32C165-4C14-BD7C-3045-8E52D236D0B8}"/>
                </a:ext>
              </a:extLst>
            </p:cNvPr>
            <p:cNvSpPr txBox="1"/>
            <p:nvPr/>
          </p:nvSpPr>
          <p:spPr>
            <a:xfrm>
              <a:off x="8007531" y="172429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(z)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A74503-2E08-72F6-CB98-FB0B24760E07}"/>
                </a:ext>
              </a:extLst>
            </p:cNvPr>
            <p:cNvSpPr txBox="1"/>
            <p:nvPr/>
          </p:nvSpPr>
          <p:spPr>
            <a:xfrm>
              <a:off x="10202091" y="1685109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z-plane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95B706-071C-3E73-8A7E-7ED8ADE9ECE8}"/>
              </a:ext>
            </a:extLst>
          </p:cNvPr>
          <p:cNvSpPr txBox="1"/>
          <p:nvPr/>
        </p:nvSpPr>
        <p:spPr>
          <a:xfrm>
            <a:off x="8783093" y="4922891"/>
            <a:ext cx="4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ACE380-648A-1A47-E503-D6F6A88F742E}"/>
                  </a:ext>
                </a:extLst>
              </p:cNvPr>
              <p:cNvSpPr txBox="1"/>
              <p:nvPr/>
            </p:nvSpPr>
            <p:spPr>
              <a:xfrm>
                <a:off x="1117252" y="1104809"/>
                <a:ext cx="92459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342900" defTabSz="914400" eaLnBrk="1" hangingPunct="1">
                  <a:buFontTx/>
                  <a:buChar char="•"/>
                  <a:defRPr/>
                </a:pPr>
                <a:r>
                  <a:rPr lang="en-GB" altLang="en-US" sz="2800" b="1" kern="0" dirty="0">
                    <a:solidFill>
                      <a:srgbClr val="000000"/>
                    </a:solidFill>
                    <a:latin typeface="Arial"/>
                  </a:rPr>
                  <a:t>3 dB width of notch </a:t>
                </a:r>
                <a14:m>
                  <m:oMath xmlns:m="http://schemas.openxmlformats.org/officeDocument/2006/math">
                    <m:r>
                      <a:rPr lang="en-GB" altLang="en-US" sz="28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GB" altLang="en-US" sz="2800" b="1" kern="0" dirty="0">
                    <a:solidFill>
                      <a:srgbClr val="000000"/>
                    </a:solidFill>
                    <a:latin typeface="Arial"/>
                  </a:rPr>
                  <a:t>5Hz;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ACE380-648A-1A47-E503-D6F6A88F7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52" y="1104809"/>
                <a:ext cx="9245948" cy="523220"/>
              </a:xfrm>
              <a:prstGeom prst="rect">
                <a:avLst/>
              </a:prstGeom>
              <a:blipFill>
                <a:blip r:embed="rId3"/>
                <a:stretch>
                  <a:fillRect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9FD214-B8E4-3A17-457D-F31FDF6D4824}"/>
              </a:ext>
            </a:extLst>
          </p:cNvPr>
          <p:cNvSpPr txBox="1"/>
          <p:nvPr/>
        </p:nvSpPr>
        <p:spPr>
          <a:xfrm>
            <a:off x="8852445" y="3356383"/>
            <a:ext cx="4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CEBC80-B6B5-B9DC-2249-8E1E40A0A518}"/>
              </a:ext>
            </a:extLst>
          </p:cNvPr>
          <p:cNvCxnSpPr>
            <a:cxnSpLocks/>
          </p:cNvCxnSpPr>
          <p:nvPr/>
        </p:nvCxnSpPr>
        <p:spPr>
          <a:xfrm>
            <a:off x="7446711" y="4431469"/>
            <a:ext cx="2786127" cy="155722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57E0EC-6DDA-55F0-1C23-F05A46F5AF60}"/>
              </a:ext>
            </a:extLst>
          </p:cNvPr>
          <p:cNvCxnSpPr>
            <a:cxnSpLocks/>
          </p:cNvCxnSpPr>
          <p:nvPr/>
        </p:nvCxnSpPr>
        <p:spPr>
          <a:xfrm flipV="1">
            <a:off x="7492965" y="3247675"/>
            <a:ext cx="2803116" cy="1232385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6B4D4B-65B9-DD0B-1515-29DC2DA1E71B}"/>
                  </a:ext>
                </a:extLst>
              </p:cNvPr>
              <p:cNvSpPr txBox="1"/>
              <p:nvPr/>
            </p:nvSpPr>
            <p:spPr>
              <a:xfrm>
                <a:off x="957192" y="1936762"/>
                <a:ext cx="513004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>
                        <a:lumMod val="10000"/>
                      </a:schemeClr>
                    </a:solidFill>
                  </a:rPr>
                  <a:t>To achieve this we can put a pair of complex conjugate poles  at the same frequency but with radius.  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2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>
                        <a:lumMod val="10000"/>
                      </a:schemeClr>
                    </a:solidFill>
                  </a:rPr>
                  <a:t>The width of the notch is determined by the location of the poles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>
                        <a:lumMod val="10000"/>
                      </a:schemeClr>
                    </a:solidFill>
                  </a:rPr>
                  <a:t>As in the previous example </a:t>
                </a:r>
              </a:p>
              <a:p>
                <a:r>
                  <a:rPr lang="en-US" sz="2200" dirty="0">
                    <a:solidFill>
                      <a:schemeClr val="bg1">
                        <a:lumMod val="10000"/>
                      </a:schemeClr>
                    </a:solidFill>
                  </a:rPr>
                  <a:t>we are looking for a 10 Hz bandwidth, thus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=0.9372</m:t>
                    </m:r>
                  </m:oMath>
                </a14:m>
                <a:r>
                  <a:rPr lang="en-US" sz="2200" dirty="0">
                    <a:solidFill>
                      <a:schemeClr val="bg1">
                        <a:lumMod val="1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6B4D4B-65B9-DD0B-1515-29DC2DA1E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92" y="1936762"/>
                <a:ext cx="5130041" cy="4154984"/>
              </a:xfrm>
              <a:prstGeom prst="rect">
                <a:avLst/>
              </a:prstGeom>
              <a:blipFill>
                <a:blip r:embed="rId4"/>
                <a:stretch>
                  <a:fillRect l="-1481" t="-915" r="-988" b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BA29C8-587F-C0D4-F542-DD7F41E9AF4A}"/>
                  </a:ext>
                </a:extLst>
              </p:cNvPr>
              <p:cNvSpPr txBox="1"/>
              <p:nvPr/>
            </p:nvSpPr>
            <p:spPr>
              <a:xfrm>
                <a:off x="5288670" y="4468255"/>
                <a:ext cx="441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BA29C8-587F-C0D4-F542-DD7F41E9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70" y="4468255"/>
                <a:ext cx="441275" cy="369332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53975DD9-8EE2-7AE8-496C-D90E9F7ECA08}"/>
              </a:ext>
            </a:extLst>
          </p:cNvPr>
          <p:cNvSpPr/>
          <p:nvPr/>
        </p:nvSpPr>
        <p:spPr>
          <a:xfrm>
            <a:off x="6171587" y="3206213"/>
            <a:ext cx="2653248" cy="2622628"/>
          </a:xfrm>
          <a:prstGeom prst="ellipse">
            <a:avLst/>
          </a:prstGeom>
          <a:noFill/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BFF382-D968-6F3A-F065-BD9EB4F2C3B5}"/>
              </a:ext>
            </a:extLst>
          </p:cNvPr>
          <p:cNvSpPr txBox="1"/>
          <p:nvPr/>
        </p:nvSpPr>
        <p:spPr>
          <a:xfrm>
            <a:off x="8478772" y="3545790"/>
            <a:ext cx="398961" cy="70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B560E-AEBD-C07B-3E92-FB7ABA90597A}"/>
              </a:ext>
            </a:extLst>
          </p:cNvPr>
          <p:cNvSpPr txBox="1"/>
          <p:nvPr/>
        </p:nvSpPr>
        <p:spPr>
          <a:xfrm>
            <a:off x="8445905" y="4703070"/>
            <a:ext cx="398960" cy="70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3C266A-5FD3-5CF9-BA6C-028392B47B98}"/>
                  </a:ext>
                </a:extLst>
              </p:cNvPr>
              <p:cNvSpPr txBox="1"/>
              <p:nvPr/>
            </p:nvSpPr>
            <p:spPr>
              <a:xfrm>
                <a:off x="7455967" y="3868271"/>
                <a:ext cx="1011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0.937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3C266A-5FD3-5CF9-BA6C-028392B47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967" y="3868271"/>
                <a:ext cx="10118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4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8" y="187325"/>
            <a:ext cx="10945812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Pole placement: Example 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72C44A-B41C-FA4D-A5B8-236CCB49166D}"/>
              </a:ext>
            </a:extLst>
          </p:cNvPr>
          <p:cNvSpPr txBox="1">
            <a:spLocks noChangeArrowheads="1"/>
          </p:cNvSpPr>
          <p:nvPr/>
        </p:nvSpPr>
        <p:spPr>
          <a:xfrm>
            <a:off x="1192212" y="4051971"/>
            <a:ext cx="10945812" cy="5949280"/>
          </a:xfrm>
          <a:prstGeom prst="rect">
            <a:avLst/>
          </a:prstGeom>
        </p:spPr>
        <p:txBody>
          <a:bodyPr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2060"/>
              </a:buClr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528D91-2B01-9848-770A-4E1413000D03}"/>
              </a:ext>
            </a:extLst>
          </p:cNvPr>
          <p:cNvGrpSpPr/>
          <p:nvPr/>
        </p:nvGrpSpPr>
        <p:grpSpPr>
          <a:xfrm>
            <a:off x="4953000" y="1943101"/>
            <a:ext cx="7317167" cy="4624664"/>
            <a:chOff x="4532811" y="1528355"/>
            <a:chExt cx="6950437" cy="46063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D085D6-FD7A-7D06-658E-990C77FC40E7}"/>
                </a:ext>
              </a:extLst>
            </p:cNvPr>
            <p:cNvGrpSpPr/>
            <p:nvPr/>
          </p:nvGrpSpPr>
          <p:grpSpPr>
            <a:xfrm>
              <a:off x="4532811" y="1528355"/>
              <a:ext cx="6784319" cy="4606332"/>
              <a:chOff x="2860766" y="2286000"/>
              <a:chExt cx="7171508" cy="45720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A7DD1A-92BB-155E-9E8B-8906C59A6091}"/>
                  </a:ext>
                </a:extLst>
              </p:cNvPr>
              <p:cNvSpPr/>
              <p:nvPr/>
            </p:nvSpPr>
            <p:spPr>
              <a:xfrm>
                <a:off x="4511039" y="3034117"/>
                <a:ext cx="3483429" cy="3484800"/>
              </a:xfrm>
              <a:prstGeom prst="ellipse">
                <a:avLst/>
              </a:prstGeom>
              <a:noFill/>
              <a:ln w="63500">
                <a:solidFill>
                  <a:schemeClr val="accent4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1AD2E61-F9FF-A8F9-F236-2171D494808C}"/>
                  </a:ext>
                </a:extLst>
              </p:cNvPr>
              <p:cNvCxnSpPr/>
              <p:nvPr/>
            </p:nvCxnSpPr>
            <p:spPr>
              <a:xfrm>
                <a:off x="2860766" y="4794069"/>
                <a:ext cx="7171508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AF02B23-6E23-FF56-EF1F-752E814BB6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2753" y="2286000"/>
                <a:ext cx="2" cy="457200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9F2E71-D187-CBB2-49EE-938EDB6F6EE9}"/>
                </a:ext>
              </a:extLst>
            </p:cNvPr>
            <p:cNvSpPr txBox="1"/>
            <p:nvPr/>
          </p:nvSpPr>
          <p:spPr>
            <a:xfrm>
              <a:off x="10554789" y="436299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Real(z)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32C165-4C14-BD7C-3045-8E52D236D0B8}"/>
                </a:ext>
              </a:extLst>
            </p:cNvPr>
            <p:cNvSpPr txBox="1"/>
            <p:nvPr/>
          </p:nvSpPr>
          <p:spPr>
            <a:xfrm>
              <a:off x="8007531" y="172429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(z)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A74503-2E08-72F6-CB98-FB0B24760E07}"/>
                </a:ext>
              </a:extLst>
            </p:cNvPr>
            <p:cNvSpPr txBox="1"/>
            <p:nvPr/>
          </p:nvSpPr>
          <p:spPr>
            <a:xfrm>
              <a:off x="10202091" y="1685109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z-plane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95B706-071C-3E73-8A7E-7ED8ADE9ECE8}"/>
              </a:ext>
            </a:extLst>
          </p:cNvPr>
          <p:cNvSpPr txBox="1"/>
          <p:nvPr/>
        </p:nvSpPr>
        <p:spPr>
          <a:xfrm>
            <a:off x="9621293" y="4922891"/>
            <a:ext cx="4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CE380-648A-1A47-E503-D6F6A88F742E}"/>
              </a:ext>
            </a:extLst>
          </p:cNvPr>
          <p:cNvSpPr txBox="1"/>
          <p:nvPr/>
        </p:nvSpPr>
        <p:spPr>
          <a:xfrm>
            <a:off x="1117252" y="1041400"/>
            <a:ext cx="10314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 defTabSz="914400" eaLnBrk="1" hangingPunct="1">
              <a:buFontTx/>
              <a:buChar char="•"/>
              <a:defRPr/>
            </a:pPr>
            <a:r>
              <a:rPr lang="en-GB" altLang="en-US" sz="2800" b="1" kern="0" dirty="0">
                <a:solidFill>
                  <a:srgbClr val="000000"/>
                </a:solidFill>
                <a:latin typeface="Arial"/>
              </a:rPr>
              <a:t>By inspection we can now write the system function 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FD214-B8E4-3A17-457D-F31FDF6D4824}"/>
              </a:ext>
            </a:extLst>
          </p:cNvPr>
          <p:cNvSpPr txBox="1"/>
          <p:nvPr/>
        </p:nvSpPr>
        <p:spPr>
          <a:xfrm>
            <a:off x="9690645" y="3356383"/>
            <a:ext cx="4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CEBC80-B6B5-B9DC-2249-8E1E40A0A518}"/>
              </a:ext>
            </a:extLst>
          </p:cNvPr>
          <p:cNvCxnSpPr>
            <a:cxnSpLocks/>
          </p:cNvCxnSpPr>
          <p:nvPr/>
        </p:nvCxnSpPr>
        <p:spPr>
          <a:xfrm>
            <a:off x="8284911" y="4431469"/>
            <a:ext cx="2786127" cy="155722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57E0EC-6DDA-55F0-1C23-F05A46F5AF60}"/>
              </a:ext>
            </a:extLst>
          </p:cNvPr>
          <p:cNvCxnSpPr>
            <a:cxnSpLocks/>
          </p:cNvCxnSpPr>
          <p:nvPr/>
        </p:nvCxnSpPr>
        <p:spPr>
          <a:xfrm flipV="1">
            <a:off x="8331165" y="3247675"/>
            <a:ext cx="2803116" cy="1232385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BA29C8-587F-C0D4-F542-DD7F41E9AF4A}"/>
                  </a:ext>
                </a:extLst>
              </p:cNvPr>
              <p:cNvSpPr txBox="1"/>
              <p:nvPr/>
            </p:nvSpPr>
            <p:spPr>
              <a:xfrm>
                <a:off x="6126870" y="4468255"/>
                <a:ext cx="441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BA29C8-587F-C0D4-F542-DD7F41E9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870" y="4468255"/>
                <a:ext cx="441275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53975DD9-8EE2-7AE8-496C-D90E9F7ECA08}"/>
              </a:ext>
            </a:extLst>
          </p:cNvPr>
          <p:cNvSpPr/>
          <p:nvPr/>
        </p:nvSpPr>
        <p:spPr>
          <a:xfrm>
            <a:off x="7009787" y="3206213"/>
            <a:ext cx="2653248" cy="2622628"/>
          </a:xfrm>
          <a:prstGeom prst="ellipse">
            <a:avLst/>
          </a:prstGeom>
          <a:noFill/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BFF382-D968-6F3A-F065-BD9EB4F2C3B5}"/>
              </a:ext>
            </a:extLst>
          </p:cNvPr>
          <p:cNvSpPr txBox="1"/>
          <p:nvPr/>
        </p:nvSpPr>
        <p:spPr>
          <a:xfrm>
            <a:off x="9316972" y="3545790"/>
            <a:ext cx="398961" cy="70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B560E-AEBD-C07B-3E92-FB7ABA90597A}"/>
              </a:ext>
            </a:extLst>
          </p:cNvPr>
          <p:cNvSpPr txBox="1"/>
          <p:nvPr/>
        </p:nvSpPr>
        <p:spPr>
          <a:xfrm>
            <a:off x="9284105" y="4703070"/>
            <a:ext cx="398960" cy="70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3C266A-5FD3-5CF9-BA6C-028392B47B98}"/>
                  </a:ext>
                </a:extLst>
              </p:cNvPr>
              <p:cNvSpPr txBox="1"/>
              <p:nvPr/>
            </p:nvSpPr>
            <p:spPr>
              <a:xfrm>
                <a:off x="8294167" y="3868271"/>
                <a:ext cx="1011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0.937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3C266A-5FD3-5CF9-BA6C-028392B47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167" y="3868271"/>
                <a:ext cx="101181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61F3B12-6905-DB46-8276-2B47F9D50CCA}"/>
              </a:ext>
            </a:extLst>
          </p:cNvPr>
          <p:cNvGrpSpPr/>
          <p:nvPr/>
        </p:nvGrpSpPr>
        <p:grpSpPr>
          <a:xfrm>
            <a:off x="1036942" y="5625069"/>
            <a:ext cx="6403788" cy="1010551"/>
            <a:chOff x="1036942" y="5625069"/>
            <a:chExt cx="6403788" cy="10105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C11696-D4F3-A366-4026-4517FA436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6942" y="5625069"/>
              <a:ext cx="6403788" cy="9746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03DE7F-6B27-1346-9A82-4558E0E789F0}"/>
                </a:ext>
              </a:extLst>
            </p:cNvPr>
            <p:cNvSpPr txBox="1"/>
            <p:nvPr/>
          </p:nvSpPr>
          <p:spPr>
            <a:xfrm>
              <a:off x="5621733" y="61124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2800" dirty="0">
                  <a:highlight>
                    <a:srgbClr val="F8FAFF"/>
                  </a:highlight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53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8" y="187325"/>
            <a:ext cx="10945812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Pole placement: Example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E843A4-95ED-45A9-7C9C-59DFB4AE4D23}"/>
              </a:ext>
            </a:extLst>
          </p:cNvPr>
          <p:cNvSpPr txBox="1"/>
          <p:nvPr/>
        </p:nvSpPr>
        <p:spPr>
          <a:xfrm>
            <a:off x="1079500" y="3733800"/>
            <a:ext cx="975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10000"/>
                  </a:schemeClr>
                </a:solidFill>
              </a:rPr>
              <a:t>And we can get the linear difference equation of the filter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4D84DB-C7ED-64F0-FE46-6991FDCADB48}"/>
                  </a:ext>
                </a:extLst>
              </p:cNvPr>
              <p:cNvSpPr txBox="1"/>
              <p:nvPr/>
            </p:nvSpPr>
            <p:spPr>
              <a:xfrm>
                <a:off x="999973" y="4930121"/>
                <a:ext cx="10778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] −1.6180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−1] +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−2] +1.5164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−1]−0.8783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4D84DB-C7ED-64F0-FE46-6991FDCAD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73" y="4930121"/>
                <a:ext cx="10778015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A16AAF4-122D-044E-8F59-BE2892B50533}"/>
              </a:ext>
            </a:extLst>
          </p:cNvPr>
          <p:cNvGrpSpPr/>
          <p:nvPr/>
        </p:nvGrpSpPr>
        <p:grpSpPr>
          <a:xfrm>
            <a:off x="1833499" y="1358143"/>
            <a:ext cx="9110965" cy="1802910"/>
            <a:chOff x="1833499" y="1358143"/>
            <a:chExt cx="9110965" cy="180291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B8FCD3F-FE0F-5334-113D-E4A1E823D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3499" y="1358143"/>
              <a:ext cx="9110965" cy="180291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6F36CC-3DA8-2A48-9CBC-B5C8FC94F29A}"/>
                </a:ext>
              </a:extLst>
            </p:cNvPr>
            <p:cNvSpPr txBox="1"/>
            <p:nvPr/>
          </p:nvSpPr>
          <p:spPr>
            <a:xfrm>
              <a:off x="6338180" y="1787545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2800" dirty="0">
                  <a:highlight>
                    <a:srgbClr val="F8FAFF"/>
                  </a:highlight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48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8" y="187325"/>
            <a:ext cx="10945812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	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72C44A-B41C-FA4D-A5B8-236CCB49166D}"/>
              </a:ext>
            </a:extLst>
          </p:cNvPr>
          <p:cNvSpPr txBox="1">
            <a:spLocks noChangeArrowheads="1"/>
          </p:cNvSpPr>
          <p:nvPr/>
        </p:nvSpPr>
        <p:spPr>
          <a:xfrm>
            <a:off x="1192212" y="4051971"/>
            <a:ext cx="10945812" cy="5949280"/>
          </a:xfrm>
          <a:prstGeom prst="rect">
            <a:avLst/>
          </a:prstGeom>
        </p:spPr>
        <p:txBody>
          <a:bodyPr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2060"/>
              </a:buClr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50177AF-0D0C-AC4B-83CA-B75CFD53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1449790"/>
            <a:ext cx="10688513" cy="520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 the discrete LTI analysis stage we have learned how to derive the frequency response of a system from its Zero-Pole diagram;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GB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zero </a:t>
            </a:r>
            <a:r>
              <a:rPr lang="en-GB" altLang="en-US" sz="2800" kern="0" dirty="0">
                <a:solidFill>
                  <a:schemeClr val="bg1">
                    <a:lumMod val="10000"/>
                  </a:schemeClr>
                </a:solidFill>
                <a:latin typeface="Arial"/>
              </a:rPr>
              <a:t>will cause a zero of the magnitude response in the corresponding point, while a pole will cause a peak;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GB" altLang="en-US" sz="2800" kern="0" dirty="0">
              <a:solidFill>
                <a:schemeClr val="bg1">
                  <a:lumMod val="10000"/>
                </a:schemeClr>
              </a:solidFill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Arial"/>
              </a:rPr>
              <a:t>closer the poles to the unit circle are the higher is the peak, while closer is the zero to the unit circle the sharper is the decrease of magnitude; </a:t>
            </a:r>
            <a:endParaRPr lang="en-GB" altLang="en-US" sz="2800" b="1" kern="0" dirty="0">
              <a:solidFill>
                <a:schemeClr val="bg1">
                  <a:lumMod val="1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565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8" y="187325"/>
            <a:ext cx="10945812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	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72C44A-B41C-FA4D-A5B8-236CCB49166D}"/>
              </a:ext>
            </a:extLst>
          </p:cNvPr>
          <p:cNvSpPr txBox="1">
            <a:spLocks noChangeArrowheads="1"/>
          </p:cNvSpPr>
          <p:nvPr/>
        </p:nvSpPr>
        <p:spPr>
          <a:xfrm>
            <a:off x="1192212" y="4051971"/>
            <a:ext cx="10945812" cy="5949280"/>
          </a:xfrm>
          <a:prstGeom prst="rect">
            <a:avLst/>
          </a:prstGeom>
        </p:spPr>
        <p:txBody>
          <a:bodyPr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2060"/>
              </a:buClr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50177AF-0D0C-AC4B-83CA-B75CFD53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61" y="5038304"/>
            <a:ext cx="10688513" cy="123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en-US" sz="2800" b="1" kern="0" dirty="0">
                <a:solidFill>
                  <a:srgbClr val="FF0000"/>
                </a:solidFill>
                <a:latin typeface="Arial"/>
              </a:rPr>
              <a:t>We can use our knowledge to </a:t>
            </a:r>
            <a:r>
              <a:rPr lang="en-GB" altLang="en-US" sz="2800" b="1" u="sng" kern="0" dirty="0">
                <a:solidFill>
                  <a:srgbClr val="FF0000"/>
                </a:solidFill>
                <a:latin typeface="Arial"/>
              </a:rPr>
              <a:t>strategically decide </a:t>
            </a:r>
            <a:r>
              <a:rPr lang="en-GB" altLang="en-US" sz="2800" b="1" kern="0" dirty="0">
                <a:solidFill>
                  <a:srgbClr val="FF0000"/>
                </a:solidFill>
                <a:latin typeface="Arial"/>
              </a:rPr>
              <a:t>where to put poles and zeros and design our desired magnitude response of a digital filter! </a:t>
            </a:r>
            <a:endParaRPr kumimoji="0" lang="en-GB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Model 4" descr="Lightbulb">
                <a:extLst>
                  <a:ext uri="{FF2B5EF4-FFF2-40B4-BE49-F238E27FC236}">
                    <a16:creationId xmlns:a16="http://schemas.microsoft.com/office/drawing/2014/main" id="{FC71BDF9-3FEE-800E-1F2C-6F6AE47D41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3411170"/>
                  </p:ext>
                </p:extLst>
              </p:nvPr>
            </p:nvGraphicFramePr>
            <p:xfrm>
              <a:off x="5148220" y="1411805"/>
              <a:ext cx="1895560" cy="329890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895560" cy="3298904"/>
                    </a:xfrm>
                    <a:prstGeom prst="rect">
                      <a:avLst/>
                    </a:prstGeom>
                  </am3d:spPr>
                  <am3d:camera>
                    <am3d:pos x="0" y="0" z="6128528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0752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410538" ay="1154825" az="-135898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3880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Model 4" descr="Lightbulb">
                <a:extLst>
                  <a:ext uri="{FF2B5EF4-FFF2-40B4-BE49-F238E27FC236}">
                    <a16:creationId xmlns:a16="http://schemas.microsoft.com/office/drawing/2014/main" id="{FC71BDF9-3FEE-800E-1F2C-6F6AE47D41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220" y="1411805"/>
                <a:ext cx="1895560" cy="32989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29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8" y="187325"/>
            <a:ext cx="10945812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Pole placement: design consideration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72C44A-B41C-FA4D-A5B8-236CCB49166D}"/>
              </a:ext>
            </a:extLst>
          </p:cNvPr>
          <p:cNvSpPr txBox="1">
            <a:spLocks noChangeArrowheads="1"/>
          </p:cNvSpPr>
          <p:nvPr/>
        </p:nvSpPr>
        <p:spPr>
          <a:xfrm>
            <a:off x="1192212" y="4051971"/>
            <a:ext cx="10945812" cy="5949280"/>
          </a:xfrm>
          <a:prstGeom prst="rect">
            <a:avLst/>
          </a:prstGeom>
        </p:spPr>
        <p:txBody>
          <a:bodyPr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2060"/>
              </a:buClr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50177AF-0D0C-AC4B-83CA-B75CFD53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386" y="1498600"/>
            <a:ext cx="4480820" cy="520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GB" altLang="en-US" sz="2800" b="1" kern="0" dirty="0">
                <a:solidFill>
                  <a:srgbClr val="FF0000"/>
                </a:solidFill>
                <a:latin typeface="Arial"/>
              </a:rPr>
              <a:t>Remember: </a:t>
            </a:r>
            <a:r>
              <a:rPr lang="en-GB" altLang="en-US" sz="2800" kern="0" dirty="0">
                <a:solidFill>
                  <a:schemeClr val="bg1">
                    <a:lumMod val="10000"/>
                  </a:schemeClr>
                </a:solidFill>
                <a:latin typeface="Arial"/>
              </a:rPr>
              <a:t>in order to have real valued coefficients for our filter we need to have real poles and zeros or occurring in complex conjugate pairs</a:t>
            </a:r>
            <a:r>
              <a:rPr lang="en-GB" altLang="en-US" sz="2800" kern="0" dirty="0">
                <a:solidFill>
                  <a:srgbClr val="000000"/>
                </a:solidFill>
                <a:latin typeface="Arial"/>
              </a:rPr>
              <a:t>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GB" altLang="en-US" sz="2800" kern="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528D91-2B01-9848-770A-4E1413000D03}"/>
              </a:ext>
            </a:extLst>
          </p:cNvPr>
          <p:cNvGrpSpPr/>
          <p:nvPr/>
        </p:nvGrpSpPr>
        <p:grpSpPr>
          <a:xfrm>
            <a:off x="4114800" y="1943101"/>
            <a:ext cx="7317167" cy="4624664"/>
            <a:chOff x="4532811" y="1528355"/>
            <a:chExt cx="6950437" cy="46063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D085D6-FD7A-7D06-658E-990C77FC40E7}"/>
                </a:ext>
              </a:extLst>
            </p:cNvPr>
            <p:cNvGrpSpPr/>
            <p:nvPr/>
          </p:nvGrpSpPr>
          <p:grpSpPr>
            <a:xfrm>
              <a:off x="4532811" y="1528355"/>
              <a:ext cx="6784319" cy="4606332"/>
              <a:chOff x="2860766" y="2286000"/>
              <a:chExt cx="7171508" cy="45720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A7DD1A-92BB-155E-9E8B-8906C59A6091}"/>
                  </a:ext>
                </a:extLst>
              </p:cNvPr>
              <p:cNvSpPr/>
              <p:nvPr/>
            </p:nvSpPr>
            <p:spPr>
              <a:xfrm>
                <a:off x="4511039" y="3034117"/>
                <a:ext cx="3483429" cy="3484800"/>
              </a:xfrm>
              <a:prstGeom prst="ellipse">
                <a:avLst/>
              </a:prstGeom>
              <a:noFill/>
              <a:ln w="63500">
                <a:solidFill>
                  <a:schemeClr val="accent4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1AD2E61-F9FF-A8F9-F236-2171D494808C}"/>
                  </a:ext>
                </a:extLst>
              </p:cNvPr>
              <p:cNvCxnSpPr/>
              <p:nvPr/>
            </p:nvCxnSpPr>
            <p:spPr>
              <a:xfrm>
                <a:off x="2860766" y="4794069"/>
                <a:ext cx="7171508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AF02B23-6E23-FF56-EF1F-752E814BB6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2753" y="2286000"/>
                <a:ext cx="2" cy="457200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9F2E71-D187-CBB2-49EE-938EDB6F6EE9}"/>
                </a:ext>
              </a:extLst>
            </p:cNvPr>
            <p:cNvSpPr txBox="1"/>
            <p:nvPr/>
          </p:nvSpPr>
          <p:spPr>
            <a:xfrm>
              <a:off x="10554789" y="436299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Real(z)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32C165-4C14-BD7C-3045-8E52D236D0B8}"/>
                </a:ext>
              </a:extLst>
            </p:cNvPr>
            <p:cNvSpPr txBox="1"/>
            <p:nvPr/>
          </p:nvSpPr>
          <p:spPr>
            <a:xfrm>
              <a:off x="8007531" y="172429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(z)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A74503-2E08-72F6-CB98-FB0B24760E07}"/>
                </a:ext>
              </a:extLst>
            </p:cNvPr>
            <p:cNvSpPr txBox="1"/>
            <p:nvPr/>
          </p:nvSpPr>
          <p:spPr>
            <a:xfrm>
              <a:off x="10202091" y="1685109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z-plane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E58E24-0F5D-225F-BCAE-BC9C9E2E8047}"/>
                </a:ext>
              </a:extLst>
            </p:cNvPr>
            <p:cNvSpPr txBox="1"/>
            <p:nvPr/>
          </p:nvSpPr>
          <p:spPr>
            <a:xfrm>
              <a:off x="8884720" y="3839814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26DF3B-D8F3-8778-6742-1FF0C809FF1E}"/>
                </a:ext>
              </a:extLst>
            </p:cNvPr>
            <p:cNvSpPr txBox="1"/>
            <p:nvPr/>
          </p:nvSpPr>
          <p:spPr>
            <a:xfrm>
              <a:off x="8281149" y="4843353"/>
              <a:ext cx="394011" cy="427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o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95B706-071C-3E73-8A7E-7ED8ADE9ECE8}"/>
              </a:ext>
            </a:extLst>
          </p:cNvPr>
          <p:cNvSpPr txBox="1"/>
          <p:nvPr/>
        </p:nvSpPr>
        <p:spPr>
          <a:xfrm>
            <a:off x="8036992" y="3239629"/>
            <a:ext cx="414800" cy="42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ABD37-48FC-E1A1-D62A-45FA5C99440E}"/>
              </a:ext>
            </a:extLst>
          </p:cNvPr>
          <p:cNvSpPr txBox="1"/>
          <p:nvPr/>
        </p:nvSpPr>
        <p:spPr>
          <a:xfrm>
            <a:off x="6947094" y="2810613"/>
            <a:ext cx="414800" cy="42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803DC7-E49F-0A82-674E-EFDD1270C8FD}"/>
              </a:ext>
            </a:extLst>
          </p:cNvPr>
          <p:cNvSpPr txBox="1"/>
          <p:nvPr/>
        </p:nvSpPr>
        <p:spPr>
          <a:xfrm>
            <a:off x="6925018" y="5708340"/>
            <a:ext cx="414800" cy="42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4566D2-FF97-C40E-1167-513B8FB2F0C3}"/>
              </a:ext>
            </a:extLst>
          </p:cNvPr>
          <p:cNvSpPr txBox="1"/>
          <p:nvPr/>
        </p:nvSpPr>
        <p:spPr>
          <a:xfrm>
            <a:off x="5857712" y="3920770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1D835-8E90-AB8A-8956-745833F0B9BE}"/>
              </a:ext>
            </a:extLst>
          </p:cNvPr>
          <p:cNvSpPr txBox="1"/>
          <p:nvPr/>
        </p:nvSpPr>
        <p:spPr>
          <a:xfrm>
            <a:off x="5857712" y="4577684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2881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8" y="187325"/>
            <a:ext cx="10945812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Pole placement: Example 1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72C44A-B41C-FA4D-A5B8-236CCB49166D}"/>
              </a:ext>
            </a:extLst>
          </p:cNvPr>
          <p:cNvSpPr txBox="1">
            <a:spLocks noChangeArrowheads="1"/>
          </p:cNvSpPr>
          <p:nvPr/>
        </p:nvSpPr>
        <p:spPr>
          <a:xfrm>
            <a:off x="1192212" y="4051971"/>
            <a:ext cx="10945812" cy="5949280"/>
          </a:xfrm>
          <a:prstGeom prst="rect">
            <a:avLst/>
          </a:prstGeom>
        </p:spPr>
        <p:txBody>
          <a:bodyPr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2060"/>
              </a:buClr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50177AF-0D0C-AC4B-83CA-B75CFD53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799" y="1277516"/>
            <a:ext cx="11122638" cy="520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defRPr/>
            </a:pPr>
            <a:r>
              <a:rPr lang="en-GB" altLang="en-US" sz="2800" b="1" kern="0" dirty="0">
                <a:solidFill>
                  <a:srgbClr val="FF0000"/>
                </a:solidFill>
                <a:latin typeface="Arial"/>
              </a:rPr>
              <a:t>Let’s design a filter using zero-pole placement and derive its difference equation using the following specifications: </a:t>
            </a:r>
          </a:p>
          <a:p>
            <a:pPr marL="0" indent="0" defTabSz="914400" eaLnBrk="1" hangingPunct="1">
              <a:buNone/>
              <a:defRPr/>
            </a:pPr>
            <a:endParaRPr lang="en-GB" altLang="en-US" sz="2800" b="1" kern="0" dirty="0">
              <a:solidFill>
                <a:srgbClr val="FF0000"/>
              </a:solidFill>
              <a:latin typeface="Arial"/>
            </a:endParaRPr>
          </a:p>
          <a:p>
            <a:pPr lvl="1" indent="-342900" defTabSz="914400" eaLnBrk="1" hangingPunct="1">
              <a:buFontTx/>
              <a:buChar char="•"/>
              <a:defRPr/>
            </a:pPr>
            <a:r>
              <a:rPr lang="en-GB" altLang="en-US" kern="0" dirty="0">
                <a:solidFill>
                  <a:schemeClr val="bg1">
                    <a:lumMod val="10000"/>
                  </a:schemeClr>
                </a:solidFill>
                <a:latin typeface="Arial"/>
              </a:rPr>
              <a:t>Complete signal rejection at dc and 250Hz</a:t>
            </a:r>
          </a:p>
          <a:p>
            <a:pPr lvl="1" indent="-342900" defTabSz="914400" eaLnBrk="1" hangingPunct="1">
              <a:buFontTx/>
              <a:buChar char="•"/>
              <a:defRPr/>
            </a:pPr>
            <a:r>
              <a:rPr lang="en-GB" altLang="en-US" kern="0" dirty="0">
                <a:solidFill>
                  <a:schemeClr val="bg1">
                    <a:lumMod val="10000"/>
                  </a:schemeClr>
                </a:solidFill>
                <a:latin typeface="Arial"/>
              </a:rPr>
              <a:t>A narrow passband </a:t>
            </a:r>
            <a:r>
              <a:rPr lang="en-GB" altLang="en-US" kern="0" dirty="0" err="1">
                <a:solidFill>
                  <a:schemeClr val="bg1">
                    <a:lumMod val="10000"/>
                  </a:schemeClr>
                </a:solidFill>
                <a:latin typeface="Arial"/>
              </a:rPr>
              <a:t>centered</a:t>
            </a:r>
            <a:r>
              <a:rPr lang="en-GB" altLang="en-US" kern="0" dirty="0">
                <a:solidFill>
                  <a:schemeClr val="bg1">
                    <a:lumMod val="10000"/>
                  </a:schemeClr>
                </a:solidFill>
                <a:latin typeface="Arial"/>
              </a:rPr>
              <a:t> at 125Hz </a:t>
            </a:r>
          </a:p>
          <a:p>
            <a:pPr lvl="1" indent="-342900" defTabSz="914400" eaLnBrk="1" hangingPunct="1">
              <a:buFontTx/>
              <a:buChar char="•"/>
              <a:defRPr/>
            </a:pPr>
            <a:r>
              <a:rPr lang="en-GB" altLang="en-US" kern="0" dirty="0">
                <a:solidFill>
                  <a:schemeClr val="bg1">
                    <a:lumMod val="10000"/>
                  </a:schemeClr>
                </a:solidFill>
                <a:latin typeface="Arial"/>
              </a:rPr>
              <a:t>A 3 dB bandwidth of 10 Hz; </a:t>
            </a:r>
          </a:p>
          <a:p>
            <a:pPr lvl="1" indent="-342900" defTabSz="914400" eaLnBrk="1" hangingPunct="1">
              <a:buFontTx/>
              <a:buChar char="•"/>
              <a:defRPr/>
            </a:pPr>
            <a:r>
              <a:rPr lang="en-GB" altLang="en-US" kern="0" dirty="0">
                <a:solidFill>
                  <a:schemeClr val="bg1">
                    <a:lumMod val="10000"/>
                  </a:schemeClr>
                </a:solidFill>
                <a:latin typeface="Arial"/>
              </a:rPr>
              <a:t>The filter should operate on signal sampled at a sampling frequency of 500 Hz;</a:t>
            </a:r>
          </a:p>
          <a:p>
            <a:pPr marL="400050" lvl="1" indent="0" defTabSz="914400" eaLnBrk="1" hangingPunct="1">
              <a:buNone/>
              <a:defRPr/>
            </a:pPr>
            <a:endParaRPr lang="en-GB" altLang="en-US" sz="2400" kern="0" dirty="0">
              <a:solidFill>
                <a:srgbClr val="000000"/>
              </a:solidFill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GB" altLang="en-US" sz="28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47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8" y="187325"/>
            <a:ext cx="10945812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Pole placement: Example 1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72C44A-B41C-FA4D-A5B8-236CCB49166D}"/>
              </a:ext>
            </a:extLst>
          </p:cNvPr>
          <p:cNvSpPr txBox="1">
            <a:spLocks noChangeArrowheads="1"/>
          </p:cNvSpPr>
          <p:nvPr/>
        </p:nvSpPr>
        <p:spPr>
          <a:xfrm>
            <a:off x="1192212" y="4051971"/>
            <a:ext cx="10945812" cy="5949280"/>
          </a:xfrm>
          <a:prstGeom prst="rect">
            <a:avLst/>
          </a:prstGeom>
        </p:spPr>
        <p:txBody>
          <a:bodyPr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2060"/>
              </a:buClr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528D91-2B01-9848-770A-4E1413000D03}"/>
              </a:ext>
            </a:extLst>
          </p:cNvPr>
          <p:cNvGrpSpPr/>
          <p:nvPr/>
        </p:nvGrpSpPr>
        <p:grpSpPr>
          <a:xfrm>
            <a:off x="4114800" y="1943101"/>
            <a:ext cx="7317167" cy="4624664"/>
            <a:chOff x="4532811" y="1528355"/>
            <a:chExt cx="6950437" cy="46063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D085D6-FD7A-7D06-658E-990C77FC40E7}"/>
                </a:ext>
              </a:extLst>
            </p:cNvPr>
            <p:cNvGrpSpPr/>
            <p:nvPr/>
          </p:nvGrpSpPr>
          <p:grpSpPr>
            <a:xfrm>
              <a:off x="4532811" y="1528355"/>
              <a:ext cx="6784319" cy="4606332"/>
              <a:chOff x="2860766" y="2286000"/>
              <a:chExt cx="7171508" cy="45720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A7DD1A-92BB-155E-9E8B-8906C59A6091}"/>
                  </a:ext>
                </a:extLst>
              </p:cNvPr>
              <p:cNvSpPr/>
              <p:nvPr/>
            </p:nvSpPr>
            <p:spPr>
              <a:xfrm>
                <a:off x="4511039" y="3034117"/>
                <a:ext cx="3483429" cy="3484800"/>
              </a:xfrm>
              <a:prstGeom prst="ellipse">
                <a:avLst/>
              </a:prstGeom>
              <a:noFill/>
              <a:ln w="63500">
                <a:solidFill>
                  <a:schemeClr val="accent4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1AD2E61-F9FF-A8F9-F236-2171D494808C}"/>
                  </a:ext>
                </a:extLst>
              </p:cNvPr>
              <p:cNvCxnSpPr/>
              <p:nvPr/>
            </p:nvCxnSpPr>
            <p:spPr>
              <a:xfrm>
                <a:off x="2860766" y="4794069"/>
                <a:ext cx="7171508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AF02B23-6E23-FF56-EF1F-752E814BB6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2753" y="2286000"/>
                <a:ext cx="2" cy="457200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9F2E71-D187-CBB2-49EE-938EDB6F6EE9}"/>
                </a:ext>
              </a:extLst>
            </p:cNvPr>
            <p:cNvSpPr txBox="1"/>
            <p:nvPr/>
          </p:nvSpPr>
          <p:spPr>
            <a:xfrm>
              <a:off x="10554789" y="436299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Real(z)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32C165-4C14-BD7C-3045-8E52D236D0B8}"/>
                </a:ext>
              </a:extLst>
            </p:cNvPr>
            <p:cNvSpPr txBox="1"/>
            <p:nvPr/>
          </p:nvSpPr>
          <p:spPr>
            <a:xfrm>
              <a:off x="8007531" y="172429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(z)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A74503-2E08-72F6-CB98-FB0B24760E07}"/>
                </a:ext>
              </a:extLst>
            </p:cNvPr>
            <p:cNvSpPr txBox="1"/>
            <p:nvPr/>
          </p:nvSpPr>
          <p:spPr>
            <a:xfrm>
              <a:off x="10202091" y="1685109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z-plane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95B706-071C-3E73-8A7E-7ED8ADE9ECE8}"/>
              </a:ext>
            </a:extLst>
          </p:cNvPr>
          <p:cNvSpPr txBox="1"/>
          <p:nvPr/>
        </p:nvSpPr>
        <p:spPr>
          <a:xfrm>
            <a:off x="9007752" y="4069997"/>
            <a:ext cx="4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CE380-648A-1A47-E503-D6F6A88F742E}"/>
              </a:ext>
            </a:extLst>
          </p:cNvPr>
          <p:cNvSpPr txBox="1"/>
          <p:nvPr/>
        </p:nvSpPr>
        <p:spPr>
          <a:xfrm>
            <a:off x="1117252" y="1104809"/>
            <a:ext cx="92459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 defTabSz="914400" eaLnBrk="1" hangingPunct="1">
              <a:buFontTx/>
              <a:buChar char="•"/>
              <a:defRPr/>
            </a:pPr>
            <a:r>
              <a:rPr lang="en-GB" altLang="en-US" sz="2800" b="1" kern="0" dirty="0">
                <a:solidFill>
                  <a:srgbClr val="000000"/>
                </a:solidFill>
                <a:latin typeface="Arial"/>
              </a:rPr>
              <a:t>Complete signal rejection at dc and 250Hz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FD214-B8E4-3A17-457D-F31FDF6D4824}"/>
              </a:ext>
            </a:extLst>
          </p:cNvPr>
          <p:cNvSpPr txBox="1"/>
          <p:nvPr/>
        </p:nvSpPr>
        <p:spPr>
          <a:xfrm>
            <a:off x="5532826" y="4069997"/>
            <a:ext cx="4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CEBC80-B6B5-B9DC-2249-8E1E40A0A518}"/>
              </a:ext>
            </a:extLst>
          </p:cNvPr>
          <p:cNvCxnSpPr/>
          <p:nvPr/>
        </p:nvCxnSpPr>
        <p:spPr>
          <a:xfrm>
            <a:off x="6665118" y="1623658"/>
            <a:ext cx="2342634" cy="26317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57E0EC-6DDA-55F0-1C23-F05A46F5AF60}"/>
              </a:ext>
            </a:extLst>
          </p:cNvPr>
          <p:cNvCxnSpPr>
            <a:cxnSpLocks/>
          </p:cNvCxnSpPr>
          <p:nvPr/>
        </p:nvCxnSpPr>
        <p:spPr>
          <a:xfrm flipH="1">
            <a:off x="5758348" y="1623658"/>
            <a:ext cx="2175572" cy="27237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6B4D4B-65B9-DD0B-1515-29DC2DA1E71B}"/>
                  </a:ext>
                </a:extLst>
              </p:cNvPr>
              <p:cNvSpPr txBox="1"/>
              <p:nvPr/>
            </p:nvSpPr>
            <p:spPr>
              <a:xfrm>
                <a:off x="1080402" y="1943101"/>
                <a:ext cx="4926956" cy="1970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>
                        <a:lumMod val="10000"/>
                      </a:schemeClr>
                    </a:solidFill>
                  </a:rPr>
                  <a:t>One zero in 0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>
                        <a:lumMod val="10000"/>
                      </a:schemeClr>
                    </a:solidFill>
                  </a:rPr>
                  <a:t>One zero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250</m:t>
                        </m:r>
                      </m:num>
                      <m:den>
                        <m: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</m:den>
                    </m:f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250</m:t>
                        </m:r>
                      </m:num>
                      <m:den>
                        <m: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GB" sz="22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2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 −&gt; </m:t>
                    </m:r>
                    <m:r>
                      <a:rPr lang="en-GB" sz="2200" b="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2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>
                        <a:lumMod val="10000"/>
                      </a:schemeClr>
                    </a:solidFill>
                  </a:rPr>
                  <a:t>To get complete signal rejection we put them on the unit circle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6B4D4B-65B9-DD0B-1515-29DC2DA1E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02" y="1943101"/>
                <a:ext cx="4926956" cy="1970155"/>
              </a:xfrm>
              <a:prstGeom prst="rect">
                <a:avLst/>
              </a:prstGeom>
              <a:blipFill>
                <a:blip r:embed="rId3"/>
                <a:stretch>
                  <a:fillRect l="-1285" t="-2564" r="-2314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BA29C8-587F-C0D4-F542-DD7F41E9AF4A}"/>
                  </a:ext>
                </a:extLst>
              </p:cNvPr>
              <p:cNvSpPr txBox="1"/>
              <p:nvPr/>
            </p:nvSpPr>
            <p:spPr>
              <a:xfrm>
                <a:off x="5288670" y="4468255"/>
                <a:ext cx="441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BA29C8-587F-C0D4-F542-DD7F41E9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70" y="4468255"/>
                <a:ext cx="441275" cy="36933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4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8" y="187325"/>
            <a:ext cx="10945812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Pole placement: Example 1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72C44A-B41C-FA4D-A5B8-236CCB49166D}"/>
              </a:ext>
            </a:extLst>
          </p:cNvPr>
          <p:cNvSpPr txBox="1">
            <a:spLocks noChangeArrowheads="1"/>
          </p:cNvSpPr>
          <p:nvPr/>
        </p:nvSpPr>
        <p:spPr>
          <a:xfrm>
            <a:off x="1192212" y="4051971"/>
            <a:ext cx="10945812" cy="5949280"/>
          </a:xfrm>
          <a:prstGeom prst="rect">
            <a:avLst/>
          </a:prstGeom>
        </p:spPr>
        <p:txBody>
          <a:bodyPr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2060"/>
              </a:buClr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528D91-2B01-9848-770A-4E1413000D03}"/>
              </a:ext>
            </a:extLst>
          </p:cNvPr>
          <p:cNvGrpSpPr/>
          <p:nvPr/>
        </p:nvGrpSpPr>
        <p:grpSpPr>
          <a:xfrm>
            <a:off x="4114800" y="1943101"/>
            <a:ext cx="7317167" cy="4624664"/>
            <a:chOff x="4532811" y="1528355"/>
            <a:chExt cx="6950437" cy="46063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D085D6-FD7A-7D06-658E-990C77FC40E7}"/>
                </a:ext>
              </a:extLst>
            </p:cNvPr>
            <p:cNvGrpSpPr/>
            <p:nvPr/>
          </p:nvGrpSpPr>
          <p:grpSpPr>
            <a:xfrm>
              <a:off x="4532811" y="1528355"/>
              <a:ext cx="6784319" cy="4606332"/>
              <a:chOff x="2860766" y="2286000"/>
              <a:chExt cx="7171508" cy="45720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A7DD1A-92BB-155E-9E8B-8906C59A6091}"/>
                  </a:ext>
                </a:extLst>
              </p:cNvPr>
              <p:cNvSpPr/>
              <p:nvPr/>
            </p:nvSpPr>
            <p:spPr>
              <a:xfrm>
                <a:off x="4511039" y="3034117"/>
                <a:ext cx="3483429" cy="3484800"/>
              </a:xfrm>
              <a:prstGeom prst="ellipse">
                <a:avLst/>
              </a:prstGeom>
              <a:noFill/>
              <a:ln w="63500">
                <a:solidFill>
                  <a:schemeClr val="accent4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1AD2E61-F9FF-A8F9-F236-2171D494808C}"/>
                  </a:ext>
                </a:extLst>
              </p:cNvPr>
              <p:cNvCxnSpPr/>
              <p:nvPr/>
            </p:nvCxnSpPr>
            <p:spPr>
              <a:xfrm>
                <a:off x="2860766" y="4794069"/>
                <a:ext cx="7171508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AF02B23-6E23-FF56-EF1F-752E814BB6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2753" y="2286000"/>
                <a:ext cx="2" cy="457200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9F2E71-D187-CBB2-49EE-938EDB6F6EE9}"/>
                </a:ext>
              </a:extLst>
            </p:cNvPr>
            <p:cNvSpPr txBox="1"/>
            <p:nvPr/>
          </p:nvSpPr>
          <p:spPr>
            <a:xfrm>
              <a:off x="10554789" y="436299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Real(z)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32C165-4C14-BD7C-3045-8E52D236D0B8}"/>
                </a:ext>
              </a:extLst>
            </p:cNvPr>
            <p:cNvSpPr txBox="1"/>
            <p:nvPr/>
          </p:nvSpPr>
          <p:spPr>
            <a:xfrm>
              <a:off x="8007531" y="172429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(z)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A74503-2E08-72F6-CB98-FB0B24760E07}"/>
                </a:ext>
              </a:extLst>
            </p:cNvPr>
            <p:cNvSpPr txBox="1"/>
            <p:nvPr/>
          </p:nvSpPr>
          <p:spPr>
            <a:xfrm>
              <a:off x="10202091" y="1685109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z-plane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95B706-071C-3E73-8A7E-7ED8ADE9ECE8}"/>
              </a:ext>
            </a:extLst>
          </p:cNvPr>
          <p:cNvSpPr txBox="1"/>
          <p:nvPr/>
        </p:nvSpPr>
        <p:spPr>
          <a:xfrm>
            <a:off x="9007752" y="4069997"/>
            <a:ext cx="4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CE380-648A-1A47-E503-D6F6A88F742E}"/>
              </a:ext>
            </a:extLst>
          </p:cNvPr>
          <p:cNvSpPr txBox="1"/>
          <p:nvPr/>
        </p:nvSpPr>
        <p:spPr>
          <a:xfrm>
            <a:off x="1473026" y="1092118"/>
            <a:ext cx="92459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 defTabSz="914400" eaLnBrk="1" hangingPunct="1">
              <a:buFontTx/>
              <a:buChar char="•"/>
              <a:defRPr/>
            </a:pPr>
            <a:r>
              <a:rPr lang="en-GB" altLang="en-US" sz="2800" b="1" kern="0" dirty="0">
                <a:solidFill>
                  <a:srgbClr val="000000"/>
                </a:solidFill>
                <a:latin typeface="Arial"/>
              </a:rPr>
              <a:t>A narrow passband </a:t>
            </a:r>
            <a:r>
              <a:rPr lang="en-GB" altLang="en-US" sz="2800" b="1" kern="0" dirty="0" err="1">
                <a:solidFill>
                  <a:srgbClr val="000000"/>
                </a:solidFill>
                <a:latin typeface="Arial"/>
              </a:rPr>
              <a:t>centered</a:t>
            </a:r>
            <a:r>
              <a:rPr lang="en-GB" altLang="en-US" sz="2800" b="1" kern="0" dirty="0">
                <a:solidFill>
                  <a:srgbClr val="000000"/>
                </a:solidFill>
                <a:latin typeface="Arial"/>
              </a:rPr>
              <a:t> at 125Hz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FD214-B8E4-3A17-457D-F31FDF6D4824}"/>
              </a:ext>
            </a:extLst>
          </p:cNvPr>
          <p:cNvSpPr txBox="1"/>
          <p:nvPr/>
        </p:nvSpPr>
        <p:spPr>
          <a:xfrm>
            <a:off x="5532826" y="4069997"/>
            <a:ext cx="4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6B4D4B-65B9-DD0B-1515-29DC2DA1E71B}"/>
                  </a:ext>
                </a:extLst>
              </p:cNvPr>
              <p:cNvSpPr txBox="1"/>
              <p:nvPr/>
            </p:nvSpPr>
            <p:spPr>
              <a:xfrm>
                <a:off x="1080402" y="1943101"/>
                <a:ext cx="4926956" cy="1970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>
                        <a:lumMod val="10000"/>
                      </a:schemeClr>
                    </a:solidFill>
                  </a:rPr>
                  <a:t>Complex conjugate poles in 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125</m:t>
                        </m:r>
                      </m:num>
                      <m:den>
                        <m: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</m:den>
                    </m:f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125</m:t>
                        </m:r>
                      </m:num>
                      <m:den>
                        <m: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GB" sz="22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2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 −&gt; </m:t>
                    </m:r>
                    <m:r>
                      <a:rPr lang="en-GB" sz="2200" b="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GB" sz="2200" b="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sz="2200" b="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endParaRPr lang="en-GB" sz="22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>
                        <a:lumMod val="10000"/>
                      </a:schemeClr>
                    </a:solidFill>
                  </a:rPr>
                  <a:t>Using complex conjugate poles ensures real coefficients.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6B4D4B-65B9-DD0B-1515-29DC2DA1E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02" y="1943101"/>
                <a:ext cx="4926956" cy="1970155"/>
              </a:xfrm>
              <a:prstGeom prst="rect">
                <a:avLst/>
              </a:prstGeom>
              <a:blipFill>
                <a:blip r:embed="rId3"/>
                <a:stretch>
                  <a:fillRect l="-1285" t="-1923" b="-448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BA29C8-587F-C0D4-F542-DD7F41E9AF4A}"/>
                  </a:ext>
                </a:extLst>
              </p:cNvPr>
              <p:cNvSpPr txBox="1"/>
              <p:nvPr/>
            </p:nvSpPr>
            <p:spPr>
              <a:xfrm>
                <a:off x="5288670" y="4468255"/>
                <a:ext cx="441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BA29C8-587F-C0D4-F542-DD7F41E9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70" y="4468255"/>
                <a:ext cx="441275" cy="36933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60F463-25CE-A291-4BB4-CE3734BE970D}"/>
              </a:ext>
            </a:extLst>
          </p:cNvPr>
          <p:cNvSpPr txBox="1"/>
          <p:nvPr/>
        </p:nvSpPr>
        <p:spPr>
          <a:xfrm>
            <a:off x="7285565" y="2661762"/>
            <a:ext cx="4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D7011-5D63-DEA3-DB2F-F5FB06B60B4A}"/>
              </a:ext>
            </a:extLst>
          </p:cNvPr>
          <p:cNvSpPr txBox="1"/>
          <p:nvPr/>
        </p:nvSpPr>
        <p:spPr>
          <a:xfrm>
            <a:off x="7271142" y="5332173"/>
            <a:ext cx="4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2B8D51-22E7-2FAC-4708-4EDB41FD75F3}"/>
              </a:ext>
            </a:extLst>
          </p:cNvPr>
          <p:cNvCxnSpPr>
            <a:cxnSpLocks/>
          </p:cNvCxnSpPr>
          <p:nvPr/>
        </p:nvCxnSpPr>
        <p:spPr>
          <a:xfrm flipH="1">
            <a:off x="7492965" y="1623658"/>
            <a:ext cx="440955" cy="13100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8FB039-1137-2BE8-E209-85271E5F581C}"/>
              </a:ext>
            </a:extLst>
          </p:cNvPr>
          <p:cNvCxnSpPr>
            <a:cxnSpLocks/>
          </p:cNvCxnSpPr>
          <p:nvPr/>
        </p:nvCxnSpPr>
        <p:spPr>
          <a:xfrm flipH="1">
            <a:off x="7492965" y="1623658"/>
            <a:ext cx="440955" cy="40151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5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8" y="187325"/>
            <a:ext cx="10945812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Pole placement: Example 1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72C44A-B41C-FA4D-A5B8-236CCB49166D}"/>
              </a:ext>
            </a:extLst>
          </p:cNvPr>
          <p:cNvSpPr txBox="1">
            <a:spLocks noChangeArrowheads="1"/>
          </p:cNvSpPr>
          <p:nvPr/>
        </p:nvSpPr>
        <p:spPr>
          <a:xfrm>
            <a:off x="1192212" y="4051971"/>
            <a:ext cx="10945812" cy="5949280"/>
          </a:xfrm>
          <a:prstGeom prst="rect">
            <a:avLst/>
          </a:prstGeom>
        </p:spPr>
        <p:txBody>
          <a:bodyPr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2060"/>
              </a:buClr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CE380-648A-1A47-E503-D6F6A88F742E}"/>
              </a:ext>
            </a:extLst>
          </p:cNvPr>
          <p:cNvSpPr txBox="1"/>
          <p:nvPr/>
        </p:nvSpPr>
        <p:spPr>
          <a:xfrm>
            <a:off x="935779" y="1131094"/>
            <a:ext cx="92459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 defTabSz="914400" eaLnBrk="1" hangingPunct="1">
              <a:buFontTx/>
              <a:buChar char="•"/>
              <a:defRPr/>
            </a:pPr>
            <a:r>
              <a:rPr lang="en-GB" altLang="en-US" sz="2800" b="1" kern="0" dirty="0">
                <a:solidFill>
                  <a:srgbClr val="000000"/>
                </a:solidFill>
                <a:latin typeface="Arial"/>
              </a:rPr>
              <a:t>A 3 dB bandwidth of 10 Hz;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6B4D4B-65B9-DD0B-1515-29DC2DA1E71B}"/>
                  </a:ext>
                </a:extLst>
              </p:cNvPr>
              <p:cNvSpPr txBox="1"/>
              <p:nvPr/>
            </p:nvSpPr>
            <p:spPr>
              <a:xfrm>
                <a:off x="1080402" y="1943101"/>
                <a:ext cx="5537236" cy="4009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solidFill>
                      <a:schemeClr val="bg1">
                        <a:lumMod val="10000"/>
                      </a:schemeClr>
                    </a:solidFill>
                  </a:rPr>
                  <a:t>The radius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200" dirty="0">
                    <a:solidFill>
                      <a:schemeClr val="bg1">
                        <a:lumMod val="10000"/>
                      </a:schemeClr>
                    </a:solidFill>
                  </a:rPr>
                  <a:t> is determined by the desired bandwidth.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solidFill>
                      <a:schemeClr val="bg1">
                        <a:lumMod val="10000"/>
                      </a:schemeClr>
                    </a:solidFill>
                  </a:rPr>
                  <a:t>An approximate approximation between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200" dirty="0">
                    <a:solidFill>
                      <a:schemeClr val="bg1">
                        <a:lumMod val="10000"/>
                      </a:schemeClr>
                    </a:solidFill>
                  </a:rPr>
                  <a:t> and bandwidth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 dirty="0" err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𝑏𝑤</m:t>
                        </m:r>
                      </m:e>
                    </m:d>
                    <m:r>
                      <a:rPr lang="en-GB" sz="2200" b="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solidFill>
                      <a:schemeClr val="bg1">
                        <a:lumMod val="10000"/>
                      </a:schemeClr>
                    </a:solidFill>
                  </a:rPr>
                  <a:t>for      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&gt;0.9 </m:t>
                    </m:r>
                  </m:oMath>
                </a14:m>
                <a:r>
                  <a:rPr lang="en-GB" sz="2200" dirty="0">
                    <a:solidFill>
                      <a:schemeClr val="bg1">
                        <a:lumMod val="10000"/>
                      </a:schemeClr>
                    </a:solidFill>
                  </a:rPr>
                  <a:t>is given by: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GB" sz="22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2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≈ 1−</m:t>
                      </m:r>
                      <m:d>
                        <m:dPr>
                          <m:ctrlPr>
                            <a:rPr lang="en-GB" sz="2200" i="1" dirty="0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200" i="1" dirty="0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200" i="1" dirty="0" err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GB" sz="2200" i="1" dirty="0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𝑓𝑠</m:t>
                              </m:r>
                            </m:den>
                          </m:f>
                        </m:e>
                      </m:d>
                      <m:r>
                        <a:rPr lang="en-GB" sz="2200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22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endParaRPr lang="en-US" sz="22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>
                        <a:lumMod val="10000"/>
                      </a:schemeClr>
                    </a:solidFill>
                  </a:rPr>
                  <a:t>In our case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= 1 –</m:t>
                    </m:r>
                    <m:d>
                      <m:dPr>
                        <m:ctrlPr>
                          <a:rPr lang="en-US" sz="220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220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20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= 0.937; </m:t>
                    </m:r>
                  </m:oMath>
                </a14:m>
                <a:endParaRPr lang="en-US" sz="220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6B4D4B-65B9-DD0B-1515-29DC2DA1E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02" y="1943101"/>
                <a:ext cx="5537236" cy="4009624"/>
              </a:xfrm>
              <a:prstGeom prst="rect">
                <a:avLst/>
              </a:prstGeom>
              <a:blipFill>
                <a:blip r:embed="rId3"/>
                <a:stretch>
                  <a:fillRect l="-1142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1528D91-2B01-9848-770A-4E1413000D03}"/>
              </a:ext>
            </a:extLst>
          </p:cNvPr>
          <p:cNvGrpSpPr/>
          <p:nvPr/>
        </p:nvGrpSpPr>
        <p:grpSpPr>
          <a:xfrm>
            <a:off x="6858000" y="1608811"/>
            <a:ext cx="5589967" cy="3640377"/>
            <a:chOff x="4532811" y="1528355"/>
            <a:chExt cx="6950437" cy="46063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D085D6-FD7A-7D06-658E-990C77FC40E7}"/>
                </a:ext>
              </a:extLst>
            </p:cNvPr>
            <p:cNvGrpSpPr/>
            <p:nvPr/>
          </p:nvGrpSpPr>
          <p:grpSpPr>
            <a:xfrm>
              <a:off x="4532811" y="1528355"/>
              <a:ext cx="6784319" cy="4606332"/>
              <a:chOff x="2860766" y="2286000"/>
              <a:chExt cx="7171508" cy="45720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A7DD1A-92BB-155E-9E8B-8906C59A6091}"/>
                  </a:ext>
                </a:extLst>
              </p:cNvPr>
              <p:cNvSpPr/>
              <p:nvPr/>
            </p:nvSpPr>
            <p:spPr>
              <a:xfrm>
                <a:off x="4511039" y="3034117"/>
                <a:ext cx="3483429" cy="3484800"/>
              </a:xfrm>
              <a:prstGeom prst="ellipse">
                <a:avLst/>
              </a:prstGeom>
              <a:noFill/>
              <a:ln w="63500">
                <a:solidFill>
                  <a:schemeClr val="accent4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1AD2E61-F9FF-A8F9-F236-2171D494808C}"/>
                  </a:ext>
                </a:extLst>
              </p:cNvPr>
              <p:cNvCxnSpPr/>
              <p:nvPr/>
            </p:nvCxnSpPr>
            <p:spPr>
              <a:xfrm>
                <a:off x="2860766" y="4794069"/>
                <a:ext cx="7171508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AF02B23-6E23-FF56-EF1F-752E814BB6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2753" y="2286000"/>
                <a:ext cx="2" cy="457200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9F2E71-D187-CBB2-49EE-938EDB6F6EE9}"/>
                </a:ext>
              </a:extLst>
            </p:cNvPr>
            <p:cNvSpPr txBox="1"/>
            <p:nvPr/>
          </p:nvSpPr>
          <p:spPr>
            <a:xfrm>
              <a:off x="10554789" y="436299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Real(z)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32C165-4C14-BD7C-3045-8E52D236D0B8}"/>
                </a:ext>
              </a:extLst>
            </p:cNvPr>
            <p:cNvSpPr txBox="1"/>
            <p:nvPr/>
          </p:nvSpPr>
          <p:spPr>
            <a:xfrm>
              <a:off x="8007531" y="172429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(z)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A74503-2E08-72F6-CB98-FB0B24760E07}"/>
                </a:ext>
              </a:extLst>
            </p:cNvPr>
            <p:cNvSpPr txBox="1"/>
            <p:nvPr/>
          </p:nvSpPr>
          <p:spPr>
            <a:xfrm>
              <a:off x="10202091" y="1685109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z-plane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95B706-071C-3E73-8A7E-7ED8ADE9ECE8}"/>
              </a:ext>
            </a:extLst>
          </p:cNvPr>
          <p:cNvSpPr txBox="1"/>
          <p:nvPr/>
        </p:nvSpPr>
        <p:spPr>
          <a:xfrm>
            <a:off x="10553948" y="3230744"/>
            <a:ext cx="316887" cy="55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FD214-B8E4-3A17-457D-F31FDF6D4824}"/>
              </a:ext>
            </a:extLst>
          </p:cNvPr>
          <p:cNvSpPr txBox="1"/>
          <p:nvPr/>
        </p:nvSpPr>
        <p:spPr>
          <a:xfrm>
            <a:off x="7876607" y="3230744"/>
            <a:ext cx="316887" cy="55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BA29C8-587F-C0D4-F542-DD7F41E9AF4A}"/>
                  </a:ext>
                </a:extLst>
              </p:cNvPr>
              <p:cNvSpPr txBox="1"/>
              <p:nvPr/>
            </p:nvSpPr>
            <p:spPr>
              <a:xfrm>
                <a:off x="7754781" y="3596526"/>
                <a:ext cx="337113" cy="29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BA29C8-587F-C0D4-F542-DD7F41E9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781" y="3596526"/>
                <a:ext cx="337113" cy="290725"/>
              </a:xfrm>
              <a:prstGeom prst="rect">
                <a:avLst/>
              </a:prstGeom>
              <a:blipFill>
                <a:blip r:embed="rId4"/>
                <a:stretch>
                  <a:fillRect r="-22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60F463-25CE-A291-4BB4-CE3734BE970D}"/>
              </a:ext>
            </a:extLst>
          </p:cNvPr>
          <p:cNvSpPr txBox="1"/>
          <p:nvPr/>
        </p:nvSpPr>
        <p:spPr>
          <a:xfrm>
            <a:off x="9280313" y="2174516"/>
            <a:ext cx="316887" cy="55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D7011-5D63-DEA3-DB2F-F5FB06B60B4A}"/>
              </a:ext>
            </a:extLst>
          </p:cNvPr>
          <p:cNvSpPr txBox="1"/>
          <p:nvPr/>
        </p:nvSpPr>
        <p:spPr>
          <a:xfrm>
            <a:off x="9235571" y="4316241"/>
            <a:ext cx="316887" cy="55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2B8D51-22E7-2FAC-4708-4EDB41FD75F3}"/>
              </a:ext>
            </a:extLst>
          </p:cNvPr>
          <p:cNvCxnSpPr>
            <a:cxnSpLocks/>
          </p:cNvCxnSpPr>
          <p:nvPr/>
        </p:nvCxnSpPr>
        <p:spPr>
          <a:xfrm flipV="1">
            <a:off x="9438757" y="2558526"/>
            <a:ext cx="0" cy="1038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3E0852-C8DF-A37A-D803-86FA2D440283}"/>
                  </a:ext>
                </a:extLst>
              </p:cNvPr>
              <p:cNvSpPr txBox="1"/>
              <p:nvPr/>
            </p:nvSpPr>
            <p:spPr>
              <a:xfrm>
                <a:off x="9438756" y="3925239"/>
                <a:ext cx="354061" cy="411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3E0852-C8DF-A37A-D803-86FA2D440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756" y="3925239"/>
                <a:ext cx="354061" cy="411861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E15728-BA92-9AAA-AB9C-A7AEE6B57718}"/>
                  </a:ext>
                </a:extLst>
              </p:cNvPr>
              <p:cNvSpPr txBox="1"/>
              <p:nvPr/>
            </p:nvSpPr>
            <p:spPr>
              <a:xfrm>
                <a:off x="9409152" y="2845230"/>
                <a:ext cx="354061" cy="411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E15728-BA92-9AAA-AB9C-A7AEE6B5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152" y="2845230"/>
                <a:ext cx="354061" cy="411861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681C43-8131-1881-AA2B-0AA7B5D33ED1}"/>
              </a:ext>
            </a:extLst>
          </p:cNvPr>
          <p:cNvCxnSpPr>
            <a:cxnSpLocks/>
          </p:cNvCxnSpPr>
          <p:nvPr/>
        </p:nvCxnSpPr>
        <p:spPr>
          <a:xfrm>
            <a:off x="9438756" y="3579878"/>
            <a:ext cx="0" cy="97530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7FB6BE-B107-7817-C06D-F77C28C585E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892800" y="3051161"/>
            <a:ext cx="3516352" cy="24733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5CD80D-9514-4BC4-2E70-72AAA71B5FEF}"/>
              </a:ext>
            </a:extLst>
          </p:cNvPr>
          <p:cNvCxnSpPr>
            <a:cxnSpLocks/>
          </p:cNvCxnSpPr>
          <p:nvPr/>
        </p:nvCxnSpPr>
        <p:spPr>
          <a:xfrm flipV="1">
            <a:off x="5892800" y="3925239"/>
            <a:ext cx="3516352" cy="15992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89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188" y="187325"/>
            <a:ext cx="10945812" cy="7207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Zero Pole placement: Example 1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72C44A-B41C-FA4D-A5B8-236CCB49166D}"/>
              </a:ext>
            </a:extLst>
          </p:cNvPr>
          <p:cNvSpPr txBox="1">
            <a:spLocks noChangeArrowheads="1"/>
          </p:cNvSpPr>
          <p:nvPr/>
        </p:nvSpPr>
        <p:spPr>
          <a:xfrm>
            <a:off x="1192212" y="4051971"/>
            <a:ext cx="10945812" cy="5949280"/>
          </a:xfrm>
          <a:prstGeom prst="rect">
            <a:avLst/>
          </a:prstGeom>
        </p:spPr>
        <p:txBody>
          <a:bodyPr/>
          <a:lstStyle>
            <a:lvl1pPr marL="0" indent="0" algn="l" defTabSz="91431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2060"/>
              </a:buClr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Clr>
                <a:srgbClr val="002060"/>
              </a:buClr>
              <a:buFont typeface="Wingdings" pitchFamily="2" charset="2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ACE380-648A-1A47-E503-D6F6A88F742E}"/>
                  </a:ext>
                </a:extLst>
              </p:cNvPr>
              <p:cNvSpPr txBox="1"/>
              <p:nvPr/>
            </p:nvSpPr>
            <p:spPr>
              <a:xfrm>
                <a:off x="1050959" y="1054432"/>
                <a:ext cx="1087105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265" lvl="1" defTabSz="914400" eaLnBrk="1" hangingPunct="1">
                  <a:defRPr/>
                </a:pPr>
                <a:r>
                  <a:rPr lang="en-GB" altLang="en-US" sz="2800" b="1" kern="0" dirty="0">
                    <a:solidFill>
                      <a:srgbClr val="000000"/>
                    </a:solidFill>
                    <a:latin typeface="Arial"/>
                  </a:rPr>
                  <a:t>By inspection we can now write the system function </a:t>
                </a:r>
                <a14:m>
                  <m:oMath xmlns:m="http://schemas.openxmlformats.org/officeDocument/2006/math">
                    <m:r>
                      <a:rPr lang="en-GB" altLang="en-US" sz="28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GB" altLang="en-US" sz="28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en-US" sz="28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GB" altLang="en-US" sz="28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en-US" sz="2800" b="1" kern="0" dirty="0">
                  <a:solidFill>
                    <a:srgbClr val="000000"/>
                  </a:solidFill>
                  <a:latin typeface="Arial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ACE380-648A-1A47-E503-D6F6A88F7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59" y="1054432"/>
                <a:ext cx="10871050" cy="800219"/>
              </a:xfrm>
              <a:prstGeom prst="rect">
                <a:avLst/>
              </a:prstGeom>
              <a:blipFill>
                <a:blip r:embed="rId3"/>
                <a:stretch>
                  <a:fillRect l="-117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A85E76F-0C03-0B71-73D8-2503CB4E4BF2}"/>
              </a:ext>
            </a:extLst>
          </p:cNvPr>
          <p:cNvGrpSpPr/>
          <p:nvPr/>
        </p:nvGrpSpPr>
        <p:grpSpPr>
          <a:xfrm>
            <a:off x="5410200" y="1608811"/>
            <a:ext cx="6869562" cy="4626889"/>
            <a:chOff x="4114800" y="1943101"/>
            <a:chExt cx="7142284" cy="462466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1528D91-2B01-9848-770A-4E1413000D03}"/>
                </a:ext>
              </a:extLst>
            </p:cNvPr>
            <p:cNvGrpSpPr/>
            <p:nvPr/>
          </p:nvGrpSpPr>
          <p:grpSpPr>
            <a:xfrm>
              <a:off x="4114800" y="1943101"/>
              <a:ext cx="7142284" cy="4624664"/>
              <a:chOff x="4532811" y="1528355"/>
              <a:chExt cx="6784319" cy="460633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8D085D6-FD7A-7D06-658E-990C77FC40E7}"/>
                  </a:ext>
                </a:extLst>
              </p:cNvPr>
              <p:cNvGrpSpPr/>
              <p:nvPr/>
            </p:nvGrpSpPr>
            <p:grpSpPr>
              <a:xfrm>
                <a:off x="4532811" y="1528355"/>
                <a:ext cx="6784319" cy="4606332"/>
                <a:chOff x="2860766" y="2286000"/>
                <a:chExt cx="7171508" cy="457200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DA7DD1A-92BB-155E-9E8B-8906C59A6091}"/>
                    </a:ext>
                  </a:extLst>
                </p:cNvPr>
                <p:cNvSpPr/>
                <p:nvPr/>
              </p:nvSpPr>
              <p:spPr>
                <a:xfrm>
                  <a:off x="4511039" y="3034117"/>
                  <a:ext cx="3483429" cy="3484800"/>
                </a:xfrm>
                <a:prstGeom prst="ellipse">
                  <a:avLst/>
                </a:prstGeom>
                <a:noFill/>
                <a:ln w="63500">
                  <a:solidFill>
                    <a:schemeClr val="accent4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D1AD2E61-F9FF-A8F9-F236-2171D494808C}"/>
                    </a:ext>
                  </a:extLst>
                </p:cNvPr>
                <p:cNvCxnSpPr/>
                <p:nvPr/>
              </p:nvCxnSpPr>
              <p:spPr>
                <a:xfrm>
                  <a:off x="2860766" y="4794069"/>
                  <a:ext cx="7171508" cy="0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9AF02B23-6E23-FF56-EF1F-752E814BB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52753" y="2286000"/>
                  <a:ext cx="2" cy="4572000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9F2E71-D187-CBB2-49EE-938EDB6F6EE9}"/>
                  </a:ext>
                </a:extLst>
              </p:cNvPr>
              <p:cNvSpPr txBox="1"/>
              <p:nvPr/>
            </p:nvSpPr>
            <p:spPr>
              <a:xfrm>
                <a:off x="9921606" y="4342923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Real(z)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32C165-4C14-BD7C-3045-8E52D236D0B8}"/>
                  </a:ext>
                </a:extLst>
              </p:cNvPr>
              <p:cNvSpPr txBox="1"/>
              <p:nvPr/>
            </p:nvSpPr>
            <p:spPr>
              <a:xfrm>
                <a:off x="8007531" y="1724297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(z)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A74503-2E08-72F6-CB98-FB0B24760E07}"/>
                  </a:ext>
                </a:extLst>
              </p:cNvPr>
              <p:cNvSpPr txBox="1"/>
              <p:nvPr/>
            </p:nvSpPr>
            <p:spPr>
              <a:xfrm>
                <a:off x="10202091" y="1685109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z-plane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95B706-071C-3E73-8A7E-7ED8ADE9ECE8}"/>
                </a:ext>
              </a:extLst>
            </p:cNvPr>
            <p:cNvSpPr txBox="1"/>
            <p:nvPr/>
          </p:nvSpPr>
          <p:spPr>
            <a:xfrm>
              <a:off x="8973908" y="4081133"/>
              <a:ext cx="414799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FD214-B8E4-3A17-457D-F31FDF6D4824}"/>
                </a:ext>
              </a:extLst>
            </p:cNvPr>
            <p:cNvSpPr txBox="1"/>
            <p:nvPr/>
          </p:nvSpPr>
          <p:spPr>
            <a:xfrm>
              <a:off x="5512196" y="4072727"/>
              <a:ext cx="414799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FBA29C8-587F-C0D4-F542-DD7F41E9AF4A}"/>
                    </a:ext>
                  </a:extLst>
                </p:cNvPr>
                <p:cNvSpPr txBox="1"/>
                <p:nvPr/>
              </p:nvSpPr>
              <p:spPr>
                <a:xfrm>
                  <a:off x="5288670" y="4468255"/>
                  <a:ext cx="4412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FBA29C8-587F-C0D4-F542-DD7F41E9A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670" y="4468255"/>
                  <a:ext cx="44127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60F463-25CE-A291-4BB4-CE3734BE970D}"/>
                </a:ext>
              </a:extLst>
            </p:cNvPr>
            <p:cNvSpPr txBox="1"/>
            <p:nvPr/>
          </p:nvSpPr>
          <p:spPr>
            <a:xfrm>
              <a:off x="7285565" y="2661762"/>
              <a:ext cx="414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FD7011-5D63-DEA3-DB2F-F5FB06B60B4A}"/>
                </a:ext>
              </a:extLst>
            </p:cNvPr>
            <p:cNvSpPr txBox="1"/>
            <p:nvPr/>
          </p:nvSpPr>
          <p:spPr>
            <a:xfrm>
              <a:off x="7285566" y="5428481"/>
              <a:ext cx="414799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EE15728-BA92-9AAA-AB9C-A7AEE6B57718}"/>
                    </a:ext>
                  </a:extLst>
                </p:cNvPr>
                <p:cNvSpPr txBox="1"/>
                <p:nvPr/>
              </p:nvSpPr>
              <p:spPr>
                <a:xfrm>
                  <a:off x="7442783" y="2967029"/>
                  <a:ext cx="1051984" cy="461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0.937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EE15728-BA92-9AAA-AB9C-A7AEE6B57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83" y="2967029"/>
                  <a:ext cx="1051984" cy="461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CD6B57A8-769E-DF14-636B-4A4CCFEBD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444" y="5449982"/>
            <a:ext cx="6667500" cy="10922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602734-2790-9B93-D174-790092CF8783}"/>
              </a:ext>
            </a:extLst>
          </p:cNvPr>
          <p:cNvCxnSpPr>
            <a:cxnSpLocks/>
          </p:cNvCxnSpPr>
          <p:nvPr/>
        </p:nvCxnSpPr>
        <p:spPr>
          <a:xfrm flipV="1">
            <a:off x="4965700" y="4279900"/>
            <a:ext cx="5118067" cy="1079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454ACB-231E-0A60-0297-06DB75A11EDD}"/>
              </a:ext>
            </a:extLst>
          </p:cNvPr>
          <p:cNvCxnSpPr>
            <a:cxnSpLocks/>
          </p:cNvCxnSpPr>
          <p:nvPr/>
        </p:nvCxnSpPr>
        <p:spPr>
          <a:xfrm flipV="1">
            <a:off x="6235700" y="4279900"/>
            <a:ext cx="755291" cy="1079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3503DB-133F-555B-4729-097C68224044}"/>
              </a:ext>
            </a:extLst>
          </p:cNvPr>
          <p:cNvCxnSpPr>
            <a:cxnSpLocks/>
          </p:cNvCxnSpPr>
          <p:nvPr/>
        </p:nvCxnSpPr>
        <p:spPr>
          <a:xfrm flipV="1">
            <a:off x="4582918" y="2821113"/>
            <a:ext cx="4028189" cy="325134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1DA3F0-4864-556E-9532-0AA77BF47B5E}"/>
              </a:ext>
            </a:extLst>
          </p:cNvPr>
          <p:cNvCxnSpPr>
            <a:cxnSpLocks/>
          </p:cNvCxnSpPr>
          <p:nvPr/>
        </p:nvCxnSpPr>
        <p:spPr>
          <a:xfrm flipV="1">
            <a:off x="6943001" y="5562600"/>
            <a:ext cx="1640134" cy="55400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3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&amp;D-Powerpoint Template_16x9">
  <a:themeElements>
    <a:clrScheme name="Custom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092140"/>
      </a:accent1>
      <a:accent2>
        <a:srgbClr val="092140"/>
      </a:accent2>
      <a:accent3>
        <a:srgbClr val="092140"/>
      </a:accent3>
      <a:accent4>
        <a:srgbClr val="092140"/>
      </a:accent4>
      <a:accent5>
        <a:srgbClr val="092140"/>
      </a:accent5>
      <a:accent6>
        <a:srgbClr val="092140"/>
      </a:accent6>
      <a:hlink>
        <a:srgbClr val="092140"/>
      </a:hlink>
      <a:folHlink>
        <a:srgbClr val="09214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19695</TotalTime>
  <Words>764</Words>
  <Application>Microsoft Macintosh PowerPoint</Application>
  <PresentationFormat>Widescreen</PresentationFormat>
  <Paragraphs>157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Cambria Math</vt:lpstr>
      <vt:lpstr>Montserrat</vt:lpstr>
      <vt:lpstr>Montserrat Medium</vt:lpstr>
      <vt:lpstr>Wingdings</vt:lpstr>
      <vt:lpstr>B&amp;D-Powerpoint Template_16x9</vt:lpstr>
      <vt:lpstr>PowerPoint Presentation</vt:lpstr>
      <vt:lpstr>Introduction </vt:lpstr>
      <vt:lpstr>Introduction </vt:lpstr>
      <vt:lpstr>Zero Pole placement: design consideration</vt:lpstr>
      <vt:lpstr>Zero Pole placement: Example 1</vt:lpstr>
      <vt:lpstr>Zero Pole placement: Example 1</vt:lpstr>
      <vt:lpstr>Zero Pole placement: Example 1</vt:lpstr>
      <vt:lpstr>Zero Pole placement: Example 1</vt:lpstr>
      <vt:lpstr>Zero Pole placement: Example 1</vt:lpstr>
      <vt:lpstr>Zero Pole placement: Example 1</vt:lpstr>
      <vt:lpstr>Zero Pole placement: Example 2</vt:lpstr>
      <vt:lpstr>Zero Pole placement: Example 2</vt:lpstr>
      <vt:lpstr>Zero Pole placement: Example 2</vt:lpstr>
      <vt:lpstr>Zero Pole placement: Example 2</vt:lpstr>
      <vt:lpstr>Zero Pole placement: 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O'Donnell</dc:creator>
  <cp:lastModifiedBy>Microsoft Office User</cp:lastModifiedBy>
  <cp:revision>399</cp:revision>
  <dcterms:created xsi:type="dcterms:W3CDTF">2020-02-05T16:03:23Z</dcterms:created>
  <dcterms:modified xsi:type="dcterms:W3CDTF">2022-11-22T14:33:20Z</dcterms:modified>
</cp:coreProperties>
</file>