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8" r:id="rId8"/>
    <p:sldId id="293" r:id="rId9"/>
    <p:sldId id="294" r:id="rId10"/>
    <p:sldId id="295" r:id="rId11"/>
    <p:sldId id="296" r:id="rId12"/>
    <p:sldId id="318" r:id="rId13"/>
    <p:sldId id="297" r:id="rId14"/>
    <p:sldId id="316" r:id="rId15"/>
    <p:sldId id="301" r:id="rId16"/>
    <p:sldId id="303" r:id="rId17"/>
    <p:sldId id="304" r:id="rId18"/>
    <p:sldId id="289" r:id="rId19"/>
    <p:sldId id="290" r:id="rId20"/>
    <p:sldId id="291" r:id="rId21"/>
    <p:sldId id="292" r:id="rId2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8">
          <p15:clr>
            <a:srgbClr val="A4A3A4"/>
          </p15:clr>
        </p15:guide>
        <p15:guide id="2" orient="horz" pos="681">
          <p15:clr>
            <a:srgbClr val="A4A3A4"/>
          </p15:clr>
        </p15:guide>
        <p15:guide id="3" orient="horz" pos="3918">
          <p15:clr>
            <a:srgbClr val="A4A3A4"/>
          </p15:clr>
        </p15:guide>
        <p15:guide id="4" orient="horz" pos="4188">
          <p15:clr>
            <a:srgbClr val="A4A3A4"/>
          </p15:clr>
        </p15:guide>
        <p15:guide id="5" pos="135">
          <p15:clr>
            <a:srgbClr val="A4A3A4"/>
          </p15:clr>
        </p15:guide>
        <p15:guide id="6" pos="5625">
          <p15:clr>
            <a:srgbClr val="A4A3A4"/>
          </p15:clr>
        </p15:guide>
        <p15:guide id="7" pos="5759">
          <p15:clr>
            <a:srgbClr val="A4A3A4"/>
          </p15:clr>
        </p15:guide>
        <p15:guide id="8" pos="521" userDrawn="1">
          <p15:clr>
            <a:srgbClr val="A4A3A4"/>
          </p15:clr>
        </p15:guide>
        <p15:guide id="9" pos="87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F0"/>
    <a:srgbClr val="A3BECB"/>
    <a:srgbClr val="C4D4DD"/>
    <a:srgbClr val="A9D4DD"/>
    <a:srgbClr val="A3BE67"/>
    <a:srgbClr val="D6E1E7"/>
    <a:srgbClr val="344046"/>
    <a:srgbClr val="5A6E78"/>
    <a:srgbClr val="00546E"/>
    <a:srgbClr val="81A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79086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-1122" y="-96"/>
      </p:cViewPr>
      <p:guideLst>
        <p:guide orient="horz" pos="104"/>
        <p:guide orient="horz" pos="608"/>
        <p:guide orient="horz" pos="2939"/>
        <p:guide orient="horz" pos="3170"/>
        <p:guide pos="135"/>
        <p:guide pos="4924"/>
        <p:guide pos="521"/>
        <p:guide pos="876"/>
        <p:guide pos="4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60B2-A5C1-43A5-97FF-B6E8302B8F3F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479C7-7ADB-4808-9235-6484CAEB8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1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10C9-FE5E-4BBD-997C-1850EB479084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E59C-A1CD-4B3B-825E-331B59F2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0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Sache müssen wir bei </a:t>
            </a:r>
            <a:r>
              <a:rPr lang="de-DE" dirty="0" err="1" smtClean="0"/>
              <a:t>React</a:t>
            </a:r>
            <a:r>
              <a:rPr lang="de-DE" dirty="0" smtClean="0"/>
              <a:t> verstehen:</a:t>
            </a:r>
          </a:p>
          <a:p>
            <a:r>
              <a:rPr lang="de-DE" dirty="0" smtClean="0"/>
              <a:t>Normalerweise hat jedes View seine eigenen Daten</a:t>
            </a:r>
          </a:p>
          <a:p>
            <a:r>
              <a:rPr lang="de-DE" dirty="0" smtClean="0"/>
              <a:t>Bei </a:t>
            </a:r>
            <a:r>
              <a:rPr lang="de-DE" dirty="0" err="1" smtClean="0"/>
              <a:t>React</a:t>
            </a:r>
            <a:r>
              <a:rPr lang="de-DE" dirty="0" smtClean="0"/>
              <a:t> sind die </a:t>
            </a:r>
            <a:r>
              <a:rPr lang="de-DE" dirty="0" err="1" smtClean="0"/>
              <a:t>daten</a:t>
            </a:r>
            <a:r>
              <a:rPr lang="de-DE" dirty="0" smtClean="0"/>
              <a:t> außerhalb und </a:t>
            </a:r>
            <a:r>
              <a:rPr lang="de-DE" dirty="0" err="1" smtClean="0"/>
              <a:t>React</a:t>
            </a:r>
            <a:r>
              <a:rPr lang="de-DE" baseline="0" dirty="0" smtClean="0"/>
              <a:t> ist wie eine </a:t>
            </a:r>
            <a:r>
              <a:rPr lang="de-DE" baseline="0" dirty="0" err="1" smtClean="0"/>
              <a:t>funktion</a:t>
            </a:r>
            <a:r>
              <a:rPr lang="de-DE" baseline="0" dirty="0" smtClean="0"/>
              <a:t>, die die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zu einer </a:t>
            </a:r>
            <a:r>
              <a:rPr lang="de-DE" baseline="0" dirty="0" err="1" smtClean="0"/>
              <a:t>oberfläche</a:t>
            </a:r>
            <a:r>
              <a:rPr lang="de-DE" baseline="0" dirty="0" smtClean="0"/>
              <a:t> verarbeitet</a:t>
            </a:r>
            <a:endParaRPr lang="de-DE" dirty="0" smtClean="0"/>
          </a:p>
          <a:p>
            <a:r>
              <a:rPr lang="de-DE" baseline="0" dirty="0" smtClean="0"/>
              <a:t>Gleiche Daten -&gt; Gleiches </a:t>
            </a:r>
            <a:r>
              <a:rPr lang="de-DE" baseline="0" dirty="0" err="1" smtClean="0"/>
              <a:t>ergebnis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Das macht es sehr leicht über das </a:t>
            </a:r>
            <a:r>
              <a:rPr lang="de-DE" b="1" baseline="0" dirty="0" err="1" smtClean="0"/>
              <a:t>view</a:t>
            </a:r>
            <a:r>
              <a:rPr lang="de-DE" baseline="0" dirty="0" smtClean="0"/>
              <a:t>, also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 nachzudenken und die </a:t>
            </a:r>
            <a:r>
              <a:rPr lang="de-DE" b="1" baseline="0" dirty="0" err="1" smtClean="0"/>
              <a:t>übersicht</a:t>
            </a:r>
            <a:r>
              <a:rPr lang="de-DE" baseline="0" dirty="0" smtClean="0"/>
              <a:t> zu haben</a:t>
            </a:r>
          </a:p>
          <a:p>
            <a:r>
              <a:rPr lang="de-DE" baseline="0" dirty="0" smtClean="0"/>
              <a:t>Wie kann ich meine Applikation </a:t>
            </a:r>
            <a:r>
              <a:rPr lang="de-DE" b="1" baseline="0" dirty="0" smtClean="0"/>
              <a:t>strukturieren</a:t>
            </a:r>
            <a:r>
              <a:rPr lang="de-DE" baseline="0" dirty="0" smtClean="0"/>
              <a:t>, sodass ich die </a:t>
            </a:r>
            <a:r>
              <a:rPr lang="de-DE" b="1" baseline="0" dirty="0" smtClean="0"/>
              <a:t>Übersicht</a:t>
            </a:r>
            <a:r>
              <a:rPr lang="de-DE" baseline="0" dirty="0" smtClean="0"/>
              <a:t> über meine </a:t>
            </a:r>
            <a:r>
              <a:rPr lang="de-DE" b="1" baseline="0" dirty="0" smtClean="0"/>
              <a:t>Daten</a:t>
            </a:r>
            <a:r>
              <a:rPr lang="de-DE" baseline="0" dirty="0" smtClean="0"/>
              <a:t> behalte?</a:t>
            </a:r>
          </a:p>
          <a:p>
            <a:r>
              <a:rPr lang="de-DE" baseline="0" dirty="0" smtClean="0"/>
              <a:t>Antwort von Facebook: </a:t>
            </a:r>
            <a:r>
              <a:rPr lang="de-DE" baseline="0" dirty="0" err="1" smtClean="0"/>
              <a:t>Flux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8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Actions sind </a:t>
            </a:r>
            <a:r>
              <a:rPr lang="de-DE" dirty="0" err="1" smtClean="0"/>
              <a:t>verändeung</a:t>
            </a:r>
            <a:r>
              <a:rPr lang="de-DE" dirty="0" smtClean="0"/>
              <a:t> des </a:t>
            </a:r>
            <a:r>
              <a:rPr lang="de-DE" dirty="0" err="1" smtClean="0"/>
              <a:t>appzustands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1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Actions sind </a:t>
            </a:r>
            <a:r>
              <a:rPr lang="de-DE" dirty="0" err="1" smtClean="0"/>
              <a:t>verändeung</a:t>
            </a:r>
            <a:r>
              <a:rPr lang="de-DE" dirty="0" smtClean="0"/>
              <a:t> des </a:t>
            </a:r>
            <a:r>
              <a:rPr lang="de-DE" dirty="0" err="1" smtClean="0"/>
              <a:t>appzustands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1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Anwendung</a:t>
            </a:r>
            <a:r>
              <a:rPr lang="de-DE" baseline="0" dirty="0" smtClean="0"/>
              <a:t> sieht zur Laufzeit so aus</a:t>
            </a:r>
          </a:p>
          <a:p>
            <a:r>
              <a:rPr lang="de-DE" baseline="0" dirty="0" smtClean="0"/>
              <a:t>Müssen nur im </a:t>
            </a:r>
            <a:r>
              <a:rPr lang="de-DE" baseline="0" dirty="0" err="1" smtClean="0"/>
              <a:t>dispatcher</a:t>
            </a:r>
            <a:r>
              <a:rPr lang="de-DE" baseline="0" dirty="0" smtClean="0"/>
              <a:t> mitloggen</a:t>
            </a:r>
            <a:endParaRPr lang="de-DE" dirty="0" smtClean="0"/>
          </a:p>
          <a:p>
            <a:r>
              <a:rPr lang="de-DE" dirty="0" smtClean="0"/>
              <a:t>Wir verstehen die Interaktion</a:t>
            </a:r>
            <a:r>
              <a:rPr lang="de-DE" baseline="0" dirty="0" smtClean="0"/>
              <a:t> mit dem Nutzer komplett neu</a:t>
            </a:r>
          </a:p>
          <a:p>
            <a:r>
              <a:rPr lang="de-DE" baseline="0" dirty="0" smtClean="0"/>
              <a:t>Das beste: Wir können komplexe zusammenhänge leichter verstehen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Einfach nach </a:t>
            </a:r>
            <a:r>
              <a:rPr lang="de-DE" baseline="0" dirty="0" err="1" smtClean="0"/>
              <a:t>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greppen</a:t>
            </a:r>
            <a:r>
              <a:rPr lang="de-DE" baseline="0" dirty="0" smtClean="0"/>
              <a:t> und ich sehe alle </a:t>
            </a:r>
            <a:r>
              <a:rPr lang="de-DE" baseline="0" dirty="0" err="1" smtClean="0"/>
              <a:t>reaktionen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79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Rechtfertigung</a:t>
            </a:r>
            <a:r>
              <a:rPr lang="de-DE" baseline="0" dirty="0" smtClean="0"/>
              <a:t> des Titels</a:t>
            </a:r>
          </a:p>
          <a:p>
            <a:endParaRPr lang="de-DE" baseline="0" dirty="0" smtClean="0"/>
          </a:p>
          <a:p>
            <a:r>
              <a:rPr lang="de-DE" baseline="0" dirty="0" smtClean="0"/>
              <a:t>Öffnest </a:t>
            </a:r>
            <a:r>
              <a:rPr lang="de-DE" baseline="0" dirty="0" err="1" smtClean="0"/>
              <a:t>Kontoapp</a:t>
            </a:r>
            <a:r>
              <a:rPr lang="de-DE" baseline="0" dirty="0" smtClean="0"/>
              <a:t> und siehst: -10</a:t>
            </a:r>
          </a:p>
          <a:p>
            <a:r>
              <a:rPr lang="de-DE" baseline="0" dirty="0" smtClean="0"/>
              <a:t>Was ist passiert letztes </a:t>
            </a:r>
            <a:r>
              <a:rPr lang="de-DE" baseline="0" dirty="0" err="1" smtClean="0"/>
              <a:t>wochenende</a:t>
            </a:r>
            <a:r>
              <a:rPr lang="de-DE" baseline="0" dirty="0" smtClean="0"/>
              <a:t>?</a:t>
            </a:r>
          </a:p>
          <a:p>
            <a:endParaRPr lang="de-DE" baseline="0" dirty="0" smtClean="0"/>
          </a:p>
          <a:p>
            <a:r>
              <a:rPr lang="de-DE" dirty="0" smtClean="0"/>
              <a:t>Gleich: Screenshot</a:t>
            </a:r>
            <a:r>
              <a:rPr lang="de-DE" baseline="0" dirty="0" smtClean="0"/>
              <a:t> von Felios mit </a:t>
            </a:r>
            <a:r>
              <a:rPr lang="de-DE" baseline="0" dirty="0" smtClean="0"/>
              <a:t>komischen Fehler </a:t>
            </a:r>
            <a:r>
              <a:rPr lang="de-DE" baseline="0" dirty="0" smtClean="0"/>
              <a:t>und </a:t>
            </a:r>
            <a:r>
              <a:rPr lang="de-DE" baseline="0" dirty="0" err="1" smtClean="0"/>
              <a:t>nutzer</a:t>
            </a:r>
            <a:r>
              <a:rPr lang="de-DE" baseline="0" dirty="0" smtClean="0"/>
              <a:t> schreibt „Ich habe einen BUG“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Stellt das mal nach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Problem: Wir haben keine Daten, was passiert ist. Nur </a:t>
            </a:r>
            <a:r>
              <a:rPr lang="de-DE" baseline="0" dirty="0" err="1" smtClean="0"/>
              <a:t>ergebnis</a:t>
            </a:r>
            <a:r>
              <a:rPr lang="de-DE" baseline="0" dirty="0" smtClean="0"/>
              <a:t> und unsere </a:t>
            </a:r>
            <a:r>
              <a:rPr lang="de-DE" baseline="0" dirty="0" err="1" smtClean="0"/>
              <a:t>kenntnis</a:t>
            </a:r>
            <a:r>
              <a:rPr lang="de-DE" baseline="0" dirty="0" smtClean="0"/>
              <a:t> </a:t>
            </a:r>
            <a:r>
              <a:rPr lang="de-DE" baseline="0" dirty="0" smtClean="0"/>
              <a:t>über die </a:t>
            </a:r>
            <a:r>
              <a:rPr lang="de-DE" baseline="0" dirty="0" err="1" smtClean="0"/>
              <a:t>software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33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hier</a:t>
            </a:r>
            <a:r>
              <a:rPr lang="de-DE" baseline="0" dirty="0" smtClean="0"/>
              <a:t> ist das, was wir eigentlich wollen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33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Aber genau</a:t>
            </a:r>
            <a:r>
              <a:rPr lang="de-DE" baseline="0" dirty="0" smtClean="0"/>
              <a:t> das haben wir jetzt! Wir müssen es nur speichern!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79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Deswegen kann man</a:t>
            </a:r>
            <a:r>
              <a:rPr lang="de-DE" baseline="0" dirty="0" smtClean="0"/>
              <a:t> sagen…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757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Machen wir das </a:t>
            </a:r>
            <a:r>
              <a:rPr lang="de-DE" dirty="0" err="1" smtClean="0"/>
              <a:t>beispiel</a:t>
            </a:r>
            <a:r>
              <a:rPr lang="de-DE" dirty="0" smtClean="0"/>
              <a:t> komplizierter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258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Erste Idee vielleicht so</a:t>
            </a:r>
          </a:p>
          <a:p>
            <a:endParaRPr lang="de-DE" baseline="0" dirty="0" smtClean="0"/>
          </a:p>
          <a:p>
            <a:r>
              <a:rPr lang="de-DE" baseline="0" dirty="0" smtClean="0"/>
              <a:t>Aber nun verändern wir die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so</a:t>
            </a:r>
          </a:p>
          <a:p>
            <a:r>
              <a:rPr lang="de-DE" baseline="0" dirty="0" smtClean="0"/>
              <a:t>Dass mit den gleichen Actions ein anderer zustand erreicht werden kann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3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4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Ideale Welt</a:t>
            </a:r>
          </a:p>
          <a:p>
            <a:r>
              <a:rPr lang="de-DE" baseline="0" dirty="0" smtClean="0"/>
              <a:t>Binding</a:t>
            </a:r>
          </a:p>
          <a:p>
            <a:r>
              <a:rPr lang="de-DE" baseline="0" dirty="0" smtClean="0"/>
              <a:t>-&gt; Hinzufügen zu Data und Namen ändern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Nochmal kurz </a:t>
            </a:r>
            <a:r>
              <a:rPr lang="de-DE" baseline="0" dirty="0" err="1" smtClean="0"/>
              <a:t>ablöauf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binding</a:t>
            </a:r>
            <a:r>
              <a:rPr lang="de-DE" baseline="0" dirty="0" smtClean="0"/>
              <a:t> erklären</a:t>
            </a:r>
          </a:p>
          <a:p>
            <a:r>
              <a:rPr lang="de-DE" baseline="0" dirty="0" smtClean="0"/>
              <a:t>Ziemlich intuitiv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Neues </a:t>
            </a:r>
            <a:r>
              <a:rPr lang="de-DE" baseline="0" dirty="0" err="1" smtClean="0"/>
              <a:t>flux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konzept</a:t>
            </a:r>
            <a:r>
              <a:rPr lang="de-DE" baseline="0" dirty="0" smtClean="0"/>
              <a:t>: Actions, keine </a:t>
            </a:r>
            <a:r>
              <a:rPr lang="de-DE" baseline="0" dirty="0" err="1" smtClean="0"/>
              <a:t>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events</a:t>
            </a:r>
            <a:endParaRPr lang="de-DE" baseline="0" dirty="0" smtClean="0"/>
          </a:p>
          <a:p>
            <a:r>
              <a:rPr lang="de-DE" baseline="0" dirty="0" smtClean="0"/>
              <a:t>Etwas was in der App passiert</a:t>
            </a:r>
          </a:p>
          <a:p>
            <a:r>
              <a:rPr lang="de-DE" baseline="0" dirty="0" err="1" smtClean="0"/>
              <a:t>Examples</a:t>
            </a:r>
            <a:r>
              <a:rPr lang="de-DE" baseline="0" dirty="0" smtClean="0"/>
              <a:t>:</a:t>
            </a:r>
          </a:p>
          <a:p>
            <a:r>
              <a:rPr lang="de-DE" baseline="0" dirty="0" err="1" smtClean="0"/>
              <a:t>Liking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post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Leaving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comment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Requesting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Dispatcher ist sehr </a:t>
            </a:r>
            <a:r>
              <a:rPr lang="de-DE" baseline="0" dirty="0" err="1" smtClean="0"/>
              <a:t>simepel</a:t>
            </a:r>
            <a:endParaRPr lang="de-D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de-DE" baseline="0" dirty="0" err="1" smtClean="0"/>
              <a:t>Everey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dispatcher</a:t>
            </a:r>
            <a:endParaRPr lang="de-D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* Every </a:t>
            </a:r>
            <a:r>
              <a:rPr lang="de-DE" baseline="0" dirty="0" err="1" smtClean="0"/>
              <a:t>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store</a:t>
            </a:r>
            <a:endParaRPr lang="de-DE" baseline="0" dirty="0" smtClean="0"/>
          </a:p>
          <a:p>
            <a:pPr marL="0" indent="0">
              <a:buFont typeface="Arial" charset="0"/>
              <a:buNone/>
            </a:pPr>
            <a:r>
              <a:rPr lang="de-DE" baseline="0" dirty="0" smtClean="0"/>
              <a:t>Potentiell weitere </a:t>
            </a:r>
            <a:r>
              <a:rPr lang="de-DE" baseline="0" dirty="0" err="1" smtClean="0"/>
              <a:t>funktionaliität</a:t>
            </a:r>
            <a:r>
              <a:rPr lang="de-DE" baseline="0" dirty="0" smtClean="0"/>
              <a:t> nicht relevant</a:t>
            </a:r>
          </a:p>
          <a:p>
            <a:pPr marL="0" indent="0">
              <a:buFont typeface="Arial" charset="0"/>
              <a:buNone/>
            </a:pPr>
            <a:endParaRPr lang="de-DE" baseline="0" dirty="0" smtClean="0"/>
          </a:p>
          <a:p>
            <a:pPr marL="0" indent="0">
              <a:buFont typeface="Arial" charset="0"/>
              <a:buNone/>
            </a:pPr>
            <a:r>
              <a:rPr lang="de-DE" baseline="0" dirty="0" smtClean="0"/>
              <a:t>Dispatcher und </a:t>
            </a:r>
            <a:r>
              <a:rPr lang="de-DE" baseline="0" dirty="0" err="1" smtClean="0"/>
              <a:t>view</a:t>
            </a:r>
            <a:r>
              <a:rPr lang="de-DE" baseline="0" dirty="0" smtClean="0"/>
              <a:t> uninteressant</a:t>
            </a:r>
          </a:p>
          <a:p>
            <a:pPr marL="0" indent="0">
              <a:buFont typeface="Arial" charset="0"/>
              <a:buNone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verbindung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layer</a:t>
            </a:r>
            <a:r>
              <a:rPr lang="de-DE" baseline="0" dirty="0" smtClean="0"/>
              <a:t> ist wichtig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475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Vielleicht so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93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Konkretes</a:t>
            </a:r>
            <a:r>
              <a:rPr lang="de-DE" baseline="0" dirty="0" smtClean="0"/>
              <a:t> Beispiel: Bankkonto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Wir agieren mit der Bank über Transaktionen</a:t>
            </a:r>
          </a:p>
          <a:p>
            <a:r>
              <a:rPr lang="de-DE" baseline="0" dirty="0" smtClean="0"/>
              <a:t>Das veränderten Kontostand, also die Daten</a:t>
            </a:r>
          </a:p>
          <a:p>
            <a:r>
              <a:rPr lang="de-DE" baseline="0" dirty="0" smtClean="0"/>
              <a:t>Gleiche </a:t>
            </a:r>
            <a:r>
              <a:rPr lang="de-DE" baseline="0" dirty="0" err="1" smtClean="0"/>
              <a:t>transaktionen</a:t>
            </a:r>
            <a:r>
              <a:rPr lang="de-DE" baseline="0" dirty="0" smtClean="0"/>
              <a:t>, gleicher </a:t>
            </a:r>
            <a:r>
              <a:rPr lang="de-DE" baseline="0" dirty="0" smtClean="0"/>
              <a:t>Kontostand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 = </a:t>
            </a:r>
            <a:r>
              <a:rPr lang="de-DE" baseline="0" dirty="0" err="1" smtClean="0"/>
              <a:t>actions</a:t>
            </a:r>
            <a:endParaRPr lang="de-DE" baseline="0" dirty="0" smtClean="0"/>
          </a:p>
          <a:p>
            <a:r>
              <a:rPr lang="de-DE" baseline="0" dirty="0" smtClean="0"/>
              <a:t>Gelb = </a:t>
            </a:r>
            <a:r>
              <a:rPr lang="de-DE" baseline="0" dirty="0" err="1" smtClean="0"/>
              <a:t>store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3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Actions sind wie Zeitungen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Etwas was passiert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Sieht in etwa so aus</a:t>
            </a:r>
          </a:p>
          <a:p>
            <a:r>
              <a:rPr lang="de-DE" dirty="0" smtClean="0"/>
              <a:t>Achtung: Vergangenheitsform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Also: wie würde unser </a:t>
            </a:r>
            <a:r>
              <a:rPr lang="de-DE" baseline="0" dirty="0" err="1" smtClean="0"/>
              <a:t>store</a:t>
            </a:r>
            <a:r>
              <a:rPr lang="de-DE" baseline="0" dirty="0" smtClean="0"/>
              <a:t> aussehen?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8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Store ist</a:t>
            </a:r>
            <a:r>
              <a:rPr lang="de-DE" baseline="0" dirty="0" smtClean="0"/>
              <a:t> für den Kontostand zuständig</a:t>
            </a:r>
          </a:p>
          <a:p>
            <a:r>
              <a:rPr lang="de-DE" baseline="0" dirty="0" err="1" smtClean="0"/>
              <a:t>onDispatch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MEthode</a:t>
            </a:r>
            <a:endParaRPr lang="de-DE" dirty="0" smtClean="0"/>
          </a:p>
          <a:p>
            <a:r>
              <a:rPr lang="de-DE" dirty="0" smtClean="0"/>
              <a:t>Getter </a:t>
            </a:r>
            <a:r>
              <a:rPr lang="de-DE" dirty="0" err="1" smtClean="0"/>
              <a:t>methode</a:t>
            </a:r>
            <a:r>
              <a:rPr lang="de-DE" dirty="0" smtClean="0"/>
              <a:t> für </a:t>
            </a:r>
            <a:r>
              <a:rPr lang="de-DE" dirty="0" err="1" smtClean="0"/>
              <a:t>view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83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gibt keinen Setter</a:t>
            </a:r>
          </a:p>
          <a:p>
            <a:r>
              <a:rPr lang="de-DE" dirty="0" smtClean="0"/>
              <a:t>Kannst nicht anrufen</a:t>
            </a:r>
          </a:p>
          <a:p>
            <a:r>
              <a:rPr lang="de-DE" dirty="0" smtClean="0"/>
              <a:t>Stores updaten nur als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reaktion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actions</a:t>
            </a:r>
            <a:endParaRPr lang="de-DE" baseline="0" dirty="0" smtClean="0"/>
          </a:p>
          <a:p>
            <a:r>
              <a:rPr lang="de-DE" baseline="0" dirty="0" smtClean="0"/>
              <a:t>ACTIONS </a:t>
            </a:r>
            <a:r>
              <a:rPr lang="de-DE" baseline="0" dirty="0" err="1" smtClean="0"/>
              <a:t>become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smtClean="0"/>
              <a:t>ONLY </a:t>
            </a:r>
            <a:r>
              <a:rPr lang="de-DE" baseline="0" dirty="0" smtClean="0"/>
              <a:t>WAY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MODIFY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endParaRPr lang="de-DE" baseline="0" dirty="0" smtClean="0"/>
          </a:p>
          <a:p>
            <a:r>
              <a:rPr lang="de-DE" baseline="0" dirty="0" smtClean="0"/>
              <a:t>Wichtiges </a:t>
            </a:r>
            <a:r>
              <a:rPr lang="de-DE" baseline="0" dirty="0" err="1" smtClean="0"/>
              <a:t>Ergebinis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smtClean="0"/>
              <a:t>Gleiche Actions, gleiche Stores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0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Stores sind extrem bequem und helfen uns</a:t>
            </a:r>
          </a:p>
          <a:p>
            <a:r>
              <a:rPr lang="de-DE" smtClean="0"/>
              <a:t>Automatische Datenkonsistenz</a:t>
            </a:r>
            <a:r>
              <a:rPr lang="de-DE" baseline="0" smtClean="0"/>
              <a:t> </a:t>
            </a:r>
            <a:r>
              <a:rPr lang="de-DE" baseline="0" dirty="0" smtClean="0"/>
              <a:t>und damit auch Oberflächen </a:t>
            </a:r>
            <a:r>
              <a:rPr lang="de-DE" baseline="0" dirty="0" err="1" smtClean="0"/>
              <a:t>konsistenz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Stores sind wie </a:t>
            </a:r>
            <a:r>
              <a:rPr lang="de-DE" dirty="0" err="1" smtClean="0"/>
              <a:t>antwort</a:t>
            </a:r>
            <a:r>
              <a:rPr lang="de-DE" baseline="0" dirty="0" smtClean="0"/>
              <a:t> auf frage</a:t>
            </a:r>
          </a:p>
          <a:p>
            <a:r>
              <a:rPr lang="de-DE" baseline="0" dirty="0" smtClean="0"/>
              <a:t>Neue Frage, neuer </a:t>
            </a:r>
            <a:r>
              <a:rPr lang="de-DE" baseline="0" dirty="0" err="1" smtClean="0"/>
              <a:t>store</a:t>
            </a:r>
            <a:endParaRPr lang="de-DE" baseline="0" dirty="0" smtClean="0"/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Also lasst</a:t>
            </a:r>
            <a:r>
              <a:rPr lang="de-DE" baseline="0" dirty="0" smtClean="0"/>
              <a:t> uns eine neue Frage stellen: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UX will </a:t>
            </a:r>
            <a:r>
              <a:rPr lang="de-DE" baseline="0" dirty="0" err="1" smtClean="0"/>
              <a:t>Notifications</a:t>
            </a:r>
            <a:r>
              <a:rPr lang="de-DE" baseline="0" dirty="0" smtClean="0"/>
              <a:t> darstellen, weil </a:t>
            </a:r>
            <a:r>
              <a:rPr lang="de-DE" baseline="0" dirty="0" err="1" smtClean="0"/>
              <a:t>abbuhcung</a:t>
            </a:r>
            <a:r>
              <a:rPr lang="de-DE" baseline="0" dirty="0" smtClean="0"/>
              <a:t> gescheitert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34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Erste </a:t>
            </a:r>
            <a:r>
              <a:rPr lang="de-DE" dirty="0" err="1" smtClean="0"/>
              <a:t>idee</a:t>
            </a:r>
            <a:r>
              <a:rPr lang="de-DE" dirty="0" smtClean="0"/>
              <a:t> vielleicht</a:t>
            </a:r>
            <a:r>
              <a:rPr lang="de-DE" baseline="0" dirty="0" smtClean="0"/>
              <a:t> so</a:t>
            </a:r>
          </a:p>
          <a:p>
            <a:r>
              <a:rPr lang="de-DE" baseline="0" dirty="0" smtClean="0"/>
              <a:t>Nicht nur schlecht, eigentlich gar keine </a:t>
            </a:r>
            <a:r>
              <a:rPr lang="de-DE" baseline="0" dirty="0" err="1" smtClean="0"/>
              <a:t>action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kommando</a:t>
            </a:r>
            <a:r>
              <a:rPr lang="de-DE" baseline="0" dirty="0" smtClean="0"/>
              <a:t>, nichts was passiert ist</a:t>
            </a:r>
          </a:p>
          <a:p>
            <a:r>
              <a:rPr lang="de-DE" baseline="0" dirty="0" err="1" smtClean="0"/>
              <a:t>Remember</a:t>
            </a:r>
            <a:r>
              <a:rPr lang="de-DE" baseline="0" dirty="0" smtClean="0"/>
              <a:t>: Zeitungen – So implementieren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045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</a:t>
            </a:r>
            <a:r>
              <a:rPr lang="de-DE" baseline="0" dirty="0" smtClean="0"/>
              <a:t> Frage </a:t>
            </a:r>
            <a:r>
              <a:rPr lang="de-DE" baseline="0" dirty="0" err="1" smtClean="0"/>
              <a:t>neueer</a:t>
            </a:r>
            <a:r>
              <a:rPr lang="de-DE" baseline="0" dirty="0" smtClean="0"/>
              <a:t> Store</a:t>
            </a:r>
          </a:p>
          <a:p>
            <a:r>
              <a:rPr lang="de-DE" baseline="0" dirty="0" smtClean="0"/>
              <a:t>Daten: Messages, die </a:t>
            </a:r>
            <a:r>
              <a:rPr lang="de-DE" baseline="0" dirty="0" err="1" smtClean="0"/>
              <a:t>gebindet</a:t>
            </a:r>
            <a:r>
              <a:rPr lang="de-DE" baseline="0" dirty="0" smtClean="0"/>
              <a:t> sind an </a:t>
            </a:r>
            <a:r>
              <a:rPr lang="de-DE" baseline="0" dirty="0" err="1" smtClean="0"/>
              <a:t>view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Action wäre dann </a:t>
            </a:r>
            <a:r>
              <a:rPr lang="de-DE" baseline="0" dirty="0" err="1" smtClean="0"/>
              <a:t>Zeitbaluf</a:t>
            </a:r>
            <a:r>
              <a:rPr lang="de-DE" baseline="0" dirty="0" smtClean="0"/>
              <a:t> oder wegklicken</a:t>
            </a:r>
          </a:p>
          <a:p>
            <a:r>
              <a:rPr lang="de-DE" baseline="0" dirty="0" smtClean="0"/>
              <a:t>Zeitablauf geht gut weil die </a:t>
            </a:r>
            <a:r>
              <a:rPr lang="de-DE" baseline="0" dirty="0" err="1" smtClean="0"/>
              <a:t>komponente</a:t>
            </a:r>
            <a:r>
              <a:rPr lang="de-DE" baseline="0" dirty="0" smtClean="0"/>
              <a:t> ja in sich geschlossen ist, wird in der </a:t>
            </a:r>
            <a:r>
              <a:rPr lang="de-DE" baseline="0" dirty="0" err="1" smtClean="0"/>
              <a:t>notification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getrackt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49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2 Refere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/>
          <p:cNvSpPr/>
          <p:nvPr userDrawn="1"/>
        </p:nvSpPr>
        <p:spPr bwMode="gray">
          <a:xfrm>
            <a:off x="217714" y="2158806"/>
            <a:ext cx="8711974" cy="2984694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714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34" name="Rechteck 33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3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1999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37" name="Rechteck 36"/>
          <p:cNvSpPr/>
          <p:nvPr userDrawn="1"/>
        </p:nvSpPr>
        <p:spPr bwMode="gray">
          <a:xfrm>
            <a:off x="6385243" y="162000"/>
            <a:ext cx="810000" cy="81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Bildplatzhalter 1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85243" y="161999"/>
            <a:ext cx="810000" cy="810000"/>
          </a:xfrm>
        </p:spPr>
        <p:txBody>
          <a:bodyPr lIns="72000" tIns="50400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3" name="Rechteck 42"/>
          <p:cNvSpPr/>
          <p:nvPr userDrawn="1"/>
        </p:nvSpPr>
        <p:spPr bwMode="gray">
          <a:xfrm>
            <a:off x="4650797" y="1029600"/>
            <a:ext cx="1677600" cy="810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Bildplatzhalter 2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650797" y="1029600"/>
            <a:ext cx="1677600" cy="810000"/>
          </a:xfrm>
        </p:spPr>
        <p:txBody>
          <a:bodyPr lIns="126000" tIns="54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50" name="Rechteck 49"/>
          <p:cNvSpPr/>
          <p:nvPr userDrawn="1"/>
        </p:nvSpPr>
        <p:spPr bwMode="gray">
          <a:xfrm>
            <a:off x="2916351" y="162000"/>
            <a:ext cx="1677600" cy="16776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6351" y="162000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53" name="Rechteck 52"/>
          <p:cNvSpPr/>
          <p:nvPr userDrawn="1"/>
        </p:nvSpPr>
        <p:spPr bwMode="gray">
          <a:xfrm>
            <a:off x="4651996" y="162000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hteck 53"/>
          <p:cNvSpPr/>
          <p:nvPr userDrawn="1"/>
        </p:nvSpPr>
        <p:spPr bwMode="gray">
          <a:xfrm>
            <a:off x="6385243" y="1029600"/>
            <a:ext cx="810000" cy="81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 userDrawn="1"/>
        </p:nvSpPr>
        <p:spPr bwMode="gray">
          <a:xfrm>
            <a:off x="2049505" y="1898973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 userDrawn="1"/>
        </p:nvSpPr>
        <p:spPr bwMode="gray">
          <a:xfrm>
            <a:off x="2049505" y="215880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4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41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0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2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3185986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46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3211787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47" name="Textplatzhalter 9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25615" y="3506831"/>
            <a:ext cx="3113299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49" name="Textplatzhalter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618415" y="3756936"/>
            <a:ext cx="3120095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56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- 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600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80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- Inhaltsfolie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5" y="162000"/>
            <a:ext cx="7440610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6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80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7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und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4" y="162000"/>
            <a:ext cx="8715224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4" y="965199"/>
            <a:ext cx="4320000" cy="3700463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5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und Text recht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965200"/>
            <a:ext cx="4320000" cy="3700462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3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(Standardfotoformat) und Text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22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3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(Standardfotoformat) und Text recht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8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groß (Standardfotoformat) und Text rechts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220314" y="965201"/>
            <a:ext cx="5544000" cy="3665189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22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5844371" y="965200"/>
            <a:ext cx="3028801" cy="3700462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3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groß (Standardfotoformat) und Text rechts klei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8" name="Bildplatzhalter 4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220314" y="965201"/>
            <a:ext cx="5544000" cy="3665189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5844371" y="965200"/>
            <a:ext cx="3028801" cy="3700462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7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groß (Standardfotoformat) und Text links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37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199"/>
            <a:ext cx="30276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3385687" y="965199"/>
            <a:ext cx="5544000" cy="3655105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(Standardfotoformat)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200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8449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217714" y="2161087"/>
            <a:ext cx="8711974" cy="2981324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5" name="Picture 2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0" y="162000"/>
            <a:ext cx="3416400" cy="16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5550" y="162000"/>
            <a:ext cx="3414449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37" name="Rechteck 36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247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41" name="Rechteck 40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4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 userDrawn="1"/>
        </p:nvSpPr>
        <p:spPr bwMode="gray">
          <a:xfrm>
            <a:off x="6386044" y="160733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2000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4" name="Rechteck 43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2049505" y="2161087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4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2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0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6535484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29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6542684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30" name="Rechteck 29"/>
          <p:cNvSpPr/>
          <p:nvPr userDrawn="1"/>
        </p:nvSpPr>
        <p:spPr bwMode="gray">
          <a:xfrm>
            <a:off x="2049505" y="1898973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(Standardfotoformat) und Text links_mit GB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7440613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200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9688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8449" y="965199"/>
            <a:ext cx="4320000" cy="3700463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199"/>
            <a:ext cx="4248000" cy="3700800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0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und Text link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9688" y="965199"/>
            <a:ext cx="4320000" cy="3700463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200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ies (2 Fotos) und Text (2/3)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78" y="965200"/>
            <a:ext cx="5544000" cy="3700462"/>
          </a:xfrm>
          <a:solidFill>
            <a:schemeClr val="bg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900849" y="965199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900849" y="2847902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4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ies (2 Fotos) und Text (2/3) link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9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900849" y="965199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900849" y="2847902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78" y="965200"/>
            <a:ext cx="5544000" cy="3700462"/>
          </a:xfrm>
          <a:solidFill>
            <a:schemeClr val="bg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0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und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871537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1080000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200" y="2142063"/>
            <a:ext cx="8715600" cy="25236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ben und Bild unte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7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1080000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200" y="2142063"/>
            <a:ext cx="8715600" cy="25236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84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ausschnitt oben und Text unten ohne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200" y="965200"/>
            <a:ext cx="8715600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2142457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4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ausschnitt oben und Text unte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2" y="965200"/>
            <a:ext cx="8715375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2142457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2473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und Screenausschnitt unten ohne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4" y="3585543"/>
            <a:ext cx="8715375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965200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6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 Referenten /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247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2049505" y="216108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4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2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0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sp>
        <p:nvSpPr>
          <p:cNvPr id="22" name="Bildplatzhalter 4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17247" y="2161086"/>
            <a:ext cx="1677600" cy="1116941"/>
          </a:xfrm>
        </p:spPr>
        <p:txBody>
          <a:bodyPr wrap="none" lIns="432000" tIns="432000" rIns="0" anchor="ctr"/>
          <a:lstStyle>
            <a:lvl1pPr algn="l">
              <a:defRPr sz="700"/>
            </a:lvl1pPr>
          </a:lstStyle>
          <a:p>
            <a:r>
              <a:rPr lang="de-DE" dirty="0" smtClean="0"/>
              <a:t>Kundenlogo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28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3185986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30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3211787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34" name="Textplatzhalter 9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25615" y="3506831"/>
            <a:ext cx="3113299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618415" y="3756936"/>
            <a:ext cx="3120095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pic>
        <p:nvPicPr>
          <p:cNvPr id="32" name="Picture 2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0" y="162000"/>
            <a:ext cx="3416400" cy="16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5550" y="162000"/>
            <a:ext cx="3414449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5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 userDrawn="1"/>
        </p:nvSpPr>
        <p:spPr bwMode="gray">
          <a:xfrm>
            <a:off x="6386044" y="160733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2000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8" name="Rechteck 47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 48"/>
          <p:cNvSpPr/>
          <p:nvPr userDrawn="1"/>
        </p:nvSpPr>
        <p:spPr bwMode="gray">
          <a:xfrm>
            <a:off x="2049505" y="1898973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8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und Screenausschnitt unte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3585543"/>
            <a:ext cx="8715375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965200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1722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/ Foto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135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0" y="4419601"/>
            <a:ext cx="9144000" cy="723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de-DE" dirty="0" smtClean="0">
              <a:solidFill>
                <a:srgbClr val="344046"/>
              </a:solidFill>
            </a:endParaRPr>
          </a:p>
        </p:txBody>
      </p:sp>
      <p:sp>
        <p:nvSpPr>
          <p:cNvPr id="5" name="Bildplatzhalter 26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5144400"/>
          </a:xfrm>
          <a:noFill/>
        </p:spPr>
        <p:txBody>
          <a:bodyPr lIns="2268000" tIns="1872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</p:spTree>
    <p:extLst>
      <p:ext uri="{BB962C8B-B14F-4D97-AF65-F5344CB8AC3E}">
        <p14:creationId xmlns:p14="http://schemas.microsoft.com/office/powerpoint/2010/main" val="21982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Inhaltsfolie mit INFORM Balken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135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78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135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0" y="4438650"/>
            <a:ext cx="9144000" cy="7048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 Referent /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 userDrawn="1"/>
        </p:nvSpPr>
        <p:spPr bwMode="gray">
          <a:xfrm>
            <a:off x="2049505" y="216108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247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5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2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1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17247" y="2161086"/>
            <a:ext cx="1677600" cy="1116941"/>
          </a:xfrm>
        </p:spPr>
        <p:txBody>
          <a:bodyPr wrap="none" lIns="432000" tIns="432000" rIns="0" anchor="ctr"/>
          <a:lstStyle>
            <a:lvl1pPr algn="l">
              <a:defRPr sz="700"/>
            </a:lvl1pPr>
          </a:lstStyle>
          <a:p>
            <a:r>
              <a:rPr lang="de-DE" dirty="0" smtClean="0"/>
              <a:t>Kundenlogo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6535484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6542684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36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2049505" y="1898212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1" name="Picture 2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0" y="162000"/>
            <a:ext cx="3416400" cy="16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5550" y="162000"/>
            <a:ext cx="3414449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5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/>
          <p:cNvSpPr/>
          <p:nvPr userDrawn="1"/>
        </p:nvSpPr>
        <p:spPr bwMode="gray">
          <a:xfrm>
            <a:off x="6386044" y="160733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2000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1" name="Rechteck 40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29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214312" y="2161086"/>
            <a:ext cx="8715376" cy="2981324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049505" y="216108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214312" y="157163"/>
            <a:ext cx="8715376" cy="1940242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190750" y="2256949"/>
            <a:ext cx="6735534" cy="409955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Trennfolie // Kapitel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2"/>
          </p:nvPr>
        </p:nvSpPr>
        <p:spPr bwMode="gray">
          <a:xfrm>
            <a:off x="2190750" y="2698115"/>
            <a:ext cx="6735534" cy="1264285"/>
          </a:xfr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 bwMode="gray">
          <a:xfrm>
            <a:off x="2049505" y="1898212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ohne GB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35933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7"/>
          </p:nvPr>
        </p:nvSpPr>
        <p:spPr bwMode="gray">
          <a:xfrm>
            <a:off x="270000" y="964648"/>
            <a:ext cx="8604000" cy="3550538"/>
          </a:xfrm>
          <a:blipFill dpi="0" rotWithShape="1">
            <a:blip r:embed="rId2"/>
            <a:srcRect/>
            <a:tile tx="0" ty="57150" sx="70000" sy="44400" flip="none" algn="tl"/>
          </a:blipFill>
        </p:spPr>
        <p:txBody>
          <a:bodyPr wrap="square" lIns="0" tIns="262800" rIns="180000" bIns="18000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800" b="0"/>
            </a:lvl1pPr>
            <a:lvl2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361950" indent="-36195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342900" indent="-34290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5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35933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7"/>
          </p:nvPr>
        </p:nvSpPr>
        <p:spPr bwMode="gray">
          <a:xfrm>
            <a:off x="270000" y="965339"/>
            <a:ext cx="8604000" cy="3550538"/>
          </a:xfrm>
          <a:blipFill dpi="0" rotWithShape="1">
            <a:blip r:embed="rId2"/>
            <a:srcRect/>
            <a:tile tx="0" ty="57150" sx="70000" sy="44400" flip="none" algn="tl"/>
          </a:blipFill>
        </p:spPr>
        <p:txBody>
          <a:bodyPr wrap="square" lIns="0" tIns="262800" rIns="180000" bIns="18000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800" b="0"/>
            </a:lvl1pPr>
            <a:lvl2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361950" indent="-36195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342900" indent="-34290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4" y="162000"/>
            <a:ext cx="8715375" cy="407700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7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14311" y="160807"/>
            <a:ext cx="8715375" cy="4088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69994" y="965199"/>
            <a:ext cx="8604011" cy="3700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 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marL="1080000" marR="0" lvl="7" indent="-2682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 bwMode="gray">
          <a:xfrm>
            <a:off x="214311" y="4786931"/>
            <a:ext cx="8715377" cy="356569"/>
          </a:xfrm>
          <a:prstGeom prst="rect">
            <a:avLst/>
          </a:prstGeom>
          <a:solidFill>
            <a:srgbClr val="E4EC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 bwMode="gray">
          <a:xfrm>
            <a:off x="214311" y="614751"/>
            <a:ext cx="87153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9" name="Foliennummernplatzhalter 2"/>
          <p:cNvSpPr txBox="1">
            <a:spLocks/>
          </p:cNvSpPr>
          <p:nvPr/>
        </p:nvSpPr>
        <p:spPr bwMode="gray">
          <a:xfrm>
            <a:off x="4382929" y="4863357"/>
            <a:ext cx="804863" cy="209550"/>
          </a:xfrm>
          <a:prstGeom prst="rect">
            <a:avLst/>
          </a:prstGeom>
          <a:solidFill>
            <a:srgbClr val="E4ECF0"/>
          </a:solidFill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42EED9-38F6-48D2-ABC2-10FD6F643CCB}" type="slidenum">
              <a:rPr lang="de-DE" sz="90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pPr/>
              <a:t>‹Nr.›</a:t>
            </a:fld>
            <a:endParaRPr lang="de-DE" sz="9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4314" y="4863131"/>
            <a:ext cx="1533525" cy="2429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900" dirty="0" smtClean="0">
                <a:solidFill>
                  <a:srgbClr val="344046"/>
                </a:solidFill>
              </a:rPr>
              <a:t>© 2017 - INFORM GmbH</a:t>
            </a:r>
          </a:p>
        </p:txBody>
      </p:sp>
    </p:spTree>
    <p:extLst>
      <p:ext uri="{BB962C8B-B14F-4D97-AF65-F5344CB8AC3E}">
        <p14:creationId xmlns:p14="http://schemas.microsoft.com/office/powerpoint/2010/main" val="19722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83" r:id="rId4"/>
    <p:sldLayoutId id="2147483663" r:id="rId5"/>
    <p:sldLayoutId id="2147483695" r:id="rId6"/>
    <p:sldLayoutId id="2147483703" r:id="rId7"/>
    <p:sldLayoutId id="2147483650" r:id="rId8"/>
    <p:sldLayoutId id="2147483660" r:id="rId9"/>
    <p:sldLayoutId id="2147483668" r:id="rId10"/>
    <p:sldLayoutId id="2147483667" r:id="rId11"/>
    <p:sldLayoutId id="2147483670" r:id="rId12"/>
    <p:sldLayoutId id="2147483669" r:id="rId13"/>
    <p:sldLayoutId id="2147483674" r:id="rId14"/>
    <p:sldLayoutId id="2147483679" r:id="rId15"/>
    <p:sldLayoutId id="2147483678" r:id="rId16"/>
    <p:sldLayoutId id="2147483677" r:id="rId17"/>
    <p:sldLayoutId id="2147483704" r:id="rId18"/>
    <p:sldLayoutId id="2147483673" r:id="rId19"/>
    <p:sldLayoutId id="2147483693" r:id="rId20"/>
    <p:sldLayoutId id="2147483680" r:id="rId21"/>
    <p:sldLayoutId id="2147483694" r:id="rId22"/>
    <p:sldLayoutId id="2147483685" r:id="rId23"/>
    <p:sldLayoutId id="2147483686" r:id="rId24"/>
    <p:sldLayoutId id="2147483675" r:id="rId25"/>
    <p:sldLayoutId id="2147483676" r:id="rId26"/>
    <p:sldLayoutId id="2147483696" r:id="rId27"/>
    <p:sldLayoutId id="2147483700" r:id="rId28"/>
    <p:sldLayoutId id="2147483701" r:id="rId29"/>
    <p:sldLayoutId id="2147483702" r:id="rId30"/>
    <p:sldLayoutId id="2147483665" r:id="rId31"/>
    <p:sldLayoutId id="2147483672" r:id="rId32"/>
    <p:sldLayoutId id="2147483661" r:id="rId33"/>
    <p:sldLayoutId id="2147483671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69875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26352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11712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3"/>
        </a:buClr>
        <a:buSzTx/>
        <a:buFont typeface="Arial" panose="020B0604020202020204" pitchFamily="34" charset="0"/>
        <a:buNone/>
        <a:tabLst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9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7" name="Bildplatzhalter 3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Bildplatzhalter 3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Webentwicklung mit </a:t>
            </a:r>
            <a:r>
              <a:rPr lang="de-DE" dirty="0" err="1" smtClean="0"/>
              <a:t>ReactJS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...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doomed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“</a:t>
            </a:r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Finn Zentgraf</a:t>
            </a:r>
            <a:endParaRPr lang="de-DE" dirty="0"/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 smtClean="0"/>
              <a:t>B.Sc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2" name="Bildplatzhalter 41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7531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Actions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8" y="840022"/>
            <a:ext cx="5040000" cy="262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70000" y="965199"/>
            <a:ext cx="8604000" cy="2880000"/>
          </a:xfrm>
        </p:spPr>
        <p:txBody>
          <a:bodyPr anchor="ctr"/>
          <a:lstStyle/>
          <a:p>
            <a:pPr algn="ctr"/>
            <a:r>
              <a:rPr lang="de-DE" b="1" dirty="0" smtClean="0"/>
              <a:t>„Actions </a:t>
            </a:r>
            <a:r>
              <a:rPr lang="de-DE" b="1" dirty="0" err="1" smtClean="0"/>
              <a:t>are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change</a:t>
            </a:r>
            <a:r>
              <a:rPr lang="de-DE" b="1" dirty="0" smtClean="0"/>
              <a:t> in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app</a:t>
            </a:r>
            <a:r>
              <a:rPr lang="de-DE" b="1" dirty="0" smtClean="0"/>
              <a:t>“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76588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AutoShape 2" descr="data:image/jpeg;base64,/9j/4AAQSkZJRgABAQAAAQABAAD/2wBDAAMCAgICAgMCAgIDAwMDBAYEBAQEBAgGBgUGCQgKCgkICQkKDA8MCgsOCwkJDRENDg8QEBEQCgwSExIQEw8QEBD/2wBDAQMDAwQDBAgEBAgQCwkLEBAQEBAQEBAQEBAQEBAQEBAQEBAQEBAQEBAQEBAQEBAQEBAQEBAQEBAQEBAQEBAQEBD/wAARCAE6AdwDASIAAhEBAxEB/8QAHQAAAQUBAQEBAAAAAAAAAAAABAIDBQYHAAgJAf/EAGQQAAEDAgIFBggIBgwICwkAAAIAAwQBBQYSBxETFCIIIzIzQmEVITFDUlNicgkkQVFxgpKyFiU0NWOiOERzdHaBkbO1wtLwFyY5RqGxtOIYRVRWZGZ1g5TB8hkoKTY3VWd3lf/EABwBAAICAwEBAAAAAAAAAAAAAAACAwQBBQYHCP/EADERAAIBAwMCBQQCAQQDAAAAAAACAwEEEgUREyIyBhQhMUIjM1FSFUEWByRxkTSi8P/aAAwDAQACEQMRAD8A9NycPbyhAweAdhX3J3pYRl0jvucrQo4YV/QJYYYf9tXoGUvde9JgTlFPDD/q0D+Bj/oLTQjJ44CjMYGaBhJ/J/uJYYPcz84tKCACe3NlOJgZ+GGP75E7+DzmRX7d20DJDJ5tIPgZvPwk/JJD/ge5Da5/J75rQuf9SgpIGYc+waizJkhKOEAADmP1EvYt/wDrU3JjMfuPuLPNKuMJWAMG3bElx2bzEWKZCY14wKlPF/pVOZy+iFb0naXcG4AdZh3e6EV3ecFqDCihV195wq6hAAHXWpVrWlKUp466/EqHM0t6V6yDetnJQ0zOtODTU6OD52zrr6WrmvJVevOR5yeLPo/wXb9J+L7Q3M0jYqiDPuVwltib8EHqUOkJktdcgBTLQsteMh118WqlNivmlfR5hrHuHtGF9xVEh4pxW1Ies1tcoe0mAwOZ2o1pTLTKOuuqtaVrSldWvVVUq03ruXkpjTY+WknTtCG/BZ79Z7vhu+5BB22XqC5DkgNfJWrblKFqrq+ZDydILVkw4+7Mk1YbEzccKtfEAGvpvp50A6POULgaXg3HdoBw6gR265NUoMy2ydXA8w7q1iVK6tdPGJU1iVCGtaV+YPI05Po6e+UDfcAaUDC5Yd0QyXmr1FoZCFzntyTZZAx+VqtWXSKla015RGuuhEkqn4JkelKepnjOIcf45aekaMtEeOsc2mhVbrMs+H5UyPRynlHM0BU10+bWqriGDpXw7Aem6SdE+OsFQHTFgZt3w7LiMAJV1UHO62I661rSlKa193ZsvDOA8LyJ8qsOzWGxQzedqIUbYixmgrUq5RpqoIjSvipT5E3h+/YV0jYQt+JbDKjXnD2IYTcuI9VutWpUZ0aEJZTpr1ENaeKtPpos4UMclT4QsWyx2S2DiBuXONulKDWVGfASUpZtOui63PUCZf7rroHGe7AJ5/qLb+V5yfrLybuVjose0cn4NwtjrFEC4xrUFa7OBJYnxqSG2adlmu2bIQ8g6ypTUNBGn10Do0+hYohhm3Pjbg/ljaO7OQxn8XPOs0pkE6xyExFejtG2nvAuPRy2XEcSa452aHqP+SvjXvVq+YfnXaVhxm726Rc4TQOyoAyAN9hs9eQjbpXMIlqrqrWlKV1V1LDeU5yV8BaUsJXXFOHcPW+yaQLZGOZar5DaGO8480NSBmQQU1uslqy1oVC1UKtR1V1VUhFgp52x5yodCmALi7acVYqqxIzZXG22CcqNf4lXMMcqzQRiu4N22z4wqTxH4qORCDX/ACrVfgo8TS8X6HMe3+Y7Uzl47kOeP5Ndvg11K+/CTSpEPkdY0kRnKtuDLs2oqeX86RVIklVEeKjLtU80ucqvk94DvLsC6YwOjwHxUbjEdKfx0WxYJ5S+hzGdll3zD+LG3osFvav1MKiQD8+qq27kdSHpfJb0YSJDlTcPDUKpFXy15ui8p/C54budhwnh3S7Y6uNUMH8MXUmma1qTTtNswbh08gibbg01+LW98la+Oal02/rQrVsU29KknK5e/JqiXCttdxq7tRLJWowzqOv6Vq1i0vYCxNhcsZWm/MHaG6VqUg65aDq+fWvT0CtSgRirXXWrIV/VovnNgTAb3KA5YuknRtip+Q7g3D18k3u7RgdyUllzbceMeqtK5CrQyLV5aN6q9JZW6b+wazX0xqW2Zyr7bdSfro00V6QdIDEZ2rLsrDeH5M1gTp5RqbYFTX3IQOVW1ZmhmaSNDWknAkAjFvf8Q4clRIwkVaUGlXHAoNNda0p9NaL3W21h3BWHKhHjw7RZbNFqVG2WqNsxo7Y666hGmqgiNPJSnyIPCOLcHaU8F27F+FZ8e94cxBEGREfq0VG5LB08Vag4NCpr+WhUpX56LHnJNyTykexg+GcZWDFNtau9guTE2K9TMDjR0rTUkYvxvhzBdmev+JZwxILHTdrTXqWbaQNGlv5OGn/D0XAUfwfgfSO3Ia8FNU1R7dcmtR1ozTXwg4Ba6ANKUGrZavFWlKMcoEb3QNH/AIOz6/w7sO0yehvrWvWra3DslXoUGgVJaR1/spV25dPJuYfOPTHEipBXVWowjrT+VDt8vLk4D5cbSv8AwJr6ULlV85IW/wCPiPnPb+XJye7s4TUXG7tCGmuueIYoWfy6uTpCkFGdxpIqY+XLDOtP5V6z5bhPBySNLJMVrQ6YVn+OnzbKuv8A0a1s9urUrfGKtfHVkK1+zRY824fx8f5PA1v5WehabZHMQwsZUKGz0yq0VK0/iVNmcvjk+iZAOLJNajXVXVDNXDT1cJrHwq2iGK1IMWTw7FzBSvirrrdV9A1ity5nySV96nzjwnyttEWNCMLHiipk2NTKjjRBWlKeXyqMuPLg0EWSYcGZi1zat11Fs4xFSlfpWq/C02m7v8nG1Yjszjgu2PEsZxwWxqROA+07HoFKU+WpvB8/k1fKvYmErf4KwtZ7ZqpTdIDDOqnst0p/5LPmm29iKmmx7+9dj5+4Z5dOgW8Tgt8XFp7VyuodpGMaVr9Knb7y4tAGEpW5XjFZ0d+ZuOR/6l6l5WLrjPJf0tutFUTDBN6qNafJXc3VmPwZsqRM5HGDX5TtXHKy7vSpV8v5xkKePUZI6elKGf46Pf3qYwPwiPJnp/nfK/8AAmtA0Z8qjRFpcnDbcFYkrLlFStaNG1UC8X0r2WvMvKxjXOXpN0NMw6HWNW8Tt51eTLu1dWtTw6nI8lFalNqkUunRIlWpWvoWTeQyIV6fEBGnZ0I9ZH1u80NKA+GGPWInwxBQh4ecTX4Ny/WJhMHJALwwiwnsKMZsL6I3BwFnAcIOeCHent5EO9GfQUmN76TAfIRJv2QVV5mM8jvQNSsyA4YKvybUHWKF4X+YmZJwL85MUru28qKtUZgFYN5YVB0LiDWTdu2gTnuZk9Jkgaj8wJFdx2hQuWfuT2fuQ6Vk70xAFsmiwMECAIsATligWAIjP3Jlk0Rk71FlUcTn7koFxglgCkzAXk70JJZYRaEmPeb2ijYCHk7MOocyH7Cj3p5xuc2akJMaVlPI3nVMxDe5UMTibrkluB+oqc0yR95etk5ALE+LYgNHsOn2z9BeU+VRjBxzRNiBs38lJLGzaofTdpr8q0/HOIX4xnuuSYfmQ9A/TXmnlHVnFo0u8m8kbsp8By5egNNfk+r5P41qKzclaG2S241rU+zeGGqsYbtLNQoFQgsDUaeSlaN08XiXi3lB1cP4Tjk4hXWQha7xWlPm+KSdf+qi9sWT8ywP3q19yi+ZHwoNMaFym9GX+Dd7Fw4rph+bW1DhOj9boTmauejWwrR2lNntM1Q11y5vFWmtWKkNKb12PqIvC3IZgxbfyxuVsxFiNxw8N2h3IAUGmZys0zLVT5SIqlWvy1rWq8PW9nl/GWS4SuWAFahWlDAMQVpQ9firWlfk1L2T8FK1iNmRphDHDl+cxP4bheEzxDtfChHu/irI23O5vLqzLG4Vpsen+WNWtOSfpgrStaf4k3ini/ejiH5FVKU5JGiGlKav8T7Z/MCiOWP+xP0v/wACrx/sjiY5Ff7EnRD/AAPtn8wKyYPP3wmzAfhFyeJWss9NJEBvV8mqrgVr92i90B0B+ii8N/CbU13rk8+TxaTLdX9cV7kDoD9FEAeN7I8+38K/f4rb7gsv6H23XG6HWgGY3BqglWnkrWlCKlK/Jmr869gXMRO2ywKmuhMOUrTuy1Xjuz/5We9U/wDw4P8ASTK9jXH83yf3E/u1QB4K+BiPPyb8XFr/AM9n/wCj4K1r4TGurkaY2r/0uy/0pFWR/Avav+Ddi7+G8j+j4K1r4TWurkYY3r80uy/0rFQBfeRj+xV0W/wZhfzdEjlnaKKaaeTJj7AjMaj0561OTbcNSqPxyPqeZ8dPHSmdsaV+ela08fkS+Rh4+Spotr/1ZhfzdFsediRto+sTyc26Hl1a6Urqr/FWn8qAGrUWe1wy9KO3X9Wi8U8jManyzuU85kpWjc63Dm+bWcjxfx6v9C9vNtgy2DLQ0EAGgjSnyUp5KLxJyLf2Y3Km/wC0rV96WgD1TppIx0QY1JsqiVLBP1VpXVWldga898jXT3oFwNyWtGmGsX6b9H1kukOwsBIhXDE0KO+ydddcptm5Qhr4/HStFvunh4o+hPHj4dJvDlwKn00jmvJsP4JHk93e1W+VK0j6UtZRWqiPhK26hpUaV1U1wa/Os02AtXKW0jaNdLmIdELGivSZhLFcq140CVMasl7jTnGY+6PjUyFkyqI5qjTXXxa60+daZi7R1hfHNlew9iaAMyC/02irq1rzrfeSto35GuLNHF10fYkxbdncVYoCyyAvUiI62DdY7zmYdjHarQszY011rWmqtfEvW2xW1sa0pHWhq72layUqeUdDGgLRpoT5cuH29H9mOAFxwbdH3xJ2p0qdHmKa6a/J4qr3ufQL6KryhGb2fLqwhT/qPdf5+OvV59AvoqqFzSlJa0oXoK1rHTc+NekjQBozLk/6W9MBWQyxK1jK7sBJq7XKIUnuU1UHyeRfY63fm+L+4h92i+XmkVv/ANyrS+f/AF4vH9IGvqHbvzfG/cQ+7RZnpSlF2/BiGtd23/J8/wDT7T/4rGiCvzYeh/euq+gxmLYE4ddQjSta17qL596fP8qtoi/g9D+9dV7+uFNcCTT52T+7VQVJqGUcqfAbWkzQ85h2tKmJXyxTR1avHRm5xnNVdfyVoNaV7q1Wt5mmKNM1Kg5q5Ap89aUrXV/JSv8AIq3gG4RcXaOcN3d0aPNXG1Q5XF49datgVK/y+NKxHdN3xbhO0iXFNky3a09luK5r/wBJisGSmcrX9i3pc/gTev8AY3Vl/wAGL+wzwb+/Lv8A0jIWocrX9i3pc/gTev8AY3Vl/wAGL+w0wb+/Lv8A0jIWf6AR8I/g64Y20FW21QdHuI8Zg3ia3yJVssMB6XKKOJFtCoDQkVKZddNerVTWso5NGF9CuE8TQ4Fh0E410eX2Uy47FDFFufiOvgGrPVujwjU6UzDr1a9Wumvyr3NjHHmB9Hlppfsf4zsWGbZV0WaTbxcWYTFXC6IbR0hHNXVXVTXr8S8u6R8a4N0p8qHRVfdGWPsPYptlps16buDtkuzE5tgnCjZKOVZIqDWuWurX5ctfmVm1kqj0psVrmOjpWu5tOTvXGCIyd6SYLdZmmwB93bXbu2iNiuyd6fMzgCZQTRgCIMEjJ3p+QTAEOMo+TalMJozT5hgVw7UoefZFc01lBPmJghn4WqXm6s0h62yloZstoQ4zaThQHczo4cv20jJKWgHDY9WCH8HxPVpOFRB0DRGTvQ4Gi8wKhlUsohwIsEOBgiAMEZj4BAJ3MaHB5j1iI2zCMhzuNO8aeDYIhGQAJmkgHAjdiBntE1JZ6HtqF3HQibrMlQ4u98b0cOuAFgukLFvNSHG2wCRKPgz8Yf3Baxjy8MRmvBrDnH54/QBebMTm5MvLt449lk2DIZ+Aw9Ncxqt514IdJpVn83K/P2GTPdfjkh/jMwDIB+4sX5Q10jyNHV5tzLNaELOsqlUyrStK9HxrZZLL8loH9o8HGsb0oshPtN0szlzJ1x0SB5yv0KpFcpStDZtByUrSh9lsLPbzhm0SM+faQWDzatWvW2PjXizlCUcD4Trk3uV10E7XeaUr8/xSTr/1rRuQZym8I6adEFiwfLxAzTHWFbe1bbxbpBiEl7YjQKSgDxZ2zpQS1jTVStajXVWi3W9aKdHmIsf2DSle8KxJmKsLMSI9nublS2kNt+mV2g0pXLrrTxa60rWlKlSlaZq695Su9N6GhrSq12qWxeE+QheYd95XvK0nQnScbpfbZGoRU1VqTLk9o/L8lDAqa/oXpDlKcpfRxyZ8Ay8W41u7O/uNGNptDblKy7jI1cINhr11prrTMXRGnjrVfL3kKcqRjQzp5vGLtKhswbJpSqZXue21XZRJxSDeafKta1qDOZ54Sr49Wca1rSglVYq9FrSlRlRmpWtP6Pp7yxqVryT9MFKU1/4k3iv8kRxDciqtK8kjRDWlf8z7Z/MCtRuNvwtpDwnKtU9uFe8PYggnHfATo4xLiuhUSpmGuqokJVprpXyVXWGx4W0d4SgYcscWLZsP4fhNxIrOfKzFjNBQRHMVfEIjSnjrX5Ewh4u+E3kCOIuTxFy1qZaSYDmv5NVHApX+Px0XugOgP0UXyD5XnKKw/wApXldaLIWjg6XLC+AcUW+3x7q31U+U/Pj1fNmvaapsWxE/IVaFWmsaiVfr4HRp9CxSu5mtNjx3YbdMkfCrYkuzLOaJD0RMRn3M1OBx24ATY6tevx0bOvip8nj8tNfr25VpS3yq1rqpRk/H9WqaYsdliXSVfItohM3KcANypjccBffANeQTcpTMVB111UrWurX4ll/KQ5Q2jrQVo+utyxLiGF4ZkQnm7TZgfEptwfqOUQbaprKtMxDmPVlGldZVpRZMHl74F6mrk24u/hvI/o+CtY+E5/YW44/fVm/pWKs2+B6tb9o5P+NIUgKiTeOJFPH8v4vgrTPhNWnXuRdjkGgqRbzZq6qf9qRUAXrkW/sUdFer/mxB/m6InD2ktoeVTjLQ7KdbByuErPiWENXONzM/Kjv6h+YdnH119unk8WtjkYNOM8lPRW26NRL8F4Fa0r3tUqvNemvFtw0cfChYDxblILTdMJ2/Ddwco0R625kuWDdPF5PjAsa618VKUrr1eWgB78XiDkZkQcszlPhrplcnW4tXy1rQ5FP/ADXt9fOnAGMpOgTle6RNJWKRdjYLxJf5Niu8rJrbiHzbkaS5WlK1oAlUxrXyUo5Uq+IddM0pv7GK1pT3PcOmxmsjQ9jdig1LaYfnjqpTXWutg1jXwbuKMS4y5HWB8Q4uxLdb/dJDt0B2fc5jkqQ4IXGQAUJxytSrQQERpStfFQaUp4qL0XXwLiiyEIuRrla7pGqNSA6G1IZcHVXVWniqNRr5afOqtg+Por0S0w5oLwcMCy1btr79osjTpEdIbBBRw6Zq1KtKE6GsirWtal5a+NYMmL8tn8+aDf8A9hNf7HIWygy2sh5aEGXMvOhI4rJOUYx+045q7I0hSPGtZz9y2Fp21KN13UMVrSlOXZg/V/zGuv8APx16oPoF9FV5dbgy3OW9hK4iwVY4YJuoEfyULbx/EvUR9Gv0KrcfcqWYPt0Pl3pEy/8AAk0wa/L+HF4/pA19Prd+b437iH3aL5m6Q7Jda8jHS7BpDPbOY0vDohq8dQ8IOV1r6ZQKVGDGGtPHRkKV+zRZn9l/4MRe7f8AJ4B0+f5VbRF/B6H966r6ATaa4b9P0Rf6qrwVp2tVwkfCk6Jp7MYyjtYeh53KU8VOK6r3tKpWsV6lPlbL/UoakpkXJCxExiXk64Olx3gdGHGethVEtdKFFfcYIfppVqtK0+StEPjTEzo8rLRjgwK0q05hXEl1d8fkIHILQeLvo65/J3rP/g4LtSToLvWHDoYv4cxtfoLwENaZScllIpSmunjplfGuumunj+elaIaddLpcvhO7Va6ta7dZdFEkwPLXXR5+eGela69WrU23q8Xz/wAWDJrXK1/Yt6XP4E3r/Y3Vl/wY37DTBv78u/8ASMhanyr2XJHJg0tMMhUzPBV6ERp5a13N1Zn8GlDkwOR3g+PLZJtyky71qJeWn4xkLP8AQEd8JTccJ2rQfYp2N2m3LM1i+1lLBxvPQmqHWpUy/Lw0qq1oF03ckK+3Rqy6GxtkCe9wC2zAqwRV+bWvbC8z8tnwvm0OeCdpr/wixdtk9XuUvXr7lNBLWOu1Ke5DNHR6bmpZO9dk708aQtoa0QuMEtIM0wDRpBp5ITiAhgCaNltSCaMFJmJgR5xkOcZSRgmjBPzBgRhpIAijZXZO9HNUTACOMh9ijTQplrJQ8zhgZoGLf06lY2JM/nAWTxgUgybiqcw/Ca2ze0aF7WVRpMr15qQZny/XqPmJuE0ULx+jRbN1Wfs3KX6aNZusv1iOYfhNLjT20aE9hZqF4lohm9yknKHCaQElhA3W6sQ4rr/qA/XVSDEL6hMT35ySDVt2nXnt3v6irXlzwQlm2tuSYgrrJOZvD5ucb/3FQp8NifP2bnBEYDnvQAAVyuT2SKqrJZ3aHk9f/f8AUXATTPI+bneW0aInSUHGc/8AKN06fQjB6AemsXvGHpd1ddb2+7RGOudz5FseIWW4bUiVcfPnnD2/bWH45vcoGj4zZA+pZyZDP/cSJM5c4UKBjW2YagzGZWG7cTE+G4LrFzakG2+04NdYmGStCEqV8dK0rrogQ0o8pYxHZ8pjSpGj+StPwwuAhSnzdchJJy7q/wCpz8fNBxn7edDhAl+oPIHsdNbi3uJVTalSlLYRy13rQAew7PxXdncR4xxJdLxcnwpt7ndJjkqQeqmqmtxytSrq76qflyiiwzt8KCBx9WojNjaE4mjjS+Pp7wfYDj406zAlh194Pa+pCT0PfM+D9dSVnq1d61EpaUiptSgFYMUaUMEQDiaP9KGP8IwnXKu1i2W+SoTNTr5SyNGI66/PqQGJcXaY8dwSteO9KuOsTW3aCVYl/wAQy5jFSGusa1bdcIddK0pWniUzM8FQw28uXJmSPVbbIH++q1PmTrqbXHkaz8GRWYbh5KbblWWyjpXelAGRBjFFK31YEwzasrPQTkHRthWaRk7ErSoVylqOvlUrGjbsHt9v31arDDbPIw/+7PegrNJK0KjotfehWg0RYKCOTz9uOlaVq71tepHy1Wg4LwXhHDduiToFmZGVkJyrhUzV8VAKnlQzwPnFduOz688jPuKx2oOaiexnPJ9hI89VGpbK3tQZvWibAeIRGVebRV2RU6gZi5Ua8Osa/dqpHAvJ80cvSRubFjqLAUzZCdqVX6d3zKSyOTJ8e1B58Mjx+wH9tabhsMkXZt9s06S1K7wUT1K8/wAlzQ5iJ9yZc8OHvVOPK2+TdK/xLTsB6DdFNisr2HI2GmzhTxoLwkdaiWrv8qajSX4dyafzhzB5PqK5xviDsfJ1Wfg+xnVtHKjoNWXkI8li6SK3JzBD+0qWetKTToI1+hb9h7RBo9w7g5zAlqw5H8Du0rQ4p0zjXXTV8qq2A7weyP0wPoen7i1iBJYkwmX2OPsK9BWj+xr5o61/swF7keWm31NjR1pk0l4Ct7j5O1t2HMRyYcWhFXWVaNtnQaVrWta1rqRZ8hfQreRdk6QPDuM7q+FAdut8ubsmWY08lKunWpVp4/n8S9Dbr3ojJ3q1xp+Cvk/tuYloy5IWgjRFdQveCMI1iTW65gdcfJyo17ta2fJ3p40hNSlF9KCVrWvuUHSloN0b6ZYTUDSDYRuLTNK0b5yo1HX81aLIonwcvJUhSgmM4FkVNss1KFOcrTX9C9NpBms1Ra13rQzR609KVKnE0V4Gg4Jro8jWRsLCQZCi666q0+lYrcvg7OStdJjk6TgWRRx2uYsk4xpr+helktLVFr70CjNT2qYfbuRpye7Nh53C8HBADAf6wCeKpF/GqvD+Dw5KsG4DcmcCP1dA89KFNOo6/oXpvJ3pGTvRgv4M5t+Tz/ifkN8mvFwsjd8CdRSlAq1IIK6qfQnC5E3JwKxfg5XAg7nSmrVtyzfa8q3zJ3rsnemwX8CZt+TzZYPg/uS7hu4t3S3YFdq+3XWO1mGdNf0IvFfIS5NGM5lJ97wOZPatWZqUYa/5F6FMEnJ3o409tjPI3vueYP8A2bvJP/5jS/8A+g4rpo25H2gPRJdmr5grCFY01kswOuyCcqNf41tuTvScneikaU9qBV3r71Oz9y40rJ3rsnenDASAJBgnV2TvRmAPk70k0UYJowTo4gOkGnjTJmmEGk0adM0IZqfADjTRmC4zQ5owEzOM2E1tGPmTJgh0cQjOefQRTKj2TUgytWWSQZRzKjwRoKoSkgCNBR8Y0cBoHDQRAAh2UQpaAEAHGqfcpO83l39P0PYAFa3nt2adf9QyZrN40k5kraZ+x99c7rr/AAN/o6Z9ZKyQOTFUPdQ9Z1XQD01Y5LOt2JF9hUzHN1YgZ9n1odT/AF/1ONcrcpgh09t1uZ/jae/MPYMdjrvQBYPieNv8o22GM7Wfje7Z/wC4tAuV1fxDnYiOHuWfY7b/AJSqpeIz5u+CouQzDrj9BUEfA3aW37lNOzseYfAM/XH20i5HuH4tisbb1zzvQVlksxLI12N4fPmWsnTNQoYelmJ53DeM+uV9JnHe2QgZM9/ZH8a9jYxA2Kr8l6WHQ2217AK/PWfc2tu50/QUZGsj5mZn21Mkwj2yFMZsj5v8eTj43snYUmdqbgRd7c/7kFfYFkixopuOB0/TUE9G3yV4Sc/JGOCMHYz+mr6XJrZocyuRrU+HWNmct/gye2rnGtXNbBvpvghLVD4tu/8A+hXaw2SdMzSzbMM/3FMlyUPKkYdqbNr9wDIC6yMntXdpnPYMq1nam4fm+wofDEbhluOOZOPYfXSO4/D0ErZ2fxpn9gA/trQMNh0H/b4FQo3VbTzz55P6ivUA3A3dj0+grMblCZOgsJg4d02B9B9nI8rLGnuSYUdsz4wMA/v9g1VDk/jJItt1zzJcTadsMn9T76uc36GteE2DBN7yO/YD662DD11YjXLwV+15QZw+ovN9hN/JLfbPJxm+C1iBdTmW633kHM5sSWPsGr9s/WULlOg27fkoJ7frFRQnvrvCEpbXmU0+NS+hJbTu2D1ioQXiWleG5afmUMC+Z2/TX5n7lRwvb6I8PdykzQTAuYGuAwVSDEP6ROhiFv00ZoOW3MC7gVaC/N+sTvh1v51GGRPGYLlCBe2E/wCGGPWJwyJRcgQuTHrEsJ7HpoxDOoWuQhzG0veG0D5hWfuSc/ch9slAYJSTMeSDSM/cuz9yCPMWmjSs/ck5gQYGTBNGiDMEOabmFwGkIYI3P3IczT51EwB8nemsnenTTRmCM6mMAd5CcCIeNDudKqmUXA81AakGTUeyjWVRHJBk1IMqPZUgyqrkocyjWUECNBSUMhoGiM/chQBEACBhm/H+IZv72NU3DcDeYe9ewxkU7jaTu1mdDadey/8AcTWjpn/FyJtPQBcvqPXcYHUaX9O2zJC6/EyduvT3WNnP+/trzPpFvc7E9+DA9m4HX2Tm3KQH7WY7f9QPtr0hpCnsWrCtwuMvqmAN48nbAOP+wvONntV4w3YdhLib5jPFh+EJMfPwRvUgfsAB5/f9xaO+p1m+0v6nWQrzLENrwbbW+nzDIAo96NBw3A8I3Ljdf6kO3Jf9AFcjw8xh7rPjk18Njn7b39hJgYYzzfCt156aYe+Eb3Fq0h/c3zvgUmyYMfurp3y+flD4cAepD0FMT7PbrJA3t/gaY+wrXPn2rDEXb3Jxllr9KfTVKeZuuOZTU66xDh2pg87MQ+m8puwROspm7S73Kdf3Qwj5+BTEbDHTcc7HTV4O1RIcUjfY2IMds+BVq5HccSBs7daslv8ATN7Yg8f306ITO5VJ+6TM58DMJg+N3sH7igTZ8K8ESJ8X9jtrQQwNFkkLl8PfMnQZAMkYPcBTsOwxYxBs2ADj7AK4kLlCZ8Cn4bwe4ZsndeP9CHQWkQLU3lRcC1ZPQUqDORWU6Cg75lUxJAYjQjf9j7Cp+GIf4hj3H0zfN7+/1FdtIUxgLJL/AHE1D2qHu1htltDz4MB9c+NQ97h8ASBbfjUc/UBn+3xq0WRk5l+lytp8XhADAe/200YBGyP9AOve/v8AYU1hKNu1hjvv8DsrPKP6/Gr6GtmfoIq9zG4d0AAUFGurm1kG365KxbMONfo/66rtnNw3XecM+veSZ9Y7wphmbRg+fvLTvt51tujSM2eFWnPTNeetHW0CK7n48kbP99emsAQ9zwfbA7b7O2+2t1Z95z1+5NpefuSly2pqsxK5KSUGTkhLXGgBC40tdk70EQhLz9yQuQSiwef9Ylb48mkg0AFhcn06F4fUeuTZgSfht9OhfjUPn7l2fuT8jmMCb8Pe3/oToYhVdSDWORwwLQGIf0idDELap+fuSTNHM5Dwl18PN+sS/D8f01RDeP1iQbz/AKxPyhwl78PMJB3tj1ioRyZXrEOc+X6xP5hA8u5oB3tj1iZO8MesWenPloc7rLTpcII9s5op3Vj1iHO6sesWdHe5SEO9ylY8ygnl3NL8JRPWJrwlE9Ysx/CGWmvwinKRLxA4XKeyCkGUECKZNta4YkwRGfuQjJgaLBlVxw1k0cBoGMypAAQAWyaLz9yHAEVk71nAyZ/pLknsvYDIH286vGBoG7YXhe4qbpOjPyYTTDAZzfmMffWtRobcaK0xs8mwBc9JDndnTwPhaFNxbYfDbWz25xmmPYz5z4Mn2Oms8PDEW1FI2G2OQ/8AlMszzvGftn7HoLZbl0FSrkGfP761tyhuLB8Ogz87DED+v2zP30FJsn6eTGP9FwK2zGcnOKMe2fWKhgbJH3KeeEraD+9bM3pHYkSOeMPczrjhse2zn6fbVomSW9kquZvzJX10IhZRxo7PEMwcP4yYdt7jD7CaOGx76lT2YKKnzGwBOiBmDmDAGlGDYKPjSd5dUnsfWKzmU3+oEBJ4URtua6xBMsrnjyIISuY/gPz7DL2HW7E8iHsknf2sPvgYH8W232GcisclnOJ+2q5arRKsk8N0DPCz5wD1Jn00UQHcm58A5NtkAx0NzBkP1FaAZ+JNewHQ9DgUfGjGcWbnbDO28HHn6fACsBxuFXozVO5jmOTySjfcUPg8/iEiX7Z/XDjVg0lxsjTvp9AEParaxAgBbfUQ+P7Cov8AeNk//jml6OoG8ux7d238jH6i9UQIzcOHHit9BhkGVgmhm1bziCO+fQY++t9z9y6fTUOM1J+vAeXZO9M5+5Lz9y2ZrBeTvXJGfuS8/cgDkg0vP3JBmgDly5cgyIyd6SYJ3P3JGfuQPmJyd67J3pS40GBOTvSDBLXIAHSsnelrjQA0aQadNJQSjKSaINMmgBo00adNNGgcHNCPGizQ5oABNBPGpA0EaABDQTyNNBPJyuCGkJZpCDLkPsXPnRDMZ9FssosGUEYIAGpBk0sIzaNjQ21G4C4vyo1lLZhogGcijHFMosE0AJWfuWa9oUEybaxdbzCbb8wed5Wi63KLAazmahLJA/H0u+bTg3PY5PbXYhksSeBzIued+N3zOljTkRMCpYnxs5l+KcapJ4/fAjcfUniG5MQNq/t2cnuLHMVaY9GsN3YSr/AjOgexPOfbXPu7yOdPbQpRPU0Y8f2qZ20jwlbZ49YsCn6V9Hm1PYYngZ8/ruBG2fH8Wef4quUOZnDzMlJtKW0W2+Bqt1n+o6C6MAZQNU2z3KVMdyOAatAHwKPmwJHQIkgfH0FCSQRpz+A/fQRyc6uI5C8LiIdqyO7faKTP4t7edR8afkTR35ja9YkdyFEJLeeD30Pkckl0FGvYnDjPYdtGwMZ2r66eGZHMTW0veGhDcUmFqbMV0a92qZ7CnYcZuSPN8a3EOHwNLcu/zI+NGbD66kwD4r7idCAiN24PfU2BTzMax+zvl+aY9QedR9tPPKdcc9MA/XVoxPZz8KSJYNmeTjVXw9GySmtv6e3Wqlp9Y2SSfRPTuiiHucCJ6b+d5aQs1wBJc3qF6WxNaQC6mz7DjL/6kw7n7kvP3JlcrxVHs/cuz9yHM12fuQARn7kjP3JC5AC8/cuz9yQuNAC8/cuz9yRn7l2fuQAvP3Ls/ckZ+5dn7kGRefuXZ+5IA0kzQMO5+5Iz9ySuQAo0lcuNAHJk0vP3JozQBxoc06ZppBJmDmhzRRoJ5OJmDmgjRRmhTNIYBzUe8pAzQJpxAU0ynjSFhAERflRYKPjG3JBGgCUUOZUgCiWdoi8xoJSVCTwpYSeJR7JvosI3tqICVZTpxkLGPJ5xFBPSAHRvi0Mw9tVm/RrjJ/JW85q0Rj3kE8YNgHAtLeJm50th9NDx/pj0S6W8W522JcaHEP2+NedMH8m+DZNIh2rSo3vISgPdnXep2/t+x7a+jd7mMce3ibYPcWU4nw3hzELRxH5eQDPPu8sM4B7YdsDWqhfyr9J0PK89vgx8vb9YrfDO8WauHclwt0x5ja7bJ21H4btWJoeILVEtT70adKeyAAPdP7C9sYt5OuC590dut1YhvOn10iPMeZeP3zDp/YUDZ9CGjmyT9vaos/fTDJto8x4z+2t75uGRDTppNxC/eTeii/TrrADezzyIr2weNbWEbPFBz0wVZ0aaLrPh6A63bbdJZCVJ2722km8f2zWthh5g4XuAufmhSR+g2scjxrg5k8+M/wAfYUefQV1vFnfzn76rsy1I8o5Za/KpeJ+5tc44qvPv1ns7W93i6hDa/THkUxiGBL43Nnn2AGeTtrAjsjmPMP4tvl8bmBdYsN/wPBnMmHbDP+orMNhzd5TmvnRM0NltWkvRtPlHFYxxbdrk6BvArHJDCN14PCsYzfDOzkk8a8KXvccQ7u5YLHbYcfJkMA6aNwBYcQScUOxcM3+TbdhG25vNSdjkVx9IT4FGHXZnfrQ9xwIE6HkbCWbwdhXjDGJH42RvoGvGmjHTfeMN3bwHif4zx5AlsnnM/fMzXqvCV7tV7itXJhzrFruF4HNpNhdQ5mywHmJjW3bUgzDzkqrYZO7c2252Fdba9nW3Rzm3TrK/iGyN7q6ezz5wWefgxnlR2LcwbzpvZ8gLU8eSfBWHpFx7YdT7ayLB4XWZMO8ypbwHn4Gc+TIqF3Mkbm1s7N506D0HgbCsqzytvKz8xG2IK7hs1TdHuKmJ+Szm/tj9vjV1XQ2UyTw5oczf2z282DiDXJaQasGrOXLk0clSgOmuQQTE6ElABCSuz9yVn7kAJXLlyAOXLgXIA7P3Ls/ckLkGTl2fuSM/cuNAx2fuXGaSuNAHZ+5dn7khIz9yAOM00aWaZM0ANGhzTpoczTgDmaFNOmaENAgOaFNFGgnjQKDvGh967ks0InAq+DLldZOTb8HAtAZMMnOOKuTHokAeY6eRRrM+4yS5tw1SzJkQ0KMDCL5lRVnZf2XG5nSJ4Tj6CTMfAsDJsI09mqrAOcGTOrEyedTZmReTvSDZfTwHlUlGNg0jkQRbeCLqSZ8l/wA2isgZAXZQWhvEzc6iz+yVeYEs/MZ1V7rh5iT1kRlXu5SVX7lJ4VrcDfWzdBn8nA1mklzjCIh4JtUM+bYZD6ikLlct2VUn45CEfHxqHm4y7hWQvcOBFjI2SYA0qvhU8RzJQPymDZaf6GdXa5MsZOc9BTQzZlKaHAoV1NszUC9GY4/bU7e2Wzd4FVZ88IauJMI9snwIm62Tec/T+oq1PZnRmtneWN8idDP6HvrRbbPiT+AHOPtqT8FMSR2eTP8A1wR5kRI8DzvddD+BMWkb/wCDNkkuuee2OQ11k5P2GLPn2GH3uPphHyABrcJmjq3HzjDZxv3FLh4Jyf8AGTyfmcd4YTJz0D4VmNbP8GN2z9Dt5FP4e0UXHDf5qfM2fVGC1GNZN28+amIZpM0dsBHZ406CuWeG/GLnFcLaeRdubB8fAuyZCTlDDdSK0ryYh2OFBNzJt5PbWL4zus61NQgYzsxHwfM8nbBO8o29vzNIOH7HFf47XG27zPY259BSFyw9OxPPw5h8GM5ZDe+2uZ1Z+SvCned3oFomm0Wa57TU+THZ7qdrdxBcTPZMcEYFvGTvUThjD0TCVkhWOJ0IofbUwALuNHtPK22FTyzXr6l9fu9BOTvXZO9O5O9Lyd62JpgRIOM2iDBDvbRADW4srgjNocHn86kANAA+TvXZO9EZO9cezQIDpaUuUoCcneuTqQaDI0uSzTOfuUQxyWCXk71wKUBk0lOmCRk70AJNMojJ3prJ3oAaNMmCINNGgBo0IYIs0IaAI95CGjjQhpwAjQJqQeQRoIgJ5CIt5D5O9MghHswG8/PqVjHFDq2AUe9bblJLr127Pw+m+ZqkTEqd74NmDCXAvefrODjRECAxJAOBTcayRfVoGGWTYk8am4zP6RD+CmAUhGjIJSPnhIy82HGoyNeJ0M+grwDLGRJO1W7j2mRK6mMgS2zN5trT/poeTPyLp5sQx2bHQVanz+E+Nc3ePxudnpiciCrlclWrrdULPuTfm3ONVyfM6edxad53c6SG2Yj8Q3s+PnFXLIH4yC6uMbyDB51112hls9p0zVwwwzFCFsHPQScPOWZZaQKQl45SE61X44lyw+89EM/yuOfQ+orAGlFi6wjfYuQPAYcCen4Mw5Jd35y2xs/p9tUHEmCYu+k/bZZw5GTph2/qKFIZoybO0n7SbPGDZ+fDjSAveH5LuS43JnP6GdZreNGl/mdZiaZsnPMx+ZBVw9D78OYEpjdtqHbdZzn9tTIkw7w2lPkaxi16JZ5VvutmPjfe2Bh6avuGLq3Pi7Tt5Fj9tw3eT2Tl1nBkY6kGWcgLQMKnuZ7DsJ4s4+81txwydCGjMmwnTCKo/eeFI39vaq/DN+5TeEOO2tmHNpk4z8ZLZn8SkwebkgrmCOUHTABhmi9iHWOdDpn9RNbFKvZvw8PyDi9a+GwT4FSno55/k4MxBeNKFwxjib4tElPbdnj7HYXo3Q/hJiNtcYy2PjD/AARs/oKtWrAH4W3S1H048UMj3oZO2tzjRosOK1FY6pgMge4obDTd7nkcn1zW38twIO5+5dn7l2YF3AumOBf19RYGl5+5cuz9yBqDJmk5+5OmmjTgIPZrlGT7qxDDnDVYn45yLGZKXcHk9n7lnMDHkQ3eNwFNs4qin58EpEWU0lQ/hsD84lb8nAm0gzBRRzzUfJnyuwgCwGa4AUVDny+2jd67kAGrsnehwkpefuUtAHcneuNJz9yQaiAWmTBLXGpaACGhzRZgkGCAAjQ5os0IaBQQ0KaKNCmnMEZJNDmaNk7NBGgAQ0Pk708Zpuh+JYQUsIACQdqiSesWf/hsZu82puBiSUYJMMwzLrDgMRurR22yKrxrk+aZeusvzbCR0HRy1vXuDG84i2cQwfWAskvcC+TOcA3lFM2TE21694/rqFiwhrt1xtFh+cA1D/hzvOTJ21V4Gj2VPJp+W497iuFq0esQyaVbrcnJA5O8wNp7arV1Pptq4SbI3Dhu7P0FQbkZ51odSh4zrdEuUkXAr88MmdV2ftDFWiYe8mqzePOt61oDqkcqV1nhG+pxqCgaXYsaU7bm98mOh2IkY3sn2Ei/WS64tleA7U4fPnzz3oAtQ0e6OrVgOEDDEQOPpvH01ahEmdMClBpXlzD2fgC8f99GyKPPSXKzntLHPDIG3/Js/wDXW9SZNqDObkQDNVqfJsZl+bYf1wVnASG5i/Qyo9K+H5O1ivubnIY6bMiMYGCkLbiq2z+olsve4edWqTasKz2pDEuDGPbhkk52c5vAsyuuhzB21OVZ98trufg3R7IH2FZiRvgQzPE5ewnsH0HFJWee3vvsLDZ9q0k4bP8AF15C6s9PZSAyHkV60e3t+620Jb7ZsyM/PRz6YGq1yj/Mhtl6zXjnt+sQ53XI6oSTJfyIQ5LirmywLhGuuc1Jw56o7Mk1YLU9xqxCULyPBC8QDA1D4zutxgYjhWZiKey2Of0wM1J2Q2+vf/J2Ofe9xedMT4/nXjEc267TtnsTz5MmRbhESRe48o8XeLH8OOmyZntDAFnlwLMD8uDuxvhwM9vIrKcZYVhjEOkrD2A7fife2brEPIbzTIGZgCutk0x2O8Bs7ixubp+n21vo7R4ExQ5mHxvb38v+8TiZi87Nj50rde9RQBLmc/FMDZ9g0XGjSw6zOsHUQzx3HYG5O9cYJ1naecS1nMkwATA0FJN9TfAkbFv50hko9ygS5Pm1WpODH5JGfGtYNmKkBGiJ8wMSewS+nY1klxvTWyvWphRr1kbRgBSYcaUHpqbjfpFN+C1H3K1Sja5hYARvMT1ie20X5lnz2G8T+FNpnPZK92qyHsg26ADQOKlhGYXBbUWDORORDO696ayd6N4Ek1LQAfJ3pQJYPLlEB2fuSDNCyduok3p2dBKTxmCEN5DsnKNEGygiBzNDmlvRjQhg+AdNSjYCDMEKaj5j04HU6Bv5OcTmMBEr5EEaNMELK+RBGR5plNGbm1XLCCmWwN6DphnNXewyXD6xhTx4bg9ZkXbhFyc3n+olHwJi1A2YdhSQBFD0FSmbk/DmAGwPjVrjGckc6hzG4UCg2BlrcRGSIHYQXPn0E0e084ZmowLFGkouTcsip4SXPTeBOyY0uZ1hvZEmBPnsSd1vz/m/TVMxCf7b7B9NXA41qtUMDur2xD21Wp+IcHRiPz31+A1VvLdLpMHNJL4207Q5sHl6jP591bbPg41V591OSZh6aut1w9Z8T7w/gDEEM5f/ANsncBmfsGsyuRy7JcTtt5iPQ5rH7XeDIa42a0lgfA9H0fxRY6xDy2z5F4wlGiQOf4M6scy9sbJZyziFjZBsH0R4b4ePP9hIjm5SZJCWmT7ldTNiJwKE/BW+THefxG8z7gKbs+IYmQ2Nn9hBXW9587f6/QT5l+26CJ2N1gP7DfgmZPqGuh3huSeRxvIo+feGAI9mgmZje9bTZmyrML/MLyFC2mzEkgGdjOkWqNBCf2ANzp5FGhcmO25zqRv57xtE8z8hQhiLw9DY3Xpqvvdahwurmy2fQXBM4lCiGyRwsDVgs58Ye+q5GPO6rHv8HDdukXy+P7GEwHH6Z+wCuQw/M02ralDaQ5u4Ppjxt+BmA5DDH5wu/wAVZD0GO2a8rncn99Bj7CndIuM7rjm/SLxcuBoOZjR+wyx2E9olwk5jPH9ntXTackg+97gK5Ejzvgh83eIL5dZ1HM99aOra/D0bWK2nwOhAYSw8GyS2F4tUN7j9T01YowNxvijfAABkBVq6w+M16DHTjjN5BYWzp9ZMidjYeYh/jKwP7m76HTZP6ikIGJHDmeDbrE3OWH2DD2FWsN3h+HK2D5804piSG+HuL/A6B54zvbBQvbciFtLfyL525NyZjmTaNqsz7xcg6tjOrBbQlyYv4yAN4DgMw6Bp44DBrUPC8fedNDMs6ZqQ9qny5PXtmCsAZMqZCGwC40iE4LMBxRJyZamHgcUecbiT4DI5wSZftonPL/SJTKkAMEmNTIIyD640QZmmtjnQIDmAJefuTu696XuZ/OmAEXGCL3NduZ/OgQBNNGCNOM4u2LnzrIELkczJD0/J2wUqbLihblapcnq21gcNZk7ynTAMiCtVqlRvTRGR/aoA7JkTRvI0wUfMBAgJJuTEZR53uIfbREmBvijXsMeczpwFHMgmmjksLjsiHOApMxMBBmhTNEGh3gzp8yMBMAScnelHwKNOe3mRmZwJANuYdtcEM9r55STOz40QBmqpjAah2RgzDaKTOBkHm86UyaOBAxXzOXGJCHvcl3tq1hA3kkUFtYDrOmlwJ0fYqTMCVwc+Z8alp9yfs8DqDky3+h28iViTE9tw9HPobX0O2sWv17xLPoWwnPstmfp9BVppkjQ8i8cePodOb+Os+p2/9QPFuLJdd4euM45kgz6Y9hZPeMW3gBPnDVovc5yIf41p0/qKnzjiSmzfhV2vY3ftrQ3NzmeQ2K1ua80/WQ54wf6zjAwPPnzq62flGXbwf4HxrHh4ntn/ACe4Mg8Ye4svusNg+PjZ9zoZ1XJ8Z+GR7B/be2HoLTu7no+jTzWPXbPiei2Zmh3EnxuwXWThib09322dk/qH0FxvS4HMP5HmvWxzzgvLhz3I2fjzpcbHN8trp7rcpPH6Bqsep6V4vuY+iY9KhPyH7HsJMn4yHvrAoemDEcAuM2ZPsPAp+Byh7P0LzYJLPtxzzq5DDyHc2fiy3f3Y0uTG4DcDsdBDxtvJPnFV2dOujKYPOXl6Mf6aMaQenLRJag/P5vfuUY1fpaMbf/IbeQ0MIfpog2TNY/cuVLguH+arNcp5/UZD76p915VeJpmfwHhyBD4+DeD2yspbIUX16FOw9Nxoz/Q6f30Ue6wxz3V+NDD/AKQ9kXjKfpv0qYh5uVid6N7EENimod1nSXTOdOkyTPtmef76HaGM0l/4srAn0z2BP0qYOsjTvg78cSA6Gy4Gc/v/AO4sxxVju+Ytkb9cZWQWONllk+ZBZ/AkvhkP00cElyTm9UYZPYzqs1xyfbPJta12+1V9ncUb2foZMv2AXrvkkaNHLVa5GPLqwYOzQ2MMD9Dtmss0G6B52ObizdcQRHo2HAPbPZ/257AL2xAjMQITVuYb2MeKGwZZDoAC6rQrB0+tMY0iwd3zcIjHkd2/TSbrG7bfbQJyXwd2isEMwnxfbXSnW09CmnGyOqVAHJ8XZ/thjqfbS58DIh4x5Hc6T7Zc+4hNYevG8hsH+mp5VGezklBcWOAH/wBRFzLq5GKPznXhwe2qt2nzHtrlLXvLWuyd6r8a5Su3nUgE99a3M2rV39g04yRuveu3xLCSmIwc4aZZhmBKTzAkpCfMRsVwMtp1cnFOXZ+5dk71xoASZrs/clIeSznFAA5z2E0c8FHvQDzbRdGjdNIAXvwJe2b+ZRIBLOUpgIyUloNb435xD7y2fVp04yRsUGR4AzLjhtpneX0sJKYhB929hR88DU3n7kDJ4045WjOUo955/N76sck1X5586zzZ9NIAycB81FTGXwNTYXVsOYQ8k95NAhT7lMfAVXDuXEtFO1MH5UP4Et3q6pSRDmXuJSbJqPCHxbRSDMY0xWDYvyo4EIyiwQAUBmo/FuJ4tkhdZ8b7CXeL3FsltO4n9RYvifE7AGcu6v5zf6AKvc3KQJ1nl/j7xk+kQ+Ss/uuddbq/MlG+/wA86ajDPg5xvOZqKPFjGTWx20Je9IUS1Q9o+fOmuee8if5HzpW0vLyTevU41fLab7eR9v7ayW9wJVnz85nDsKzydMcWSYdSo2fe7Vew59vJn6Bgqc0yTnX6VZ3lj0zJ0FRkz84tbf38/bzqFkjzp7DgaA+M/T99TtyA4BcYZ459A1WoAXW636ParUxtpFweBllnsPPqnhyPgd3p6c/sCTIe8tZ3MnGeQDaVfmQJe15vjXu3D3JOwBarJh9/HjFyk4jz55kGDJDds/qcgKQxhoKwBi0Y8Wx6PYDLLEnPtoPA9k9vOfGtkmlSnf2Gg3ciZsfOd4zPOZ8ChZJ5+2vpRj/ku6JL3n2dj8GyH+D4i9scn31g+JORPdSedcwXiKHK2fmZbOxe+4YJ0sXj7Dcfwl3apm6nkQw9YhzZ9hbdifku6XrCZn+DD09r10F4HgVGk6Lsfxi2B4Ov219DcHv7CtcM36FdJq0KPu3B1ie2IerV4jaH9JMzoYHvx+h8Qe/sK8Ye5KOmW9htHMHPQ8nbnPbH9TppqW0zjcxj7LLeXj4DVgtoOL0bhjkMYgMs+J8XQIf70Z2x/r5FtGD+Svorw26EqVbZN7kB0N+e4M/uKymj3EhQmTkPKWCcDYxxnN3TD9jmTM/Q4MgAa9VaKOSparIcS844f3+awecIgcDIH7fprbrPbYlqihFtsRmNHY6DTIZMilQBb6z0eG1IYdKTPNyQZgMRmmmGGGWWmOpZAMgAiAPg7aXAPeWth20gwyGa3WextY49iPM+dUxaviyjNiGdSEb9Iq5YJY9hMzqvyYzkYjRT0ndnUWYMT2vbTuZQCh7Mw3R/oGoTH7L4YUO5N8Ei1yQe9wOgakwDI7xo26wwvdmlxHP+MYb7L32FGa/W4nezetCMwHjmLiSE7Ef/AC2CeR72/bVuB6LmXmHBOJ37VdrPfPXgDMkF6bZZztA425nDJwLVv3mm8B+IG1S1rbTP9VB09maXk71zMZcYcajPQAd43EuM8nd170g4aCUd8JMJYXIEEdtXBDQBJg82lGaFBlO5O9AC9skPPLs/cuzAgjcrV1uT7LvUZ0IF4f4/ipqYPdJLv10QEBj0EAhGQ73+gRx34E74JiJPgeJ8yzgTZgka5GbqIz9yVuDAJbwcCQfo+AjgQ8n9GmuNLA0EQgHks0zJh+rQRhLjJiI57rVHzIzBrjel50iTtzNZdydCKO1c7tE6YJMk5UY+cUe9cn0mYYBGTvQ+696Zkzzy++khJcy9WmFYdjPIvfGwQIBwdYuCNn6xOVSWjSWz84CNjPKEZgZE1frx+DdhkTnOmYZGVE78aZlTUb1LC1eZypY8xDv908HMfkjHAvMuk7F0qRiLZ0c+LsmtcOS5sDccc4zBYhi21NyZ7puemuP1W55HPmq1vk1XV3vrnqCLbiR88nTVM0gyZsx3aVc7aWxLrHdL2Eq6/HGM/sLTsdHZ2yWtzyJQywznA71hrRsE3jfI+4n0wVZn2rh9M1Bsz5dknNPcbXH9pP3nYzRpqMOCGzmfmJXHHWx8mPQzFxFf/wAP7yZ7lYbkxubOxzhPfyGfGefsewskwHGY0kXaz2Zh/wDOkliKfsZ+mvoHAtUHDcW2YYw+3GhwrQGwjROgB5A+/nWy02HN+s2Pgvw+81xyzfAomP8AE78bFse2sPsw/jO3P45uxn/foK6xj3O27dzbPG/zxn0/11i+lqHcZmkbD8TJct3uN1DbGGQN2A855D4D4FtF1MI1tBgODg7HAugeZz1+2g68yr3ufnI+x99RU+YxAgSLqYHktx7bp8CenhvJHxms8xbJusaBHw/Y98ny5T2xMw4Dye2sw/ubSbswNNOfYzyZLltpD4A/kycYZ/c4E6APm6D7bmf/AL41G2eBuENozNkJGQOgGRSttmZ8nv8AAtklx+5zM2jw4Zi9ieU2HO36Z51258XY+wpjds7QH6a7YrcR4Ocw6cb4EYyyi2Q40rmURk71KYC2egnQQ4bQEWBpBsAuAeR1Gz8+yzqPAwUnn3mKp0FIwDzKQZUefA6Hto3sKMcHn7RBRp78Z1SZqEmZ8yQCbknvOR9tG2Q+IAPtmCrka5ORlIRp/HtG+mgST1jdDyxJvDFquVztTn7Vus1n3OeNep9FGIWMQ4IiPg/tthzBrw1ysZ/+DrSvdthn/HRhcIwe/wBNaryPMfzodpO3Xx/mbi9nD2FzMlzx32B5jott/jmqveTfafpPYefuQ+fuXAaWr+Z7ZHWlab0Oz9y7P3JBrlgYQcldmNL4EPMN/JzaACANcZqPjG/5xGoA7P3LjPgXJIGgARmNzu0UgkcCWBpzGBxgaRxpZmu2zfzJDIhJNK2wGk5O9A1ASY83GHoIQPWa1JyQYMUEezBKZEGa4zzJoz4FHnJ9tMVwgwBCAfOp3P3IIzyEnGzBL2ectns1WrwErzCtsnZmoeTkzGoiwVczlmGQw2KTnP0zUg8yGfq0PsGK+NOorBAPIpkzzKKjG2pVk21M5ryQA1luk6/OXK+eA23Pi8XjP31pUmZFhwnZTnQYDbrzxGnv3ibNusrpynjWk1eZ44sEPLv9TNV4LRbZO5gqTJ5o1nl7Z2xn7au0l4zLOqpcmTOV7i5K47zxbTV4HMtv0A96qYKMO5bs0beRW29hzuwVXmQ2FC56VZTcidZHnIbNRt7trExpGnG1fKi8P2SViGezbY/AZn08/QSJ9w3MD8DZl75CbM67aZ49kcYknHt+0uG12PAGQMi99XKTkvcdwGHnnQA/M9BY/wAkiHY7Phy++AwZ5iYEXa9t7g41uG+MBm9vprpIaoh7T4TwntOZF7is2HAGS6fhNfLjMmXB8zf67IyyfQ6CIxDPYATBv6ieveJ8mcFSp+IePnE/mUOwhtnHwPhzocJMENq/wGf2M6ip9++wo+TdWADm29tn6YKaGbMJoc+gssw3za2mzz5+2oq8XuLhuAd1ff2LQcfv+wmoExuM0DgOGfH0M+TICRe7VZsSRWguLAHsD2wArmZqsMO8ncH4nv8APgBKlP8AT4wj5OgCuYPZ/Oc921mjzzeXt/U4DNTeG7251Dmf66v2ty+ZrdSs4cMy55QRDO06tCGeR08/pp7eG10RyQUlgaEz9y7P3KIwFoqBJyHs0KBpSAJYwbktH6aUBt7JDxj3nOl5MiAONRU/IakNtwKMn9NSYCggIsD6CE2y4HuNI6DHnDl1YNC9/gVidjrQN+3n6GTpgqjgCf4HiuhB6phkPtr0Lyh7UF40QXV/Z53bQ8xcGeDjXmfR6DB9f0DDIa5LVE47jM8t8b1elcD23of0i27GFmaguPhvrAfbWh5+5eFcJYnn4Hu+1Yz/ABU+D2160w9i2Lie1tXi3dS+HH7Bqa2fM67wP4mpfQ+Tm71Lhn7kvP3KMjSURn7lbPRAg0lM7ZcBoAWAJeU0g0OclACzkgHnFwH5xAmzn5zaJZvc0lGJADTuYFBBJ4kbtkwoXn7kO8GdIOfEjdY4CC8PRMnWAnAN58E1vj+ZNM3ViSjeYNIAEdyNL3htKPdU08DCBxmSe8tHkUKEZ/ziNOZ00veWECCGQQkkE9Jnt5eBRMm5ZGtonIh43lCT7xBhu8b6IektmHNrLMT4eusm6bfe3smdIWcy8HeIkl3ponbRfmVeh4e4GnM5qbCHwpzBCWraTGgcc4OBWOMDYB1ihA3rZBsEWzGldNx9Tua/2K/pgvbdqwbLydN8MiyXCR6rE0/6YKY5QF1rWrNpo51PXKHw/s42HoW36nJtjXGarNncHz/4+uPN3AQ4eSoau2q/fp7EOBKPtvh01A4nxx8a2EXg/sIV57fMPuyuM8nprQuc3Z6W8ODuV85OfjQMkwNCHdXOdBvIAJoJmfauZ+hxrB2sFm+XQce6+fPIrBgnYRmLrODpsM8Cx/GGJJQSumrDocxM5Muci3bb8ta9/oK7DbdGZv5dIlpZcx6f5HmMzBrFFgcfDmJISmQ7a9ATL8/n9PgXgXCuJHNG+kuJdQzswpvxWT9devWb8E+FnYc6YempnmfA9t8GTQzaclEJW63JzLx51DvTPrqPnz8nNuHn+uoeZcs57T+uoUO9Rg2TMYznnc6fYQ4Tz2v6JQ70lw+cb6aaCfk69xbKF8CqWvwk32OqRB3Vvg5wPYVM8Jbz7iNgPAbu0P6iuI+BXmhR+8uZyea2jjir9qxh4Yv0iz2oDCPFzsSZHQ2z/BwB/v5E6zfvWHkXMz4sCabjGRnj6fp/21cSYoVs+Q2izz2JLQNvuc77fTT2TjVEwNe/DF5DYdjph7CvoGuksJueE4nWLZLW4wQIA0vPxoIzNdmNXHQ05JZ+5EAfAooDRAHwJEGJONMyGpUD3mOq0CkoczJ7inMuFmHGaCmApIJIGh5LPAnISuH00sF0muQkODyQfMLkwGMQ2u4Yff6FxjGzk+ovJGHcPSoFZdtcrxsSdgfp8C9ZRpOR3OvMWm/EP+D3SvcGGAyRLoASmQ++tHrEP0uY4Dx1ps13b5wd4qfG+P8AxrtrVtC2Km8PXHwVKfPcp3BkPsLCT0o2a6wuo50OgqvP0oyrbdo7kF/t58i56O5SM880O31G0u0mVcWU+lYbBOns1kmj3Soxi3B8K8B1rgZHvfVujYqPJzi3cb8iZn0pp95W7tuVS0JBmoxm8RZPbRG/AmNgF53DTRgkb4HzLt+BIMLQjzJojfA+ZNb13IFK5PuRxi7aj/DE6T1atZxoszrEjwVHQBRLl4Yk+ceNLtVhnGW0cMw9hXU4ba7KaBwKHG3NIn3icHNsApMAAAUeAZ3ewlGCLUZnzj6XJePKkHJYBDnJ+umMiHughQeAEiTJzj6Cr8lm69h/OgCdmSQ8wo+TG3nrM/28ihZMm4xh6vjUPPk3+Yezb++lFcsQTIITdht/10m5TIuy6f8AXVXgWGXJm53+D66sUa2hGDZuPqUiwOhyeFSGYK+NR7wADXTXMyebpzlEGQeHPiGAbNSwGGyN9zzHGs0ixrhFfHbOvg3SRulHyYOjO22dXNntNWXNkpUtWvXqReKL8VhwvOlOT2i4MniOlUsz4J6Gs1CWsFs7mC6ZL1vt/ePaZwN1SV+n7hhCI3U8mdkFRrxa8T4ruZFhjCOIr7RkxpIctNnkzW2Kl0aOEyBUCtdXipWtFIaWbw7ABuwyYsqFJjNNC7GmRzjvN1IBMcwOUoVNYkNfHTyVouGlo7UaVqV2PDb/AEy5u3ilkSuLt77V2/7Kgzvd7vLTDHSfNaViGAxh7BpsOOcZh+uqto3jRbZb38STTGlWeoo5Xymqpj/H7ly1sbYen86opTcy9pJe3aQw9iEC5I1Zz9tRk+68J7NQ0i6ULxUdpX+NREy8cXvqwls7neW2mPTvJC5Sd8a2B8ef9RavoD0VXGxC/ii9jqF4NjEH58/TVO0P4Hfvt9aul4iH4KjHnPP0DXpLEN2CLa8nQaYDgDsArmbwpghp/FGttaJ/G23c5k+NrIxJ5g8mQ1IaNNKkrDBhhG/yuab4I0g+2mr3cm57WRw87rHbVJmMsSQMD486rZl/wlrc2le56eO/RZgbRtwFHybksEw9jO+YbHdTM3ogdDtmAK5wMc26YPXgyZ+mnRD3mw8SWl2nS5oQTHE0b3H6ar8a/Bl6YZUWF1iZ+bcVlDcJJSQmAPIKfC5cKrr117baj3r3wf2+BTI5NjQssm6y+BvJ9dLC5Pm0HGe1z9hVeTfooNA5tOP2/TWp6KMHypjrWJr4xsWs+eG0fb9tbCztnuJug1WpahDaQ5mlaH8JTrVbvDl4cPPK6mPkyZA9tX54E6y9vjWdtcu7trZYEwQ8vvLx76bNgQ00jTZQRgndCsjiM/GpBl7hUUZoiM85tVDgWcyTNNbZv5kow82h93cUgmYWE81IBdVDhDcTu4PpxA2YDclrOoJ4Mim4vqzTJw2zNNgBBA999Ypyt8N+GMM2TGLDGeRbnjhPH7BreJlkcyns1QtKNt3/AEaX6K502I29B74Khf22ds6OUL9Pong/bPw3T6aip8kzm586LxDLqEzX9dRMYwN1eZSIc3FH8z09yUMd0i3z8Ebo58Um9BezwtXCvmbgCe5Z8QQrkz02HgPgX0gw3iRu92OPcdp0wBdBpT9GBvvDt7SOThyHZ8B+N1CIh70fWLpM9j1iXDnsLbnahBg+uzvfMad3xldvXckJTg2iWh3pjmXgTISXPOIAkONLDaILf+BICegckDeTWfuQm8501vXcgCQOSh3nuFAvPOGhzN9ACTB80gODpojI5k40E8Z59mgBRzGJKj/CQb1sG0R4K4esyLjhxIftmlMZiTjZ0IEZiN6CNCe2AIeTsDaM0Do4mMGfO4mTDO7wJcAH8poK5G5l5hwANKOdMgB5xxD7FhQkk7lJ49uGQF+U2+rtqQrsVeVJ0fTod6rf8L2m83Zy9SZFvCdhsrlQmfA1W2aFWjJjk3qlOGtdWvx18SYh4V0V4llu2KHo4wmxc3ILB2QnMCUjtHcRtcusk32aR298AXqge7UodK5KVbbrUNdHtFH5AXuOKU0i2q13nBc+Jd7bFnMaiLZSWRdDXTyV1FStNaWSmNNxZJ+FPbcCtOkDRVocxLh/A93kYZs1zZG0XC9MWbBtYo72VrlUeeq01Fo5GcI3I1aNlQHRBzVlESKlYDF0fQDHi2bGkDBWCywtNutwYkRRwFnnXRhm0NtjHiuVi64pjM4s7hsD4qltNVKiXmWywoduxZaI1viMxWaO69my3QB1/RTxI6C00MXFkoWxo8Q6quUpxVptPJr8vyLSSaiytWmNPQ5SXxRKkrJx02pvt/3/APfguNvv+h3CeHm8PYkxlo6n3ePdKPyZ91wPPvoSLV4L2VI8bNHbNt2kzM5ro7H8oltCpSoVnS0vcjGE7f5jsbR1KaN0nsMxP8HjgnBZpa8lGZtShUpIOszi11N7y5s9KeKnkjGBlvJ8Ven86zeV5afSprGesq0XalNjc6PcZ26pRaUpSm3oevdO+kzkzYm0aXeBo8gYTaxHG8ByLS5Z8IHa33H9mY3LO6EZoajWp69mddn4hqA66UqsN0V4CvuOMRR6ymTZtzJ55jvQ1N9tQeH2GSicTIV4/lGi9a4TYYjYGc3ZkGswePINB1/yLF3NVVyoa7xLq0lhaVkjWm9fQLtU+DJwq6/FYCNHYk5GWvQAFX7vfn5O1Ycpk9DOo3APOQ7rtOLmT8vjVanvvcHPH9qq5yTq9zyxNPWWZmZhu6z8hKN3zfPQ2p9Dj6a6f0TUEBV53x16biwinT2tomBIHdcjvHsUrf4nnMihw/JlHyOmpeOhs1grF2sWgJm7dRKeZ+uiwxJeYxZ27l7+241UWujVMbd7fG+ePpN9qqnjU2NtqF4lfSSpf2b9jifzjARnmvXZD/qJYXK/yd9Yut1ZhusBzLO7cZn7hqMwzw2Sk4fFJG45KPU6dByB4s3l1JzBX5pnSPOlGm6z7VeP5/KtjGtDaprt7h3ls0URvCuIWnLq/MmS2HvjIHxxtgfsemvYdtxDatzjsNhsdgGReWNF/wD8uG95zZscfy/yrYYHVAup0amPsRSNJdL1sbtYcTxOo2/6isDMyL6xYjZ+krjZ33snXH0/SquhSWpX4aGjhJY84lvAwY8HGoCP01JW/te+m5Ki8dBEyA500EYPgatDPVKNnpRd6jsOSEmKG06aKyMGoWGpKL8qcl46BwMtpXGmnumlgpROOgrJ3ppEJBpQwocElsOmqlpUjRI2CMQTtoAR/BT+dWKR0FnXKD/+kF9/eyhuq/RcimWmB81Z9zqcvUadjOAoc+tP31JxflXlUi05DVzW6p7F4wk9+NGtp6a9cYAxnuBtWp9/mpQfYXjSxVrv7fjr5V6CZ6Vn+orVj0vtQ4vUnay1aF4j0XdcGXyYW3Yvh7LsKwWSzzoYBncMzRdl/NET3FILoUParRqtEjVOADzojP3IcE121gtBRvLjM00loHOM+BIA00aR2EAG5+5NGbZoWP00pA4QZtguCSx6ajLr+Toe1dlAEwb3nEFPvbEMvf7apOIZUnwsHxh37dUZJKu5n469A1jKoE0d7l9NjjBOybqe69RnMzUbZPyBpSvoqOhgh5Jvwy48n107ajA+cN8D9hNXXp/UUTZPzt9RSmSen3uDGzsbcAP0Fn94C+HK4JWQHz7CLv35xNCF45DWtAgQB7mOwfM0EekWJDLd9erL8iHxD1qiB8ic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076325"/>
            <a:ext cx="45339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Flux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0" y="988170"/>
            <a:ext cx="5040000" cy="339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1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…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69670"/>
              </p:ext>
            </p:extLst>
          </p:nvPr>
        </p:nvGraphicFramePr>
        <p:xfrm>
          <a:off x="2071056" y="1671567"/>
          <a:ext cx="5040000" cy="184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/>
                <a:gridCol w="1440000"/>
                <a:gridCol w="1440000"/>
              </a:tblGrid>
              <a:tr h="315767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400" b="1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-$10</a:t>
                      </a:r>
                      <a:endParaRPr lang="de-DE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0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29472"/>
              </p:ext>
            </p:extLst>
          </p:nvPr>
        </p:nvGraphicFramePr>
        <p:xfrm>
          <a:off x="2071056" y="1671567"/>
          <a:ext cx="5040000" cy="184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/>
                <a:gridCol w="1440000"/>
                <a:gridCol w="1440000"/>
              </a:tblGrid>
              <a:tr h="315767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Transaction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err="1" smtClean="0"/>
                        <a:t>Amount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400" b="1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Create Account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Deposit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Withdrawal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(50$)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Deposit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$100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-$10</a:t>
                      </a:r>
                      <a:endParaRPr lang="de-DE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Flux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0" y="988170"/>
            <a:ext cx="5040000" cy="339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68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70000" y="965199"/>
            <a:ext cx="8604000" cy="2880000"/>
          </a:xfrm>
        </p:spPr>
        <p:txBody>
          <a:bodyPr anchor="ctr"/>
          <a:lstStyle/>
          <a:p>
            <a:pPr algn="ctr"/>
            <a:r>
              <a:rPr lang="de-DE" b="1" dirty="0" smtClean="0"/>
              <a:t>„</a:t>
            </a:r>
            <a:r>
              <a:rPr lang="de-DE" b="1" dirty="0" err="1" smtClean="0"/>
              <a:t>Those</a:t>
            </a:r>
            <a:r>
              <a:rPr lang="de-DE" b="1" dirty="0" smtClean="0"/>
              <a:t> wo </a:t>
            </a:r>
            <a:r>
              <a:rPr lang="de-DE" b="1" dirty="0" err="1" smtClean="0"/>
              <a:t>forget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past</a:t>
            </a:r>
            <a:r>
              <a:rPr lang="de-DE" b="1" dirty="0" smtClean="0"/>
              <a:t> … </a:t>
            </a:r>
            <a:r>
              <a:rPr lang="de-DE" b="1" dirty="0" err="1" smtClean="0"/>
              <a:t>are</a:t>
            </a:r>
            <a:r>
              <a:rPr lang="de-DE" b="1" dirty="0" smtClean="0"/>
              <a:t> </a:t>
            </a:r>
            <a:r>
              <a:rPr lang="de-DE" b="1" dirty="0" err="1" smtClean="0"/>
              <a:t>doomed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debug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“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044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Stores und Actions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70000" y="965199"/>
            <a:ext cx="8604000" cy="2880000"/>
          </a:xfrm>
        </p:spPr>
        <p:txBody>
          <a:bodyPr anchor="ctr"/>
          <a:lstStyle/>
          <a:p>
            <a:pPr algn="ctr"/>
            <a:r>
              <a:rPr lang="de-DE" b="1" dirty="0" smtClean="0"/>
              <a:t>„But </a:t>
            </a:r>
            <a:r>
              <a:rPr lang="de-DE" b="1" dirty="0" err="1" smtClean="0"/>
              <a:t>bank</a:t>
            </a:r>
            <a:r>
              <a:rPr lang="de-DE" b="1" dirty="0" smtClean="0"/>
              <a:t> </a:t>
            </a:r>
            <a:r>
              <a:rPr lang="de-DE" b="1" dirty="0" err="1" smtClean="0"/>
              <a:t>transactions</a:t>
            </a:r>
            <a:r>
              <a:rPr lang="de-DE" b="1" dirty="0" smtClean="0"/>
              <a:t> </a:t>
            </a:r>
            <a:r>
              <a:rPr lang="de-DE" b="1" dirty="0" err="1" smtClean="0"/>
              <a:t>are</a:t>
            </a:r>
            <a:r>
              <a:rPr lang="de-DE" b="1" dirty="0" smtClean="0"/>
              <a:t> </a:t>
            </a:r>
            <a:r>
              <a:rPr lang="de-DE" b="1" dirty="0" err="1" smtClean="0"/>
              <a:t>async</a:t>
            </a:r>
            <a:r>
              <a:rPr lang="de-DE" b="1" dirty="0" smtClean="0"/>
              <a:t>…“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3486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Asynchronität</a:t>
            </a:r>
            <a:r>
              <a:rPr lang="de-DE" dirty="0"/>
              <a:t> in </a:t>
            </a:r>
            <a:r>
              <a:rPr lang="de-DE" dirty="0" err="1"/>
              <a:t>Flux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3" y="698280"/>
            <a:ext cx="5040000" cy="399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1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</a:t>
            </a:r>
            <a:r>
              <a:rPr lang="de-DE" dirty="0" err="1" smtClean="0"/>
              <a:t>Flux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4"/>
          </p:nvPr>
        </p:nvSpPr>
        <p:spPr>
          <a:xfrm>
            <a:off x="2063262" y="1852368"/>
            <a:ext cx="1789722" cy="1440000"/>
          </a:xfrm>
          <a:prstGeom prst="rect">
            <a:avLst/>
          </a:prstGeom>
        </p:spPr>
        <p:txBody>
          <a:bodyPr anchor="ctr"/>
          <a:lstStyle/>
          <a:p>
            <a:pPr algn="ctr">
              <a:buClr>
                <a:schemeClr val="accent3"/>
              </a:buClr>
            </a:pPr>
            <a:r>
              <a:rPr lang="de-DE" sz="2800" dirty="0" err="1"/>
              <a:t>r</a:t>
            </a:r>
            <a:r>
              <a:rPr lang="de-DE" sz="2800" dirty="0" err="1" smtClean="0"/>
              <a:t>eact</a:t>
            </a:r>
            <a:r>
              <a:rPr lang="de-DE" sz="2800" dirty="0" smtClean="0"/>
              <a:t>(</a:t>
            </a:r>
            <a:r>
              <a:rPr lang="de-DE" sz="2800" dirty="0" err="1" smtClean="0">
                <a:solidFill>
                  <a:schemeClr val="bg2"/>
                </a:solidFill>
              </a:rPr>
              <a:t>data</a:t>
            </a:r>
            <a:r>
              <a:rPr lang="de-DE" sz="2800" dirty="0" smtClean="0"/>
              <a:t>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64" y="1407754"/>
            <a:ext cx="2313597" cy="2313597"/>
          </a:xfrm>
          <a:prstGeom prst="rect">
            <a:avLst/>
          </a:prstGeom>
        </p:spPr>
      </p:pic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4192004" y="2611443"/>
            <a:ext cx="85269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gray">
          <a:xfrm>
            <a:off x="5291015" y="1891443"/>
            <a:ext cx="484554" cy="144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263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1712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3"/>
              </a:buClr>
            </a:pPr>
            <a:r>
              <a:rPr lang="de-DE" sz="280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3155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Asynchronität</a:t>
            </a:r>
            <a:r>
              <a:rPr lang="de-DE" dirty="0"/>
              <a:t> in </a:t>
            </a:r>
            <a:r>
              <a:rPr lang="de-DE" dirty="0" err="1"/>
              <a:t>Flux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70000" y="965199"/>
            <a:ext cx="8604000" cy="2880000"/>
          </a:xfrm>
        </p:spPr>
        <p:txBody>
          <a:bodyPr anchor="ctr"/>
          <a:lstStyle/>
          <a:p>
            <a:pPr algn="ctr"/>
            <a:r>
              <a:rPr lang="de-DE" b="1" dirty="0" smtClean="0"/>
              <a:t>„</a:t>
            </a:r>
            <a:r>
              <a:rPr lang="de-DE" b="1" dirty="0" err="1" smtClean="0"/>
              <a:t>Async</a:t>
            </a:r>
            <a:r>
              <a:rPr lang="de-DE" b="1" dirty="0" smtClean="0"/>
              <a:t> </a:t>
            </a:r>
            <a:r>
              <a:rPr lang="de-DE" b="1" dirty="0" err="1" smtClean="0"/>
              <a:t>operations</a:t>
            </a:r>
            <a:r>
              <a:rPr lang="de-DE" b="1" dirty="0" smtClean="0"/>
              <a:t> </a:t>
            </a:r>
            <a:r>
              <a:rPr lang="de-DE" b="1" dirty="0" err="1" smtClean="0"/>
              <a:t>need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fire</a:t>
            </a:r>
            <a:r>
              <a:rPr lang="de-DE" b="1" dirty="0" smtClean="0"/>
              <a:t> </a:t>
            </a:r>
            <a:r>
              <a:rPr lang="de-DE" b="1" dirty="0" err="1" smtClean="0"/>
              <a:t>actions</a:t>
            </a:r>
            <a:r>
              <a:rPr lang="de-DE" b="1" dirty="0" smtClean="0"/>
              <a:t>“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76208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Asynchronität</a:t>
            </a:r>
            <a:r>
              <a:rPr lang="de-DE" dirty="0" smtClean="0"/>
              <a:t> in </a:t>
            </a:r>
            <a:r>
              <a:rPr lang="de-DE" dirty="0" err="1" smtClean="0"/>
              <a:t>Flux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2" y="841005"/>
            <a:ext cx="5040000" cy="331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14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von </a:t>
            </a:r>
            <a:r>
              <a:rPr lang="de-DE" dirty="0" err="1" smtClean="0"/>
              <a:t>Flux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02" y="1565746"/>
            <a:ext cx="720000" cy="593239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6538211" y="2282161"/>
            <a:ext cx="1440000" cy="565017"/>
            <a:chOff x="7077713" y="1098469"/>
            <a:chExt cx="1584325" cy="565017"/>
          </a:xfrm>
        </p:grpSpPr>
        <p:sp>
          <p:nvSpPr>
            <p:cNvPr id="5" name="Rechteck 4"/>
            <p:cNvSpPr/>
            <p:nvPr/>
          </p:nvSpPr>
          <p:spPr>
            <a:xfrm>
              <a:off x="7077713" y="1098469"/>
              <a:ext cx="1584325" cy="61200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rgbClr val="344046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77713" y="1159669"/>
              <a:ext cx="1584325" cy="503817"/>
            </a:xfrm>
            <a:prstGeom prst="rect">
              <a:avLst/>
            </a:prstGeom>
            <a:solidFill>
              <a:srgbClr val="E4EC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344046"/>
                  </a:solidFill>
                </a:rPr>
                <a:t>View</a:t>
              </a:r>
              <a:endParaRPr lang="en-US" sz="1400" dirty="0">
                <a:solidFill>
                  <a:srgbClr val="344046"/>
                </a:solidFill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739177" y="2278234"/>
            <a:ext cx="1440000" cy="565017"/>
            <a:chOff x="214313" y="2982832"/>
            <a:chExt cx="1584325" cy="565017"/>
          </a:xfrm>
        </p:grpSpPr>
        <p:sp>
          <p:nvSpPr>
            <p:cNvPr id="8" name="Rechteck 7"/>
            <p:cNvSpPr/>
            <p:nvPr/>
          </p:nvSpPr>
          <p:spPr>
            <a:xfrm>
              <a:off x="214313" y="2982832"/>
              <a:ext cx="1584325" cy="6120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rgbClr val="344046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14313" y="3044032"/>
              <a:ext cx="1584325" cy="503817"/>
            </a:xfrm>
            <a:prstGeom prst="rect">
              <a:avLst/>
            </a:prstGeom>
            <a:solidFill>
              <a:srgbClr val="E4EC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344046"/>
                  </a:solidFill>
                </a:rPr>
                <a:t>Data</a:t>
              </a:r>
              <a:endParaRPr lang="de-DE" sz="1400" dirty="0">
                <a:solidFill>
                  <a:srgbClr val="344046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739177" y="2278234"/>
            <a:ext cx="1440000" cy="565017"/>
            <a:chOff x="214313" y="2982832"/>
            <a:chExt cx="1584325" cy="565017"/>
          </a:xfrm>
        </p:grpSpPr>
        <p:sp>
          <p:nvSpPr>
            <p:cNvPr id="14" name="Rechteck 13"/>
            <p:cNvSpPr/>
            <p:nvPr/>
          </p:nvSpPr>
          <p:spPr>
            <a:xfrm>
              <a:off x="214313" y="2982832"/>
              <a:ext cx="1584325" cy="6120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rgbClr val="344046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214313" y="3044032"/>
              <a:ext cx="1584325" cy="503817"/>
            </a:xfrm>
            <a:prstGeom prst="rect">
              <a:avLst/>
            </a:prstGeom>
            <a:solidFill>
              <a:srgbClr val="E4EC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344046"/>
                  </a:solidFill>
                </a:rPr>
                <a:t>Stores</a:t>
              </a:r>
              <a:endParaRPr lang="de-DE" sz="1400" dirty="0">
                <a:solidFill>
                  <a:srgbClr val="344046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1148302" y="2281170"/>
            <a:ext cx="1440000" cy="565017"/>
            <a:chOff x="214313" y="2982832"/>
            <a:chExt cx="1584325" cy="565017"/>
          </a:xfrm>
        </p:grpSpPr>
        <p:sp>
          <p:nvSpPr>
            <p:cNvPr id="17" name="Rechteck 16"/>
            <p:cNvSpPr/>
            <p:nvPr/>
          </p:nvSpPr>
          <p:spPr>
            <a:xfrm>
              <a:off x="214313" y="2982832"/>
              <a:ext cx="1584325" cy="6120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rgbClr val="344046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14313" y="3044032"/>
              <a:ext cx="1584325" cy="503817"/>
            </a:xfrm>
            <a:prstGeom prst="rect">
              <a:avLst/>
            </a:prstGeom>
            <a:solidFill>
              <a:srgbClr val="E4EC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344046"/>
                  </a:solidFill>
                </a:rPr>
                <a:t>Actions</a:t>
              </a:r>
              <a:endParaRPr lang="de-DE" sz="1400" dirty="0">
                <a:solidFill>
                  <a:srgbClr val="344046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942724" y="2284870"/>
            <a:ext cx="1440000" cy="565017"/>
            <a:chOff x="7077713" y="1098469"/>
            <a:chExt cx="1584325" cy="565017"/>
          </a:xfrm>
        </p:grpSpPr>
        <p:sp>
          <p:nvSpPr>
            <p:cNvPr id="21" name="Rechteck 20"/>
            <p:cNvSpPr/>
            <p:nvPr/>
          </p:nvSpPr>
          <p:spPr>
            <a:xfrm>
              <a:off x="7077713" y="1098469"/>
              <a:ext cx="1584325" cy="612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rgbClr val="344046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7077713" y="1159669"/>
              <a:ext cx="1584325" cy="503817"/>
            </a:xfrm>
            <a:prstGeom prst="rect">
              <a:avLst/>
            </a:prstGeom>
            <a:solidFill>
              <a:srgbClr val="E4EC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344046"/>
                  </a:solidFill>
                </a:rPr>
                <a:t>Dispatcher</a:t>
              </a:r>
            </a:p>
          </p:txBody>
        </p:sp>
      </p:grp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968556" y="3290275"/>
            <a:ext cx="720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7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688103" y="1452737"/>
            <a:ext cx="3600000" cy="1847971"/>
          </a:xfrm>
          <a:prstGeom prst="rect">
            <a:avLst/>
          </a:prstGeom>
          <a:solidFill>
            <a:schemeClr val="accent4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344046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95918" y="1452737"/>
            <a:ext cx="1440000" cy="1847972"/>
          </a:xfrm>
          <a:prstGeom prst="rect">
            <a:avLst/>
          </a:prstGeom>
          <a:solidFill>
            <a:schemeClr val="accent3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344046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180661"/>
              </p:ext>
            </p:extLst>
          </p:nvPr>
        </p:nvGraphicFramePr>
        <p:xfrm>
          <a:off x="1695918" y="1452736"/>
          <a:ext cx="5040000" cy="184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/>
                <a:gridCol w="1440000"/>
                <a:gridCol w="1440000"/>
              </a:tblGrid>
              <a:tr h="315767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Transaction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err="1" smtClean="0"/>
                        <a:t>Amount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Balance</a:t>
                      </a:r>
                      <a:endParaRPr lang="de-DE" sz="1400" b="1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Create Account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$0</a:t>
                      </a:r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Deposit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$200</a:t>
                      </a:r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Withdrawal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(50$)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$150</a:t>
                      </a:r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Deposit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$100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$250</a:t>
                      </a:r>
                      <a:endParaRPr lang="de-DE" sz="1200" dirty="0"/>
                    </a:p>
                  </a:txBody>
                  <a:tcPr/>
                </a:tc>
              </a:tr>
              <a:tr h="30644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$250</a:t>
                      </a:r>
                      <a:endParaRPr lang="de-DE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5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70000" y="965199"/>
            <a:ext cx="8604000" cy="2880000"/>
          </a:xfrm>
        </p:spPr>
        <p:txBody>
          <a:bodyPr anchor="ctr"/>
          <a:lstStyle/>
          <a:p>
            <a:pPr algn="ctr"/>
            <a:r>
              <a:rPr lang="de-DE" b="1" dirty="0" smtClean="0"/>
              <a:t>„Actions </a:t>
            </a:r>
            <a:r>
              <a:rPr lang="de-DE" b="1" dirty="0" err="1" smtClean="0"/>
              <a:t>should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like </a:t>
            </a:r>
            <a:r>
              <a:rPr lang="de-DE" b="1" dirty="0" err="1" smtClean="0"/>
              <a:t>newspapers</a:t>
            </a:r>
            <a:r>
              <a:rPr lang="de-DE" b="1" dirty="0" smtClean="0"/>
              <a:t>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72" y="1134191"/>
            <a:ext cx="5040000" cy="261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7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Stores</a:t>
            </a:r>
            <a:endParaRPr lang="de-D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8" y="712023"/>
            <a:ext cx="5040000" cy="400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3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70000" y="965199"/>
            <a:ext cx="8604000" cy="2880000"/>
          </a:xfrm>
        </p:spPr>
        <p:txBody>
          <a:bodyPr anchor="ctr"/>
          <a:lstStyle/>
          <a:p>
            <a:endParaRPr lang="de-DE" dirty="0"/>
          </a:p>
          <a:p>
            <a:pPr algn="ctr"/>
            <a:r>
              <a:rPr lang="de-DE" b="1" dirty="0" smtClean="0"/>
              <a:t>„Stores </a:t>
            </a:r>
            <a:r>
              <a:rPr lang="de-DE" b="1" dirty="0" err="1" smtClean="0"/>
              <a:t>are</a:t>
            </a:r>
            <a:r>
              <a:rPr lang="de-DE" b="1" dirty="0" smtClean="0"/>
              <a:t> a </a:t>
            </a:r>
            <a:r>
              <a:rPr lang="de-DE" b="1" dirty="0" err="1" smtClean="0"/>
              <a:t>function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actions</a:t>
            </a:r>
            <a:r>
              <a:rPr lang="de-DE" b="1" dirty="0" smtClean="0"/>
              <a:t> </a:t>
            </a:r>
            <a:r>
              <a:rPr lang="de-DE" b="1" dirty="0" err="1" smtClean="0"/>
              <a:t>fired</a:t>
            </a:r>
            <a:r>
              <a:rPr lang="de-DE" b="1" dirty="0" smtClean="0"/>
              <a:t> on </a:t>
            </a:r>
            <a:r>
              <a:rPr lang="de-DE" b="1" dirty="0" err="1" smtClean="0"/>
              <a:t>them</a:t>
            </a:r>
            <a:r>
              <a:rPr lang="de-DE" b="1" dirty="0" smtClean="0"/>
              <a:t>“</a:t>
            </a:r>
            <a:endParaRPr lang="de-D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09" y="2077163"/>
            <a:ext cx="5040000" cy="96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70000" y="965199"/>
            <a:ext cx="8604000" cy="2880000"/>
          </a:xfrm>
        </p:spPr>
        <p:txBody>
          <a:bodyPr anchor="ctr"/>
          <a:lstStyle/>
          <a:p>
            <a:pPr algn="ctr"/>
            <a:r>
              <a:rPr lang="de-DE" b="1" dirty="0" smtClean="0"/>
              <a:t>„Stores </a:t>
            </a:r>
            <a:r>
              <a:rPr lang="de-DE" b="1" dirty="0" err="1" smtClean="0"/>
              <a:t>are</a:t>
            </a:r>
            <a:r>
              <a:rPr lang="de-DE" b="1" dirty="0" smtClean="0"/>
              <a:t> a </a:t>
            </a:r>
            <a:r>
              <a:rPr lang="de-DE" b="1" dirty="0" err="1" smtClean="0"/>
              <a:t>way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asking</a:t>
            </a:r>
            <a:r>
              <a:rPr lang="de-DE" b="1" dirty="0" smtClean="0"/>
              <a:t> a </a:t>
            </a:r>
            <a:r>
              <a:rPr lang="de-DE" b="1" dirty="0" err="1" smtClean="0"/>
              <a:t>question</a:t>
            </a:r>
            <a:r>
              <a:rPr lang="de-DE" b="1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7512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Actions</a:t>
            </a:r>
            <a:endParaRPr lang="de-D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54" y="1293383"/>
            <a:ext cx="5040000" cy="176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8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">
  <a:themeElements>
    <a:clrScheme name="INFORM Software">
      <a:dk1>
        <a:srgbClr val="344046"/>
      </a:dk1>
      <a:lt1>
        <a:sysClr val="window" lastClr="FFFFFF"/>
      </a:lt1>
      <a:dk2>
        <a:srgbClr val="5A6E78"/>
      </a:dk2>
      <a:lt2>
        <a:srgbClr val="81A5B6"/>
      </a:lt2>
      <a:accent1>
        <a:srgbClr val="0091A5"/>
      </a:accent1>
      <a:accent2>
        <a:srgbClr val="BECB00"/>
      </a:accent2>
      <a:accent3>
        <a:srgbClr val="F38300"/>
      </a:accent3>
      <a:accent4>
        <a:srgbClr val="C00222"/>
      </a:accent4>
      <a:accent5>
        <a:srgbClr val="3C96D2"/>
      </a:accent5>
      <a:accent6>
        <a:srgbClr val="00546E"/>
      </a:accent6>
      <a:hlink>
        <a:srgbClr val="5A6E78"/>
      </a:hlink>
      <a:folHlink>
        <a:srgbClr val="81A5B6"/>
      </a:folHlink>
    </a:clrScheme>
    <a:fontScheme name="Infor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3BECB"/>
        </a:solidFill>
        <a:ln w="9525">
          <a:solidFill>
            <a:srgbClr val="5A6E78"/>
          </a:solidFill>
        </a:ln>
      </a:spPr>
      <a:bodyPr rtlCol="0" anchor="ctr"/>
      <a:lstStyle>
        <a:defPPr>
          <a:defRPr sz="1400" dirty="0" err="1" smtClean="0">
            <a:solidFill>
              <a:srgbClr val="3440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smtClean="0">
            <a:solidFill>
              <a:srgbClr val="34404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</Template>
  <TotalTime>0</TotalTime>
  <Words>710</Words>
  <Application>Microsoft Office PowerPoint</Application>
  <PresentationFormat>Bildschirmpräsentation (16:9)</PresentationFormat>
  <Paragraphs>186</Paragraphs>
  <Slides>21</Slides>
  <Notes>20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Präsentationsvorlage</vt:lpstr>
      <vt:lpstr>Webentwicklung mit ReactJS</vt:lpstr>
      <vt:lpstr>Über Flux</vt:lpstr>
      <vt:lpstr>Konzept von Flux</vt:lpstr>
      <vt:lpstr>Beispiel</vt:lpstr>
      <vt:lpstr>Actions</vt:lpstr>
      <vt:lpstr>Stores</vt:lpstr>
      <vt:lpstr>Stores</vt:lpstr>
      <vt:lpstr>Stores</vt:lpstr>
      <vt:lpstr>Actions</vt:lpstr>
      <vt:lpstr>Actions</vt:lpstr>
      <vt:lpstr>Flux</vt:lpstr>
      <vt:lpstr>PowerPoint-Präsentation</vt:lpstr>
      <vt:lpstr>Flux</vt:lpstr>
      <vt:lpstr>Those who forget the past…</vt:lpstr>
      <vt:lpstr>Beispiel</vt:lpstr>
      <vt:lpstr>Flux</vt:lpstr>
      <vt:lpstr>Flux</vt:lpstr>
      <vt:lpstr>Stores und Actions</vt:lpstr>
      <vt:lpstr>Asynchronität in Flux</vt:lpstr>
      <vt:lpstr>Asynchronität in Flux</vt:lpstr>
      <vt:lpstr>Asynchronität in Flux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Webentwicklung mit ReactJS</dc:title>
  <dc:creator>Finn Zentgraf</dc:creator>
  <cp:lastModifiedBy>Finn Zentgraf</cp:lastModifiedBy>
  <cp:revision>763</cp:revision>
  <dcterms:created xsi:type="dcterms:W3CDTF">2017-04-25T12:13:27Z</dcterms:created>
  <dcterms:modified xsi:type="dcterms:W3CDTF">2018-01-19T09:49:10Z</dcterms:modified>
</cp:coreProperties>
</file>