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3" r:id="rId4"/>
    <p:sldId id="274" r:id="rId5"/>
    <p:sldId id="279" r:id="rId6"/>
    <p:sldId id="265" r:id="rId7"/>
    <p:sldId id="278" r:id="rId8"/>
    <p:sldId id="276" r:id="rId9"/>
    <p:sldId id="277" r:id="rId10"/>
    <p:sldId id="28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">
          <p15:clr>
            <a:srgbClr val="A4A3A4"/>
          </p15:clr>
        </p15:guide>
        <p15:guide id="2" orient="horz" pos="68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135">
          <p15:clr>
            <a:srgbClr val="A4A3A4"/>
          </p15:clr>
        </p15:guide>
        <p15:guide id="6" pos="5625">
          <p15:clr>
            <a:srgbClr val="A4A3A4"/>
          </p15:clr>
        </p15:guide>
        <p15:guide id="7" pos="5759">
          <p15:clr>
            <a:srgbClr val="A4A3A4"/>
          </p15:clr>
        </p15:guide>
        <p15:guide id="8" pos="521" userDrawn="1">
          <p15:clr>
            <a:srgbClr val="A4A3A4"/>
          </p15:clr>
        </p15:guide>
        <p15:guide id="9" pos="8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0"/>
    <a:srgbClr val="A3BECB"/>
    <a:srgbClr val="C4D4DD"/>
    <a:srgbClr val="A9D4DD"/>
    <a:srgbClr val="A3BE67"/>
    <a:srgbClr val="D6E1E7"/>
    <a:srgbClr val="344046"/>
    <a:srgbClr val="5A6E78"/>
    <a:srgbClr val="00546E"/>
    <a:srgbClr val="81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7" autoAdjust="0"/>
    <p:restoredTop sz="76559" autoAdjust="0"/>
  </p:normalViewPr>
  <p:slideViewPr>
    <p:cSldViewPr snapToGrid="0" snapToObjects="1" showGuides="1">
      <p:cViewPr>
        <p:scale>
          <a:sx n="125" d="100"/>
          <a:sy n="125" d="100"/>
        </p:scale>
        <p:origin x="-942" y="-258"/>
      </p:cViewPr>
      <p:guideLst>
        <p:guide orient="horz" pos="104"/>
        <p:guide orient="horz" pos="608"/>
        <p:guide orient="horz" pos="2939"/>
        <p:guide orient="horz" pos="3170"/>
        <p:guide pos="135"/>
        <p:guide pos="4924"/>
        <p:guide pos="521"/>
        <p:guide pos="876"/>
        <p:guide pos="4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12.01.2018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Anbieter:</a:t>
            </a:r>
          </a:p>
          <a:p>
            <a:r>
              <a:rPr lang="de-DE" dirty="0" smtClean="0"/>
              <a:t>Angular, </a:t>
            </a:r>
            <a:r>
              <a:rPr lang="de-DE" dirty="0" err="1" smtClean="0"/>
              <a:t>ReactJS</a:t>
            </a:r>
            <a:r>
              <a:rPr lang="de-DE" dirty="0" smtClean="0"/>
              <a:t>, </a:t>
            </a:r>
            <a:r>
              <a:rPr lang="de-DE" dirty="0" err="1" smtClean="0"/>
              <a:t>VueJS</a:t>
            </a:r>
            <a:endParaRPr lang="de-DE" dirty="0" smtClean="0"/>
          </a:p>
          <a:p>
            <a:r>
              <a:rPr lang="de-DE" dirty="0" smtClean="0"/>
              <a:t>Oder</a:t>
            </a:r>
            <a:r>
              <a:rPr lang="de-DE" baseline="0" dirty="0" smtClean="0"/>
              <a:t> auch kleinere Anbieter:</a:t>
            </a:r>
          </a:p>
          <a:p>
            <a:r>
              <a:rPr lang="de-DE" baseline="0" dirty="0" err="1" smtClean="0"/>
              <a:t>Ember</a:t>
            </a:r>
            <a:r>
              <a:rPr lang="de-DE" baseline="0" dirty="0" smtClean="0"/>
              <a:t>, Backbone, Meteor</a:t>
            </a:r>
          </a:p>
          <a:p>
            <a:r>
              <a:rPr lang="de-DE" baseline="0" dirty="0" smtClean="0"/>
              <a:t>Nicht genannt, aber gezeigt: </a:t>
            </a:r>
          </a:p>
          <a:p>
            <a:r>
              <a:rPr lang="de-DE" baseline="0" dirty="0" smtClean="0"/>
              <a:t>Aurelia, Cycle, Polymer</a:t>
            </a:r>
          </a:p>
          <a:p>
            <a:endParaRPr lang="de-DE" dirty="0" smtClean="0"/>
          </a:p>
          <a:p>
            <a:r>
              <a:rPr lang="de-DE" dirty="0" smtClean="0"/>
              <a:t>- Wir betrachten heute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React</a:t>
            </a:r>
            <a:endParaRPr lang="de-DE" dirty="0" smtClean="0"/>
          </a:p>
          <a:p>
            <a:r>
              <a:rPr lang="de-DE" dirty="0" smtClean="0"/>
              <a:t>Was ist </a:t>
            </a:r>
            <a:r>
              <a:rPr lang="de-DE" dirty="0" err="1" smtClean="0"/>
              <a:t>ReactJS</a:t>
            </a:r>
            <a:r>
              <a:rPr lang="de-DE" dirty="0" smtClean="0"/>
              <a:t>?</a:t>
            </a:r>
          </a:p>
          <a:p>
            <a:r>
              <a:rPr lang="de-DE" dirty="0" smtClean="0"/>
              <a:t>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for building user interfaces 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Viele Anbieter:</a:t>
            </a:r>
          </a:p>
          <a:p>
            <a:r>
              <a:rPr lang="de-DE" dirty="0" smtClean="0"/>
              <a:t>Angular, </a:t>
            </a:r>
            <a:r>
              <a:rPr lang="de-DE" dirty="0" err="1" smtClean="0"/>
              <a:t>ReactJS</a:t>
            </a:r>
            <a:r>
              <a:rPr lang="de-DE" dirty="0" smtClean="0"/>
              <a:t>, </a:t>
            </a:r>
            <a:r>
              <a:rPr lang="de-DE" dirty="0" err="1" smtClean="0"/>
              <a:t>VueJS</a:t>
            </a:r>
            <a:endParaRPr lang="de-DE" dirty="0" smtClean="0"/>
          </a:p>
          <a:p>
            <a:r>
              <a:rPr lang="de-DE" dirty="0" smtClean="0"/>
              <a:t>Oder</a:t>
            </a:r>
            <a:r>
              <a:rPr lang="de-DE" baseline="0" dirty="0" smtClean="0"/>
              <a:t> auch kleinere Anbieter:</a:t>
            </a:r>
          </a:p>
          <a:p>
            <a:r>
              <a:rPr lang="de-DE" baseline="0" dirty="0" err="1" smtClean="0"/>
              <a:t>Ember</a:t>
            </a:r>
            <a:r>
              <a:rPr lang="de-DE" baseline="0" dirty="0" smtClean="0"/>
              <a:t>, Backbone, Meteor</a:t>
            </a:r>
          </a:p>
          <a:p>
            <a:r>
              <a:rPr lang="de-DE" baseline="0" dirty="0" smtClean="0"/>
              <a:t>Nicht genannt, aber gezeigt: </a:t>
            </a:r>
          </a:p>
          <a:p>
            <a:r>
              <a:rPr lang="de-DE" baseline="0" dirty="0" smtClean="0"/>
              <a:t>Aurelia, Cycle, Polymer</a:t>
            </a:r>
          </a:p>
          <a:p>
            <a:endParaRPr lang="de-DE" dirty="0" smtClean="0"/>
          </a:p>
          <a:p>
            <a:r>
              <a:rPr lang="de-DE" dirty="0" smtClean="0"/>
              <a:t>- Wir betrachten heute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React</a:t>
            </a:r>
            <a:endParaRPr lang="de-DE" dirty="0" smtClean="0"/>
          </a:p>
          <a:p>
            <a:r>
              <a:rPr lang="de-DE" dirty="0" smtClean="0"/>
              <a:t>Was ist </a:t>
            </a:r>
            <a:r>
              <a:rPr lang="de-DE" dirty="0" err="1" smtClean="0"/>
              <a:t>ReactJS</a:t>
            </a:r>
            <a:r>
              <a:rPr lang="de-DE" dirty="0" smtClean="0"/>
              <a:t>?</a:t>
            </a:r>
          </a:p>
          <a:p>
            <a:r>
              <a:rPr lang="de-DE" dirty="0" smtClean="0"/>
              <a:t>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for building user interfaces </a:t>
            </a:r>
            <a:r>
              <a:rPr lang="de-DE" dirty="0" smtClean="0"/>
              <a:t>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Generiert</a:t>
            </a:r>
            <a:r>
              <a:rPr lang="de-DE" baseline="0" dirty="0" smtClean="0"/>
              <a:t> Oberfläche aus Code, anstatt diesen einzubinden</a:t>
            </a:r>
            <a:endParaRPr lang="de-DE" dirty="0" smtClean="0"/>
          </a:p>
          <a:p>
            <a:r>
              <a:rPr lang="de-DE" dirty="0" smtClean="0"/>
              <a:t>JSX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UI Elemente werden zu Objekten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Fast JavaScript Syntax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Es gibt auch TSX (Siehe Codebeispiele)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Performant (29% auf Android)</a:t>
            </a:r>
          </a:p>
          <a:p>
            <a:endParaRPr lang="de-DE" dirty="0" smtClean="0"/>
          </a:p>
          <a:p>
            <a:r>
              <a:rPr lang="de-DE" dirty="0" smtClean="0"/>
              <a:t>Komponentenbasiert: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Facebook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Instagram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Uber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Netflix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Reddit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PayPal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AirBnb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Discord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BBC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Codecademy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FreeCodeCamp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Dailymotion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Deezer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eBay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Expedia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HBO </a:t>
            </a:r>
            <a:r>
              <a:rPr lang="de-DE" dirty="0" err="1" smtClean="0"/>
              <a:t>NOw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Nfl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NewYorkTimes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Pinterest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Spotify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Walmart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AmazonVideo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2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81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2 Referen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17714" y="2158806"/>
            <a:ext cx="8711974" cy="298469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714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3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1999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6385243" y="162000"/>
            <a:ext cx="810000" cy="81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Bildplatzhalter 1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5243" y="161999"/>
            <a:ext cx="810000" cy="810000"/>
          </a:xfrm>
        </p:spPr>
        <p:txBody>
          <a:bodyPr lIns="72000" tIns="50400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3" name="Rechteck 42"/>
          <p:cNvSpPr/>
          <p:nvPr userDrawn="1"/>
        </p:nvSpPr>
        <p:spPr bwMode="gray">
          <a:xfrm>
            <a:off x="4650797" y="1029600"/>
            <a:ext cx="1677600" cy="810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Bildplatzhalter 2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650797" y="1029600"/>
            <a:ext cx="1677600" cy="810000"/>
          </a:xfrm>
        </p:spPr>
        <p:txBody>
          <a:bodyPr lIns="126000" tIns="54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50" name="Rechteck 49"/>
          <p:cNvSpPr/>
          <p:nvPr userDrawn="1"/>
        </p:nvSpPr>
        <p:spPr bwMode="gray">
          <a:xfrm>
            <a:off x="2916351" y="162000"/>
            <a:ext cx="1677600" cy="16776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6351" y="162000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3" name="Rechteck 52"/>
          <p:cNvSpPr/>
          <p:nvPr userDrawn="1"/>
        </p:nvSpPr>
        <p:spPr bwMode="gray">
          <a:xfrm>
            <a:off x="4651996" y="162000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/>
          <p:cNvSpPr/>
          <p:nvPr userDrawn="1"/>
        </p:nvSpPr>
        <p:spPr bwMode="gray">
          <a:xfrm>
            <a:off x="6385243" y="1029600"/>
            <a:ext cx="810000" cy="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 userDrawn="1"/>
        </p:nvSpPr>
        <p:spPr bwMode="gray">
          <a:xfrm>
            <a:off x="2049505" y="215880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41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2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6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47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49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5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60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- 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5" y="162000"/>
            <a:ext cx="7440610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6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80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7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224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5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3700462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3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3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(Standardfotoformat) und Text recht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4628701" y="965199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8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22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3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links groß (Standardfotoformat) und Text rechts klei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8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220314" y="965201"/>
            <a:ext cx="5544000" cy="3665189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5844371" y="965200"/>
            <a:ext cx="3028801" cy="3700462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7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groß (Standardfotoformat) und Text link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30276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85687" y="965199"/>
            <a:ext cx="5544000" cy="3655105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75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217714" y="2161087"/>
            <a:ext cx="8711974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4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4" name="Rechteck 43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7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9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30" name="Rechteck 29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(Standardfotoformat) und Text links_mit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744061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200"/>
            <a:ext cx="4320000" cy="28368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8449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199"/>
            <a:ext cx="4248000" cy="37008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rechts und Text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09688" y="965199"/>
            <a:ext cx="4320000" cy="3700463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 bwMode="gray">
          <a:xfrm>
            <a:off x="270679" y="965200"/>
            <a:ext cx="4248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ies (2 Fotos) und Text (2/3) links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2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9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900849" y="965199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 (Standardbildformat)</a:t>
            </a:r>
            <a:endParaRPr lang="de-DE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900849" y="2847902"/>
            <a:ext cx="3027600" cy="1805921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8"/>
          </p:nvPr>
        </p:nvSpPr>
        <p:spPr bwMode="gray">
          <a:xfrm>
            <a:off x="270678" y="965200"/>
            <a:ext cx="5544000" cy="3700462"/>
          </a:xfrm>
          <a:solidFill>
            <a:schemeClr val="bg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>
              <a:spcAft>
                <a:spcPts val="0"/>
              </a:spcAft>
              <a:defRPr sz="1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0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8715375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ben und Bild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1080000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2142063"/>
            <a:ext cx="8715600" cy="2523600"/>
          </a:xfrm>
        </p:spPr>
        <p:txBody>
          <a:bodyPr lIns="468000" tIns="1044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84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200" y="965200"/>
            <a:ext cx="8715600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ausschnitt oben und Tex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2" y="965200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2142457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2473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ohne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4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6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Referenten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4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0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8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3185986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0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3211787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4" name="Textplatzhalter 9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25615" y="3506831"/>
            <a:ext cx="3113299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618415" y="3756936"/>
            <a:ext cx="3120095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pic>
        <p:nvPicPr>
          <p:cNvPr id="32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45" name="Rechteck 44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8" name="Rechteck 47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/>
          <p:cNvSpPr/>
          <p:nvPr userDrawn="1"/>
        </p:nvSpPr>
        <p:spPr bwMode="gray">
          <a:xfrm>
            <a:off x="2049505" y="1898973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08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und Screenausschnitt unten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  <p:sp>
        <p:nvSpPr>
          <p:cNvPr id="7" name="Bildplatzhalter 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14313" y="3585543"/>
            <a:ext cx="8715375" cy="1080120"/>
          </a:xfrm>
        </p:spPr>
        <p:txBody>
          <a:bodyPr lIns="468000" tIns="432000"/>
          <a:lstStyle>
            <a:lvl1pPr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0" hasCustomPrompt="1"/>
          </p:nvPr>
        </p:nvSpPr>
        <p:spPr bwMode="gray">
          <a:xfrm>
            <a:off x="270000" y="965200"/>
            <a:ext cx="8604000" cy="25240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84400">
              <a:spcAft>
                <a:spcPts val="0"/>
              </a:spcAft>
              <a:defRPr baseline="0"/>
            </a:lvl2pPr>
            <a:lvl3pPr marL="540000" indent="-270000">
              <a:buFont typeface="Arial" panose="020B0604020202020204" pitchFamily="34" charset="0"/>
              <a:buChar char="●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1"/>
            <a:r>
              <a:rPr lang="de-DE" dirty="0" smtClean="0"/>
              <a:t>Text (durch Klicken bearbeiten)</a:t>
            </a:r>
          </a:p>
          <a:p>
            <a:pPr lvl="2"/>
            <a:r>
              <a:rPr lang="de-DE" dirty="0" smtClean="0"/>
              <a:t>Zweite Ebene</a:t>
            </a:r>
          </a:p>
          <a:p>
            <a:pPr lvl="3"/>
            <a:r>
              <a:rPr lang="de-DE" dirty="0" smtClean="0"/>
              <a:t>Dritte Ebene</a:t>
            </a:r>
          </a:p>
          <a:p>
            <a:pPr lvl="4"/>
            <a:r>
              <a:rPr lang="de-DE" dirty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722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 bwMode="gray">
          <a:xfrm>
            <a:off x="214312" y="162000"/>
            <a:ext cx="8714137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/ Foto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19601"/>
            <a:ext cx="9144000" cy="723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rgbClr val="344046"/>
              </a:solidFill>
            </a:endParaRPr>
          </a:p>
        </p:txBody>
      </p:sp>
      <p:sp>
        <p:nvSpPr>
          <p:cNvPr id="5" name="Bildplatzhalter 26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5144400"/>
          </a:xfrm>
          <a:noFill/>
        </p:spPr>
        <p:txBody>
          <a:bodyPr lIns="2268000" tIns="1872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</p:spTree>
    <p:extLst>
      <p:ext uri="{BB962C8B-B14F-4D97-AF65-F5344CB8AC3E}">
        <p14:creationId xmlns:p14="http://schemas.microsoft.com/office/powerpoint/2010/main" val="21982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 mit INFORM Balk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7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1352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0" y="4438650"/>
            <a:ext cx="9144000" cy="7048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 Referent / 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217247" y="160781"/>
            <a:ext cx="1677600" cy="167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7247" y="160733"/>
            <a:ext cx="1677600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190750" y="2256814"/>
            <a:ext cx="6535485" cy="307316"/>
          </a:xfrm>
        </p:spPr>
        <p:txBody>
          <a:bodyPr/>
          <a:lstStyle>
            <a:lvl1pPr algn="l">
              <a:spcAft>
                <a:spcPts val="300"/>
              </a:spcAft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Titelfolie</a:t>
            </a:r>
            <a:endParaRPr lang="de-DE" dirty="0"/>
          </a:p>
        </p:txBody>
      </p:sp>
      <p:sp>
        <p:nvSpPr>
          <p:cNvPr id="2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190750" y="2647854"/>
            <a:ext cx="6536531" cy="7449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217247" y="2161086"/>
            <a:ext cx="1677600" cy="1116941"/>
          </a:xfrm>
        </p:spPr>
        <p:txBody>
          <a:bodyPr wrap="none" lIns="432000" tIns="432000" rIns="0" anchor="ctr"/>
          <a:lstStyle>
            <a:lvl1pPr algn="l">
              <a:defRPr sz="700"/>
            </a:lvl1pPr>
          </a:lstStyle>
          <a:p>
            <a:r>
              <a:rPr lang="de-DE" dirty="0" smtClean="0"/>
              <a:t>Kundenlogo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90750" y="3510366"/>
            <a:ext cx="6535484" cy="22696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1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Referent</a:t>
            </a:r>
          </a:p>
          <a:p>
            <a:pPr lvl="0"/>
            <a:endParaRPr lang="de-DE" dirty="0" smtClean="0"/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183550" y="3760471"/>
            <a:ext cx="6542684" cy="3203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 b="0">
                <a:solidFill>
                  <a:schemeClr val="tx1"/>
                </a:solidFill>
              </a:defRPr>
            </a:lvl1pPr>
            <a:lvl2pPr marL="271463" indent="-27146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800">
                <a:solidFill>
                  <a:schemeClr val="tx1"/>
                </a:solidFill>
              </a:defRPr>
            </a:lvl2pPr>
            <a:lvl3pPr marL="541338" indent="-269875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Funktion</a:t>
            </a:r>
          </a:p>
        </p:txBody>
      </p:sp>
      <p:sp>
        <p:nvSpPr>
          <p:cNvPr id="36" name="Bildplatzhalter 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183551" y="4172581"/>
            <a:ext cx="1261015" cy="288000"/>
          </a:xfrm>
        </p:spPr>
        <p:txBody>
          <a:bodyPr wrap="none" lIns="72000" anchor="ctr"/>
          <a:lstStyle>
            <a:lvl1pPr algn="l">
              <a:defRPr sz="700"/>
            </a:lvl1pPr>
          </a:lstStyle>
          <a:p>
            <a:r>
              <a:rPr lang="de-DE" dirty="0" smtClean="0"/>
              <a:t>Produktlogo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1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50" y="162000"/>
            <a:ext cx="3416400" cy="16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Bildplatzhalter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915550" y="162000"/>
            <a:ext cx="3414449" cy="1677600"/>
          </a:xfrm>
        </p:spPr>
        <p:txBody>
          <a:bodyPr lIns="468000" tIns="1044000"/>
          <a:lstStyle>
            <a:lvl1pPr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gray">
          <a:xfrm>
            <a:off x="7252088" y="161999"/>
            <a:ext cx="1677600" cy="1677600"/>
          </a:xfrm>
          <a:prstGeom prst="rect">
            <a:avLst/>
          </a:prstGeom>
          <a:blipFill dpi="0" rotWithShape="1">
            <a:blip r:embed="rId5"/>
            <a:srcRect/>
            <a:stretch>
              <a:fillRect l="-3000" r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/>
          <p:cNvSpPr/>
          <p:nvPr userDrawn="1"/>
        </p:nvSpPr>
        <p:spPr bwMode="gray">
          <a:xfrm>
            <a:off x="6386044" y="160733"/>
            <a:ext cx="810000" cy="81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Bildplatzhalter 1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252088" y="162000"/>
            <a:ext cx="1677600" cy="1677600"/>
          </a:xfrm>
        </p:spPr>
        <p:txBody>
          <a:bodyPr lIns="468000" tIns="1044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Bild über Icon austauschbar</a:t>
            </a:r>
          </a:p>
        </p:txBody>
      </p:sp>
      <p:sp>
        <p:nvSpPr>
          <p:cNvPr id="41" name="Rechteck 40"/>
          <p:cNvSpPr/>
          <p:nvPr userDrawn="1"/>
        </p:nvSpPr>
        <p:spPr bwMode="gray">
          <a:xfrm>
            <a:off x="2049505" y="1029600"/>
            <a:ext cx="810000" cy="81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29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214312" y="2161086"/>
            <a:ext cx="8715376" cy="2981324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049505" y="2161086"/>
            <a:ext cx="6880183" cy="2511107"/>
          </a:xfrm>
          <a:prstGeom prst="rect">
            <a:avLst/>
          </a:prstGeom>
          <a:solidFill>
            <a:srgbClr val="A3B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214312" y="157163"/>
            <a:ext cx="8715376" cy="1940242"/>
          </a:xfrm>
          <a:prstGeom prst="rect">
            <a:avLst/>
          </a:prstGeom>
          <a:solidFill>
            <a:srgbClr val="E4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190750" y="2256949"/>
            <a:ext cx="6735534" cy="409955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Trennfolie // Kapitel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2"/>
          </p:nvPr>
        </p:nvSpPr>
        <p:spPr bwMode="gray">
          <a:xfrm>
            <a:off x="2190750" y="2698115"/>
            <a:ext cx="6735534" cy="1264285"/>
          </a:xfr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 bwMode="gray">
          <a:xfrm>
            <a:off x="2049505" y="1898212"/>
            <a:ext cx="6880183" cy="199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ohne G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4648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35933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7"/>
          </p:nvPr>
        </p:nvSpPr>
        <p:spPr bwMode="gray">
          <a:xfrm>
            <a:off x="270000" y="965339"/>
            <a:ext cx="8604000" cy="3550538"/>
          </a:xfrm>
          <a:blipFill dpi="0" rotWithShape="1">
            <a:blip r:embed="rId2"/>
            <a:srcRect/>
            <a:tile tx="0" ty="57150" sx="70000" sy="44400" flip="none" algn="tl"/>
          </a:blipFill>
        </p:spPr>
        <p:txBody>
          <a:bodyPr wrap="square" lIns="0" tIns="262800" rIns="180000" bIns="18000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 b="0"/>
            </a:lvl1pPr>
            <a:lvl2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1"/>
                </a:solidFill>
              </a:defRPr>
            </a:lvl2pPr>
            <a:lvl3pPr marL="361950" indent="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361950" indent="-36195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4pPr>
            <a:lvl5pPr marL="342900" indent="-342900">
              <a:lnSpc>
                <a:spcPts val="1900"/>
              </a:lnSpc>
              <a:spcBef>
                <a:spcPts val="0"/>
              </a:spcBef>
              <a:spcAft>
                <a:spcPts val="3600"/>
              </a:spcAft>
              <a:buClr>
                <a:schemeClr val="accent1"/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4" y="162000"/>
            <a:ext cx="8715375" cy="407700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7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mit Logo - Geschäftsber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14313" y="162000"/>
            <a:ext cx="7440611" cy="408888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270000" y="965199"/>
            <a:ext cx="8604000" cy="3700463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50" y="231249"/>
            <a:ext cx="1113338" cy="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69994" y="965199"/>
            <a:ext cx="8604011" cy="3700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 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 bwMode="gray">
          <a:xfrm>
            <a:off x="214311" y="4786931"/>
            <a:ext cx="8715377" cy="356569"/>
          </a:xfrm>
          <a:prstGeom prst="rect">
            <a:avLst/>
          </a:prstGeom>
          <a:solidFill>
            <a:srgbClr val="E4E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214311" y="614751"/>
            <a:ext cx="871537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89589" y="4873309"/>
            <a:ext cx="1003459" cy="174010"/>
          </a:xfrm>
          <a:prstGeom prst="rect">
            <a:avLst/>
          </a:prstGeom>
        </p:spPr>
      </p:pic>
      <p:sp>
        <p:nvSpPr>
          <p:cNvPr id="9" name="Foliennummernplatzhalter 2"/>
          <p:cNvSpPr txBox="1">
            <a:spLocks/>
          </p:cNvSpPr>
          <p:nvPr/>
        </p:nvSpPr>
        <p:spPr bwMode="gray">
          <a:xfrm>
            <a:off x="4382929" y="4863357"/>
            <a:ext cx="804863" cy="209550"/>
          </a:xfrm>
          <a:prstGeom prst="rect">
            <a:avLst/>
          </a:prstGeom>
          <a:solidFill>
            <a:srgbClr val="E4ECF0"/>
          </a:solidFill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42EED9-38F6-48D2-ABC2-10FD6F643CCB}" type="slidenum">
              <a:rPr lang="de-DE" sz="90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pPr/>
              <a:t>‹Nr.›</a:t>
            </a:fld>
            <a:endParaRPr lang="de-DE" sz="9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4314" y="4863131"/>
            <a:ext cx="1533525" cy="24291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900" dirty="0" smtClean="0">
                <a:solidFill>
                  <a:srgbClr val="344046"/>
                </a:solidFill>
              </a:rPr>
              <a:t>© 2018 - INFORM GmbH</a:t>
            </a:r>
          </a:p>
        </p:txBody>
      </p:sp>
    </p:spTree>
    <p:extLst>
      <p:ext uri="{BB962C8B-B14F-4D97-AF65-F5344CB8AC3E}">
        <p14:creationId xmlns:p14="http://schemas.microsoft.com/office/powerpoint/2010/main" val="19722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3" r:id="rId4"/>
    <p:sldLayoutId id="2147483663" r:id="rId5"/>
    <p:sldLayoutId id="2147483695" r:id="rId6"/>
    <p:sldLayoutId id="2147483703" r:id="rId7"/>
    <p:sldLayoutId id="2147483650" r:id="rId8"/>
    <p:sldLayoutId id="2147483660" r:id="rId9"/>
    <p:sldLayoutId id="2147483668" r:id="rId10"/>
    <p:sldLayoutId id="2147483667" r:id="rId11"/>
    <p:sldLayoutId id="2147483670" r:id="rId12"/>
    <p:sldLayoutId id="2147483669" r:id="rId13"/>
    <p:sldLayoutId id="2147483674" r:id="rId14"/>
    <p:sldLayoutId id="2147483679" r:id="rId15"/>
    <p:sldLayoutId id="2147483678" r:id="rId16"/>
    <p:sldLayoutId id="2147483677" r:id="rId17"/>
    <p:sldLayoutId id="2147483704" r:id="rId18"/>
    <p:sldLayoutId id="2147483673" r:id="rId19"/>
    <p:sldLayoutId id="2147483693" r:id="rId20"/>
    <p:sldLayoutId id="2147483680" r:id="rId21"/>
    <p:sldLayoutId id="2147483694" r:id="rId22"/>
    <p:sldLayoutId id="2147483685" r:id="rId23"/>
    <p:sldLayoutId id="2147483686" r:id="rId24"/>
    <p:sldLayoutId id="2147483675" r:id="rId25"/>
    <p:sldLayoutId id="2147483676" r:id="rId26"/>
    <p:sldLayoutId id="2147483696" r:id="rId27"/>
    <p:sldLayoutId id="2147483700" r:id="rId28"/>
    <p:sldLayoutId id="2147483701" r:id="rId29"/>
    <p:sldLayoutId id="2147483702" r:id="rId30"/>
    <p:sldLayoutId id="2147483665" r:id="rId31"/>
    <p:sldLayoutId id="2147483672" r:id="rId32"/>
    <p:sldLayoutId id="2147483661" r:id="rId33"/>
    <p:sldLayoutId id="2147483671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ildplatzhalter 39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7" name="Bildplatzhalter 3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Bildplatzhalter 3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Webentwicklung mit </a:t>
            </a:r>
            <a:r>
              <a:rPr lang="de-DE" dirty="0" err="1" smtClean="0"/>
              <a:t>ReactJS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it</a:t>
            </a:r>
            <a:r>
              <a:rPr lang="de-DE" dirty="0" smtClean="0"/>
              <a:t> like Facebook…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Finn Zentgraf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2" name="Bildplatzhalter 41"/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7531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691640" y="2042160"/>
            <a:ext cx="5760720" cy="10515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2400" b="1" dirty="0" err="1" smtClean="0">
                <a:solidFill>
                  <a:srgbClr val="344046"/>
                </a:solidFill>
              </a:rPr>
              <a:t>Let‘s</a:t>
            </a:r>
            <a:r>
              <a:rPr lang="de-DE" sz="2400" b="1" dirty="0" smtClean="0">
                <a:solidFill>
                  <a:srgbClr val="344046"/>
                </a:solidFill>
              </a:rPr>
              <a:t> </a:t>
            </a:r>
            <a:r>
              <a:rPr lang="de-DE" sz="2400" b="1" dirty="0">
                <a:solidFill>
                  <a:srgbClr val="344046"/>
                </a:solidFill>
              </a:rPr>
              <a:t>C</a:t>
            </a:r>
            <a:r>
              <a:rPr lang="de-DE" sz="2400" b="1" dirty="0" smtClean="0">
                <a:solidFill>
                  <a:srgbClr val="344046"/>
                </a:solidFill>
              </a:rPr>
              <a:t>ode </a:t>
            </a:r>
            <a:r>
              <a:rPr lang="de-DE" sz="2400" b="1" dirty="0" smtClean="0">
                <a:solidFill>
                  <a:srgbClr val="344046"/>
                </a:solidFill>
                <a:sym typeface="Wingdings" panose="05000000000000000000" pitchFamily="2" charset="2"/>
              </a:rPr>
              <a:t></a:t>
            </a:r>
            <a:endParaRPr lang="de-DE" sz="2400" b="1" dirty="0" smtClean="0">
              <a:solidFill>
                <a:srgbClr val="344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70000" y="964648"/>
            <a:ext cx="8604000" cy="2088599"/>
          </a:xfrm>
        </p:spPr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Applications</a:t>
            </a:r>
            <a:endParaRPr lang="de-DE" dirty="0"/>
          </a:p>
          <a:p>
            <a:r>
              <a:rPr lang="de-DE" dirty="0" smtClean="0"/>
              <a:t>Marktbetrachtung</a:t>
            </a:r>
            <a:endParaRPr lang="de-DE" dirty="0"/>
          </a:p>
          <a:p>
            <a:r>
              <a:rPr lang="de-DE" dirty="0" err="1" smtClean="0"/>
              <a:t>ReactJS</a:t>
            </a:r>
            <a:endParaRPr lang="de-DE" dirty="0" smtClean="0"/>
          </a:p>
          <a:p>
            <a:r>
              <a:rPr lang="de-DE" dirty="0" err="1" smtClean="0"/>
              <a:t>Let‘s</a:t>
            </a:r>
            <a:r>
              <a:rPr lang="de-DE" dirty="0" smtClean="0"/>
              <a:t> Code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002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Page </a:t>
            </a:r>
            <a:r>
              <a:rPr lang="de-DE" dirty="0" err="1" smtClean="0"/>
              <a:t>Applications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Einzelnes HTML Dokument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Generisches Nachladen von Inhalten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Gängiges Prinzip</a:t>
            </a:r>
          </a:p>
          <a:p>
            <a:pPr marL="557213" lvl="1" indent="-285750"/>
            <a:r>
              <a:rPr lang="de-DE" dirty="0" err="1" smtClean="0"/>
              <a:t>GitLab</a:t>
            </a:r>
            <a:endParaRPr lang="de-DE" dirty="0" smtClean="0"/>
          </a:p>
          <a:p>
            <a:pPr marL="557213" lvl="1" indent="-285750"/>
            <a:r>
              <a:rPr lang="de-DE" dirty="0" err="1" smtClean="0"/>
              <a:t>FogBugz</a:t>
            </a:r>
            <a:endParaRPr lang="de-DE" dirty="0" smtClean="0"/>
          </a:p>
          <a:p>
            <a:pPr marL="557213" lvl="1" indent="-285750"/>
            <a:r>
              <a:rPr lang="de-DE" dirty="0" smtClean="0"/>
              <a:t>Facebook</a:t>
            </a:r>
          </a:p>
          <a:p>
            <a:pPr marL="557213" lvl="1" indent="-285750"/>
            <a:r>
              <a:rPr lang="de-DE" dirty="0" err="1" smtClean="0"/>
              <a:t>Netflix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41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Marktbetrachtung</a:t>
            </a:r>
            <a:r>
              <a:rPr lang="de-DE" dirty="0"/>
              <a:t>	</a:t>
            </a:r>
          </a:p>
        </p:txBody>
      </p:sp>
      <p:pic>
        <p:nvPicPr>
          <p:cNvPr id="1026" name="Picture 2" descr="https://angular.io/assets/images/logos/angular/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4" y="184999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ogos-download.com/wp-content/uploads/2016/09/React_logo_logotype_emble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09" y="1850920"/>
            <a:ext cx="1609298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uejs.org/images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6" y="184305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emberjs.com/images/brand/ember_Ember-Light-e42a2b3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51" y="3548134"/>
            <a:ext cx="2040058" cy="90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t.cloudron.io/cloudron/accounts-cloudron/avata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22" y="3462016"/>
            <a:ext cx="136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otw-pd.s3.amazonaws.com/styles/logo-thumbnail/s3/102012/backbone.png?itok=4pxWQx8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41" y="928500"/>
            <a:ext cx="757102" cy="7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mobilemancerblog.blob.core.windows.net/blog/2015/12/aurelia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80" y="940151"/>
            <a:ext cx="760170" cy="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bs.twimg.com/media/B5AJRfWCYAAbLyJ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82" y="3627120"/>
            <a:ext cx="742164" cy="7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490943" y="1850920"/>
            <a:ext cx="216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3600" dirty="0" err="1" smtClean="0">
                <a:solidFill>
                  <a:srgbClr val="34404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ReactJS</a:t>
            </a:r>
            <a:endParaRPr lang="de-DE" dirty="0" smtClean="0">
              <a:solidFill>
                <a:srgbClr val="34404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/>
              <a:t>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691640" y="2042160"/>
            <a:ext cx="5760720" cy="105156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dirty="0" smtClean="0">
                <a:solidFill>
                  <a:srgbClr val="344046"/>
                </a:solidFill>
              </a:rPr>
              <a:t>„A JavaScript </a:t>
            </a:r>
            <a:r>
              <a:rPr lang="de-DE" dirty="0" err="1" smtClean="0">
                <a:solidFill>
                  <a:srgbClr val="344046"/>
                </a:solidFill>
              </a:rPr>
              <a:t>library</a:t>
            </a:r>
            <a:r>
              <a:rPr lang="de-DE" dirty="0" smtClean="0">
                <a:solidFill>
                  <a:srgbClr val="344046"/>
                </a:solidFill>
              </a:rPr>
              <a:t> </a:t>
            </a:r>
            <a:r>
              <a:rPr lang="de-DE" dirty="0" err="1" smtClean="0">
                <a:solidFill>
                  <a:srgbClr val="344046"/>
                </a:solidFill>
              </a:rPr>
              <a:t>for</a:t>
            </a:r>
            <a:r>
              <a:rPr lang="de-DE" dirty="0" smtClean="0">
                <a:solidFill>
                  <a:srgbClr val="344046"/>
                </a:solidFill>
              </a:rPr>
              <a:t> </a:t>
            </a:r>
            <a:r>
              <a:rPr lang="de-DE" dirty="0" err="1" smtClean="0">
                <a:solidFill>
                  <a:srgbClr val="344046"/>
                </a:solidFill>
              </a:rPr>
              <a:t>building</a:t>
            </a:r>
            <a:r>
              <a:rPr lang="de-DE" dirty="0" smtClean="0">
                <a:solidFill>
                  <a:srgbClr val="344046"/>
                </a:solidFill>
              </a:rPr>
              <a:t> </a:t>
            </a:r>
            <a:r>
              <a:rPr lang="de-DE" dirty="0" err="1" smtClean="0">
                <a:solidFill>
                  <a:srgbClr val="344046"/>
                </a:solidFill>
              </a:rPr>
              <a:t>user</a:t>
            </a:r>
            <a:r>
              <a:rPr lang="de-DE" dirty="0" smtClean="0">
                <a:solidFill>
                  <a:srgbClr val="344046"/>
                </a:solidFill>
              </a:rPr>
              <a:t> </a:t>
            </a:r>
            <a:r>
              <a:rPr lang="de-DE" dirty="0" err="1" smtClean="0">
                <a:solidFill>
                  <a:srgbClr val="344046"/>
                </a:solidFill>
              </a:rPr>
              <a:t>interfaces</a:t>
            </a:r>
            <a:r>
              <a:rPr lang="de-DE" dirty="0" smtClean="0">
                <a:solidFill>
                  <a:srgbClr val="344046"/>
                </a:solidFill>
              </a:rPr>
              <a:t>“</a:t>
            </a:r>
            <a:endParaRPr lang="de-DE" dirty="0" smtClean="0">
              <a:solidFill>
                <a:srgbClr val="344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Einführung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Library</a:t>
            </a:r>
            <a:endParaRPr lang="de-DE" dirty="0"/>
          </a:p>
          <a:p>
            <a:pPr lvl="2"/>
            <a:r>
              <a:rPr lang="de-DE" dirty="0" smtClean="0"/>
              <a:t>Flexibler </a:t>
            </a:r>
            <a:r>
              <a:rPr lang="de-DE" dirty="0" err="1" smtClean="0"/>
              <a:t>Toolstack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Basiert auf JSX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Komponentenbasiert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Made </a:t>
            </a:r>
            <a:r>
              <a:rPr lang="de-DE" dirty="0" err="1" smtClean="0"/>
              <a:t>by</a:t>
            </a:r>
            <a:r>
              <a:rPr lang="de-DE" dirty="0" smtClean="0"/>
              <a:t> Facebook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ReactNative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6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Vorteile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Performance</a:t>
            </a:r>
            <a:endParaRPr lang="de-DE" dirty="0"/>
          </a:p>
          <a:p>
            <a:pPr lvl="2"/>
            <a:r>
              <a:rPr lang="de-DE" dirty="0" smtClean="0"/>
              <a:t>Virtual Dom</a:t>
            </a:r>
          </a:p>
          <a:p>
            <a:pPr lvl="2"/>
            <a:r>
              <a:rPr lang="de-DE" dirty="0" smtClean="0"/>
              <a:t>Intelligentes Rendering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Komponentenbasiert</a:t>
            </a:r>
            <a:endParaRPr lang="de-DE" dirty="0" smtClean="0"/>
          </a:p>
          <a:p>
            <a:pPr marL="557213" lvl="1" indent="-285750"/>
            <a:r>
              <a:rPr lang="de-DE" dirty="0" smtClean="0"/>
              <a:t>Wiederverwendbar (</a:t>
            </a:r>
            <a:r>
              <a:rPr lang="de-DE" dirty="0" err="1" smtClean="0"/>
              <a:t>Applikations</a:t>
            </a:r>
            <a:r>
              <a:rPr lang="de-DE" dirty="0" smtClean="0"/>
              <a:t> übergreifend)</a:t>
            </a:r>
          </a:p>
          <a:p>
            <a:pPr marL="557213" lvl="1" indent="-285750"/>
            <a:r>
              <a:rPr lang="de-DE" dirty="0" smtClean="0"/>
              <a:t>In sich geschlossene </a:t>
            </a:r>
            <a:r>
              <a:rPr lang="de-DE" dirty="0" err="1" smtClean="0"/>
              <a:t>Funkionen</a:t>
            </a:r>
            <a:endParaRPr lang="de-DE" dirty="0" smtClean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</a:t>
            </a:r>
            <a:r>
              <a:rPr lang="de-DE" dirty="0" smtClean="0"/>
              <a:t> fördert </a:t>
            </a:r>
            <a:r>
              <a:rPr lang="de-DE" dirty="0" err="1" smtClean="0"/>
              <a:t>Purity</a:t>
            </a:r>
            <a:endParaRPr lang="de-DE" dirty="0" smtClean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Server Rendering</a:t>
            </a:r>
          </a:p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6200" y="662940"/>
            <a:ext cx="8976360" cy="40690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e-DE" dirty="0"/>
              <a:t>„The Dom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Mess</a:t>
            </a:r>
            <a:r>
              <a:rPr lang="de-DE" dirty="0"/>
              <a:t>“ </a:t>
            </a:r>
          </a:p>
          <a:p>
            <a:pPr algn="ctr"/>
            <a:r>
              <a:rPr lang="de-DE" dirty="0" smtClean="0"/>
              <a:t>			</a:t>
            </a:r>
            <a:r>
              <a:rPr lang="de-DE" i="1" dirty="0" smtClean="0"/>
              <a:t>John </a:t>
            </a:r>
            <a:r>
              <a:rPr lang="de-DE" i="1" dirty="0" err="1"/>
              <a:t>Resig</a:t>
            </a:r>
            <a:endParaRPr lang="de-DE" i="1" dirty="0"/>
          </a:p>
          <a:p>
            <a:endParaRPr lang="de-DE" dirty="0" smtClean="0">
              <a:solidFill>
                <a:srgbClr val="344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Referenzen</a:t>
            </a:r>
            <a:r>
              <a:rPr lang="de-DE" dirty="0"/>
              <a:t>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4" y="1128856"/>
            <a:ext cx="720000" cy="72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03" y="1122982"/>
            <a:ext cx="720000" cy="72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39" y="1130797"/>
            <a:ext cx="718802" cy="72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38" y="3292867"/>
            <a:ext cx="720000" cy="72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99" y="3288937"/>
            <a:ext cx="669607" cy="72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35" y="1134615"/>
            <a:ext cx="720000" cy="720000"/>
          </a:xfrm>
          <a:prstGeom prst="rect">
            <a:avLst/>
          </a:prstGeom>
        </p:spPr>
      </p:pic>
      <p:pic>
        <p:nvPicPr>
          <p:cNvPr id="2052" name="Picture 4" descr="https://png.icons8.com/color/540/discord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35" y="3281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ildergebnis für reddit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4" y="32813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r>
              <a:rPr lang="de-DE" dirty="0" smtClean="0"/>
              <a:t>: Mobile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err="1" smtClean="0"/>
              <a:t>ReactNative</a:t>
            </a:r>
            <a:endParaRPr lang="de-DE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Native Applikationen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/>
              <a:t>Kombinierbar mit nativem Plattformcode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de-DE" dirty="0" smtClean="0"/>
              <a:t>Steigende Beliebtheit</a:t>
            </a:r>
          </a:p>
          <a:p>
            <a:pPr marL="557213" lvl="1" indent="-285750"/>
            <a:r>
              <a:rPr lang="de-DE" dirty="0" smtClean="0"/>
              <a:t>Facebook</a:t>
            </a:r>
          </a:p>
          <a:p>
            <a:pPr marL="557213" lvl="1" indent="-285750"/>
            <a:r>
              <a:rPr lang="de-DE" dirty="0" smtClean="0"/>
              <a:t>Instagram</a:t>
            </a:r>
          </a:p>
          <a:p>
            <a:pPr marL="557213" lvl="1" indent="-285750"/>
            <a:r>
              <a:rPr lang="de-DE" dirty="0" err="1" smtClean="0"/>
              <a:t>AirBnB</a:t>
            </a:r>
            <a:endParaRPr lang="de-DE" dirty="0" smtClean="0"/>
          </a:p>
          <a:p>
            <a:pPr marL="557213" lvl="1" indent="-285750"/>
            <a:r>
              <a:rPr lang="de-DE" dirty="0" err="1" smtClean="0"/>
              <a:t>Walmart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48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</Template>
  <TotalTime>0</TotalTime>
  <Words>277</Words>
  <Application>Microsoft Office PowerPoint</Application>
  <PresentationFormat>Bildschirmpräsentation (16:9)</PresentationFormat>
  <Paragraphs>111</Paragraphs>
  <Slides>10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Präsentationsvorlage</vt:lpstr>
      <vt:lpstr>Webentwicklung mit ReactJS</vt:lpstr>
      <vt:lpstr>Agenda</vt:lpstr>
      <vt:lpstr>Single Page Applications </vt:lpstr>
      <vt:lpstr>Marktbetrachtung </vt:lpstr>
      <vt:lpstr>ReactJS </vt:lpstr>
      <vt:lpstr>ReactJS: Einführung </vt:lpstr>
      <vt:lpstr>ReactJS: Vorteile </vt:lpstr>
      <vt:lpstr>ReactJS: Referenzen </vt:lpstr>
      <vt:lpstr>ReactJS: Mobile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Geschäftsbereiche</dc:title>
  <dc:creator>Finn Zentgraf</dc:creator>
  <cp:lastModifiedBy>Finn Zentgraf</cp:lastModifiedBy>
  <cp:revision>60</cp:revision>
  <dcterms:created xsi:type="dcterms:W3CDTF">2018-01-03T09:00:13Z</dcterms:created>
  <dcterms:modified xsi:type="dcterms:W3CDTF">2018-01-12T11:52:30Z</dcterms:modified>
</cp:coreProperties>
</file>