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3" r:id="rId4"/>
    <p:sldId id="274" r:id="rId5"/>
    <p:sldId id="265" r:id="rId6"/>
    <p:sldId id="278" r:id="rId7"/>
    <p:sldId id="276" r:id="rId8"/>
    <p:sldId id="277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8">
          <p15:clr>
            <a:srgbClr val="A4A3A4"/>
          </p15:clr>
        </p15:guide>
        <p15:guide id="2" orient="horz" pos="681">
          <p15:clr>
            <a:srgbClr val="A4A3A4"/>
          </p15:clr>
        </p15:guide>
        <p15:guide id="3" orient="horz" pos="3918">
          <p15:clr>
            <a:srgbClr val="A4A3A4"/>
          </p15:clr>
        </p15:guide>
        <p15:guide id="4" orient="horz" pos="4188">
          <p15:clr>
            <a:srgbClr val="A4A3A4"/>
          </p15:clr>
        </p15:guide>
        <p15:guide id="5" pos="135">
          <p15:clr>
            <a:srgbClr val="A4A3A4"/>
          </p15:clr>
        </p15:guide>
        <p15:guide id="6" pos="5625">
          <p15:clr>
            <a:srgbClr val="A4A3A4"/>
          </p15:clr>
        </p15:guide>
        <p15:guide id="7" pos="5759">
          <p15:clr>
            <a:srgbClr val="A4A3A4"/>
          </p15:clr>
        </p15:guide>
        <p15:guide id="8" pos="521" userDrawn="1">
          <p15:clr>
            <a:srgbClr val="A4A3A4"/>
          </p15:clr>
        </p15:guide>
        <p15:guide id="9" pos="87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CF0"/>
    <a:srgbClr val="A3BECB"/>
    <a:srgbClr val="C4D4DD"/>
    <a:srgbClr val="A9D4DD"/>
    <a:srgbClr val="A3BE67"/>
    <a:srgbClr val="D6E1E7"/>
    <a:srgbClr val="344046"/>
    <a:srgbClr val="5A6E78"/>
    <a:srgbClr val="00546E"/>
    <a:srgbClr val="81A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7" autoAdjust="0"/>
    <p:restoredTop sz="76559" autoAdjust="0"/>
  </p:normalViewPr>
  <p:slideViewPr>
    <p:cSldViewPr snapToGrid="0" snapToObjects="1" showGuides="1">
      <p:cViewPr>
        <p:scale>
          <a:sx n="125" d="100"/>
          <a:sy n="125" d="100"/>
        </p:scale>
        <p:origin x="-1542" y="-258"/>
      </p:cViewPr>
      <p:guideLst>
        <p:guide orient="horz" pos="104"/>
        <p:guide orient="horz" pos="608"/>
        <p:guide orient="horz" pos="2939"/>
        <p:guide orient="horz" pos="3170"/>
        <p:guide pos="135"/>
        <p:guide pos="4924"/>
        <p:guide pos="521"/>
        <p:guide pos="876"/>
        <p:guide pos="48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60B2-A5C1-43A5-97FF-B6E8302B8F3F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479C7-7ADB-4808-9235-6484CAEB8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1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10C9-FE5E-4BBD-997C-1850EB479084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0E59C-A1CD-4B3B-825E-331B59F2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0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 Anbieter:</a:t>
            </a:r>
          </a:p>
          <a:p>
            <a:r>
              <a:rPr lang="de-DE" dirty="0" smtClean="0"/>
              <a:t>Angular, </a:t>
            </a:r>
            <a:r>
              <a:rPr lang="de-DE" dirty="0" err="1" smtClean="0"/>
              <a:t>ReactJS</a:t>
            </a:r>
            <a:r>
              <a:rPr lang="de-DE" dirty="0" smtClean="0"/>
              <a:t>, </a:t>
            </a:r>
            <a:r>
              <a:rPr lang="de-DE" dirty="0" err="1" smtClean="0"/>
              <a:t>VueJS</a:t>
            </a:r>
            <a:endParaRPr lang="de-DE" dirty="0" smtClean="0"/>
          </a:p>
          <a:p>
            <a:r>
              <a:rPr lang="de-DE" dirty="0" smtClean="0"/>
              <a:t>Oder</a:t>
            </a:r>
            <a:r>
              <a:rPr lang="de-DE" baseline="0" dirty="0" smtClean="0"/>
              <a:t> auch kleinere Anbieter:</a:t>
            </a:r>
          </a:p>
          <a:p>
            <a:r>
              <a:rPr lang="de-DE" baseline="0" dirty="0" err="1" smtClean="0"/>
              <a:t>Ember</a:t>
            </a:r>
            <a:r>
              <a:rPr lang="de-DE" baseline="0" dirty="0" smtClean="0"/>
              <a:t>, Backbone, Meteor</a:t>
            </a:r>
          </a:p>
          <a:p>
            <a:r>
              <a:rPr lang="de-DE" baseline="0" dirty="0" smtClean="0"/>
              <a:t>Nicht genannt, aber gezeigt: </a:t>
            </a:r>
          </a:p>
          <a:p>
            <a:r>
              <a:rPr lang="de-DE" baseline="0" dirty="0" smtClean="0"/>
              <a:t>Aurelia, Cycle, </a:t>
            </a:r>
            <a:r>
              <a:rPr lang="de-DE" baseline="0" dirty="0" smtClean="0"/>
              <a:t>Polymer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- Wir betrachten heute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React</a:t>
            </a:r>
            <a:endParaRPr lang="de-DE" dirty="0" smtClean="0"/>
          </a:p>
          <a:p>
            <a:r>
              <a:rPr lang="de-DE" dirty="0" smtClean="0"/>
              <a:t>Was ist </a:t>
            </a:r>
            <a:r>
              <a:rPr lang="de-DE" dirty="0" err="1" smtClean="0"/>
              <a:t>ReactJS</a:t>
            </a:r>
            <a:r>
              <a:rPr lang="de-DE" dirty="0" smtClean="0"/>
              <a:t>?</a:t>
            </a:r>
          </a:p>
          <a:p>
            <a:r>
              <a:rPr lang="de-DE" dirty="0" smtClean="0"/>
              <a:t>„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JavaScript library for building user interfaces </a:t>
            </a:r>
            <a:r>
              <a:rPr lang="de-DE" dirty="0" smtClean="0"/>
              <a:t>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1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JSX: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UI Elemente werden zu Objekten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Fast JavaScript Syntax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Es gibt auch TSX (Siehe Codebeispiele)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Performant (29% auf Android)</a:t>
            </a:r>
          </a:p>
          <a:p>
            <a:endParaRPr lang="de-DE" dirty="0" smtClean="0"/>
          </a:p>
          <a:p>
            <a:r>
              <a:rPr lang="de-DE" dirty="0" smtClean="0"/>
              <a:t>Komponentenbasiert: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Facebook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Instagram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Uber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Netflix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Reddit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PayPal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AirBnb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Discord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BBC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Codecademy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FreeCodeCamp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Dailymotion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Deezer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eBay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Expedia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HBO </a:t>
            </a:r>
            <a:r>
              <a:rPr lang="de-DE" dirty="0" err="1" smtClean="0"/>
              <a:t>NOw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Nfl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NewYorkTimes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Pinterest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Spotify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Walmart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AmazonVideo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829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7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2 Refere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/>
          <p:cNvSpPr/>
          <p:nvPr userDrawn="1"/>
        </p:nvSpPr>
        <p:spPr bwMode="gray">
          <a:xfrm>
            <a:off x="217714" y="2158806"/>
            <a:ext cx="8711974" cy="2984694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714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34" name="Rechteck 33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3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1999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37" name="Rechteck 36"/>
          <p:cNvSpPr/>
          <p:nvPr userDrawn="1"/>
        </p:nvSpPr>
        <p:spPr bwMode="gray">
          <a:xfrm>
            <a:off x="6385243" y="162000"/>
            <a:ext cx="810000" cy="81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Bildplatzhalter 1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85243" y="161999"/>
            <a:ext cx="810000" cy="810000"/>
          </a:xfrm>
        </p:spPr>
        <p:txBody>
          <a:bodyPr lIns="72000" tIns="50400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3" name="Rechteck 42"/>
          <p:cNvSpPr/>
          <p:nvPr userDrawn="1"/>
        </p:nvSpPr>
        <p:spPr bwMode="gray">
          <a:xfrm>
            <a:off x="4650797" y="1029600"/>
            <a:ext cx="1677600" cy="810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Bildplatzhalter 2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650797" y="1029600"/>
            <a:ext cx="1677600" cy="810000"/>
          </a:xfrm>
        </p:spPr>
        <p:txBody>
          <a:bodyPr lIns="126000" tIns="54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50" name="Rechteck 49"/>
          <p:cNvSpPr/>
          <p:nvPr userDrawn="1"/>
        </p:nvSpPr>
        <p:spPr bwMode="gray">
          <a:xfrm>
            <a:off x="2916351" y="162000"/>
            <a:ext cx="1677600" cy="16776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6351" y="162000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53" name="Rechteck 52"/>
          <p:cNvSpPr/>
          <p:nvPr userDrawn="1"/>
        </p:nvSpPr>
        <p:spPr bwMode="gray">
          <a:xfrm>
            <a:off x="4651996" y="162000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Rechteck 53"/>
          <p:cNvSpPr/>
          <p:nvPr userDrawn="1"/>
        </p:nvSpPr>
        <p:spPr bwMode="gray">
          <a:xfrm>
            <a:off x="6385243" y="1029600"/>
            <a:ext cx="810000" cy="81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 userDrawn="1"/>
        </p:nvSpPr>
        <p:spPr bwMode="gray">
          <a:xfrm>
            <a:off x="2049505" y="1898973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 userDrawn="1"/>
        </p:nvSpPr>
        <p:spPr bwMode="gray">
          <a:xfrm>
            <a:off x="2049505" y="215880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4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41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0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2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3185986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46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3211787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47" name="Textplatzhalter 9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25615" y="3506831"/>
            <a:ext cx="3113299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49" name="Textplatzhalter 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618415" y="3756936"/>
            <a:ext cx="3120095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56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- 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600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80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- Inhaltsfolie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5" y="162000"/>
            <a:ext cx="7440610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6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80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7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und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4" y="162000"/>
            <a:ext cx="8715224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4" y="965199"/>
            <a:ext cx="4320000" cy="3700463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5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und Text recht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965200"/>
            <a:ext cx="4320000" cy="3700462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32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(Standardfotoformat) und Text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22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3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(Standardfotoformat) und Text recht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8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groß (Standardfotoformat) und Text rechts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220314" y="965201"/>
            <a:ext cx="5544000" cy="3665189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22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5844371" y="965200"/>
            <a:ext cx="3028801" cy="3700462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3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groß (Standardfotoformat) und Text rechts klei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8" name="Bildplatzhalter 4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220314" y="965201"/>
            <a:ext cx="5544000" cy="3665189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5844371" y="965200"/>
            <a:ext cx="3028801" cy="3700462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7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groß (Standardfotoformat) und Text links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37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199"/>
            <a:ext cx="30276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4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3385687" y="965199"/>
            <a:ext cx="5544000" cy="3655105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7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(Standardfotoformat) und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200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8449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217714" y="2161087"/>
            <a:ext cx="8711974" cy="2981324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5" name="Picture 2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50" y="162000"/>
            <a:ext cx="3416400" cy="16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5550" y="162000"/>
            <a:ext cx="3414449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37" name="Rechteck 36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247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41" name="Rechteck 40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4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 userDrawn="1"/>
        </p:nvSpPr>
        <p:spPr bwMode="gray">
          <a:xfrm>
            <a:off x="6386044" y="160733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2000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4" name="Rechteck 43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2049505" y="2161087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4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27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0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6535484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29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6542684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30" name="Rechteck 29"/>
          <p:cNvSpPr/>
          <p:nvPr userDrawn="1"/>
        </p:nvSpPr>
        <p:spPr bwMode="gray">
          <a:xfrm>
            <a:off x="2049505" y="1898973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(Standardfotoformat) und Text links_mit GB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7440613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200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9688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und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8449" y="965199"/>
            <a:ext cx="4320000" cy="3700463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199"/>
            <a:ext cx="4248000" cy="3700800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0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und Text link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9688" y="965199"/>
            <a:ext cx="4320000" cy="3700463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200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ies (2 Fotos) und Text (2/3)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78" y="965200"/>
            <a:ext cx="5544000" cy="3700462"/>
          </a:xfrm>
          <a:solidFill>
            <a:schemeClr val="bg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900849" y="965199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900849" y="2847902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4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ies (2 Fotos) und Text (2/3) link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9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900849" y="965199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900849" y="2847902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78" y="965200"/>
            <a:ext cx="5544000" cy="3700462"/>
          </a:xfrm>
          <a:solidFill>
            <a:schemeClr val="bg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0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und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871537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1080000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200" y="2142063"/>
            <a:ext cx="8715600" cy="25236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ben und Bild unte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7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1080000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200" y="2142063"/>
            <a:ext cx="8715600" cy="25236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784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ausschnitt oben und Text unten ohne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200" y="965200"/>
            <a:ext cx="8715600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2142457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4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ausschnitt oben und Text unte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2" y="965200"/>
            <a:ext cx="8715375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2142457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2473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und Screenausschnitt unten ohne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4" y="3585543"/>
            <a:ext cx="8715375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965200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6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 Referenten / 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247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2049505" y="216108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4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27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0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sp>
        <p:nvSpPr>
          <p:cNvPr id="22" name="Bildplatzhalter 4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217247" y="2161086"/>
            <a:ext cx="1677600" cy="1116941"/>
          </a:xfrm>
        </p:spPr>
        <p:txBody>
          <a:bodyPr wrap="none" lIns="432000" tIns="432000" rIns="0" anchor="ctr"/>
          <a:lstStyle>
            <a:lvl1pPr algn="l">
              <a:defRPr sz="700"/>
            </a:lvl1pPr>
          </a:lstStyle>
          <a:p>
            <a:r>
              <a:rPr lang="de-DE" dirty="0" smtClean="0"/>
              <a:t>Kundenlogo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28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3185986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30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3211787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34" name="Textplatzhalter 9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25615" y="3506831"/>
            <a:ext cx="3113299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618415" y="3756936"/>
            <a:ext cx="3120095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pic>
        <p:nvPicPr>
          <p:cNvPr id="32" name="Picture 2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50" y="162000"/>
            <a:ext cx="3416400" cy="16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5550" y="162000"/>
            <a:ext cx="3414449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45" name="Rechteck 44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5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 userDrawn="1"/>
        </p:nvSpPr>
        <p:spPr bwMode="gray">
          <a:xfrm>
            <a:off x="6386044" y="160733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2000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8" name="Rechteck 47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Rechteck 48"/>
          <p:cNvSpPr/>
          <p:nvPr userDrawn="1"/>
        </p:nvSpPr>
        <p:spPr bwMode="gray">
          <a:xfrm>
            <a:off x="2049505" y="1898973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8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und Screenausschnitt unte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3585543"/>
            <a:ext cx="8715375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965200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1722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0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/ Foto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135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0" y="4419601"/>
            <a:ext cx="9144000" cy="7239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de-DE" dirty="0" smtClean="0">
              <a:solidFill>
                <a:srgbClr val="344046"/>
              </a:solidFill>
            </a:endParaRPr>
          </a:p>
        </p:txBody>
      </p:sp>
      <p:sp>
        <p:nvSpPr>
          <p:cNvPr id="5" name="Bildplatzhalter 26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9144000" cy="5144400"/>
          </a:xfrm>
          <a:noFill/>
        </p:spPr>
        <p:txBody>
          <a:bodyPr lIns="2268000" tIns="1872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</p:spTree>
    <p:extLst>
      <p:ext uri="{BB962C8B-B14F-4D97-AF65-F5344CB8AC3E}">
        <p14:creationId xmlns:p14="http://schemas.microsoft.com/office/powerpoint/2010/main" val="21982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Inhaltsfolie mit INFORM Balken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135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78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135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0" y="4438650"/>
            <a:ext cx="9144000" cy="7048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 Referent / 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 userDrawn="1"/>
        </p:nvSpPr>
        <p:spPr bwMode="gray">
          <a:xfrm>
            <a:off x="2049505" y="216108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247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5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27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1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7" name="Bildplatzhalter 4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217247" y="2161086"/>
            <a:ext cx="1677600" cy="1116941"/>
          </a:xfrm>
        </p:spPr>
        <p:txBody>
          <a:bodyPr wrap="none" lIns="432000" tIns="432000" rIns="0" anchor="ctr"/>
          <a:lstStyle>
            <a:lvl1pPr algn="l">
              <a:defRPr sz="700"/>
            </a:lvl1pPr>
          </a:lstStyle>
          <a:p>
            <a:r>
              <a:rPr lang="de-DE" dirty="0" smtClean="0"/>
              <a:t>Kundenlogo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6535484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6542684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36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2049505" y="1898212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1" name="Picture 2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50" y="162000"/>
            <a:ext cx="3416400" cy="16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5550" y="162000"/>
            <a:ext cx="3414449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5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/>
          <p:cNvSpPr/>
          <p:nvPr userDrawn="1"/>
        </p:nvSpPr>
        <p:spPr bwMode="gray">
          <a:xfrm>
            <a:off x="6386044" y="160733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2000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1" name="Rechteck 40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29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214312" y="2161086"/>
            <a:ext cx="8715376" cy="2981324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049505" y="216108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214312" y="157163"/>
            <a:ext cx="8715376" cy="1940242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190750" y="2256949"/>
            <a:ext cx="6735534" cy="409955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Trennfolie // Kapitel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2"/>
          </p:nvPr>
        </p:nvSpPr>
        <p:spPr bwMode="gray">
          <a:xfrm>
            <a:off x="2190750" y="2698115"/>
            <a:ext cx="6735534" cy="1264285"/>
          </a:xfr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 bwMode="gray">
          <a:xfrm>
            <a:off x="2049505" y="1898212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ohne GB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35933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7"/>
          </p:nvPr>
        </p:nvSpPr>
        <p:spPr bwMode="gray">
          <a:xfrm>
            <a:off x="270000" y="964648"/>
            <a:ext cx="8604000" cy="3550538"/>
          </a:xfrm>
          <a:blipFill dpi="0" rotWithShape="1">
            <a:blip r:embed="rId2"/>
            <a:srcRect/>
            <a:tile tx="0" ty="57150" sx="70000" sy="44400" flip="none" algn="tl"/>
          </a:blipFill>
        </p:spPr>
        <p:txBody>
          <a:bodyPr wrap="square" lIns="0" tIns="262800" rIns="180000" bIns="18000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800" b="0"/>
            </a:lvl1pPr>
            <a:lvl2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361950" indent="-36195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342900" indent="-34290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45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35933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7"/>
          </p:nvPr>
        </p:nvSpPr>
        <p:spPr bwMode="gray">
          <a:xfrm>
            <a:off x="270000" y="965339"/>
            <a:ext cx="8604000" cy="3550538"/>
          </a:xfrm>
          <a:blipFill dpi="0" rotWithShape="1">
            <a:blip r:embed="rId2"/>
            <a:srcRect/>
            <a:tile tx="0" ty="57150" sx="70000" sy="44400" flip="none" algn="tl"/>
          </a:blipFill>
        </p:spPr>
        <p:txBody>
          <a:bodyPr wrap="square" lIns="0" tIns="262800" rIns="180000" bIns="18000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800" b="0"/>
            </a:lvl1pPr>
            <a:lvl2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361950" indent="-36195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342900" indent="-34290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4" y="162000"/>
            <a:ext cx="8715375" cy="407700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7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14311" y="160807"/>
            <a:ext cx="8715375" cy="4088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69994" y="965199"/>
            <a:ext cx="8604011" cy="3700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 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marL="1080000" marR="0" lvl="7" indent="-2682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 bwMode="gray">
          <a:xfrm>
            <a:off x="214311" y="4786931"/>
            <a:ext cx="8715377" cy="356569"/>
          </a:xfrm>
          <a:prstGeom prst="rect">
            <a:avLst/>
          </a:prstGeom>
          <a:solidFill>
            <a:srgbClr val="E4EC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 bwMode="gray">
          <a:xfrm>
            <a:off x="214311" y="614751"/>
            <a:ext cx="87153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9" name="Foliennummernplatzhalter 2"/>
          <p:cNvSpPr txBox="1">
            <a:spLocks/>
          </p:cNvSpPr>
          <p:nvPr/>
        </p:nvSpPr>
        <p:spPr bwMode="gray">
          <a:xfrm>
            <a:off x="4382929" y="4863357"/>
            <a:ext cx="804863" cy="209550"/>
          </a:xfrm>
          <a:prstGeom prst="rect">
            <a:avLst/>
          </a:prstGeom>
          <a:solidFill>
            <a:srgbClr val="E4ECF0"/>
          </a:solidFill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42EED9-38F6-48D2-ABC2-10FD6F643CCB}" type="slidenum">
              <a:rPr lang="de-DE" sz="90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pPr/>
              <a:t>‹Nr.›</a:t>
            </a:fld>
            <a:endParaRPr lang="de-DE" sz="9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14314" y="4863131"/>
            <a:ext cx="1533525" cy="2429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900" dirty="0" smtClean="0">
                <a:solidFill>
                  <a:srgbClr val="344046"/>
                </a:solidFill>
              </a:rPr>
              <a:t>© 2018 - INFORM GmbH</a:t>
            </a:r>
          </a:p>
        </p:txBody>
      </p:sp>
    </p:spTree>
    <p:extLst>
      <p:ext uri="{BB962C8B-B14F-4D97-AF65-F5344CB8AC3E}">
        <p14:creationId xmlns:p14="http://schemas.microsoft.com/office/powerpoint/2010/main" val="197223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4" r:id="rId3"/>
    <p:sldLayoutId id="2147483683" r:id="rId4"/>
    <p:sldLayoutId id="2147483663" r:id="rId5"/>
    <p:sldLayoutId id="2147483695" r:id="rId6"/>
    <p:sldLayoutId id="2147483703" r:id="rId7"/>
    <p:sldLayoutId id="2147483650" r:id="rId8"/>
    <p:sldLayoutId id="2147483660" r:id="rId9"/>
    <p:sldLayoutId id="2147483668" r:id="rId10"/>
    <p:sldLayoutId id="2147483667" r:id="rId11"/>
    <p:sldLayoutId id="2147483670" r:id="rId12"/>
    <p:sldLayoutId id="2147483669" r:id="rId13"/>
    <p:sldLayoutId id="2147483674" r:id="rId14"/>
    <p:sldLayoutId id="2147483679" r:id="rId15"/>
    <p:sldLayoutId id="2147483678" r:id="rId16"/>
    <p:sldLayoutId id="2147483677" r:id="rId17"/>
    <p:sldLayoutId id="2147483704" r:id="rId18"/>
    <p:sldLayoutId id="2147483673" r:id="rId19"/>
    <p:sldLayoutId id="2147483693" r:id="rId20"/>
    <p:sldLayoutId id="2147483680" r:id="rId21"/>
    <p:sldLayoutId id="2147483694" r:id="rId22"/>
    <p:sldLayoutId id="2147483685" r:id="rId23"/>
    <p:sldLayoutId id="2147483686" r:id="rId24"/>
    <p:sldLayoutId id="2147483675" r:id="rId25"/>
    <p:sldLayoutId id="2147483676" r:id="rId26"/>
    <p:sldLayoutId id="2147483696" r:id="rId27"/>
    <p:sldLayoutId id="2147483700" r:id="rId28"/>
    <p:sldLayoutId id="2147483701" r:id="rId29"/>
    <p:sldLayoutId id="2147483702" r:id="rId30"/>
    <p:sldLayoutId id="2147483665" r:id="rId31"/>
    <p:sldLayoutId id="2147483672" r:id="rId32"/>
    <p:sldLayoutId id="2147483661" r:id="rId33"/>
    <p:sldLayoutId id="2147483671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1463" indent="-271463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69875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26352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11712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accent3"/>
        </a:buClr>
        <a:buSzTx/>
        <a:buFont typeface="Arial" panose="020B0604020202020204" pitchFamily="34" charset="0"/>
        <a:buNone/>
        <a:tabLst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9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7" name="Bildplatzhalter 3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Bildplatzhalter 3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Webentwicklung mit </a:t>
            </a:r>
            <a:r>
              <a:rPr lang="de-DE" dirty="0" err="1" smtClean="0"/>
              <a:t>ReactJS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it</a:t>
            </a:r>
            <a:r>
              <a:rPr lang="de-DE" dirty="0" smtClean="0"/>
              <a:t> like Facebook…</a:t>
            </a:r>
            <a:endParaRPr lang="de-DE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Finn Zentgraf</a:t>
            </a:r>
            <a:endParaRPr lang="de-DE" dirty="0"/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 smtClean="0"/>
              <a:t>B.Sc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2" name="Bildplatzhalter 41"/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7531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270000" y="964648"/>
            <a:ext cx="8604000" cy="2088599"/>
          </a:xfrm>
        </p:spPr>
        <p:txBody>
          <a:bodyPr/>
          <a:lstStyle/>
          <a:p>
            <a:r>
              <a:rPr lang="de-DE" dirty="0" smtClean="0"/>
              <a:t>Single Page </a:t>
            </a:r>
            <a:r>
              <a:rPr lang="de-DE" dirty="0" err="1" smtClean="0"/>
              <a:t>Applications</a:t>
            </a:r>
            <a:endParaRPr lang="de-DE" dirty="0"/>
          </a:p>
          <a:p>
            <a:r>
              <a:rPr lang="de-DE" dirty="0" smtClean="0"/>
              <a:t>Marktbetrachtung</a:t>
            </a:r>
            <a:endParaRPr lang="de-DE" dirty="0"/>
          </a:p>
          <a:p>
            <a:r>
              <a:rPr lang="de-DE" dirty="0" err="1" smtClean="0"/>
              <a:t>ReactJS</a:t>
            </a:r>
            <a:endParaRPr lang="de-DE" dirty="0" smtClean="0"/>
          </a:p>
          <a:p>
            <a:r>
              <a:rPr lang="de-DE" dirty="0" err="1" smtClean="0"/>
              <a:t>Let‘s</a:t>
            </a:r>
            <a:r>
              <a:rPr lang="de-DE" dirty="0" smtClean="0"/>
              <a:t> Code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3002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Page </a:t>
            </a:r>
            <a:r>
              <a:rPr lang="de-DE" dirty="0" err="1" smtClean="0"/>
              <a:t>Applications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Einzelnes HTML Dokument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Generisches Nachladen von Inhalten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Gängiges Prinzip</a:t>
            </a:r>
          </a:p>
          <a:p>
            <a:pPr marL="557213" lvl="1" indent="-285750"/>
            <a:r>
              <a:rPr lang="de-DE" dirty="0" err="1" smtClean="0"/>
              <a:t>GitLab</a:t>
            </a:r>
            <a:endParaRPr lang="de-DE" dirty="0" smtClean="0"/>
          </a:p>
          <a:p>
            <a:pPr marL="557213" lvl="1" indent="-285750"/>
            <a:r>
              <a:rPr lang="de-DE" dirty="0" err="1" smtClean="0"/>
              <a:t>FogBugz</a:t>
            </a:r>
            <a:endParaRPr lang="de-DE" dirty="0" smtClean="0"/>
          </a:p>
          <a:p>
            <a:pPr marL="557213" lvl="1" indent="-285750"/>
            <a:r>
              <a:rPr lang="de-DE" dirty="0" smtClean="0"/>
              <a:t>Facebook</a:t>
            </a:r>
          </a:p>
          <a:p>
            <a:pPr marL="557213" lvl="1" indent="-285750"/>
            <a:r>
              <a:rPr lang="de-DE" dirty="0" err="1" smtClean="0"/>
              <a:t>Netflix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0419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Marktbetrachtung</a:t>
            </a:r>
            <a:r>
              <a:rPr lang="de-DE" dirty="0"/>
              <a:t>	</a:t>
            </a:r>
          </a:p>
        </p:txBody>
      </p:sp>
      <p:pic>
        <p:nvPicPr>
          <p:cNvPr id="1026" name="Picture 2" descr="https://angular.io/assets/images/logos/angular/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4" y="184999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ogos-download.com/wp-content/uploads/2016/09/React_logo_logotype_embl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09" y="1850920"/>
            <a:ext cx="160929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uejs.org/images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46" y="184305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emberjs.com/images/brand/ember_Ember-Light-e42a2b3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51" y="3548134"/>
            <a:ext cx="2040058" cy="90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t.cloudron.io/cloudron/accounts-cloudron/avata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22" y="3462016"/>
            <a:ext cx="136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botw-pd.s3.amazonaws.com/styles/logo-thumbnail/s3/102012/backbone.png?itok=4pxWQx8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41" y="928500"/>
            <a:ext cx="757102" cy="7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mobilemancerblog.blob.core.windows.net/blog/2015/12/aurelia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80" y="940151"/>
            <a:ext cx="760170" cy="7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pbs.twimg.com/media/B5AJRfWCYAAbLyJ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982" y="3627120"/>
            <a:ext cx="742164" cy="74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490943" y="1850920"/>
            <a:ext cx="216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de-DE" sz="3600" dirty="0" err="1" smtClean="0">
                <a:solidFill>
                  <a:srgbClr val="34404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ReactJS</a:t>
            </a:r>
            <a:endParaRPr lang="de-DE" dirty="0" smtClean="0">
              <a:solidFill>
                <a:srgbClr val="34404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r>
              <a:rPr lang="de-DE" dirty="0" smtClean="0"/>
              <a:t>: Einführung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Library</a:t>
            </a:r>
            <a:endParaRPr lang="de-DE" dirty="0"/>
          </a:p>
          <a:p>
            <a:pPr lvl="2"/>
            <a:r>
              <a:rPr lang="de-DE" dirty="0" smtClean="0"/>
              <a:t>Flexibler </a:t>
            </a:r>
            <a:r>
              <a:rPr lang="de-DE" dirty="0" err="1" smtClean="0"/>
              <a:t>Toolstack</a:t>
            </a:r>
            <a:endParaRPr lang="de-DE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Basiert auf JSX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Komponentenbasiert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Made </a:t>
            </a:r>
            <a:r>
              <a:rPr lang="de-DE" dirty="0" err="1" smtClean="0"/>
              <a:t>by</a:t>
            </a:r>
            <a:r>
              <a:rPr lang="de-DE" dirty="0" smtClean="0"/>
              <a:t> Facebook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err="1" smtClean="0"/>
              <a:t>ReactNative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6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r>
              <a:rPr lang="de-DE" dirty="0" smtClean="0"/>
              <a:t>: </a:t>
            </a:r>
            <a:r>
              <a:rPr lang="de-DE" dirty="0" smtClean="0"/>
              <a:t>Vorteile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Performance</a:t>
            </a:r>
            <a:endParaRPr lang="de-DE" dirty="0"/>
          </a:p>
          <a:p>
            <a:pPr lvl="2"/>
            <a:r>
              <a:rPr lang="de-DE" dirty="0" smtClean="0"/>
              <a:t>Virtual Dom</a:t>
            </a:r>
          </a:p>
          <a:p>
            <a:pPr lvl="2"/>
            <a:r>
              <a:rPr lang="de-DE" dirty="0" smtClean="0"/>
              <a:t>Intelligentes Rendering</a:t>
            </a:r>
            <a:endParaRPr lang="de-DE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„The Dom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Mess</a:t>
            </a:r>
            <a:r>
              <a:rPr lang="de-DE" dirty="0" smtClean="0"/>
              <a:t>“ – John </a:t>
            </a:r>
            <a:r>
              <a:rPr lang="de-DE" dirty="0" err="1" smtClean="0"/>
              <a:t>Resig</a:t>
            </a:r>
            <a:endParaRPr lang="de-DE" dirty="0" smtClean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Komponentenbasiert</a:t>
            </a:r>
          </a:p>
          <a:p>
            <a:pPr marL="557213" lvl="1" indent="-285750"/>
            <a:r>
              <a:rPr lang="de-DE" dirty="0" smtClean="0"/>
              <a:t>Wiederverwendbar (</a:t>
            </a:r>
            <a:r>
              <a:rPr lang="de-DE" dirty="0" err="1" smtClean="0"/>
              <a:t>Applikations</a:t>
            </a:r>
            <a:r>
              <a:rPr lang="de-DE" dirty="0" smtClean="0"/>
              <a:t> übergreifend)</a:t>
            </a:r>
          </a:p>
          <a:p>
            <a:pPr marL="557213" lvl="1" indent="-285750"/>
            <a:r>
              <a:rPr lang="de-DE" dirty="0" smtClean="0"/>
              <a:t>In sich geschlossene </a:t>
            </a:r>
            <a:r>
              <a:rPr lang="de-DE" dirty="0" err="1" smtClean="0"/>
              <a:t>Funkionen</a:t>
            </a:r>
            <a:endParaRPr lang="de-DE" dirty="0" smtClean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err="1" smtClean="0"/>
              <a:t>React</a:t>
            </a:r>
            <a:r>
              <a:rPr lang="de-DE" dirty="0" smtClean="0"/>
              <a:t> fördert </a:t>
            </a:r>
            <a:r>
              <a:rPr lang="de-DE" dirty="0" err="1" smtClean="0"/>
              <a:t>Purity</a:t>
            </a:r>
            <a:endParaRPr lang="de-DE" dirty="0" smtClean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Server Rendering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9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r>
              <a:rPr lang="de-DE" dirty="0" smtClean="0"/>
              <a:t>: Referenzen</a:t>
            </a:r>
            <a:r>
              <a:rPr lang="de-DE" dirty="0"/>
              <a:t>	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4" y="1128856"/>
            <a:ext cx="720000" cy="72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03" y="1122982"/>
            <a:ext cx="720000" cy="72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39" y="1130797"/>
            <a:ext cx="718802" cy="72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38" y="3292867"/>
            <a:ext cx="720000" cy="72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99" y="3288937"/>
            <a:ext cx="669607" cy="72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35" y="1134615"/>
            <a:ext cx="720000" cy="720000"/>
          </a:xfrm>
          <a:prstGeom prst="rect">
            <a:avLst/>
          </a:prstGeom>
        </p:spPr>
      </p:pic>
      <p:pic>
        <p:nvPicPr>
          <p:cNvPr id="2052" name="Picture 4" descr="https://png.icons8.com/color/540/discord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35" y="32813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Bildergebnis für reddit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24" y="32813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r>
              <a:rPr lang="de-DE" dirty="0" smtClean="0"/>
              <a:t>: Mobile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err="1" smtClean="0"/>
              <a:t>ReactNative</a:t>
            </a:r>
            <a:endParaRPr lang="de-DE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Native Applikationen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/>
              <a:t>Kombinierbar mit nativem Plattformcode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Steigende Beliebtheit</a:t>
            </a:r>
          </a:p>
          <a:p>
            <a:pPr marL="557213" lvl="1" indent="-285750"/>
            <a:r>
              <a:rPr lang="de-DE" dirty="0" smtClean="0"/>
              <a:t>Facebook</a:t>
            </a:r>
          </a:p>
          <a:p>
            <a:pPr marL="557213" lvl="1" indent="-285750"/>
            <a:r>
              <a:rPr lang="de-DE" dirty="0" smtClean="0"/>
              <a:t>Instagram</a:t>
            </a:r>
          </a:p>
          <a:p>
            <a:pPr marL="557213" lvl="1" indent="-285750"/>
            <a:r>
              <a:rPr lang="de-DE" dirty="0" err="1" smtClean="0"/>
              <a:t>AirBnB</a:t>
            </a:r>
            <a:endParaRPr lang="de-DE" dirty="0" smtClean="0"/>
          </a:p>
          <a:p>
            <a:pPr marL="557213" lvl="1" indent="-285750"/>
            <a:r>
              <a:rPr lang="de-DE" dirty="0" err="1" smtClean="0"/>
              <a:t>Walmart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48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">
  <a:themeElements>
    <a:clrScheme name="INFORM Software">
      <a:dk1>
        <a:srgbClr val="344046"/>
      </a:dk1>
      <a:lt1>
        <a:sysClr val="window" lastClr="FFFFFF"/>
      </a:lt1>
      <a:dk2>
        <a:srgbClr val="5A6E78"/>
      </a:dk2>
      <a:lt2>
        <a:srgbClr val="81A5B6"/>
      </a:lt2>
      <a:accent1>
        <a:srgbClr val="0091A5"/>
      </a:accent1>
      <a:accent2>
        <a:srgbClr val="BECB00"/>
      </a:accent2>
      <a:accent3>
        <a:srgbClr val="F38300"/>
      </a:accent3>
      <a:accent4>
        <a:srgbClr val="C00222"/>
      </a:accent4>
      <a:accent5>
        <a:srgbClr val="3C96D2"/>
      </a:accent5>
      <a:accent6>
        <a:srgbClr val="00546E"/>
      </a:accent6>
      <a:hlink>
        <a:srgbClr val="5A6E78"/>
      </a:hlink>
      <a:folHlink>
        <a:srgbClr val="81A5B6"/>
      </a:folHlink>
    </a:clrScheme>
    <a:fontScheme name="Infor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3BECB"/>
        </a:solidFill>
        <a:ln w="9525">
          <a:solidFill>
            <a:srgbClr val="5A6E78"/>
          </a:solidFill>
        </a:ln>
      </a:spPr>
      <a:bodyPr rtlCol="0" anchor="ctr"/>
      <a:lstStyle>
        <a:defPPr>
          <a:defRPr sz="1400" dirty="0" err="1" smtClean="0">
            <a:solidFill>
              <a:srgbClr val="3440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dirty="0" smtClean="0">
            <a:solidFill>
              <a:srgbClr val="34404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</Template>
  <TotalTime>0</TotalTime>
  <Words>208</Words>
  <Application>Microsoft Office PowerPoint</Application>
  <PresentationFormat>Bildschirmpräsentation (16:9)</PresentationFormat>
  <Paragraphs>92</Paragraphs>
  <Slides>8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Präsentationsvorlage</vt:lpstr>
      <vt:lpstr>Webentwicklung mit ReactJS</vt:lpstr>
      <vt:lpstr>Agenda</vt:lpstr>
      <vt:lpstr>Single Page Applications </vt:lpstr>
      <vt:lpstr>Marktbetrachtung </vt:lpstr>
      <vt:lpstr>ReactJS: Einführung </vt:lpstr>
      <vt:lpstr>ReactJS: Vorteile </vt:lpstr>
      <vt:lpstr>ReactJS: Referenzen </vt:lpstr>
      <vt:lpstr>ReactJS: Mobile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Titelfolie Geschäftsbereiche</dc:title>
  <dc:creator>Finn Zentgraf</dc:creator>
  <cp:lastModifiedBy>Finn Zentgraf</cp:lastModifiedBy>
  <cp:revision>50</cp:revision>
  <dcterms:created xsi:type="dcterms:W3CDTF">2018-01-03T09:00:13Z</dcterms:created>
  <dcterms:modified xsi:type="dcterms:W3CDTF">2018-01-10T10:59:12Z</dcterms:modified>
</cp:coreProperties>
</file>