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57" r:id="rId4"/>
    <p:sldId id="259" r:id="rId5"/>
    <p:sldId id="261" r:id="rId6"/>
    <p:sldId id="258"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356" autoAdjust="0"/>
  </p:normalViewPr>
  <p:slideViewPr>
    <p:cSldViewPr snapToGrid="0">
      <p:cViewPr varScale="1">
        <p:scale>
          <a:sx n="53" d="100"/>
          <a:sy n="53" d="100"/>
        </p:scale>
        <p:origin x="1136" y="36"/>
      </p:cViewPr>
      <p:guideLst/>
    </p:cSldViewPr>
  </p:slideViewPr>
  <p:notesTextViewPr>
    <p:cViewPr>
      <p:scale>
        <a:sx n="1" d="1"/>
        <a:sy n="1" d="1"/>
      </p:scale>
      <p:origin x="0" y="-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10B95-58AD-48E9-B097-0D12CE10A37C}" type="datetimeFigureOut">
              <a:rPr lang="en-GB" smtClean="0"/>
              <a:t>15/07/2015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43785-E67C-434C-90E6-FD69991ECF10}" type="slidenum">
              <a:rPr lang="en-GB" smtClean="0"/>
              <a:t>‹#›</a:t>
            </a:fld>
            <a:endParaRPr lang="en-GB"/>
          </a:p>
        </p:txBody>
      </p:sp>
    </p:spTree>
    <p:extLst>
      <p:ext uri="{BB962C8B-B14F-4D97-AF65-F5344CB8AC3E}">
        <p14:creationId xmlns:p14="http://schemas.microsoft.com/office/powerpoint/2010/main" val="404327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LUKAS</a:t>
            </a:r>
          </a:p>
          <a:p>
            <a:r>
              <a:rPr lang="en-GB" dirty="0" smtClean="0"/>
              <a:t>* We did the computational</a:t>
            </a:r>
            <a:r>
              <a:rPr lang="en-GB" baseline="0" dirty="0" smtClean="0"/>
              <a:t> strand!</a:t>
            </a:r>
            <a:br>
              <a:rPr lang="en-GB" baseline="0" dirty="0" smtClean="0"/>
            </a:br>
            <a:r>
              <a:rPr lang="en-GB" baseline="0" dirty="0" smtClean="0"/>
              <a:t>* It went great!</a:t>
            </a:r>
            <a:endParaRPr lang="en-GB" dirty="0" smtClean="0"/>
          </a:p>
        </p:txBody>
      </p:sp>
      <p:sp>
        <p:nvSpPr>
          <p:cNvPr id="4" name="Slide Number Placeholder 3"/>
          <p:cNvSpPr>
            <a:spLocks noGrp="1"/>
          </p:cNvSpPr>
          <p:nvPr>
            <p:ph type="sldNum" sz="quarter" idx="10"/>
          </p:nvPr>
        </p:nvSpPr>
        <p:spPr/>
        <p:txBody>
          <a:bodyPr/>
          <a:lstStyle/>
          <a:p>
            <a:fld id="{4AE43785-E67C-434C-90E6-FD69991ECF10}" type="slidenum">
              <a:rPr lang="en-GB" smtClean="0"/>
              <a:t>1</a:t>
            </a:fld>
            <a:endParaRPr lang="en-GB"/>
          </a:p>
        </p:txBody>
      </p:sp>
    </p:spTree>
    <p:extLst>
      <p:ext uri="{BB962C8B-B14F-4D97-AF65-F5344CB8AC3E}">
        <p14:creationId xmlns:p14="http://schemas.microsoft.com/office/powerpoint/2010/main" val="4145807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FINNBAR</a:t>
            </a:r>
            <a:br>
              <a:rPr lang="en-GB" dirty="0" smtClean="0"/>
            </a:br>
            <a:r>
              <a:rPr lang="en-GB" dirty="0" smtClean="0"/>
              <a:t>* Test of</a:t>
            </a:r>
            <a:r>
              <a:rPr lang="en-GB" baseline="0" dirty="0" smtClean="0"/>
              <a:t> how well it fits a set.</a:t>
            </a:r>
            <a:endParaRPr lang="en-GB" dirty="0" smtClean="0"/>
          </a:p>
          <a:p>
            <a:r>
              <a:rPr lang="en-GB" dirty="0" smtClean="0"/>
              <a:t>* Chi is pronounced Kai,</a:t>
            </a:r>
            <a:r>
              <a:rPr lang="en-GB" baseline="0" dirty="0" smtClean="0"/>
              <a:t> </a:t>
            </a:r>
            <a:r>
              <a:rPr lang="en-GB" dirty="0" smtClean="0"/>
              <a:t>I think.</a:t>
            </a:r>
          </a:p>
          <a:p>
            <a:r>
              <a:rPr lang="en-GB" dirty="0" smtClean="0"/>
              <a:t>* It’s not a bad fit, especially as low values are good!</a:t>
            </a:r>
          </a:p>
          <a:p>
            <a:r>
              <a:rPr lang="en-GB" dirty="0" smtClean="0"/>
              <a:t>* (the arguments are </a:t>
            </a:r>
            <a:r>
              <a:rPr lang="en-GB" dirty="0" err="1" smtClean="0"/>
              <a:t>goodnessOfFit</a:t>
            </a:r>
            <a:r>
              <a:rPr lang="en-GB" dirty="0" smtClean="0"/>
              <a:t>(LAMBDA,</a:t>
            </a:r>
            <a:r>
              <a:rPr lang="en-GB" baseline="0" dirty="0" smtClean="0"/>
              <a:t> trials, largest </a:t>
            </a:r>
            <a:r>
              <a:rPr lang="en-GB" baseline="0" dirty="0" err="1" smtClean="0"/>
              <a:t>i</a:t>
            </a:r>
            <a:r>
              <a:rPr lang="en-GB" baseline="0" dirty="0" smtClean="0"/>
              <a:t> to check </a:t>
            </a:r>
            <a:r>
              <a:rPr lang="en-GB" baseline="0" dirty="0" err="1" smtClean="0"/>
              <a:t>Oi</a:t>
            </a:r>
            <a:r>
              <a:rPr lang="en-GB" baseline="0" dirty="0" smtClean="0"/>
              <a:t> for))</a:t>
            </a:r>
            <a:endParaRPr lang="en-GB" dirty="0" smtClean="0"/>
          </a:p>
        </p:txBody>
      </p:sp>
      <p:sp>
        <p:nvSpPr>
          <p:cNvPr id="4" name="Slide Number Placeholder 3"/>
          <p:cNvSpPr>
            <a:spLocks noGrp="1"/>
          </p:cNvSpPr>
          <p:nvPr>
            <p:ph type="sldNum" sz="quarter" idx="10"/>
          </p:nvPr>
        </p:nvSpPr>
        <p:spPr/>
        <p:txBody>
          <a:bodyPr/>
          <a:lstStyle/>
          <a:p>
            <a:fld id="{4AE43785-E67C-434C-90E6-FD69991ECF10}" type="slidenum">
              <a:rPr lang="en-GB" smtClean="0"/>
              <a:t>10</a:t>
            </a:fld>
            <a:endParaRPr lang="en-GB"/>
          </a:p>
        </p:txBody>
      </p:sp>
    </p:spTree>
    <p:extLst>
      <p:ext uri="{BB962C8B-B14F-4D97-AF65-F5344CB8AC3E}">
        <p14:creationId xmlns:p14="http://schemas.microsoft.com/office/powerpoint/2010/main" val="3071167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FINNBAR</a:t>
            </a:r>
          </a:p>
          <a:p>
            <a:r>
              <a:rPr lang="en-GB" dirty="0" smtClean="0"/>
              <a:t>* Poisson Timeline!</a:t>
            </a:r>
            <a:r>
              <a:rPr lang="en-GB" baseline="0" dirty="0" smtClean="0"/>
              <a:t> This plots Poisson events on multiple lines, yay!</a:t>
            </a:r>
            <a:endParaRPr lang="en-GB" dirty="0"/>
          </a:p>
        </p:txBody>
      </p:sp>
      <p:sp>
        <p:nvSpPr>
          <p:cNvPr id="4" name="Slide Number Placeholder 3"/>
          <p:cNvSpPr>
            <a:spLocks noGrp="1"/>
          </p:cNvSpPr>
          <p:nvPr>
            <p:ph type="sldNum" sz="quarter" idx="10"/>
          </p:nvPr>
        </p:nvSpPr>
        <p:spPr/>
        <p:txBody>
          <a:bodyPr/>
          <a:lstStyle/>
          <a:p>
            <a:fld id="{4AE43785-E67C-434C-90E6-FD69991ECF10}" type="slidenum">
              <a:rPr lang="en-GB" smtClean="0"/>
              <a:t>11</a:t>
            </a:fld>
            <a:endParaRPr lang="en-GB"/>
          </a:p>
        </p:txBody>
      </p:sp>
    </p:spTree>
    <p:extLst>
      <p:ext uri="{BB962C8B-B14F-4D97-AF65-F5344CB8AC3E}">
        <p14:creationId xmlns:p14="http://schemas.microsoft.com/office/powerpoint/2010/main" val="391979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FINNBAR</a:t>
            </a:r>
          </a:p>
          <a:p>
            <a:r>
              <a:rPr lang="en-GB" dirty="0" smtClean="0"/>
              <a:t>* Poisson2D – this draws two</a:t>
            </a:r>
            <a:r>
              <a:rPr lang="en-GB" baseline="0" dirty="0" smtClean="0"/>
              <a:t> points, then draws new points which are a Poisson-distributed interval distance apart (only if these new points aren’t too close to any other points), and then selects two random points and does it again. And again! Now we’ll actually show you them and take questions. Thank you for listening!</a:t>
            </a:r>
            <a:endParaRPr lang="en-GB" dirty="0"/>
          </a:p>
        </p:txBody>
      </p:sp>
      <p:sp>
        <p:nvSpPr>
          <p:cNvPr id="4" name="Slide Number Placeholder 3"/>
          <p:cNvSpPr>
            <a:spLocks noGrp="1"/>
          </p:cNvSpPr>
          <p:nvPr>
            <p:ph type="sldNum" sz="quarter" idx="10"/>
          </p:nvPr>
        </p:nvSpPr>
        <p:spPr/>
        <p:txBody>
          <a:bodyPr/>
          <a:lstStyle/>
          <a:p>
            <a:fld id="{4AE43785-E67C-434C-90E6-FD69991ECF10}" type="slidenum">
              <a:rPr lang="en-GB" smtClean="0"/>
              <a:t>12</a:t>
            </a:fld>
            <a:endParaRPr lang="en-GB"/>
          </a:p>
        </p:txBody>
      </p:sp>
    </p:spTree>
    <p:extLst>
      <p:ext uri="{BB962C8B-B14F-4D97-AF65-F5344CB8AC3E}">
        <p14:creationId xmlns:p14="http://schemas.microsoft.com/office/powerpoint/2010/main" val="99998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what the simulations were actually simulating!</a:t>
            </a:r>
          </a:p>
          <a:p>
            <a:r>
              <a:rPr lang="en-GB" dirty="0" smtClean="0"/>
              <a:t>What was the goal of </a:t>
            </a:r>
            <a:r>
              <a:rPr lang="en-GB" smtClean="0"/>
              <a:t>the project?</a:t>
            </a:r>
            <a:endParaRPr lang="en-GB" dirty="0" smtClean="0"/>
          </a:p>
          <a:p>
            <a:endParaRPr lang="en-GB" dirty="0" smtClean="0"/>
          </a:p>
          <a:p>
            <a:r>
              <a:rPr lang="en-GB" dirty="0" smtClean="0"/>
              <a:t>LUKAS</a:t>
            </a:r>
            <a:endParaRPr lang="en-GB" dirty="0" smtClean="0"/>
          </a:p>
          <a:p>
            <a:r>
              <a:rPr lang="en-GB" dirty="0" smtClean="0"/>
              <a:t>* Here’s what we implemented!</a:t>
            </a:r>
            <a:endParaRPr lang="en-GB" dirty="0"/>
          </a:p>
        </p:txBody>
      </p:sp>
      <p:sp>
        <p:nvSpPr>
          <p:cNvPr id="4" name="Slide Number Placeholder 3"/>
          <p:cNvSpPr>
            <a:spLocks noGrp="1"/>
          </p:cNvSpPr>
          <p:nvPr>
            <p:ph type="sldNum" sz="quarter" idx="10"/>
          </p:nvPr>
        </p:nvSpPr>
        <p:spPr/>
        <p:txBody>
          <a:bodyPr/>
          <a:lstStyle/>
          <a:p>
            <a:fld id="{4AE43785-E67C-434C-90E6-FD69991ECF10}" type="slidenum">
              <a:rPr lang="en-GB" smtClean="0"/>
              <a:t>2</a:t>
            </a:fld>
            <a:endParaRPr lang="en-GB"/>
          </a:p>
        </p:txBody>
      </p:sp>
    </p:spTree>
    <p:extLst>
      <p:ext uri="{BB962C8B-B14F-4D97-AF65-F5344CB8AC3E}">
        <p14:creationId xmlns:p14="http://schemas.microsoft.com/office/powerpoint/2010/main" val="159330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FINNBAR</a:t>
            </a:r>
          </a:p>
          <a:p>
            <a:r>
              <a:rPr lang="en-GB" dirty="0" smtClean="0"/>
              <a:t>*</a:t>
            </a:r>
            <a:r>
              <a:rPr lang="en-GB" baseline="0" dirty="0" smtClean="0"/>
              <a:t> </a:t>
            </a:r>
            <a:r>
              <a:rPr lang="en-GB" dirty="0" smtClean="0"/>
              <a:t>Our first attempt didn’t work…</a:t>
            </a:r>
            <a:endParaRPr lang="en-GB" dirty="0"/>
          </a:p>
        </p:txBody>
      </p:sp>
      <p:sp>
        <p:nvSpPr>
          <p:cNvPr id="4" name="Slide Number Placeholder 3"/>
          <p:cNvSpPr>
            <a:spLocks noGrp="1"/>
          </p:cNvSpPr>
          <p:nvPr>
            <p:ph type="sldNum" sz="quarter" idx="10"/>
          </p:nvPr>
        </p:nvSpPr>
        <p:spPr/>
        <p:txBody>
          <a:bodyPr/>
          <a:lstStyle/>
          <a:p>
            <a:fld id="{4AE43785-E67C-434C-90E6-FD69991ECF10}" type="slidenum">
              <a:rPr lang="en-GB" smtClean="0"/>
              <a:t>3</a:t>
            </a:fld>
            <a:endParaRPr lang="en-GB"/>
          </a:p>
        </p:txBody>
      </p:sp>
    </p:spTree>
    <p:extLst>
      <p:ext uri="{BB962C8B-B14F-4D97-AF65-F5344CB8AC3E}">
        <p14:creationId xmlns:p14="http://schemas.microsoft.com/office/powerpoint/2010/main" val="209530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FINNBAR</a:t>
            </a:r>
          </a:p>
          <a:p>
            <a:pPr marL="171450" indent="-171450">
              <a:buFont typeface="Arial" panose="020B0604020202020204" pitchFamily="34" charset="0"/>
              <a:buChar char="•"/>
            </a:pPr>
            <a:r>
              <a:rPr lang="en-GB" dirty="0" smtClean="0"/>
              <a:t>The code generates a list of cumulative probabilities</a:t>
            </a:r>
            <a:r>
              <a:rPr lang="en-GB" baseline="0" dirty="0" smtClean="0"/>
              <a:t>, then a random number is generated.</a:t>
            </a:r>
          </a:p>
          <a:p>
            <a:pPr marL="171450" indent="-171450">
              <a:buFont typeface="Arial" panose="020B0604020202020204" pitchFamily="34" charset="0"/>
              <a:buChar char="•"/>
            </a:pPr>
            <a:r>
              <a:rPr lang="en-GB" baseline="0" dirty="0" smtClean="0"/>
              <a:t>The lowest value in the list for which the random number is less than it is selected.</a:t>
            </a:r>
          </a:p>
          <a:p>
            <a:pPr marL="171450" indent="-171450">
              <a:buFont typeface="Arial" panose="020B0604020202020204" pitchFamily="34" charset="0"/>
              <a:buChar char="•"/>
            </a:pPr>
            <a:r>
              <a:rPr lang="en-GB" baseline="0" dirty="0" smtClean="0"/>
              <a:t>So it’s like a simulation!</a:t>
            </a:r>
            <a:endParaRPr lang="en-GB" dirty="0" smtClean="0"/>
          </a:p>
        </p:txBody>
      </p:sp>
      <p:sp>
        <p:nvSpPr>
          <p:cNvPr id="4" name="Slide Number Placeholder 3"/>
          <p:cNvSpPr>
            <a:spLocks noGrp="1"/>
          </p:cNvSpPr>
          <p:nvPr>
            <p:ph type="sldNum" sz="quarter" idx="10"/>
          </p:nvPr>
        </p:nvSpPr>
        <p:spPr/>
        <p:txBody>
          <a:bodyPr/>
          <a:lstStyle/>
          <a:p>
            <a:fld id="{4AE43785-E67C-434C-90E6-FD69991ECF10}" type="slidenum">
              <a:rPr lang="en-GB" smtClean="0"/>
              <a:t>4</a:t>
            </a:fld>
            <a:endParaRPr lang="en-GB"/>
          </a:p>
        </p:txBody>
      </p:sp>
    </p:spTree>
    <p:extLst>
      <p:ext uri="{BB962C8B-B14F-4D97-AF65-F5344CB8AC3E}">
        <p14:creationId xmlns:p14="http://schemas.microsoft.com/office/powerpoint/2010/main" val="385959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FINNBAR</a:t>
            </a:r>
            <a:endParaRPr lang="en-GB"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Poisson intervals</a:t>
            </a:r>
            <a:r>
              <a:rPr lang="en-GB" baseline="0" dirty="0" smtClean="0"/>
              <a:t> follow an exponential distribution.</a:t>
            </a:r>
          </a:p>
          <a:p>
            <a:pPr marL="171450" indent="-171450">
              <a:buFont typeface="Arial" panose="020B0604020202020204" pitchFamily="34" charset="0"/>
              <a:buChar char="•"/>
            </a:pPr>
            <a:r>
              <a:rPr lang="en-GB" baseline="0" dirty="0" smtClean="0"/>
              <a:t>This line generates a new interval to follow!</a:t>
            </a:r>
          </a:p>
          <a:p>
            <a:pPr marL="171450" indent="-171450">
              <a:buFont typeface="Arial" panose="020B0604020202020204" pitchFamily="34" charset="0"/>
              <a:buChar char="•"/>
            </a:pPr>
            <a:r>
              <a:rPr lang="en-GB" baseline="0" dirty="0" smtClean="0"/>
              <a:t>Here’s a simulated Geiger counter!</a:t>
            </a:r>
            <a:endParaRPr lang="en-GB" dirty="0" smtClean="0"/>
          </a:p>
        </p:txBody>
      </p:sp>
      <p:sp>
        <p:nvSpPr>
          <p:cNvPr id="4" name="Slide Number Placeholder 3"/>
          <p:cNvSpPr>
            <a:spLocks noGrp="1"/>
          </p:cNvSpPr>
          <p:nvPr>
            <p:ph type="sldNum" sz="quarter" idx="10"/>
          </p:nvPr>
        </p:nvSpPr>
        <p:spPr/>
        <p:txBody>
          <a:bodyPr/>
          <a:lstStyle/>
          <a:p>
            <a:fld id="{4AE43785-E67C-434C-90E6-FD69991ECF10}" type="slidenum">
              <a:rPr lang="en-GB" smtClean="0"/>
              <a:t>5</a:t>
            </a:fld>
            <a:endParaRPr lang="en-GB"/>
          </a:p>
        </p:txBody>
      </p:sp>
    </p:spTree>
    <p:extLst>
      <p:ext uri="{BB962C8B-B14F-4D97-AF65-F5344CB8AC3E}">
        <p14:creationId xmlns:p14="http://schemas.microsoft.com/office/powerpoint/2010/main" val="280701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LUKAS</a:t>
            </a:r>
          </a:p>
          <a:p>
            <a:r>
              <a:rPr lang="en-GB" dirty="0" smtClean="0"/>
              <a:t>* We were going to show</a:t>
            </a:r>
            <a:r>
              <a:rPr lang="en-GB" baseline="0" dirty="0" smtClean="0"/>
              <a:t> you our first attempt, but XKCD beat us to it…</a:t>
            </a:r>
            <a:endParaRPr lang="en-GB" dirty="0"/>
          </a:p>
        </p:txBody>
      </p:sp>
      <p:sp>
        <p:nvSpPr>
          <p:cNvPr id="4" name="Slide Number Placeholder 3"/>
          <p:cNvSpPr>
            <a:spLocks noGrp="1"/>
          </p:cNvSpPr>
          <p:nvPr>
            <p:ph type="sldNum" sz="quarter" idx="10"/>
          </p:nvPr>
        </p:nvSpPr>
        <p:spPr/>
        <p:txBody>
          <a:bodyPr/>
          <a:lstStyle/>
          <a:p>
            <a:fld id="{4AE43785-E67C-434C-90E6-FD69991ECF10}" type="slidenum">
              <a:rPr lang="en-GB" smtClean="0"/>
              <a:t>6</a:t>
            </a:fld>
            <a:endParaRPr lang="en-GB"/>
          </a:p>
        </p:txBody>
      </p:sp>
    </p:spTree>
    <p:extLst>
      <p:ext uri="{BB962C8B-B14F-4D97-AF65-F5344CB8AC3E}">
        <p14:creationId xmlns:p14="http://schemas.microsoft.com/office/powerpoint/2010/main" val="2583636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LUKAS</a:t>
            </a:r>
          </a:p>
          <a:p>
            <a:r>
              <a:rPr lang="en-GB" dirty="0" smtClean="0"/>
              <a:t>* We tried to collect atmospheric</a:t>
            </a:r>
            <a:r>
              <a:rPr lang="en-GB" baseline="0" dirty="0" smtClean="0"/>
              <a:t> data the hard way… but we forgot to plug it in.</a:t>
            </a:r>
            <a:endParaRPr lang="en-GB" dirty="0"/>
          </a:p>
        </p:txBody>
      </p:sp>
      <p:sp>
        <p:nvSpPr>
          <p:cNvPr id="4" name="Slide Number Placeholder 3"/>
          <p:cNvSpPr>
            <a:spLocks noGrp="1"/>
          </p:cNvSpPr>
          <p:nvPr>
            <p:ph type="sldNum" sz="quarter" idx="10"/>
          </p:nvPr>
        </p:nvSpPr>
        <p:spPr/>
        <p:txBody>
          <a:bodyPr/>
          <a:lstStyle/>
          <a:p>
            <a:fld id="{4AE43785-E67C-434C-90E6-FD69991ECF10}" type="slidenum">
              <a:rPr lang="en-GB" smtClean="0"/>
              <a:t>7</a:t>
            </a:fld>
            <a:endParaRPr lang="en-GB"/>
          </a:p>
        </p:txBody>
      </p:sp>
    </p:spTree>
    <p:extLst>
      <p:ext uri="{BB962C8B-B14F-4D97-AF65-F5344CB8AC3E}">
        <p14:creationId xmlns:p14="http://schemas.microsoft.com/office/powerpoint/2010/main" val="1831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LUKAS</a:t>
            </a:r>
          </a:p>
          <a:p>
            <a:pPr marL="171450" indent="-171450">
              <a:buFont typeface="Arial" panose="020B0604020202020204" pitchFamily="34" charset="0"/>
              <a:buChar char="•"/>
            </a:pPr>
            <a:r>
              <a:rPr lang="en-GB" dirty="0" smtClean="0"/>
              <a:t>We asked random.org for proper random numbers.</a:t>
            </a:r>
          </a:p>
          <a:p>
            <a:pPr marL="171450" indent="-171450">
              <a:buFont typeface="Arial" panose="020B0604020202020204" pitchFamily="34" charset="0"/>
              <a:buChar char="•"/>
            </a:pPr>
            <a:r>
              <a:rPr lang="en-GB" dirty="0" smtClean="0"/>
              <a:t>This</a:t>
            </a:r>
            <a:r>
              <a:rPr lang="en-GB" baseline="0" dirty="0" smtClean="0"/>
              <a:t> makes the pseudorandom generators produce random numbers.</a:t>
            </a:r>
            <a:endParaRPr lang="en-GB" dirty="0" smtClean="0"/>
          </a:p>
          <a:p>
            <a:endParaRPr lang="en-GB" dirty="0" smtClean="0"/>
          </a:p>
          <a:p>
            <a:r>
              <a:rPr lang="en-GB" dirty="0" smtClean="0"/>
              <a:t>Computers use pseudorandom</a:t>
            </a:r>
            <a:r>
              <a:rPr lang="en-GB" baseline="0" dirty="0" smtClean="0"/>
              <a:t> generators to generate random numbers (fun fact: these tend to use awkward </a:t>
            </a:r>
            <a:r>
              <a:rPr lang="en-GB" baseline="0" dirty="0" err="1" smtClean="0"/>
              <a:t>bitshift</a:t>
            </a:r>
            <a:r>
              <a:rPr lang="en-GB" baseline="0" dirty="0" smtClean="0"/>
              <a:t> operations, but that’s not really relevant), which means that they are technically predictable if you had a lot of time on your hands. These generators start off with a “seed”, which they modify to find random values. Most of the time this is enough, but where’s the fun in that? So, we asked random.org for our random seed (random.org provides random numbers from atmospheric data). Which is not as fun as standing on the roof collecting atmospheric data, but it is much quicker!</a:t>
            </a:r>
            <a:endParaRPr lang="en-GB" dirty="0"/>
          </a:p>
        </p:txBody>
      </p:sp>
      <p:sp>
        <p:nvSpPr>
          <p:cNvPr id="4" name="Slide Number Placeholder 3"/>
          <p:cNvSpPr>
            <a:spLocks noGrp="1"/>
          </p:cNvSpPr>
          <p:nvPr>
            <p:ph type="sldNum" sz="quarter" idx="10"/>
          </p:nvPr>
        </p:nvSpPr>
        <p:spPr/>
        <p:txBody>
          <a:bodyPr/>
          <a:lstStyle/>
          <a:p>
            <a:fld id="{4AE43785-E67C-434C-90E6-FD69991ECF10}" type="slidenum">
              <a:rPr lang="en-GB" smtClean="0"/>
              <a:t>8</a:t>
            </a:fld>
            <a:endParaRPr lang="en-GB"/>
          </a:p>
        </p:txBody>
      </p:sp>
    </p:spTree>
    <p:extLst>
      <p:ext uri="{BB962C8B-B14F-4D97-AF65-F5344CB8AC3E}">
        <p14:creationId xmlns:p14="http://schemas.microsoft.com/office/powerpoint/2010/main" val="391070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LUKAS</a:t>
            </a:r>
          </a:p>
          <a:p>
            <a:r>
              <a:rPr lang="en-GB" dirty="0" smtClean="0"/>
              <a:t>* For a Poisson distribution,</a:t>
            </a:r>
            <a:r>
              <a:rPr lang="en-GB" baseline="0" dirty="0" smtClean="0"/>
              <a:t> the mean and variance should equal lambda, if you wait for long enough. Fortunately, they’re pretty close here!</a:t>
            </a:r>
            <a:endParaRPr lang="en-GB" dirty="0"/>
          </a:p>
        </p:txBody>
      </p:sp>
      <p:sp>
        <p:nvSpPr>
          <p:cNvPr id="4" name="Slide Number Placeholder 3"/>
          <p:cNvSpPr>
            <a:spLocks noGrp="1"/>
          </p:cNvSpPr>
          <p:nvPr>
            <p:ph type="sldNum" sz="quarter" idx="10"/>
          </p:nvPr>
        </p:nvSpPr>
        <p:spPr/>
        <p:txBody>
          <a:bodyPr/>
          <a:lstStyle/>
          <a:p>
            <a:fld id="{4AE43785-E67C-434C-90E6-FD69991ECF10}" type="slidenum">
              <a:rPr lang="en-GB" smtClean="0"/>
              <a:t>9</a:t>
            </a:fld>
            <a:endParaRPr lang="en-GB"/>
          </a:p>
        </p:txBody>
      </p:sp>
    </p:spTree>
    <p:extLst>
      <p:ext uri="{BB962C8B-B14F-4D97-AF65-F5344CB8AC3E}">
        <p14:creationId xmlns:p14="http://schemas.microsoft.com/office/powerpoint/2010/main" val="149152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EA65BFE-F141-4971-8D7F-D31D417472DC}" type="datetimeFigureOut">
              <a:rPr lang="en-GB" smtClean="0"/>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216279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A65BFE-F141-4971-8D7F-D31D417472DC}" type="datetimeFigureOut">
              <a:rPr lang="en-GB" smtClean="0"/>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383754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A65BFE-F141-4971-8D7F-D31D417472DC}" type="datetimeFigureOut">
              <a:rPr lang="en-GB" smtClean="0"/>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40318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A65BFE-F141-4971-8D7F-D31D417472DC}" type="datetimeFigureOut">
              <a:rPr lang="en-GB" smtClean="0"/>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380379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65BFE-F141-4971-8D7F-D31D417472DC}" type="datetimeFigureOut">
              <a:rPr lang="en-GB" smtClean="0"/>
              <a:t>15/07/2015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179256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A65BFE-F141-4971-8D7F-D31D417472DC}" type="datetimeFigureOut">
              <a:rPr lang="en-GB" smtClean="0"/>
              <a:t>15/07/2015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336292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EA65BFE-F141-4971-8D7F-D31D417472DC}" type="datetimeFigureOut">
              <a:rPr lang="en-GB" smtClean="0"/>
              <a:t>15/07/2015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342113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EA65BFE-F141-4971-8D7F-D31D417472DC}" type="datetimeFigureOut">
              <a:rPr lang="en-GB" smtClean="0"/>
              <a:t>15/07/2015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303419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65BFE-F141-4971-8D7F-D31D417472DC}" type="datetimeFigureOut">
              <a:rPr lang="en-GB" smtClean="0"/>
              <a:t>15/07/2015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309132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65BFE-F141-4971-8D7F-D31D417472DC}" type="datetimeFigureOut">
              <a:rPr lang="en-GB" smtClean="0"/>
              <a:t>15/07/2015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46589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65BFE-F141-4971-8D7F-D31D417472DC}" type="datetimeFigureOut">
              <a:rPr lang="en-GB" smtClean="0"/>
              <a:t>15/07/2015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646425-2A76-4A43-A907-46D4C1A7D2C1}" type="slidenum">
              <a:rPr lang="en-GB" smtClean="0"/>
              <a:t>‹#›</a:t>
            </a:fld>
            <a:endParaRPr lang="en-GB"/>
          </a:p>
        </p:txBody>
      </p:sp>
    </p:spTree>
    <p:extLst>
      <p:ext uri="{BB962C8B-B14F-4D97-AF65-F5344CB8AC3E}">
        <p14:creationId xmlns:p14="http://schemas.microsoft.com/office/powerpoint/2010/main" val="1681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65BFE-F141-4971-8D7F-D31D417472DC}" type="datetimeFigureOut">
              <a:rPr lang="en-GB" smtClean="0"/>
              <a:t>15/07/2015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46425-2A76-4A43-A907-46D4C1A7D2C1}" type="slidenum">
              <a:rPr lang="en-GB" smtClean="0"/>
              <a:t>‹#›</a:t>
            </a:fld>
            <a:endParaRPr lang="en-GB"/>
          </a:p>
        </p:txBody>
      </p:sp>
    </p:spTree>
    <p:extLst>
      <p:ext uri="{BB962C8B-B14F-4D97-AF65-F5344CB8AC3E}">
        <p14:creationId xmlns:p14="http://schemas.microsoft.com/office/powerpoint/2010/main" val="525119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Adventures in Poisson</a:t>
            </a:r>
            <a:endParaRPr lang="en-GB" dirty="0"/>
          </a:p>
        </p:txBody>
      </p:sp>
      <p:sp>
        <p:nvSpPr>
          <p:cNvPr id="3" name="Subtitle 2"/>
          <p:cNvSpPr>
            <a:spLocks noGrp="1"/>
          </p:cNvSpPr>
          <p:nvPr>
            <p:ph type="subTitle" idx="1"/>
          </p:nvPr>
        </p:nvSpPr>
        <p:spPr/>
        <p:txBody>
          <a:bodyPr/>
          <a:lstStyle/>
          <a:p>
            <a:r>
              <a:rPr lang="en-GB" dirty="0" smtClean="0"/>
              <a:t>Finnbar and Lukas</a:t>
            </a:r>
          </a:p>
          <a:p>
            <a:endParaRPr lang="en-GB" dirty="0"/>
          </a:p>
          <a:p>
            <a:r>
              <a:rPr lang="en-GB" dirty="0" smtClean="0"/>
              <a:t>(code is available from github.com/</a:t>
            </a:r>
            <a:r>
              <a:rPr lang="en-GB" dirty="0" err="1" smtClean="0"/>
              <a:t>finnbar</a:t>
            </a:r>
            <a:r>
              <a:rPr lang="en-GB" dirty="0" smtClean="0"/>
              <a:t>/something-fishy)</a:t>
            </a:r>
            <a:endParaRPr lang="en-GB" dirty="0"/>
          </a:p>
        </p:txBody>
      </p:sp>
      <p:sp>
        <p:nvSpPr>
          <p:cNvPr id="4" name="TextBox 3"/>
          <p:cNvSpPr txBox="1"/>
          <p:nvPr/>
        </p:nvSpPr>
        <p:spPr>
          <a:xfrm>
            <a:off x="8919950" y="6488668"/>
            <a:ext cx="3272050" cy="369332"/>
          </a:xfrm>
          <a:prstGeom prst="rect">
            <a:avLst/>
          </a:prstGeom>
          <a:noFill/>
        </p:spPr>
        <p:txBody>
          <a:bodyPr wrap="none" rtlCol="0">
            <a:spAutoFit/>
          </a:bodyPr>
          <a:lstStyle/>
          <a:p>
            <a:r>
              <a:rPr lang="en-GB" dirty="0" smtClean="0"/>
              <a:t>Under the sea…. Under the sea…</a:t>
            </a:r>
            <a:endParaRPr lang="en-GB" dirty="0"/>
          </a:p>
        </p:txBody>
      </p:sp>
    </p:spTree>
    <p:extLst>
      <p:ext uri="{BB962C8B-B14F-4D97-AF65-F5344CB8AC3E}">
        <p14:creationId xmlns:p14="http://schemas.microsoft.com/office/powerpoint/2010/main" val="3909545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3871" y="1127711"/>
            <a:ext cx="3684022" cy="584775"/>
          </a:xfrm>
          <a:prstGeom prst="rect">
            <a:avLst/>
          </a:prstGeom>
          <a:noFill/>
        </p:spPr>
        <p:txBody>
          <a:bodyPr wrap="none" rtlCol="0">
            <a:spAutoFit/>
          </a:bodyPr>
          <a:lstStyle/>
          <a:p>
            <a:r>
              <a:rPr lang="en-GB" sz="3200" dirty="0" smtClean="0"/>
              <a:t>The Chi-Squared Test</a:t>
            </a:r>
            <a:endParaRPr lang="en-GB" sz="3200" dirty="0"/>
          </a:p>
        </p:txBody>
      </p:sp>
      <mc:AlternateContent xmlns:mc="http://schemas.openxmlformats.org/markup-compatibility/2006" xmlns:a14="http://schemas.microsoft.com/office/drawing/2010/main">
        <mc:Choice Requires="a14">
          <p:sp>
            <p:nvSpPr>
              <p:cNvPr id="6" name="TextBox 5"/>
              <p:cNvSpPr txBox="1"/>
              <p:nvPr/>
            </p:nvSpPr>
            <p:spPr>
              <a:xfrm>
                <a:off x="4423805" y="2199200"/>
                <a:ext cx="3464153" cy="123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𝜒</m:t>
                          </m:r>
                        </m:e>
                        <m:sup>
                          <m:r>
                            <a:rPr lang="en-GB" sz="3200" b="0" i="1" smtClean="0">
                              <a:latin typeface="Cambria Math" panose="02040503050406030204" pitchFamily="18" charset="0"/>
                            </a:rPr>
                            <m:t>2</m:t>
                          </m:r>
                        </m:sup>
                      </m:sSup>
                      <m:r>
                        <a:rPr lang="en-GB" sz="3200" b="0" i="1" smtClean="0">
                          <a:latin typeface="Cambria Math" panose="02040503050406030204" pitchFamily="18" charset="0"/>
                        </a:rPr>
                        <m:t>=</m:t>
                      </m:r>
                      <m:nary>
                        <m:naryPr>
                          <m:chr m:val="∑"/>
                          <m:subHide m:val="on"/>
                          <m:supHide m:val="on"/>
                          <m:ctrlPr>
                            <a:rPr lang="en-GB" sz="3200" b="0" i="1" smtClean="0">
                              <a:latin typeface="Cambria Math" panose="02040503050406030204" pitchFamily="18" charset="0"/>
                            </a:rPr>
                          </m:ctrlPr>
                        </m:naryPr>
                        <m:sub/>
                        <m:sup/>
                        <m:e>
                          <m:f>
                            <m:fPr>
                              <m:ctrlPr>
                                <a:rPr lang="en-GB" sz="3200" i="1">
                                  <a:latin typeface="Cambria Math" panose="02040503050406030204" pitchFamily="18" charset="0"/>
                                </a:rPr>
                              </m:ctrlPr>
                            </m:fPr>
                            <m:num>
                              <m:sSup>
                                <m:sSupPr>
                                  <m:ctrlPr>
                                    <a:rPr lang="en-GB" sz="3200" i="1">
                                      <a:latin typeface="Cambria Math" panose="02040503050406030204" pitchFamily="18" charset="0"/>
                                    </a:rPr>
                                  </m:ctrlPr>
                                </m:sSupPr>
                                <m:e>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𝑂</m:t>
                                      </m:r>
                                    </m:e>
                                    <m:sub>
                                      <m:r>
                                        <a:rPr lang="en-GB" sz="3200" i="1">
                                          <a:latin typeface="Cambria Math" panose="02040503050406030204" pitchFamily="18" charset="0"/>
                                        </a:rPr>
                                        <m:t>𝑖</m:t>
                                      </m:r>
                                    </m:sub>
                                  </m:sSub>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latin typeface="Cambria Math" panose="02040503050406030204" pitchFamily="18" charset="0"/>
                                        </a:rPr>
                                        <m:t>𝐸</m:t>
                                      </m:r>
                                    </m:e>
                                    <m:sub>
                                      <m:r>
                                        <a:rPr lang="en-GB" sz="3200" i="1">
                                          <a:latin typeface="Cambria Math" panose="02040503050406030204" pitchFamily="18" charset="0"/>
                                        </a:rPr>
                                        <m:t>𝑖</m:t>
                                      </m:r>
                                    </m:sub>
                                  </m:sSub>
                                  <m:r>
                                    <a:rPr lang="en-GB" sz="3200" i="1">
                                      <a:latin typeface="Cambria Math" panose="02040503050406030204" pitchFamily="18" charset="0"/>
                                    </a:rPr>
                                    <m:t>)</m:t>
                                  </m:r>
                                </m:e>
                                <m:sup>
                                  <m:r>
                                    <a:rPr lang="en-GB" sz="3200" i="1">
                                      <a:latin typeface="Cambria Math" panose="02040503050406030204" pitchFamily="18" charset="0"/>
                                    </a:rPr>
                                    <m:t>2</m:t>
                                  </m:r>
                                </m:sup>
                              </m:sSup>
                            </m:num>
                            <m:den>
                              <m:sSub>
                                <m:sSubPr>
                                  <m:ctrlPr>
                                    <a:rPr lang="en-GB" sz="3200" i="1">
                                      <a:latin typeface="Cambria Math" panose="02040503050406030204" pitchFamily="18" charset="0"/>
                                    </a:rPr>
                                  </m:ctrlPr>
                                </m:sSubPr>
                                <m:e>
                                  <m:r>
                                    <a:rPr lang="en-GB" sz="3200" i="1">
                                      <a:latin typeface="Cambria Math" panose="02040503050406030204" pitchFamily="18" charset="0"/>
                                    </a:rPr>
                                    <m:t>𝐸</m:t>
                                  </m:r>
                                </m:e>
                                <m:sub>
                                  <m:r>
                                    <a:rPr lang="en-GB" sz="3200" i="1">
                                      <a:latin typeface="Cambria Math" panose="02040503050406030204" pitchFamily="18" charset="0"/>
                                    </a:rPr>
                                    <m:t>𝑖</m:t>
                                  </m:r>
                                </m:sub>
                              </m:sSub>
                            </m:den>
                          </m:f>
                        </m:e>
                      </m:nary>
                    </m:oMath>
                  </m:oMathPara>
                </a14:m>
                <a:endParaRPr lang="en-GB"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4423805" y="2199200"/>
                <a:ext cx="3464153" cy="1233607"/>
              </a:xfrm>
              <a:prstGeom prst="rect">
                <a:avLst/>
              </a:prstGeom>
              <a:blipFill rotWithShape="0">
                <a:blip r:embed="rId3"/>
                <a:stretch>
                  <a:fillRect/>
                </a:stretch>
              </a:blipFill>
            </p:spPr>
            <p:txBody>
              <a:bodyPr/>
              <a:lstStyle/>
              <a:p>
                <a:r>
                  <a:rPr lang="en-GB">
                    <a:noFill/>
                  </a:rPr>
                  <a:t> </a:t>
                </a:r>
              </a:p>
            </p:txBody>
          </p:sp>
        </mc:Fallback>
      </mc:AlternateContent>
      <p:pic>
        <p:nvPicPr>
          <p:cNvPr id="7" name="Picture 6"/>
          <p:cNvPicPr>
            <a:picLocks noChangeAspect="1"/>
          </p:cNvPicPr>
          <p:nvPr/>
        </p:nvPicPr>
        <p:blipFill>
          <a:blip r:embed="rId4"/>
          <a:stretch>
            <a:fillRect/>
          </a:stretch>
        </p:blipFill>
        <p:spPr>
          <a:xfrm>
            <a:off x="3446018" y="3919521"/>
            <a:ext cx="5419725" cy="1133475"/>
          </a:xfrm>
          <a:prstGeom prst="rect">
            <a:avLst/>
          </a:prstGeom>
        </p:spPr>
      </p:pic>
    </p:spTree>
    <p:extLst>
      <p:ext uri="{BB962C8B-B14F-4D97-AF65-F5344CB8AC3E}">
        <p14:creationId xmlns:p14="http://schemas.microsoft.com/office/powerpoint/2010/main" val="299112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2535" y="1058263"/>
            <a:ext cx="4546694" cy="584775"/>
          </a:xfrm>
          <a:prstGeom prst="rect">
            <a:avLst/>
          </a:prstGeom>
          <a:noFill/>
        </p:spPr>
        <p:txBody>
          <a:bodyPr wrap="none" rtlCol="0">
            <a:spAutoFit/>
          </a:bodyPr>
          <a:lstStyle/>
          <a:p>
            <a:r>
              <a:rPr lang="en-GB" sz="3200" dirty="0" smtClean="0"/>
              <a:t>Pretty Pictures of Poisson!</a:t>
            </a:r>
            <a:endParaRPr lang="en-GB" sz="3200" dirty="0"/>
          </a:p>
        </p:txBody>
      </p:sp>
      <p:sp>
        <p:nvSpPr>
          <p:cNvPr id="5" name="TextBox 4"/>
          <p:cNvSpPr txBox="1"/>
          <p:nvPr/>
        </p:nvSpPr>
        <p:spPr>
          <a:xfrm>
            <a:off x="1821394" y="1893571"/>
            <a:ext cx="8668976" cy="584775"/>
          </a:xfrm>
          <a:prstGeom prst="rect">
            <a:avLst/>
          </a:prstGeom>
          <a:noFill/>
        </p:spPr>
        <p:txBody>
          <a:bodyPr wrap="none" rtlCol="0">
            <a:spAutoFit/>
          </a:bodyPr>
          <a:lstStyle/>
          <a:p>
            <a:r>
              <a:rPr lang="en-GB" sz="3200" dirty="0" smtClean="0"/>
              <a:t>These aren’t particularly useful, but they look nice!</a:t>
            </a:r>
            <a:endParaRPr lang="en-GB" sz="3200" dirty="0"/>
          </a:p>
        </p:txBody>
      </p:sp>
      <p:pic>
        <p:nvPicPr>
          <p:cNvPr id="6" name="Picture 5"/>
          <p:cNvPicPr>
            <a:picLocks noChangeAspect="1"/>
          </p:cNvPicPr>
          <p:nvPr/>
        </p:nvPicPr>
        <p:blipFill>
          <a:blip r:embed="rId3"/>
          <a:stretch>
            <a:fillRect/>
          </a:stretch>
        </p:blipFill>
        <p:spPr>
          <a:xfrm>
            <a:off x="1046904" y="3281424"/>
            <a:ext cx="10207569" cy="2031357"/>
          </a:xfrm>
          <a:prstGeom prst="rect">
            <a:avLst/>
          </a:prstGeom>
        </p:spPr>
      </p:pic>
    </p:spTree>
    <p:extLst>
      <p:ext uri="{BB962C8B-B14F-4D97-AF65-F5344CB8AC3E}">
        <p14:creationId xmlns:p14="http://schemas.microsoft.com/office/powerpoint/2010/main" val="38260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56659" y="322332"/>
            <a:ext cx="5686666" cy="5926550"/>
          </a:xfrm>
          <a:prstGeom prst="rect">
            <a:avLst/>
          </a:prstGeom>
        </p:spPr>
      </p:pic>
    </p:spTree>
    <p:extLst>
      <p:ext uri="{BB962C8B-B14F-4D97-AF65-F5344CB8AC3E}">
        <p14:creationId xmlns:p14="http://schemas.microsoft.com/office/powerpoint/2010/main" val="3195509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69983" y="647470"/>
            <a:ext cx="11430000" cy="4152900"/>
          </a:xfrm>
          <a:prstGeom prst="rect">
            <a:avLst/>
          </a:prstGeom>
        </p:spPr>
      </p:pic>
    </p:spTree>
    <p:extLst>
      <p:ext uri="{BB962C8B-B14F-4D97-AF65-F5344CB8AC3E}">
        <p14:creationId xmlns:p14="http://schemas.microsoft.com/office/powerpoint/2010/main" val="935367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77447" y="1795268"/>
            <a:ext cx="1973554" cy="584775"/>
          </a:xfrm>
          <a:prstGeom prst="rect">
            <a:avLst/>
          </a:prstGeom>
          <a:noFill/>
        </p:spPr>
        <p:txBody>
          <a:bodyPr wrap="none" rtlCol="0">
            <a:spAutoFit/>
          </a:bodyPr>
          <a:lstStyle/>
          <a:p>
            <a:r>
              <a:rPr lang="en-GB" sz="3200" dirty="0" smtClean="0"/>
              <a:t>Attempt 1:</a:t>
            </a:r>
            <a:endParaRPr lang="en-GB" sz="3200" dirty="0"/>
          </a:p>
        </p:txBody>
      </p:sp>
      <p:sp>
        <p:nvSpPr>
          <p:cNvPr id="6" name="TextBox 5"/>
          <p:cNvSpPr txBox="1"/>
          <p:nvPr/>
        </p:nvSpPr>
        <p:spPr>
          <a:xfrm>
            <a:off x="9230298" y="6273225"/>
            <a:ext cx="2819426" cy="584775"/>
          </a:xfrm>
          <a:prstGeom prst="rect">
            <a:avLst/>
          </a:prstGeom>
          <a:noFill/>
        </p:spPr>
        <p:txBody>
          <a:bodyPr wrap="none" rtlCol="0">
            <a:spAutoFit/>
          </a:bodyPr>
          <a:lstStyle/>
          <a:p>
            <a:r>
              <a:rPr lang="en-GB" sz="3200" dirty="0" smtClean="0"/>
              <a:t>It didn’t work…</a:t>
            </a:r>
            <a:endParaRPr lang="en-GB" sz="3200" dirty="0"/>
          </a:p>
        </p:txBody>
      </p:sp>
      <p:pic>
        <p:nvPicPr>
          <p:cNvPr id="2" name="Picture 1"/>
          <p:cNvPicPr>
            <a:picLocks noChangeAspect="1"/>
          </p:cNvPicPr>
          <p:nvPr/>
        </p:nvPicPr>
        <p:blipFill>
          <a:blip r:embed="rId3"/>
          <a:stretch>
            <a:fillRect/>
          </a:stretch>
        </p:blipFill>
        <p:spPr>
          <a:xfrm>
            <a:off x="312516" y="2681601"/>
            <a:ext cx="11540438" cy="1259905"/>
          </a:xfrm>
          <a:prstGeom prst="rect">
            <a:avLst/>
          </a:prstGeom>
          <a:noFill/>
          <a:ln>
            <a:noFill/>
          </a:ln>
        </p:spPr>
      </p:pic>
    </p:spTree>
    <p:extLst>
      <p:ext uri="{BB962C8B-B14F-4D97-AF65-F5344CB8AC3E}">
        <p14:creationId xmlns:p14="http://schemas.microsoft.com/office/powerpoint/2010/main" val="37360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0317" y="961792"/>
            <a:ext cx="6120522" cy="584775"/>
          </a:xfrm>
          <a:prstGeom prst="rect">
            <a:avLst/>
          </a:prstGeom>
          <a:noFill/>
        </p:spPr>
        <p:txBody>
          <a:bodyPr wrap="none" rtlCol="0">
            <a:spAutoFit/>
          </a:bodyPr>
          <a:lstStyle/>
          <a:p>
            <a:r>
              <a:rPr lang="en-GB" sz="3200" dirty="0" smtClean="0"/>
              <a:t>Attempt 2: Cumulative Probabilities</a:t>
            </a:r>
            <a:endParaRPr lang="en-GB" sz="3200" dirty="0"/>
          </a:p>
        </p:txBody>
      </p:sp>
      <mc:AlternateContent xmlns:mc="http://schemas.openxmlformats.org/markup-compatibility/2006" xmlns:a14="http://schemas.microsoft.com/office/drawing/2010/main">
        <mc:Choice Requires="a14">
          <p:sp>
            <p:nvSpPr>
              <p:cNvPr id="7" name="TextBox 6"/>
              <p:cNvSpPr txBox="1"/>
              <p:nvPr/>
            </p:nvSpPr>
            <p:spPr>
              <a:xfrm>
                <a:off x="176901" y="3900718"/>
                <a:ext cx="147675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𝜆</m:t>
                      </m:r>
                      <m:r>
                        <a:rPr lang="en-GB" sz="4000" b="0" i="1" smtClean="0">
                          <a:latin typeface="Cambria Math" panose="02040503050406030204" pitchFamily="18" charset="0"/>
                        </a:rPr>
                        <m:t>=5:</m:t>
                      </m:r>
                    </m:oMath>
                  </m:oMathPara>
                </a14:m>
                <a:endParaRPr lang="en-GB"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176901" y="3900718"/>
                <a:ext cx="1476751" cy="615553"/>
              </a:xfrm>
              <a:prstGeom prst="rect">
                <a:avLst/>
              </a:prstGeom>
              <a:blipFill rotWithShape="0">
                <a:blip r:embed="rId3"/>
                <a:stretch>
                  <a:fillRect/>
                </a:stretch>
              </a:blipFill>
            </p:spPr>
            <p:txBody>
              <a:bodyPr/>
              <a:lstStyle/>
              <a:p>
                <a:r>
                  <a:rPr lang="en-GB">
                    <a:noFill/>
                  </a:rPr>
                  <a:t> </a:t>
                </a:r>
              </a:p>
            </p:txBody>
          </p:sp>
        </mc:Fallback>
      </mc:AlternateContent>
      <p:sp>
        <p:nvSpPr>
          <p:cNvPr id="9" name="TextBox 8"/>
          <p:cNvSpPr txBox="1"/>
          <p:nvPr/>
        </p:nvSpPr>
        <p:spPr>
          <a:xfrm>
            <a:off x="8585500" y="6273225"/>
            <a:ext cx="3606500" cy="584775"/>
          </a:xfrm>
          <a:prstGeom prst="rect">
            <a:avLst/>
          </a:prstGeom>
          <a:noFill/>
        </p:spPr>
        <p:txBody>
          <a:bodyPr wrap="none" rtlCol="0">
            <a:spAutoFit/>
          </a:bodyPr>
          <a:lstStyle/>
          <a:p>
            <a:r>
              <a:rPr lang="en-GB" sz="3200" dirty="0" smtClean="0"/>
              <a:t>It’s like a simulation!</a:t>
            </a:r>
            <a:endParaRPr lang="en-GB" sz="3200" dirty="0"/>
          </a:p>
        </p:txBody>
      </p:sp>
      <p:pic>
        <p:nvPicPr>
          <p:cNvPr id="10" name="Picture 9"/>
          <p:cNvPicPr>
            <a:picLocks noChangeAspect="1"/>
          </p:cNvPicPr>
          <p:nvPr/>
        </p:nvPicPr>
        <p:blipFill>
          <a:blip r:embed="rId4"/>
          <a:stretch>
            <a:fillRect/>
          </a:stretch>
        </p:blipFill>
        <p:spPr>
          <a:xfrm>
            <a:off x="2880203" y="1653972"/>
            <a:ext cx="6000750" cy="2352675"/>
          </a:xfrm>
          <a:prstGeom prst="rect">
            <a:avLst/>
          </a:prstGeom>
        </p:spPr>
      </p:pic>
      <p:pic>
        <p:nvPicPr>
          <p:cNvPr id="11" name="Picture 10"/>
          <p:cNvPicPr>
            <a:picLocks noChangeAspect="1"/>
          </p:cNvPicPr>
          <p:nvPr/>
        </p:nvPicPr>
        <p:blipFill rotWithShape="1">
          <a:blip r:embed="rId5"/>
          <a:srcRect l="4697"/>
          <a:stretch/>
        </p:blipFill>
        <p:spPr>
          <a:xfrm>
            <a:off x="88135" y="4516271"/>
            <a:ext cx="11909234" cy="957368"/>
          </a:xfrm>
          <a:prstGeom prst="rect">
            <a:avLst/>
          </a:prstGeom>
        </p:spPr>
      </p:pic>
    </p:spTree>
    <p:extLst>
      <p:ext uri="{BB962C8B-B14F-4D97-AF65-F5344CB8AC3E}">
        <p14:creationId xmlns:p14="http://schemas.microsoft.com/office/powerpoint/2010/main" val="232786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0489" y="1214111"/>
            <a:ext cx="6264407" cy="584775"/>
          </a:xfrm>
          <a:prstGeom prst="rect">
            <a:avLst/>
          </a:prstGeom>
          <a:noFill/>
        </p:spPr>
        <p:txBody>
          <a:bodyPr wrap="none" rtlCol="0">
            <a:spAutoFit/>
          </a:bodyPr>
          <a:lstStyle/>
          <a:p>
            <a:r>
              <a:rPr lang="en-GB" sz="3200" dirty="0" smtClean="0"/>
              <a:t>Attempt 3: Exponential Distributions</a:t>
            </a:r>
            <a:endParaRPr lang="en-GB" sz="3200" dirty="0"/>
          </a:p>
        </p:txBody>
      </p:sp>
      <p:sp>
        <p:nvSpPr>
          <p:cNvPr id="7" name="TextBox 6"/>
          <p:cNvSpPr txBox="1"/>
          <p:nvPr/>
        </p:nvSpPr>
        <p:spPr>
          <a:xfrm>
            <a:off x="645934" y="4838907"/>
            <a:ext cx="6213515" cy="1200329"/>
          </a:xfrm>
          <a:prstGeom prst="rect">
            <a:avLst/>
          </a:prstGeom>
          <a:noFill/>
        </p:spPr>
        <p:txBody>
          <a:bodyPr wrap="square" rtlCol="0">
            <a:spAutoFit/>
          </a:bodyPr>
          <a:lstStyle/>
          <a:p>
            <a:r>
              <a:rPr lang="en-GB" dirty="0" smtClean="0"/>
              <a:t>Poisson processes follow an exponential distribution, so there’ll be some logs involved.</a:t>
            </a:r>
          </a:p>
          <a:p>
            <a:r>
              <a:rPr lang="en-GB" dirty="0" smtClean="0"/>
              <a:t>r() will always return a value less than one, so it will never try to do log(0).</a:t>
            </a:r>
            <a:endParaRPr lang="en-GB" dirty="0"/>
          </a:p>
        </p:txBody>
      </p:sp>
      <p:pic>
        <p:nvPicPr>
          <p:cNvPr id="9" name="Picture 8"/>
          <p:cNvPicPr>
            <a:picLocks noChangeAspect="1"/>
          </p:cNvPicPr>
          <p:nvPr/>
        </p:nvPicPr>
        <p:blipFill>
          <a:blip r:embed="rId3"/>
          <a:stretch>
            <a:fillRect/>
          </a:stretch>
        </p:blipFill>
        <p:spPr>
          <a:xfrm>
            <a:off x="7171294" y="1214111"/>
            <a:ext cx="4833417" cy="4599542"/>
          </a:xfrm>
          <a:prstGeom prst="rect">
            <a:avLst/>
          </a:prstGeom>
        </p:spPr>
      </p:pic>
      <p:pic>
        <p:nvPicPr>
          <p:cNvPr id="10" name="Picture 9"/>
          <p:cNvPicPr>
            <a:picLocks noChangeAspect="1"/>
          </p:cNvPicPr>
          <p:nvPr/>
        </p:nvPicPr>
        <p:blipFill>
          <a:blip r:embed="rId4"/>
          <a:stretch>
            <a:fillRect/>
          </a:stretch>
        </p:blipFill>
        <p:spPr>
          <a:xfrm>
            <a:off x="1028161" y="2172635"/>
            <a:ext cx="5449062" cy="2292523"/>
          </a:xfrm>
          <a:prstGeom prst="rect">
            <a:avLst/>
          </a:prstGeom>
        </p:spPr>
      </p:pic>
      <p:cxnSp>
        <p:nvCxnSpPr>
          <p:cNvPr id="12" name="Straight Arrow Connector 11"/>
          <p:cNvCxnSpPr/>
          <p:nvPr/>
        </p:nvCxnSpPr>
        <p:spPr>
          <a:xfrm>
            <a:off x="727113" y="3513882"/>
            <a:ext cx="20271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52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94882" y="1300066"/>
            <a:ext cx="3333990" cy="584775"/>
          </a:xfrm>
          <a:prstGeom prst="rect">
            <a:avLst/>
          </a:prstGeom>
          <a:noFill/>
        </p:spPr>
        <p:txBody>
          <a:bodyPr wrap="none" rtlCol="0">
            <a:spAutoFit/>
          </a:bodyPr>
          <a:lstStyle/>
          <a:p>
            <a:r>
              <a:rPr lang="en-GB" sz="3200" dirty="0" smtClean="0"/>
              <a:t>Random Numbers!</a:t>
            </a:r>
            <a:endParaRPr lang="en-GB"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715" y="2074039"/>
            <a:ext cx="8744324" cy="3147956"/>
          </a:xfrm>
          <a:prstGeom prst="rect">
            <a:avLst/>
          </a:prstGeom>
        </p:spPr>
      </p:pic>
    </p:spTree>
    <p:extLst>
      <p:ext uri="{BB962C8B-B14F-4D97-AF65-F5344CB8AC3E}">
        <p14:creationId xmlns:p14="http://schemas.microsoft.com/office/powerpoint/2010/main" val="166442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0924" y="1276917"/>
            <a:ext cx="5321906" cy="584775"/>
          </a:xfrm>
          <a:prstGeom prst="rect">
            <a:avLst/>
          </a:prstGeom>
          <a:noFill/>
        </p:spPr>
        <p:txBody>
          <a:bodyPr wrap="none" rtlCol="0">
            <a:spAutoFit/>
          </a:bodyPr>
          <a:lstStyle/>
          <a:p>
            <a:r>
              <a:rPr lang="en-GB" sz="3200" dirty="0" smtClean="0"/>
              <a:t>Random Numbers! (attempt 2)</a:t>
            </a:r>
            <a:endParaRPr lang="en-GB" sz="3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1082" y="2118891"/>
            <a:ext cx="6161590" cy="3465894"/>
          </a:xfrm>
          <a:prstGeom prst="rect">
            <a:avLst/>
          </a:prstGeom>
        </p:spPr>
      </p:pic>
      <p:sp>
        <p:nvSpPr>
          <p:cNvPr id="6" name="TextBox 5"/>
          <p:cNvSpPr txBox="1"/>
          <p:nvPr/>
        </p:nvSpPr>
        <p:spPr>
          <a:xfrm>
            <a:off x="8585500" y="6273225"/>
            <a:ext cx="3672224" cy="584775"/>
          </a:xfrm>
          <a:prstGeom prst="rect">
            <a:avLst/>
          </a:prstGeom>
          <a:noFill/>
        </p:spPr>
        <p:txBody>
          <a:bodyPr wrap="none" rtlCol="0">
            <a:spAutoFit/>
          </a:bodyPr>
          <a:lstStyle/>
          <a:p>
            <a:r>
              <a:rPr lang="en-GB" sz="3200" dirty="0" smtClean="0"/>
              <a:t>We didn’t plug it in…</a:t>
            </a:r>
            <a:endParaRPr lang="en-GB" sz="3200" dirty="0"/>
          </a:p>
        </p:txBody>
      </p:sp>
    </p:spTree>
    <p:extLst>
      <p:ext uri="{BB962C8B-B14F-4D97-AF65-F5344CB8AC3E}">
        <p14:creationId xmlns:p14="http://schemas.microsoft.com/office/powerpoint/2010/main" val="15473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15325" y="1298240"/>
            <a:ext cx="5321906" cy="584775"/>
          </a:xfrm>
          <a:prstGeom prst="rect">
            <a:avLst/>
          </a:prstGeom>
          <a:noFill/>
        </p:spPr>
        <p:txBody>
          <a:bodyPr wrap="none" rtlCol="0">
            <a:spAutoFit/>
          </a:bodyPr>
          <a:lstStyle/>
          <a:p>
            <a:r>
              <a:rPr lang="en-GB" sz="3200" dirty="0" smtClean="0"/>
              <a:t>Random Numbers! (attempt 3)</a:t>
            </a:r>
            <a:endParaRPr lang="en-GB" sz="3200" dirty="0"/>
          </a:p>
        </p:txBody>
      </p:sp>
      <p:sp>
        <p:nvSpPr>
          <p:cNvPr id="9" name="TextBox 8"/>
          <p:cNvSpPr txBox="1"/>
          <p:nvPr/>
        </p:nvSpPr>
        <p:spPr>
          <a:xfrm>
            <a:off x="4808076" y="4632244"/>
            <a:ext cx="6292464" cy="707886"/>
          </a:xfrm>
          <a:prstGeom prst="rect">
            <a:avLst/>
          </a:prstGeom>
          <a:noFill/>
        </p:spPr>
        <p:txBody>
          <a:bodyPr wrap="square" rtlCol="0">
            <a:spAutoFit/>
          </a:bodyPr>
          <a:lstStyle/>
          <a:p>
            <a:r>
              <a:rPr lang="en-GB" sz="2000" dirty="0"/>
              <a:t>u</a:t>
            </a:r>
            <a:r>
              <a:rPr lang="en-GB" sz="2000" dirty="0" smtClean="0"/>
              <a:t>rllib2.Request, or “go to this webpage please and return its contents thanks”</a:t>
            </a:r>
          </a:p>
        </p:txBody>
      </p:sp>
      <p:pic>
        <p:nvPicPr>
          <p:cNvPr id="2" name="Picture 1"/>
          <p:cNvPicPr>
            <a:picLocks noChangeAspect="1"/>
          </p:cNvPicPr>
          <p:nvPr/>
        </p:nvPicPr>
        <p:blipFill>
          <a:blip r:embed="rId3"/>
          <a:stretch>
            <a:fillRect/>
          </a:stretch>
        </p:blipFill>
        <p:spPr>
          <a:xfrm>
            <a:off x="698199" y="2010186"/>
            <a:ext cx="10858927" cy="2018344"/>
          </a:xfrm>
          <a:prstGeom prst="rect">
            <a:avLst/>
          </a:prstGeom>
        </p:spPr>
      </p:pic>
      <p:cxnSp>
        <p:nvCxnSpPr>
          <p:cNvPr id="7" name="Straight Arrow Connector 6"/>
          <p:cNvCxnSpPr/>
          <p:nvPr/>
        </p:nvCxnSpPr>
        <p:spPr>
          <a:xfrm flipV="1">
            <a:off x="6627692" y="3194613"/>
            <a:ext cx="0" cy="1437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75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11298" y="1576448"/>
            <a:ext cx="6289173" cy="2382094"/>
          </a:xfrm>
          <a:prstGeom prst="rect">
            <a:avLst/>
          </a:prstGeom>
        </p:spPr>
      </p:pic>
      <p:sp>
        <p:nvSpPr>
          <p:cNvPr id="5" name="TextBox 4"/>
          <p:cNvSpPr txBox="1"/>
          <p:nvPr/>
        </p:nvSpPr>
        <p:spPr>
          <a:xfrm>
            <a:off x="4454328" y="572115"/>
            <a:ext cx="3403111" cy="584775"/>
          </a:xfrm>
          <a:prstGeom prst="rect">
            <a:avLst/>
          </a:prstGeom>
          <a:noFill/>
        </p:spPr>
        <p:txBody>
          <a:bodyPr wrap="none" rtlCol="0">
            <a:spAutoFit/>
          </a:bodyPr>
          <a:lstStyle/>
          <a:p>
            <a:r>
              <a:rPr lang="en-GB" sz="3200" dirty="0" smtClean="0"/>
              <a:t>Mean and Variance</a:t>
            </a:r>
            <a:endParaRPr lang="en-GB" sz="3200" dirty="0"/>
          </a:p>
        </p:txBody>
      </p:sp>
      <mc:AlternateContent xmlns:mc="http://schemas.openxmlformats.org/markup-compatibility/2006" xmlns:a14="http://schemas.microsoft.com/office/drawing/2010/main">
        <mc:Choice Requires="a14">
          <p:sp>
            <p:nvSpPr>
              <p:cNvPr id="6" name="TextBox 5"/>
              <p:cNvSpPr txBox="1"/>
              <p:nvPr/>
            </p:nvSpPr>
            <p:spPr>
              <a:xfrm>
                <a:off x="5122555" y="4953964"/>
                <a:ext cx="211070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𝜆</m:t>
                      </m:r>
                      <m:r>
                        <a:rPr lang="en-GB" sz="3200" b="0" i="1" smtClean="0">
                          <a:latin typeface="Cambria Math" panose="02040503050406030204" pitchFamily="18" charset="0"/>
                        </a:rPr>
                        <m:t>=</m:t>
                      </m:r>
                      <m:acc>
                        <m:accPr>
                          <m:chr m:val="̅"/>
                          <m:ctrlPr>
                            <a:rPr lang="en-GB" sz="3200" i="1" smtClean="0">
                              <a:latin typeface="Cambria Math" panose="02040503050406030204" pitchFamily="18" charset="0"/>
                            </a:rPr>
                          </m:ctrlPr>
                        </m:accPr>
                        <m:e>
                          <m:r>
                            <a:rPr lang="en-GB" sz="3200" b="0" i="1" smtClean="0">
                              <a:latin typeface="Cambria Math" panose="02040503050406030204" pitchFamily="18" charset="0"/>
                            </a:rPr>
                            <m:t>𝑋</m:t>
                          </m:r>
                        </m:e>
                      </m:acc>
                      <m:r>
                        <a:rPr lang="en-GB" sz="3200" b="0" i="1" smtClean="0">
                          <a:latin typeface="Cambria Math" panose="02040503050406030204" pitchFamily="18" charset="0"/>
                        </a:rPr>
                        <m:t>=</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rPr>
                            <m:t>𝜎</m:t>
                          </m:r>
                        </m:e>
                        <m:sup>
                          <m:r>
                            <a:rPr lang="en-GB" sz="3200" b="0" i="1" smtClean="0">
                              <a:latin typeface="Cambria Math" panose="02040503050406030204" pitchFamily="18" charset="0"/>
                            </a:rPr>
                            <m:t>2</m:t>
                          </m:r>
                        </m:sup>
                      </m:sSup>
                    </m:oMath>
                  </m:oMathPara>
                </a14:m>
                <a:endParaRPr lang="en-GB"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5122555" y="4953964"/>
                <a:ext cx="2110706" cy="492443"/>
              </a:xfrm>
              <a:prstGeom prst="rect">
                <a:avLst/>
              </a:prstGeom>
              <a:blipFill rotWithShape="0">
                <a:blip r:embed="rId4"/>
                <a:stretch>
                  <a:fillRect/>
                </a:stretch>
              </a:blipFill>
            </p:spPr>
            <p:txBody>
              <a:bodyPr/>
              <a:lstStyle/>
              <a:p>
                <a:r>
                  <a:rPr lang="en-GB">
                    <a:noFill/>
                  </a:rPr>
                  <a:t> </a:t>
                </a:r>
              </a:p>
            </p:txBody>
          </p:sp>
        </mc:Fallback>
      </mc:AlternateContent>
      <p:sp>
        <p:nvSpPr>
          <p:cNvPr id="7" name="TextBox 6"/>
          <p:cNvSpPr txBox="1"/>
          <p:nvPr/>
        </p:nvSpPr>
        <p:spPr>
          <a:xfrm>
            <a:off x="4092369" y="5446407"/>
            <a:ext cx="4127027" cy="584775"/>
          </a:xfrm>
          <a:prstGeom prst="rect">
            <a:avLst/>
          </a:prstGeom>
          <a:noFill/>
        </p:spPr>
        <p:txBody>
          <a:bodyPr wrap="none" rtlCol="0">
            <a:spAutoFit/>
          </a:bodyPr>
          <a:lstStyle/>
          <a:p>
            <a:r>
              <a:rPr lang="en-GB" sz="3200" dirty="0" smtClean="0"/>
              <a:t>(if you do enough tests)</a:t>
            </a:r>
            <a:endParaRPr lang="en-GB" sz="3200" dirty="0"/>
          </a:p>
        </p:txBody>
      </p:sp>
      <mc:AlternateContent xmlns:mc="http://schemas.openxmlformats.org/markup-compatibility/2006" xmlns:a14="http://schemas.microsoft.com/office/drawing/2010/main">
        <mc:Choice Requires="a14">
          <p:sp>
            <p:nvSpPr>
              <p:cNvPr id="8" name="TextBox 7"/>
              <p:cNvSpPr txBox="1"/>
              <p:nvPr/>
            </p:nvSpPr>
            <p:spPr>
              <a:xfrm>
                <a:off x="4891209" y="4369189"/>
                <a:ext cx="257339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𝐹𝑜𝑟</m:t>
                      </m:r>
                      <m:r>
                        <a:rPr lang="en-GB" sz="3200" b="0" i="1" smtClean="0">
                          <a:latin typeface="Cambria Math" panose="02040503050406030204" pitchFamily="18" charset="0"/>
                        </a:rPr>
                        <m:t> </m:t>
                      </m:r>
                      <m:r>
                        <a:rPr lang="en-GB" sz="3200" b="0" i="1" smtClean="0">
                          <a:latin typeface="Cambria Math" panose="02040503050406030204" pitchFamily="18" charset="0"/>
                        </a:rPr>
                        <m:t>𝑋</m:t>
                      </m:r>
                      <m:r>
                        <a:rPr lang="en-GB" sz="3200" b="0" i="1" smtClean="0">
                          <a:latin typeface="Cambria Math" panose="02040503050406030204" pitchFamily="18" charset="0"/>
                        </a:rPr>
                        <m:t>~</m:t>
                      </m:r>
                      <m:r>
                        <a:rPr lang="en-GB" sz="3200" b="0" i="1" smtClean="0">
                          <a:latin typeface="Cambria Math" panose="02040503050406030204" pitchFamily="18" charset="0"/>
                        </a:rPr>
                        <m:t>𝑃𝑜</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𝜆</m:t>
                          </m:r>
                        </m:e>
                      </m:d>
                      <m:r>
                        <a:rPr lang="en-GB" sz="3200" b="0" i="1" smtClean="0">
                          <a:latin typeface="Cambria Math" panose="02040503050406030204" pitchFamily="18" charset="0"/>
                        </a:rPr>
                        <m:t>:</m:t>
                      </m:r>
                    </m:oMath>
                  </m:oMathPara>
                </a14:m>
                <a:endParaRPr lang="en-GB"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4891209" y="4369189"/>
                <a:ext cx="2573397" cy="492443"/>
              </a:xfrm>
              <a:prstGeom prst="rect">
                <a:avLst/>
              </a:prstGeom>
              <a:blipFill rotWithShape="0">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904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549</Words>
  <Application>Microsoft Office PowerPoint</Application>
  <PresentationFormat>Widescreen</PresentationFormat>
  <Paragraphs>74</Paragraphs>
  <Slides>12</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Adventures in Poisson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King's college London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Adventures in Poisson</dc:title>
  <dc:creator>Keating, Finnbar</dc:creator>
  <cp:lastModifiedBy>Keating, Finnbar</cp:lastModifiedBy>
  <cp:revision>42</cp:revision>
  <dcterms:created xsi:type="dcterms:W3CDTF">2015-07-09T09:58:10Z</dcterms:created>
  <dcterms:modified xsi:type="dcterms:W3CDTF">2015-07-15T10:53:28Z</dcterms:modified>
</cp:coreProperties>
</file>