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2" r:id="rId7"/>
    <p:sldId id="261" r:id="rId8"/>
    <p:sldId id="289" r:id="rId9"/>
    <p:sldId id="296" r:id="rId10"/>
    <p:sldId id="293" r:id="rId11"/>
    <p:sldId id="301" r:id="rId12"/>
    <p:sldId id="302" r:id="rId13"/>
    <p:sldId id="297" r:id="rId14"/>
    <p:sldId id="298" r:id="rId15"/>
    <p:sldId id="303"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8D"/>
    <a:srgbClr val="FFFFFF"/>
    <a:srgbClr val="FDFBF9"/>
    <a:srgbClr val="FBF4E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6" autoAdjust="0"/>
    <p:restoredTop sz="94660"/>
  </p:normalViewPr>
  <p:slideViewPr>
    <p:cSldViewPr snapToGrid="0">
      <p:cViewPr varScale="1">
        <p:scale>
          <a:sx n="104" d="100"/>
          <a:sy n="104" d="100"/>
        </p:scale>
        <p:origin x="126" y="135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6/18/2022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389226" y="2569581"/>
            <a:ext cx="5802774" cy="1583434"/>
          </a:xfrm>
        </p:spPr>
        <p:txBody>
          <a:bodyPr/>
          <a:lstStyle/>
          <a:p>
            <a:r>
              <a:rPr lang="en-US" sz="2800" dirty="0"/>
              <a:t>Launch Strategy </a:t>
            </a:r>
            <a:br>
              <a:rPr lang="en-US" sz="2800" dirty="0"/>
            </a:br>
            <a:r>
              <a:rPr lang="en-US" sz="2800" dirty="0"/>
              <a:t>online video rental service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389226" y="4619456"/>
            <a:ext cx="4941770" cy="396660"/>
          </a:xfrm>
        </p:spPr>
        <p:txBody>
          <a:bodyPr/>
          <a:lstStyle/>
          <a:p>
            <a:r>
              <a:rPr lang="en-US" dirty="0"/>
              <a:t>Finn D. | Business Intelligence</a:t>
            </a:r>
          </a:p>
        </p:txBody>
      </p:sp>
      <p:sp>
        <p:nvSpPr>
          <p:cNvPr id="4" name="Title 1">
            <a:extLst>
              <a:ext uri="{FF2B5EF4-FFF2-40B4-BE49-F238E27FC236}">
                <a16:creationId xmlns:a16="http://schemas.microsoft.com/office/drawing/2014/main" id="{0588BD91-715D-9B19-345D-4DC6D125EF57}"/>
              </a:ext>
            </a:extLst>
          </p:cNvPr>
          <p:cNvSpPr txBox="1">
            <a:spLocks/>
          </p:cNvSpPr>
          <p:nvPr/>
        </p:nvSpPr>
        <p:spPr>
          <a:xfrm>
            <a:off x="6389226" y="4005848"/>
            <a:ext cx="5239666" cy="4937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1800" dirty="0"/>
              <a:t>Data Analysis</a:t>
            </a:r>
          </a:p>
        </p:txBody>
      </p:sp>
      <p:sp>
        <p:nvSpPr>
          <p:cNvPr id="7" name="Title 1">
            <a:extLst>
              <a:ext uri="{FF2B5EF4-FFF2-40B4-BE49-F238E27FC236}">
                <a16:creationId xmlns:a16="http://schemas.microsoft.com/office/drawing/2014/main" id="{1C5C4F37-4C0B-D6E0-5C50-CFF03030A27E}"/>
              </a:ext>
            </a:extLst>
          </p:cNvPr>
          <p:cNvSpPr txBox="1">
            <a:spLocks/>
          </p:cNvSpPr>
          <p:nvPr/>
        </p:nvSpPr>
        <p:spPr>
          <a:xfrm>
            <a:off x="225513" y="5181213"/>
            <a:ext cx="5239666" cy="14480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err="1"/>
              <a:t>Rockbuster</a:t>
            </a:r>
            <a:r>
              <a:rPr lang="en-US" dirty="0"/>
              <a:t> </a:t>
            </a:r>
            <a:r>
              <a:rPr lang="en-US" dirty="0" err="1"/>
              <a:t>steatlh</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4EF">
            <a:alpha val="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err="1"/>
              <a:t>CUstomers</a:t>
            </a:r>
            <a:endParaRPr lang="en-US" dirty="0"/>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pPr marL="0" indent="0" algn="l" rtl="0" eaLnBrk="1" latinLnBrk="0" hangingPunct="1">
              <a:spcBef>
                <a:spcPts val="1000"/>
              </a:spcBef>
              <a:spcAft>
                <a:spcPts val="0"/>
              </a:spcAft>
            </a:pPr>
            <a:r>
              <a:rPr lang="en-US" sz="1800" kern="1200" spc="50" baseline="0" dirty="0">
                <a:solidFill>
                  <a:srgbClr val="404040"/>
                </a:solidFill>
                <a:effectLst/>
                <a:latin typeface="Tenorite" panose="00000500000000000000" pitchFamily="2" charset="0"/>
                <a:ea typeface="+mn-ea"/>
                <a:cs typeface="+mn-cs"/>
              </a:rPr>
              <a:t>Which countries are </a:t>
            </a:r>
            <a:r>
              <a:rPr lang="en-US" sz="1800" kern="1200" spc="50" baseline="0" dirty="0" err="1">
                <a:solidFill>
                  <a:srgbClr val="404040"/>
                </a:solidFill>
                <a:effectLst/>
                <a:latin typeface="Tenorite" panose="00000500000000000000" pitchFamily="2" charset="0"/>
                <a:ea typeface="+mn-ea"/>
                <a:cs typeface="+mn-cs"/>
              </a:rPr>
              <a:t>Rockbuster</a:t>
            </a:r>
            <a:r>
              <a:rPr lang="en-US" sz="1800" kern="1200" spc="50" baseline="0" dirty="0">
                <a:solidFill>
                  <a:srgbClr val="404040"/>
                </a:solidFill>
                <a:effectLst/>
                <a:latin typeface="Tenorite" panose="00000500000000000000" pitchFamily="2" charset="0"/>
                <a:ea typeface="+mn-ea"/>
                <a:cs typeface="+mn-cs"/>
              </a:rPr>
              <a:t> customers based in?</a:t>
            </a:r>
            <a:endParaRPr lang="en-US" dirty="0">
              <a:effectLst/>
            </a:endParaRP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6D73209-9FED-943B-D82B-8B7E9364EC76}"/>
              </a:ext>
            </a:extLst>
          </p:cNvPr>
          <p:cNvPicPr>
            <a:picLocks noChangeAspect="1"/>
          </p:cNvPicPr>
          <p:nvPr/>
        </p:nvPicPr>
        <p:blipFill>
          <a:blip r:embed="rId2"/>
          <a:stretch>
            <a:fillRect/>
          </a:stretch>
        </p:blipFill>
        <p:spPr>
          <a:xfrm>
            <a:off x="838200" y="1858826"/>
            <a:ext cx="6285790" cy="4634049"/>
          </a:xfrm>
          <a:prstGeom prst="rect">
            <a:avLst/>
          </a:prstGeom>
        </p:spPr>
      </p:pic>
      <p:pic>
        <p:nvPicPr>
          <p:cNvPr id="7" name="Picture 6">
            <a:extLst>
              <a:ext uri="{FF2B5EF4-FFF2-40B4-BE49-F238E27FC236}">
                <a16:creationId xmlns:a16="http://schemas.microsoft.com/office/drawing/2014/main" id="{3975D144-5F78-546E-D5C1-70F18DCA8E5F}"/>
              </a:ext>
            </a:extLst>
          </p:cNvPr>
          <p:cNvPicPr>
            <a:picLocks noChangeAspect="1"/>
          </p:cNvPicPr>
          <p:nvPr/>
        </p:nvPicPr>
        <p:blipFill>
          <a:blip r:embed="rId3"/>
          <a:stretch>
            <a:fillRect/>
          </a:stretch>
        </p:blipFill>
        <p:spPr>
          <a:xfrm>
            <a:off x="7514674" y="1802349"/>
            <a:ext cx="4270926" cy="2458568"/>
          </a:xfrm>
          <a:prstGeom prst="rect">
            <a:avLst/>
          </a:prstGeom>
        </p:spPr>
      </p:pic>
    </p:spTree>
    <p:extLst>
      <p:ext uri="{BB962C8B-B14F-4D97-AF65-F5344CB8AC3E}">
        <p14:creationId xmlns:p14="http://schemas.microsoft.com/office/powerpoint/2010/main" val="317406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4EF">
            <a:alpha val="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err="1"/>
              <a:t>LIFetime</a:t>
            </a:r>
            <a:r>
              <a:rPr lang="en-US" dirty="0"/>
              <a:t> value</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Where are customers with a high lifetime value based?</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9F8E2C9-51A0-7045-8527-104611796166}"/>
              </a:ext>
            </a:extLst>
          </p:cNvPr>
          <p:cNvPicPr>
            <a:picLocks noChangeAspect="1"/>
          </p:cNvPicPr>
          <p:nvPr/>
        </p:nvPicPr>
        <p:blipFill>
          <a:blip r:embed="rId2"/>
          <a:stretch>
            <a:fillRect/>
          </a:stretch>
        </p:blipFill>
        <p:spPr>
          <a:xfrm>
            <a:off x="838199" y="1814310"/>
            <a:ext cx="6259830" cy="4542040"/>
          </a:xfrm>
          <a:prstGeom prst="rect">
            <a:avLst/>
          </a:prstGeom>
        </p:spPr>
      </p:pic>
      <p:pic>
        <p:nvPicPr>
          <p:cNvPr id="7" name="Picture 6">
            <a:extLst>
              <a:ext uri="{FF2B5EF4-FFF2-40B4-BE49-F238E27FC236}">
                <a16:creationId xmlns:a16="http://schemas.microsoft.com/office/drawing/2014/main" id="{5AE7E32E-C814-F141-A1AB-F2703A173920}"/>
              </a:ext>
            </a:extLst>
          </p:cNvPr>
          <p:cNvPicPr>
            <a:picLocks noChangeAspect="1"/>
          </p:cNvPicPr>
          <p:nvPr/>
        </p:nvPicPr>
        <p:blipFill>
          <a:blip r:embed="rId3"/>
          <a:stretch>
            <a:fillRect/>
          </a:stretch>
        </p:blipFill>
        <p:spPr>
          <a:xfrm>
            <a:off x="7400373" y="1780268"/>
            <a:ext cx="3953427" cy="2524477"/>
          </a:xfrm>
          <a:prstGeom prst="rect">
            <a:avLst/>
          </a:prstGeom>
        </p:spPr>
      </p:pic>
    </p:spTree>
    <p:extLst>
      <p:ext uri="{BB962C8B-B14F-4D97-AF65-F5344CB8AC3E}">
        <p14:creationId xmlns:p14="http://schemas.microsoft.com/office/powerpoint/2010/main" val="139225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Insights &amp; Recommendations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664" y="2114393"/>
            <a:ext cx="4031945" cy="365125"/>
          </a:xfrm>
        </p:spPr>
        <p:txBody>
          <a:bodyPr vert="horz" lIns="91440" tIns="45720" rIns="91440" bIns="45720" rtlCol="0" anchor="t">
            <a:normAutofit lnSpcReduction="10000"/>
          </a:bodyPr>
          <a:lstStyle/>
          <a:p>
            <a:pPr algn="l"/>
            <a:r>
              <a:rPr lang="en-US" dirty="0"/>
              <a:t>REVENUE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65885" y="2551417"/>
            <a:ext cx="4031030" cy="1249083"/>
          </a:xfrm>
        </p:spPr>
        <p:txBody>
          <a:bodyPr>
            <a:normAutofit fontScale="85000" lnSpcReduction="10000"/>
          </a:bodyPr>
          <a:lstStyle/>
          <a:p>
            <a:pPr marL="285750" indent="-285750" algn="l">
              <a:buFont typeface="Arial" panose="020B0604020202020204" pitchFamily="34" charset="0"/>
              <a:buChar char="•"/>
            </a:pPr>
            <a:r>
              <a:rPr lang="de-DE" dirty="0"/>
              <a:t>Average </a:t>
            </a:r>
            <a:r>
              <a:rPr lang="de-DE" dirty="0" err="1"/>
              <a:t>rental</a:t>
            </a:r>
            <a:r>
              <a:rPr lang="de-DE" dirty="0"/>
              <a:t> </a:t>
            </a:r>
            <a:r>
              <a:rPr lang="de-DE" dirty="0" err="1"/>
              <a:t>duration</a:t>
            </a:r>
            <a:r>
              <a:rPr lang="de-DE" dirty="0"/>
              <a:t> </a:t>
            </a:r>
            <a:r>
              <a:rPr lang="de-DE" dirty="0" err="1"/>
              <a:t>of</a:t>
            </a:r>
            <a:r>
              <a:rPr lang="de-DE" dirty="0"/>
              <a:t> 5 </a:t>
            </a:r>
            <a:r>
              <a:rPr lang="de-DE" dirty="0" err="1"/>
              <a:t>days</a:t>
            </a:r>
            <a:endParaRPr lang="de-DE" dirty="0"/>
          </a:p>
          <a:p>
            <a:pPr marL="285750" indent="-285750" algn="l">
              <a:buFont typeface="Arial" panose="020B0604020202020204" pitchFamily="34" charset="0"/>
              <a:buChar char="•"/>
            </a:pPr>
            <a:r>
              <a:rPr lang="de-DE" dirty="0"/>
              <a:t>Most </a:t>
            </a:r>
            <a:r>
              <a:rPr lang="de-DE" dirty="0" err="1"/>
              <a:t>revenue</a:t>
            </a:r>
            <a:r>
              <a:rPr lang="de-DE" dirty="0"/>
              <a:t> </a:t>
            </a:r>
            <a:r>
              <a:rPr lang="de-DE" dirty="0" err="1"/>
              <a:t>gained</a:t>
            </a:r>
            <a:r>
              <a:rPr lang="de-DE" dirty="0"/>
              <a:t> </a:t>
            </a:r>
            <a:r>
              <a:rPr lang="de-DE" dirty="0" err="1"/>
              <a:t>from</a:t>
            </a:r>
            <a:r>
              <a:rPr lang="de-DE" dirty="0"/>
              <a:t> </a:t>
            </a:r>
            <a:r>
              <a:rPr lang="de-DE" dirty="0" err="1"/>
              <a:t>genre</a:t>
            </a:r>
            <a:r>
              <a:rPr lang="de-DE" dirty="0"/>
              <a:t> </a:t>
            </a:r>
            <a:r>
              <a:rPr lang="de-DE" dirty="0" err="1"/>
              <a:t>sports</a:t>
            </a:r>
            <a:r>
              <a:rPr lang="de-DE" dirty="0"/>
              <a:t> and PG-13</a:t>
            </a:r>
          </a:p>
          <a:p>
            <a:pPr marL="285750" indent="-285750" algn="l">
              <a:buFont typeface="Arial" panose="020B0604020202020204" pitchFamily="34" charset="0"/>
              <a:buChar char="•"/>
            </a:pPr>
            <a:r>
              <a:rPr lang="en-US" dirty="0"/>
              <a:t>Least revenue gained from genre music and rating G</a:t>
            </a:r>
          </a:p>
          <a:p>
            <a:pPr marL="285750" indent="-285750" algn="l">
              <a:buFont typeface="Arial" panose="020B0604020202020204" pitchFamily="34" charset="0"/>
              <a:buChar char="•"/>
            </a:pPr>
            <a:r>
              <a:rPr lang="en-US" dirty="0"/>
              <a:t>Top 3 countries by revenue: India, China, USA</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4627" y="2114393"/>
            <a:ext cx="4031945" cy="365125"/>
          </a:xfrm>
        </p:spPr>
        <p:txBody>
          <a:bodyPr>
            <a:normAutofit lnSpcReduction="10000"/>
          </a:bodyPr>
          <a:lstStyle/>
          <a:p>
            <a:pPr algn="l"/>
            <a:r>
              <a:rPr lang="en-US" dirty="0"/>
              <a:t>CUSTOMERS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2547039"/>
            <a:ext cx="4031030" cy="1057308"/>
          </a:xfrm>
        </p:spPr>
        <p:txBody>
          <a:bodyPr/>
          <a:lstStyle/>
          <a:p>
            <a:pPr marL="285750" indent="-285750" algn="l">
              <a:buFont typeface="Arial" panose="020B0604020202020204" pitchFamily="34" charset="0"/>
              <a:buChar char="•"/>
            </a:pPr>
            <a:r>
              <a:rPr lang="de-DE" dirty="0"/>
              <a:t>Worldwide </a:t>
            </a:r>
            <a:r>
              <a:rPr lang="de-DE" dirty="0" err="1"/>
              <a:t>customer</a:t>
            </a:r>
            <a:r>
              <a:rPr lang="de-DE" dirty="0"/>
              <a:t> </a:t>
            </a:r>
            <a:r>
              <a:rPr lang="de-DE" dirty="0" err="1"/>
              <a:t>base</a:t>
            </a:r>
            <a:endParaRPr lang="de-DE" dirty="0"/>
          </a:p>
          <a:p>
            <a:pPr marL="285750" indent="-285750" algn="l">
              <a:buFont typeface="Arial" panose="020B0604020202020204" pitchFamily="34" charset="0"/>
              <a:buChar char="•"/>
            </a:pPr>
            <a:r>
              <a:rPr lang="de-DE" dirty="0" err="1"/>
              <a:t>No</a:t>
            </a:r>
            <a:r>
              <a:rPr lang="de-DE" dirty="0"/>
              <a:t> </a:t>
            </a:r>
            <a:r>
              <a:rPr lang="de-DE" dirty="0" err="1"/>
              <a:t>customers</a:t>
            </a:r>
            <a:r>
              <a:rPr lang="de-DE" dirty="0"/>
              <a:t> in Australia</a:t>
            </a:r>
          </a:p>
          <a:p>
            <a:pPr marL="285750" indent="-285750" algn="l">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pPr algn="l"/>
            <a:r>
              <a:rPr lang="en-US" dirty="0"/>
              <a:t>RECOMMENDATIONS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normAutofit lnSpcReduction="10000"/>
          </a:bodyPr>
          <a:lstStyle/>
          <a:p>
            <a:pPr marL="285750" indent="-285750" algn="l">
              <a:buFont typeface="Arial" panose="020B0604020202020204" pitchFamily="34" charset="0"/>
              <a:buChar char="•"/>
            </a:pPr>
            <a:r>
              <a:rPr lang="de-DE" dirty="0"/>
              <a:t>Start </a:t>
            </a:r>
            <a:r>
              <a:rPr lang="de-DE" dirty="0" err="1"/>
              <a:t>the</a:t>
            </a:r>
            <a:r>
              <a:rPr lang="de-DE" dirty="0"/>
              <a:t> </a:t>
            </a:r>
            <a:r>
              <a:rPr lang="de-DE" dirty="0" err="1"/>
              <a:t>streaming</a:t>
            </a:r>
            <a:r>
              <a:rPr lang="de-DE" dirty="0"/>
              <a:t> </a:t>
            </a:r>
            <a:r>
              <a:rPr lang="de-DE" dirty="0" err="1"/>
              <a:t>service</a:t>
            </a:r>
            <a:r>
              <a:rPr lang="de-DE" dirty="0"/>
              <a:t> in a </a:t>
            </a:r>
            <a:r>
              <a:rPr lang="de-DE" dirty="0" err="1"/>
              <a:t>mediocre</a:t>
            </a:r>
            <a:r>
              <a:rPr lang="de-DE" dirty="0"/>
              <a:t> </a:t>
            </a:r>
            <a:r>
              <a:rPr lang="de-DE" dirty="0" err="1"/>
              <a:t>performing</a:t>
            </a:r>
            <a:r>
              <a:rPr lang="de-DE" dirty="0"/>
              <a:t> </a:t>
            </a:r>
            <a:r>
              <a:rPr lang="de-DE" dirty="0" err="1"/>
              <a:t>country</a:t>
            </a:r>
            <a:r>
              <a:rPr lang="de-DE" dirty="0"/>
              <a:t> like </a:t>
            </a:r>
            <a:r>
              <a:rPr lang="de-DE" dirty="0" err="1"/>
              <a:t>turkey</a:t>
            </a:r>
            <a:r>
              <a:rPr lang="de-DE" dirty="0"/>
              <a:t> </a:t>
            </a:r>
            <a:r>
              <a:rPr lang="de-DE" dirty="0" err="1"/>
              <a:t>to</a:t>
            </a:r>
            <a:r>
              <a:rPr lang="de-DE" dirty="0"/>
              <a:t> </a:t>
            </a:r>
            <a:r>
              <a:rPr lang="de-DE" dirty="0" err="1"/>
              <a:t>test</a:t>
            </a:r>
            <a:r>
              <a:rPr lang="de-DE" dirty="0"/>
              <a:t> </a:t>
            </a:r>
            <a:r>
              <a:rPr lang="de-DE" dirty="0" err="1"/>
              <a:t>how</a:t>
            </a:r>
            <a:r>
              <a:rPr lang="de-DE" dirty="0"/>
              <a:t> </a:t>
            </a:r>
            <a:r>
              <a:rPr lang="de-DE" dirty="0" err="1"/>
              <a:t>well</a:t>
            </a:r>
            <a:r>
              <a:rPr lang="de-DE" dirty="0"/>
              <a:t> </a:t>
            </a:r>
            <a:r>
              <a:rPr lang="de-DE" dirty="0" err="1"/>
              <a:t>it‘s</a:t>
            </a:r>
            <a:r>
              <a:rPr lang="de-DE" dirty="0"/>
              <a:t> </a:t>
            </a:r>
            <a:r>
              <a:rPr lang="de-DE" dirty="0" err="1"/>
              <a:t>received</a:t>
            </a:r>
            <a:r>
              <a:rPr lang="de-DE" dirty="0"/>
              <a:t> </a:t>
            </a:r>
            <a:r>
              <a:rPr lang="de-DE" dirty="0" err="1"/>
              <a:t>by</a:t>
            </a:r>
            <a:r>
              <a:rPr lang="de-DE" dirty="0"/>
              <a:t> </a:t>
            </a:r>
            <a:r>
              <a:rPr lang="de-DE" dirty="0" err="1"/>
              <a:t>the</a:t>
            </a:r>
            <a:r>
              <a:rPr lang="de-DE" dirty="0"/>
              <a:t> </a:t>
            </a:r>
            <a:r>
              <a:rPr lang="de-DE" dirty="0" err="1"/>
              <a:t>customers</a:t>
            </a:r>
            <a:r>
              <a:rPr lang="de-DE" dirty="0"/>
              <a:t>, </a:t>
            </a:r>
            <a:r>
              <a:rPr lang="de-DE" dirty="0" err="1"/>
              <a:t>then</a:t>
            </a:r>
            <a:r>
              <a:rPr lang="de-DE" dirty="0"/>
              <a:t> </a:t>
            </a:r>
            <a:r>
              <a:rPr lang="de-DE" dirty="0" err="1"/>
              <a:t>expand</a:t>
            </a:r>
            <a:r>
              <a:rPr lang="de-DE" dirty="0"/>
              <a:t> </a:t>
            </a:r>
            <a:r>
              <a:rPr lang="de-DE" dirty="0" err="1"/>
              <a:t>to</a:t>
            </a:r>
            <a:r>
              <a:rPr lang="de-DE" dirty="0"/>
              <a:t> </a:t>
            </a:r>
            <a:r>
              <a:rPr lang="de-DE" dirty="0" err="1"/>
              <a:t>the</a:t>
            </a:r>
            <a:r>
              <a:rPr lang="de-DE" dirty="0"/>
              <a:t> </a:t>
            </a:r>
            <a:r>
              <a:rPr lang="de-DE" dirty="0" err="1"/>
              <a:t>other</a:t>
            </a:r>
            <a:r>
              <a:rPr lang="de-DE" dirty="0"/>
              <a:t> top countries </a:t>
            </a:r>
            <a:r>
              <a:rPr lang="de-DE" dirty="0" err="1"/>
              <a:t>descending</a:t>
            </a:r>
            <a:r>
              <a:rPr lang="de-DE" dirty="0"/>
              <a:t> in </a:t>
            </a:r>
            <a:r>
              <a:rPr lang="de-DE" dirty="0" err="1"/>
              <a:t>revenue</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pPr algn="l"/>
            <a:r>
              <a:rPr lang="en-US" dirty="0"/>
              <a:t>Focus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normAutofit lnSpcReduction="10000"/>
          </a:bodyPr>
          <a:lstStyle/>
          <a:p>
            <a:pPr marL="285750" indent="-285750" algn="l">
              <a:buFont typeface="Arial" panose="020B0604020202020204" pitchFamily="34" charset="0"/>
              <a:buChar char="•"/>
            </a:pPr>
            <a:r>
              <a:rPr lang="de-DE" dirty="0"/>
              <a:t>Movies </a:t>
            </a:r>
            <a:r>
              <a:rPr lang="de-DE" dirty="0" err="1"/>
              <a:t>from</a:t>
            </a:r>
            <a:r>
              <a:rPr lang="de-DE" dirty="0"/>
              <a:t> </a:t>
            </a:r>
            <a:r>
              <a:rPr lang="de-DE" dirty="0" err="1"/>
              <a:t>the</a:t>
            </a:r>
            <a:r>
              <a:rPr lang="de-DE" dirty="0"/>
              <a:t> </a:t>
            </a:r>
            <a:r>
              <a:rPr lang="de-DE" dirty="0" err="1"/>
              <a:t>genres</a:t>
            </a:r>
            <a:r>
              <a:rPr lang="de-DE" dirty="0"/>
              <a:t> </a:t>
            </a:r>
            <a:r>
              <a:rPr lang="de-DE" dirty="0" err="1"/>
              <a:t>with</a:t>
            </a:r>
            <a:r>
              <a:rPr lang="de-DE" dirty="0"/>
              <a:t> </a:t>
            </a:r>
            <a:r>
              <a:rPr lang="de-DE" dirty="0" err="1"/>
              <a:t>the</a:t>
            </a:r>
            <a:r>
              <a:rPr lang="de-DE" dirty="0"/>
              <a:t> </a:t>
            </a:r>
            <a:r>
              <a:rPr lang="de-DE" dirty="0" err="1"/>
              <a:t>best</a:t>
            </a:r>
            <a:r>
              <a:rPr lang="de-DE" dirty="0"/>
              <a:t> </a:t>
            </a:r>
            <a:r>
              <a:rPr lang="de-DE" dirty="0" err="1"/>
              <a:t>performance</a:t>
            </a:r>
            <a:r>
              <a:rPr lang="de-DE" dirty="0"/>
              <a:t> </a:t>
            </a:r>
            <a:r>
              <a:rPr lang="de-DE" dirty="0" err="1"/>
              <a:t>based</a:t>
            </a:r>
            <a:r>
              <a:rPr lang="de-DE" dirty="0"/>
              <a:t> on </a:t>
            </a:r>
            <a:r>
              <a:rPr lang="de-DE" dirty="0" err="1"/>
              <a:t>revenue</a:t>
            </a:r>
            <a:r>
              <a:rPr lang="de-DE" dirty="0"/>
              <a:t> like </a:t>
            </a:r>
            <a:r>
              <a:rPr lang="de-DE" dirty="0" err="1"/>
              <a:t>sports</a:t>
            </a:r>
            <a:r>
              <a:rPr lang="de-DE" dirty="0"/>
              <a:t>, </a:t>
            </a:r>
            <a:r>
              <a:rPr lang="de-DE" dirty="0" err="1"/>
              <a:t>sci-fi</a:t>
            </a:r>
            <a:r>
              <a:rPr lang="de-DE" dirty="0"/>
              <a:t> and </a:t>
            </a:r>
            <a:r>
              <a:rPr lang="de-DE" dirty="0" err="1"/>
              <a:t>animation</a:t>
            </a:r>
            <a:r>
              <a:rPr lang="de-DE" dirty="0"/>
              <a:t> and </a:t>
            </a:r>
            <a:r>
              <a:rPr lang="de-DE" dirty="0" err="1"/>
              <a:t>with</a:t>
            </a:r>
            <a:r>
              <a:rPr lang="de-DE" dirty="0"/>
              <a:t> PG-13 </a:t>
            </a:r>
            <a:r>
              <a:rPr lang="de-DE" dirty="0" err="1"/>
              <a:t>ratings</a:t>
            </a:r>
            <a:r>
              <a:rPr lang="de-DE" dirty="0"/>
              <a:t> </a:t>
            </a:r>
            <a:r>
              <a:rPr lang="de-DE" dirty="0" err="1"/>
              <a:t>should</a:t>
            </a:r>
            <a:r>
              <a:rPr lang="de-DE" dirty="0"/>
              <a:t> </a:t>
            </a:r>
            <a:r>
              <a:rPr lang="de-DE" dirty="0" err="1"/>
              <a:t>be</a:t>
            </a:r>
            <a:r>
              <a:rPr lang="de-DE" dirty="0"/>
              <a:t> </a:t>
            </a:r>
            <a:r>
              <a:rPr lang="de-DE" dirty="0" err="1"/>
              <a:t>prioritized</a:t>
            </a:r>
            <a:r>
              <a:rPr lang="de-DE" dirty="0"/>
              <a:t>, </a:t>
            </a:r>
            <a:r>
              <a:rPr lang="de-DE" dirty="0" err="1"/>
              <a:t>as</a:t>
            </a:r>
            <a:r>
              <a:rPr lang="de-DE" dirty="0"/>
              <a:t> </a:t>
            </a:r>
            <a:r>
              <a:rPr lang="de-DE" dirty="0" err="1"/>
              <a:t>they</a:t>
            </a:r>
            <a:r>
              <a:rPr lang="de-DE" dirty="0"/>
              <a:t> </a:t>
            </a:r>
            <a:r>
              <a:rPr lang="de-DE" dirty="0" err="1"/>
              <a:t>gain</a:t>
            </a:r>
            <a:r>
              <a:rPr lang="de-DE" dirty="0"/>
              <a:t> </a:t>
            </a:r>
            <a:r>
              <a:rPr lang="de-DE" dirty="0" err="1"/>
              <a:t>the</a:t>
            </a:r>
            <a:r>
              <a:rPr lang="de-DE" dirty="0"/>
              <a:t> </a:t>
            </a:r>
            <a:r>
              <a:rPr lang="de-DE" dirty="0" err="1"/>
              <a:t>most</a:t>
            </a:r>
            <a:r>
              <a:rPr lang="de-DE" dirty="0"/>
              <a:t> </a:t>
            </a:r>
            <a:r>
              <a:rPr lang="de-DE" dirty="0" err="1"/>
              <a:t>revenue</a:t>
            </a:r>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ROCKBUSTER STEALTH</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312087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Finn D.​</a:t>
            </a:r>
          </a:p>
          <a:p>
            <a:r>
              <a:rPr lang="en-US" dirty="0"/>
              <a:t>206-555-0146</a:t>
            </a:r>
          </a:p>
          <a:p>
            <a:r>
              <a:rPr lang="en-US" dirty="0" err="1"/>
              <a:t>finn@rockbusterstealthllc</a:t>
            </a:r>
            <a:r>
              <a:rPr lang="en-US" dirty="0"/>
              <a:t>..com</a:t>
            </a:r>
          </a:p>
          <a:p>
            <a:r>
              <a:rPr lang="en-US" dirty="0"/>
              <a:t>www.rockbusterstealthllc.com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ROCKBUSTER STEALTH</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5190358" cy="1325563"/>
          </a:xfrm>
        </p:spPr>
        <p:txBody>
          <a:bodyPr/>
          <a:lstStyle/>
          <a:p>
            <a:r>
              <a:rPr lang="en-ZA" dirty="0"/>
              <a:t>Status quo</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699676"/>
            <a:ext cx="4291797" cy="3303005"/>
          </a:xfrm>
        </p:spPr>
        <p:txBody>
          <a:bodyPr>
            <a:normAutofit/>
          </a:bodyPr>
          <a:lstStyle/>
          <a:p>
            <a:r>
              <a:rPr lang="en-US" sz="1600" b="0" i="0" dirty="0" err="1">
                <a:effectLst/>
                <a:latin typeface="Roboto" panose="02000000000000000000" pitchFamily="2" charset="0"/>
              </a:rPr>
              <a:t>Rockbuster</a:t>
            </a:r>
            <a:r>
              <a:rPr lang="en-US" sz="1600" b="0" i="0" dirty="0">
                <a:effectLst/>
                <a:latin typeface="Roboto" panose="02000000000000000000" pitchFamily="2" charset="0"/>
              </a:rPr>
              <a:t> Stealth as a movie rental company is currently facing stiff competition from new streaming services such as Netflix and Amazon Prime. To stay competitive the  </a:t>
            </a:r>
            <a:r>
              <a:rPr lang="en-US" sz="1600" b="0" i="0" dirty="0" err="1">
                <a:effectLst/>
                <a:latin typeface="Roboto" panose="02000000000000000000" pitchFamily="2" charset="0"/>
              </a:rPr>
              <a:t>Rockbuster</a:t>
            </a:r>
            <a:r>
              <a:rPr lang="en-US" sz="1600" b="0" i="0" dirty="0">
                <a:effectLst/>
                <a:latin typeface="Roboto" panose="02000000000000000000" pitchFamily="2" charset="0"/>
              </a:rPr>
              <a:t> Stealth management team decided to leverage its existing film licenses and start an online video rental business. This presentation will give insights to the data to help with the launch of the new online video rental service.</a:t>
            </a:r>
            <a:endParaRPr lang="en-US" sz="1600"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ROCKBUSTER STEALTH</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Objective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ANSWERS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Provide data-driven answers to the posed business questions from the different departments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INSIGHTS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Deliver data-driven insights regarding the key topics for the upcoming launch of the new online video rental service</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RECOMMENDATIONS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Present actionable recommendations for the upcoming launch of the new only video rental service</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OVERVIEW</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Give an overview of the current data situation of the needed data for this analysis the enable an optimal understanding of the findings</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ROCKBUSTER STEALTH</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a:bodyPr>
          <a:lstStyle/>
          <a:p>
            <a:r>
              <a:rPr lang="en-US" sz="3600" dirty="0"/>
              <a:t>Key questions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Product usage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de-DE" dirty="0"/>
              <a:t>L</a:t>
            </a:r>
            <a:r>
              <a:rPr lang="en-US" dirty="0" err="1"/>
              <a:t>ifetime</a:t>
            </a:r>
            <a:r>
              <a:rPr lang="en-US" dirty="0"/>
              <a:t> value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Sales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What was the average rental duration for all videos?</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Which countries are </a:t>
            </a:r>
            <a:r>
              <a:rPr lang="en-US" dirty="0" err="1"/>
              <a:t>Rockbuster</a:t>
            </a:r>
            <a:r>
              <a:rPr lang="en-US" dirty="0"/>
              <a:t> customers based in?</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Where are customers with a high lifetime value based?</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Do sales figures vary between geographic regions?</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ROCKBUSTER STEALTH</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pic>
        <p:nvPicPr>
          <p:cNvPr id="17" name="Picture 16">
            <a:extLst>
              <a:ext uri="{FF2B5EF4-FFF2-40B4-BE49-F238E27FC236}">
                <a16:creationId xmlns:a16="http://schemas.microsoft.com/office/drawing/2014/main" id="{A08C1CC4-8827-39BC-CEE0-B5B99FC9D569}"/>
              </a:ext>
            </a:extLst>
          </p:cNvPr>
          <p:cNvPicPr>
            <a:picLocks noChangeAspect="1"/>
          </p:cNvPicPr>
          <p:nvPr/>
        </p:nvPicPr>
        <p:blipFill>
          <a:blip r:embed="rId2"/>
          <a:stretch>
            <a:fillRect/>
          </a:stretch>
        </p:blipFill>
        <p:spPr>
          <a:xfrm>
            <a:off x="1904323" y="371813"/>
            <a:ext cx="1600423" cy="857370"/>
          </a:xfrm>
          <a:prstGeom prst="rect">
            <a:avLst/>
          </a:prstGeom>
        </p:spPr>
      </p:pic>
      <p:sp>
        <p:nvSpPr>
          <p:cNvPr id="18" name="Content Placeholder 2">
            <a:extLst>
              <a:ext uri="{FF2B5EF4-FFF2-40B4-BE49-F238E27FC236}">
                <a16:creationId xmlns:a16="http://schemas.microsoft.com/office/drawing/2014/main" id="{004EF159-68A0-378A-A8EE-3A9CC6685E3B}"/>
              </a:ext>
            </a:extLst>
          </p:cNvPr>
          <p:cNvSpPr txBox="1">
            <a:spLocks/>
          </p:cNvSpPr>
          <p:nvPr/>
        </p:nvSpPr>
        <p:spPr>
          <a:xfrm>
            <a:off x="-296974" y="468075"/>
            <a:ext cx="2141764" cy="51435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revenue</a:t>
            </a:r>
          </a:p>
        </p:txBody>
      </p:sp>
      <p:sp>
        <p:nvSpPr>
          <p:cNvPr id="19" name="Text Placeholder 6">
            <a:extLst>
              <a:ext uri="{FF2B5EF4-FFF2-40B4-BE49-F238E27FC236}">
                <a16:creationId xmlns:a16="http://schemas.microsoft.com/office/drawing/2014/main" id="{4DD38136-4E0D-CFE0-9F42-A7E7BEC071DC}"/>
              </a:ext>
            </a:extLst>
          </p:cNvPr>
          <p:cNvSpPr txBox="1">
            <a:spLocks/>
          </p:cNvSpPr>
          <p:nvPr/>
        </p:nvSpPr>
        <p:spPr>
          <a:xfrm>
            <a:off x="3623812" y="624804"/>
            <a:ext cx="5539095"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Which movies contributed the most/least to revenue gain?</a:t>
            </a:r>
          </a:p>
          <a:p>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DATA </a:t>
            </a:r>
            <a:br>
              <a:rPr lang="en-US" dirty="0"/>
            </a:br>
            <a:r>
              <a:rPr lang="en-US" dirty="0"/>
              <a:t>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de-DE" dirty="0"/>
              <a:t>D</a:t>
            </a:r>
            <a:r>
              <a:rPr lang="en-US" dirty="0"/>
              <a:t>ATA BASE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The data is stored in our local relational data base and contains information to all relevant business KPIs</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LIMIT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normAutofit/>
          </a:bodyPr>
          <a:lstStyle/>
          <a:p>
            <a:r>
              <a:rPr lang="en-ZA" dirty="0"/>
              <a:t>The data only contains movies that were released in 2006</a:t>
            </a:r>
          </a:p>
          <a:p>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ACESS AND UPDATE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The data was accessed and last updated at 06/01/2022</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LIMIT&amp; SAMPLE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normAutofit/>
          </a:bodyPr>
          <a:lstStyle/>
          <a:p>
            <a:r>
              <a:rPr lang="en-ZA" dirty="0"/>
              <a:t>The data does not contain any sampled data</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de-DE" dirty="0"/>
              <a:t>ROCKBUSTER STEALTH</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Top &amp; Bad Sellers</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Which movies contributed the most/least to revenue gain?</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3F2B5C23-8745-CB7F-CBC8-222F843EBC7B}"/>
              </a:ext>
            </a:extLst>
          </p:cNvPr>
          <p:cNvGraphicFramePr>
            <a:graphicFrameLocks noGrp="1"/>
          </p:cNvGraphicFramePr>
          <p:nvPr>
            <p:extLst>
              <p:ext uri="{D42A27DB-BD31-4B8C-83A1-F6EECF244321}">
                <p14:modId xmlns:p14="http://schemas.microsoft.com/office/powerpoint/2010/main" val="842435751"/>
              </p:ext>
            </p:extLst>
          </p:nvPr>
        </p:nvGraphicFramePr>
        <p:xfrm>
          <a:off x="838200" y="1858826"/>
          <a:ext cx="5052060" cy="4497524"/>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3676241549"/>
                    </a:ext>
                  </a:extLst>
                </a:gridCol>
                <a:gridCol w="1009650">
                  <a:extLst>
                    <a:ext uri="{9D8B030D-6E8A-4147-A177-3AD203B41FA5}">
                      <a16:colId xmlns:a16="http://schemas.microsoft.com/office/drawing/2014/main" val="2500769021"/>
                    </a:ext>
                  </a:extLst>
                </a:gridCol>
                <a:gridCol w="1009650">
                  <a:extLst>
                    <a:ext uri="{9D8B030D-6E8A-4147-A177-3AD203B41FA5}">
                      <a16:colId xmlns:a16="http://schemas.microsoft.com/office/drawing/2014/main" val="3276698815"/>
                    </a:ext>
                  </a:extLst>
                </a:gridCol>
                <a:gridCol w="1009650">
                  <a:extLst>
                    <a:ext uri="{9D8B030D-6E8A-4147-A177-3AD203B41FA5}">
                      <a16:colId xmlns:a16="http://schemas.microsoft.com/office/drawing/2014/main" val="459574855"/>
                    </a:ext>
                  </a:extLst>
                </a:gridCol>
                <a:gridCol w="1009650">
                  <a:extLst>
                    <a:ext uri="{9D8B030D-6E8A-4147-A177-3AD203B41FA5}">
                      <a16:colId xmlns:a16="http://schemas.microsoft.com/office/drawing/2014/main" val="2822668548"/>
                    </a:ext>
                  </a:extLst>
                </a:gridCol>
              </a:tblGrid>
              <a:tr h="372227">
                <a:tc gridSpan="5">
                  <a:txBody>
                    <a:bodyPr/>
                    <a:lstStyle/>
                    <a:p>
                      <a:pPr algn="ctr"/>
                      <a:r>
                        <a:rPr lang="de-DE" sz="1700" dirty="0">
                          <a:solidFill>
                            <a:schemeClr val="tx1">
                              <a:lumMod val="75000"/>
                              <a:lumOff val="25000"/>
                            </a:schemeClr>
                          </a:solidFill>
                        </a:rPr>
                        <a:t>Top 10 </a:t>
                      </a:r>
                      <a:r>
                        <a:rPr lang="de-DE" sz="1700" dirty="0" err="1">
                          <a:solidFill>
                            <a:schemeClr val="tx1">
                              <a:lumMod val="75000"/>
                              <a:lumOff val="25000"/>
                            </a:schemeClr>
                          </a:solidFill>
                        </a:rPr>
                        <a:t>movies</a:t>
                      </a:r>
                      <a:r>
                        <a:rPr lang="de-DE" sz="1700" dirty="0">
                          <a:solidFill>
                            <a:schemeClr val="tx1">
                              <a:lumMod val="75000"/>
                              <a:lumOff val="25000"/>
                            </a:schemeClr>
                          </a:solidFill>
                        </a:rPr>
                        <a:t> </a:t>
                      </a:r>
                      <a:r>
                        <a:rPr lang="de-DE" sz="1700" dirty="0" err="1">
                          <a:solidFill>
                            <a:schemeClr val="tx1">
                              <a:lumMod val="75000"/>
                              <a:lumOff val="25000"/>
                            </a:schemeClr>
                          </a:solidFill>
                        </a:rPr>
                        <a:t>by</a:t>
                      </a:r>
                      <a:r>
                        <a:rPr lang="de-DE" sz="1700" dirty="0">
                          <a:solidFill>
                            <a:schemeClr val="tx1">
                              <a:lumMod val="75000"/>
                              <a:lumOff val="25000"/>
                            </a:schemeClr>
                          </a:solidFill>
                        </a:rPr>
                        <a:t> </a:t>
                      </a:r>
                      <a:r>
                        <a:rPr lang="de-DE" sz="1700" dirty="0" err="1">
                          <a:solidFill>
                            <a:schemeClr val="tx1">
                              <a:lumMod val="75000"/>
                              <a:lumOff val="25000"/>
                            </a:schemeClr>
                          </a:solidFill>
                        </a:rPr>
                        <a:t>revenue</a:t>
                      </a:r>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extLst>
                  <a:ext uri="{0D108BD9-81ED-4DB2-BD59-A6C34878D82A}">
                    <a16:rowId xmlns:a16="http://schemas.microsoft.com/office/drawing/2014/main" val="3897970350"/>
                  </a:ext>
                </a:extLst>
              </a:tr>
              <a:tr h="372227">
                <a:tc>
                  <a:txBody>
                    <a:bodyPr/>
                    <a:lstStyle/>
                    <a:p>
                      <a:r>
                        <a:rPr lang="de-DE" sz="1700" dirty="0">
                          <a:solidFill>
                            <a:schemeClr val="tx1">
                              <a:lumMod val="75000"/>
                              <a:lumOff val="25000"/>
                            </a:schemeClr>
                          </a:solidFill>
                        </a:rPr>
                        <a:t>Rank </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Movie</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Rating</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Genre</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Revenue</a:t>
                      </a:r>
                      <a:endParaRPr lang="en-US" sz="1700" dirty="0">
                        <a:solidFill>
                          <a:schemeClr val="tx1">
                            <a:lumMod val="75000"/>
                            <a:lumOff val="25000"/>
                          </a:schemeClr>
                        </a:solidFill>
                      </a:endParaRPr>
                    </a:p>
                  </a:txBody>
                  <a:tcPr>
                    <a:solidFill>
                      <a:srgbClr val="E3B18D"/>
                    </a:solidFill>
                  </a:tcPr>
                </a:tc>
                <a:extLst>
                  <a:ext uri="{0D108BD9-81ED-4DB2-BD59-A6C34878D82A}">
                    <a16:rowId xmlns:a16="http://schemas.microsoft.com/office/drawing/2014/main" val="3792924883"/>
                  </a:ext>
                </a:extLst>
              </a:tr>
              <a:tr h="375307">
                <a:tc>
                  <a:txBody>
                    <a:bodyPr/>
                    <a:lstStyle/>
                    <a:p>
                      <a:r>
                        <a:rPr lang="de-DE" dirty="0"/>
                        <a:t>1</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Telegraph Voyage</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PG</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Music</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$215.75</a:t>
                      </a:r>
                    </a:p>
                  </a:txBody>
                  <a:tcPr marL="9525" marR="9525" marT="9525" marB="0" anchor="b">
                    <a:solidFill>
                      <a:srgbClr val="FDFBF9"/>
                    </a:solidFill>
                  </a:tcPr>
                </a:tc>
                <a:extLst>
                  <a:ext uri="{0D108BD9-81ED-4DB2-BD59-A6C34878D82A}">
                    <a16:rowId xmlns:a16="http://schemas.microsoft.com/office/drawing/2014/main" val="96712520"/>
                  </a:ext>
                </a:extLst>
              </a:tr>
              <a:tr h="375307">
                <a:tc>
                  <a:txBody>
                    <a:bodyPr/>
                    <a:lstStyle/>
                    <a:p>
                      <a:r>
                        <a:rPr lang="de-DE" dirty="0"/>
                        <a:t>2</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Zorro Ark</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NC-17</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Comedy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$199.72</a:t>
                      </a:r>
                    </a:p>
                  </a:txBody>
                  <a:tcPr marL="9525" marR="9525" marT="9525" marB="0" anchor="b">
                    <a:solidFill>
                      <a:srgbClr val="FDFBF9"/>
                    </a:solidFill>
                  </a:tcPr>
                </a:tc>
                <a:extLst>
                  <a:ext uri="{0D108BD9-81ED-4DB2-BD59-A6C34878D82A}">
                    <a16:rowId xmlns:a16="http://schemas.microsoft.com/office/drawing/2014/main" val="742534604"/>
                  </a:ext>
                </a:extLst>
              </a:tr>
              <a:tr h="375307">
                <a:tc>
                  <a:txBody>
                    <a:bodyPr/>
                    <a:lstStyle/>
                    <a:p>
                      <a:r>
                        <a:rPr lang="de-DE" dirty="0"/>
                        <a:t>3</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Wife Turn</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NC-17</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Documentary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$198.73</a:t>
                      </a:r>
                    </a:p>
                  </a:txBody>
                  <a:tcPr marL="9525" marR="9525" marT="9525" marB="0" anchor="b">
                    <a:solidFill>
                      <a:srgbClr val="FDFBF9"/>
                    </a:solidFill>
                  </a:tcPr>
                </a:tc>
                <a:extLst>
                  <a:ext uri="{0D108BD9-81ED-4DB2-BD59-A6C34878D82A}">
                    <a16:rowId xmlns:a16="http://schemas.microsoft.com/office/drawing/2014/main" val="1643470775"/>
                  </a:ext>
                </a:extLst>
              </a:tr>
              <a:tr h="375307">
                <a:tc>
                  <a:txBody>
                    <a:bodyPr/>
                    <a:lstStyle/>
                    <a:p>
                      <a:r>
                        <a:rPr lang="de-DE" dirty="0"/>
                        <a:t>4</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Innocent Usual</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PG-13</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Foreign</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$191.74</a:t>
                      </a:r>
                    </a:p>
                  </a:txBody>
                  <a:tcPr marL="9525" marR="9525" marT="9525" marB="0" anchor="b">
                    <a:solidFill>
                      <a:srgbClr val="FDFBF9"/>
                    </a:solidFill>
                  </a:tcPr>
                </a:tc>
                <a:extLst>
                  <a:ext uri="{0D108BD9-81ED-4DB2-BD59-A6C34878D82A}">
                    <a16:rowId xmlns:a16="http://schemas.microsoft.com/office/drawing/2014/main" val="1525327449"/>
                  </a:ext>
                </a:extLst>
              </a:tr>
              <a:tr h="375307">
                <a:tc>
                  <a:txBody>
                    <a:bodyPr/>
                    <a:lstStyle/>
                    <a:p>
                      <a:r>
                        <a:rPr lang="de-DE" dirty="0"/>
                        <a:t>5</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Hustler Party</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NC-17</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Comedy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$190.78</a:t>
                      </a:r>
                    </a:p>
                  </a:txBody>
                  <a:tcPr marL="9525" marR="9525" marT="9525" marB="0" anchor="b">
                    <a:solidFill>
                      <a:srgbClr val="FDFBF9"/>
                    </a:solidFill>
                  </a:tcPr>
                </a:tc>
                <a:extLst>
                  <a:ext uri="{0D108BD9-81ED-4DB2-BD59-A6C34878D82A}">
                    <a16:rowId xmlns:a16="http://schemas.microsoft.com/office/drawing/2014/main" val="2166436461"/>
                  </a:ext>
                </a:extLst>
              </a:tr>
              <a:tr h="375307">
                <a:tc>
                  <a:txBody>
                    <a:bodyPr/>
                    <a:lstStyle/>
                    <a:p>
                      <a:r>
                        <a:rPr lang="de-DE" dirty="0"/>
                        <a:t>6</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Saturday Lambs</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Sports</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$190.74</a:t>
                      </a:r>
                    </a:p>
                  </a:txBody>
                  <a:tcPr marL="9525" marR="9525" marT="9525" marB="0" anchor="b">
                    <a:solidFill>
                      <a:srgbClr val="FDFBF9"/>
                    </a:solidFill>
                  </a:tcPr>
                </a:tc>
                <a:extLst>
                  <a:ext uri="{0D108BD9-81ED-4DB2-BD59-A6C34878D82A}">
                    <a16:rowId xmlns:a16="http://schemas.microsoft.com/office/drawing/2014/main" val="1093408617"/>
                  </a:ext>
                </a:extLst>
              </a:tr>
              <a:tr h="375307">
                <a:tc>
                  <a:txBody>
                    <a:bodyPr/>
                    <a:lstStyle/>
                    <a:p>
                      <a:r>
                        <a:rPr lang="de-DE" dirty="0"/>
                        <a:t>7</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Titans Jerk</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Sci-Fi</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$186.73</a:t>
                      </a:r>
                    </a:p>
                  </a:txBody>
                  <a:tcPr marL="9525" marR="9525" marT="9525" marB="0" anchor="b">
                    <a:solidFill>
                      <a:srgbClr val="FDFBF9"/>
                    </a:solidFill>
                  </a:tcPr>
                </a:tc>
                <a:extLst>
                  <a:ext uri="{0D108BD9-81ED-4DB2-BD59-A6C34878D82A}">
                    <a16:rowId xmlns:a16="http://schemas.microsoft.com/office/drawing/2014/main" val="4065032921"/>
                  </a:ext>
                </a:extLst>
              </a:tr>
              <a:tr h="375307">
                <a:tc>
                  <a:txBody>
                    <a:bodyPr/>
                    <a:lstStyle/>
                    <a:p>
                      <a:r>
                        <a:rPr lang="de-DE" dirty="0"/>
                        <a:t>8</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Harry Idaho</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PG-13</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Drama</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$177.73</a:t>
                      </a:r>
                    </a:p>
                  </a:txBody>
                  <a:tcPr marL="9525" marR="9525" marT="9525" marB="0" anchor="b">
                    <a:solidFill>
                      <a:srgbClr val="FDFBF9"/>
                    </a:solidFill>
                  </a:tcPr>
                </a:tc>
                <a:extLst>
                  <a:ext uri="{0D108BD9-81ED-4DB2-BD59-A6C34878D82A}">
                    <a16:rowId xmlns:a16="http://schemas.microsoft.com/office/drawing/2014/main" val="2641708915"/>
                  </a:ext>
                </a:extLst>
              </a:tr>
              <a:tr h="375307">
                <a:tc>
                  <a:txBody>
                    <a:bodyPr/>
                    <a:lstStyle/>
                    <a:p>
                      <a:r>
                        <a:rPr lang="de-DE" dirty="0"/>
                        <a:t>9</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Torque Bound</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Drama</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$169.76</a:t>
                      </a:r>
                    </a:p>
                  </a:txBody>
                  <a:tcPr marL="9525" marR="9525" marT="9525" marB="0" anchor="b">
                    <a:solidFill>
                      <a:srgbClr val="FDFBF9"/>
                    </a:solidFill>
                  </a:tcPr>
                </a:tc>
                <a:extLst>
                  <a:ext uri="{0D108BD9-81ED-4DB2-BD59-A6C34878D82A}">
                    <a16:rowId xmlns:a16="http://schemas.microsoft.com/office/drawing/2014/main" val="3352067556"/>
                  </a:ext>
                </a:extLst>
              </a:tr>
              <a:tr h="375307">
                <a:tc>
                  <a:txBody>
                    <a:bodyPr/>
                    <a:lstStyle/>
                    <a:p>
                      <a:r>
                        <a:rPr lang="de-DE" dirty="0"/>
                        <a:t>10</a:t>
                      </a:r>
                      <a:endParaRPr lang="en-US" dirty="0"/>
                    </a:p>
                  </a:txBody>
                  <a:tcPr>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Dogma Family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Animation</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$168.72</a:t>
                      </a:r>
                    </a:p>
                  </a:txBody>
                  <a:tcPr marL="9525" marR="9525" marT="9525" marB="0" anchor="b">
                    <a:solidFill>
                      <a:srgbClr val="FDFBF9"/>
                    </a:solidFill>
                  </a:tcPr>
                </a:tc>
                <a:extLst>
                  <a:ext uri="{0D108BD9-81ED-4DB2-BD59-A6C34878D82A}">
                    <a16:rowId xmlns:a16="http://schemas.microsoft.com/office/drawing/2014/main" val="2935469633"/>
                  </a:ext>
                </a:extLst>
              </a:tr>
            </a:tbl>
          </a:graphicData>
        </a:graphic>
      </p:graphicFrame>
      <p:graphicFrame>
        <p:nvGraphicFramePr>
          <p:cNvPr id="36" name="Table 31">
            <a:extLst>
              <a:ext uri="{FF2B5EF4-FFF2-40B4-BE49-F238E27FC236}">
                <a16:creationId xmlns:a16="http://schemas.microsoft.com/office/drawing/2014/main" id="{B2C0B2C3-CD8E-5686-CEDD-83A4FA409AAD}"/>
              </a:ext>
            </a:extLst>
          </p:cNvPr>
          <p:cNvGraphicFramePr>
            <a:graphicFrameLocks noGrp="1"/>
          </p:cNvGraphicFramePr>
          <p:nvPr>
            <p:extLst>
              <p:ext uri="{D42A27DB-BD31-4B8C-83A1-F6EECF244321}">
                <p14:modId xmlns:p14="http://schemas.microsoft.com/office/powerpoint/2010/main" val="4174213174"/>
              </p:ext>
            </p:extLst>
          </p:nvPr>
        </p:nvGraphicFramePr>
        <p:xfrm>
          <a:off x="6133011" y="1854562"/>
          <a:ext cx="5052060" cy="4497524"/>
        </p:xfrm>
        <a:graphic>
          <a:graphicData uri="http://schemas.openxmlformats.org/drawingml/2006/table">
            <a:tbl>
              <a:tblPr firstRow="1" bandRow="1">
                <a:tableStyleId>{5C22544A-7EE6-4342-B048-85BDC9FD1C3A}</a:tableStyleId>
              </a:tblPr>
              <a:tblGrid>
                <a:gridCol w="1013460">
                  <a:extLst>
                    <a:ext uri="{9D8B030D-6E8A-4147-A177-3AD203B41FA5}">
                      <a16:colId xmlns:a16="http://schemas.microsoft.com/office/drawing/2014/main" val="3676241549"/>
                    </a:ext>
                  </a:extLst>
                </a:gridCol>
                <a:gridCol w="1009650">
                  <a:extLst>
                    <a:ext uri="{9D8B030D-6E8A-4147-A177-3AD203B41FA5}">
                      <a16:colId xmlns:a16="http://schemas.microsoft.com/office/drawing/2014/main" val="2500769021"/>
                    </a:ext>
                  </a:extLst>
                </a:gridCol>
                <a:gridCol w="1009650">
                  <a:extLst>
                    <a:ext uri="{9D8B030D-6E8A-4147-A177-3AD203B41FA5}">
                      <a16:colId xmlns:a16="http://schemas.microsoft.com/office/drawing/2014/main" val="3276698815"/>
                    </a:ext>
                  </a:extLst>
                </a:gridCol>
                <a:gridCol w="1009650">
                  <a:extLst>
                    <a:ext uri="{9D8B030D-6E8A-4147-A177-3AD203B41FA5}">
                      <a16:colId xmlns:a16="http://schemas.microsoft.com/office/drawing/2014/main" val="459574855"/>
                    </a:ext>
                  </a:extLst>
                </a:gridCol>
                <a:gridCol w="1009650">
                  <a:extLst>
                    <a:ext uri="{9D8B030D-6E8A-4147-A177-3AD203B41FA5}">
                      <a16:colId xmlns:a16="http://schemas.microsoft.com/office/drawing/2014/main" val="2822668548"/>
                    </a:ext>
                  </a:extLst>
                </a:gridCol>
              </a:tblGrid>
              <a:tr h="372227">
                <a:tc gridSpan="5">
                  <a:txBody>
                    <a:bodyPr/>
                    <a:lstStyle/>
                    <a:p>
                      <a:pPr algn="ctr"/>
                      <a:r>
                        <a:rPr lang="de-DE" sz="1700" dirty="0">
                          <a:solidFill>
                            <a:schemeClr val="tx1">
                              <a:lumMod val="75000"/>
                              <a:lumOff val="25000"/>
                            </a:schemeClr>
                          </a:solidFill>
                        </a:rPr>
                        <a:t>Top 10 </a:t>
                      </a:r>
                      <a:r>
                        <a:rPr lang="de-DE" sz="1700" dirty="0" err="1">
                          <a:solidFill>
                            <a:schemeClr val="tx1">
                              <a:lumMod val="75000"/>
                              <a:lumOff val="25000"/>
                            </a:schemeClr>
                          </a:solidFill>
                        </a:rPr>
                        <a:t>movies</a:t>
                      </a:r>
                      <a:r>
                        <a:rPr lang="de-DE" sz="1700" dirty="0">
                          <a:solidFill>
                            <a:schemeClr val="tx1">
                              <a:lumMod val="75000"/>
                              <a:lumOff val="25000"/>
                            </a:schemeClr>
                          </a:solidFill>
                        </a:rPr>
                        <a:t> </a:t>
                      </a:r>
                      <a:r>
                        <a:rPr lang="de-DE" sz="1700" dirty="0" err="1">
                          <a:solidFill>
                            <a:schemeClr val="tx1">
                              <a:lumMod val="75000"/>
                              <a:lumOff val="25000"/>
                            </a:schemeClr>
                          </a:solidFill>
                        </a:rPr>
                        <a:t>by</a:t>
                      </a:r>
                      <a:r>
                        <a:rPr lang="de-DE" sz="1700" dirty="0">
                          <a:solidFill>
                            <a:schemeClr val="tx1">
                              <a:lumMod val="75000"/>
                              <a:lumOff val="25000"/>
                            </a:schemeClr>
                          </a:solidFill>
                        </a:rPr>
                        <a:t> </a:t>
                      </a:r>
                      <a:r>
                        <a:rPr lang="de-DE" sz="1700" dirty="0" err="1">
                          <a:solidFill>
                            <a:schemeClr val="tx1">
                              <a:lumMod val="75000"/>
                              <a:lumOff val="25000"/>
                            </a:schemeClr>
                          </a:solidFill>
                        </a:rPr>
                        <a:t>revenue</a:t>
                      </a:r>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tc hMerge="1">
                  <a:txBody>
                    <a:bodyPr/>
                    <a:lstStyle/>
                    <a:p>
                      <a:endParaRPr lang="en-US" sz="1700" dirty="0">
                        <a:solidFill>
                          <a:schemeClr val="tx1">
                            <a:lumMod val="75000"/>
                            <a:lumOff val="25000"/>
                          </a:schemeClr>
                        </a:solidFill>
                      </a:endParaRPr>
                    </a:p>
                  </a:txBody>
                  <a:tcPr>
                    <a:solidFill>
                      <a:srgbClr val="E3B18D"/>
                    </a:solidFill>
                  </a:tcPr>
                </a:tc>
                <a:extLst>
                  <a:ext uri="{0D108BD9-81ED-4DB2-BD59-A6C34878D82A}">
                    <a16:rowId xmlns:a16="http://schemas.microsoft.com/office/drawing/2014/main" val="3897970350"/>
                  </a:ext>
                </a:extLst>
              </a:tr>
              <a:tr h="372227">
                <a:tc>
                  <a:txBody>
                    <a:bodyPr/>
                    <a:lstStyle/>
                    <a:p>
                      <a:r>
                        <a:rPr lang="de-DE" sz="1700" dirty="0">
                          <a:solidFill>
                            <a:schemeClr val="tx1">
                              <a:lumMod val="75000"/>
                              <a:lumOff val="25000"/>
                            </a:schemeClr>
                          </a:solidFill>
                        </a:rPr>
                        <a:t>Rank </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Movie</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Rating</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Genre</a:t>
                      </a:r>
                      <a:endParaRPr lang="en-US" sz="1700" dirty="0">
                        <a:solidFill>
                          <a:schemeClr val="tx1">
                            <a:lumMod val="75000"/>
                            <a:lumOff val="25000"/>
                          </a:schemeClr>
                        </a:solidFill>
                      </a:endParaRPr>
                    </a:p>
                  </a:txBody>
                  <a:tcPr>
                    <a:solidFill>
                      <a:srgbClr val="E3B18D"/>
                    </a:solidFill>
                  </a:tcPr>
                </a:tc>
                <a:tc>
                  <a:txBody>
                    <a:bodyPr/>
                    <a:lstStyle/>
                    <a:p>
                      <a:r>
                        <a:rPr lang="de-DE" sz="1700" dirty="0">
                          <a:solidFill>
                            <a:schemeClr val="tx1">
                              <a:lumMod val="75000"/>
                              <a:lumOff val="25000"/>
                            </a:schemeClr>
                          </a:solidFill>
                        </a:rPr>
                        <a:t>Revenue</a:t>
                      </a:r>
                      <a:endParaRPr lang="en-US" sz="1700" dirty="0">
                        <a:solidFill>
                          <a:schemeClr val="tx1">
                            <a:lumMod val="75000"/>
                            <a:lumOff val="25000"/>
                          </a:schemeClr>
                        </a:solidFill>
                      </a:endParaRPr>
                    </a:p>
                  </a:txBody>
                  <a:tcPr>
                    <a:solidFill>
                      <a:srgbClr val="E3B18D"/>
                    </a:solidFill>
                  </a:tcPr>
                </a:tc>
                <a:extLst>
                  <a:ext uri="{0D108BD9-81ED-4DB2-BD59-A6C34878D82A}">
                    <a16:rowId xmlns:a16="http://schemas.microsoft.com/office/drawing/2014/main" val="3792924883"/>
                  </a:ext>
                </a:extLst>
              </a:tr>
              <a:tr h="375307">
                <a:tc>
                  <a:txBody>
                    <a:bodyPr/>
                    <a:lstStyle/>
                    <a:p>
                      <a:r>
                        <a:rPr lang="de-DE" dirty="0"/>
                        <a:t>1</a:t>
                      </a:r>
                      <a:endParaRPr lang="en-US" dirty="0"/>
                    </a:p>
                  </a:txBody>
                  <a:tcPr>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Duffel Apocalypse</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Documentary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$5.94</a:t>
                      </a:r>
                    </a:p>
                  </a:txBody>
                  <a:tcPr marL="9525" marR="9525" marT="9525" marB="0" anchor="b">
                    <a:solidFill>
                      <a:srgbClr val="FDFBF9"/>
                    </a:solidFill>
                  </a:tcPr>
                </a:tc>
                <a:extLst>
                  <a:ext uri="{0D108BD9-81ED-4DB2-BD59-A6C34878D82A}">
                    <a16:rowId xmlns:a16="http://schemas.microsoft.com/office/drawing/2014/main" val="96712520"/>
                  </a:ext>
                </a:extLst>
              </a:tr>
              <a:tr h="375307">
                <a:tc>
                  <a:txBody>
                    <a:bodyPr/>
                    <a:lstStyle/>
                    <a:p>
                      <a:r>
                        <a:rPr lang="de-DE" dirty="0"/>
                        <a:t>2</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Oklahoma Jumanji</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New</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$5.94</a:t>
                      </a:r>
                    </a:p>
                  </a:txBody>
                  <a:tcPr marL="9525" marR="9525" marT="9525" marB="0" anchor="b">
                    <a:solidFill>
                      <a:srgbClr val="FDFBF9"/>
                    </a:solidFill>
                  </a:tcPr>
                </a:tc>
                <a:extLst>
                  <a:ext uri="{0D108BD9-81ED-4DB2-BD59-A6C34878D82A}">
                    <a16:rowId xmlns:a16="http://schemas.microsoft.com/office/drawing/2014/main" val="742534604"/>
                  </a:ext>
                </a:extLst>
              </a:tr>
              <a:tr h="375307">
                <a:tc>
                  <a:txBody>
                    <a:bodyPr/>
                    <a:lstStyle/>
                    <a:p>
                      <a:r>
                        <a:rPr lang="de-DE" dirty="0"/>
                        <a:t>3</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Texas Watch</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NC-17</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Horror</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$5.94</a:t>
                      </a:r>
                    </a:p>
                  </a:txBody>
                  <a:tcPr marL="9525" marR="9525" marT="9525" marB="0" anchor="b">
                    <a:solidFill>
                      <a:srgbClr val="FDFBF9"/>
                    </a:solidFill>
                  </a:tcPr>
                </a:tc>
                <a:extLst>
                  <a:ext uri="{0D108BD9-81ED-4DB2-BD59-A6C34878D82A}">
                    <a16:rowId xmlns:a16="http://schemas.microsoft.com/office/drawing/2014/main" val="1643470775"/>
                  </a:ext>
                </a:extLst>
              </a:tr>
              <a:tr h="375307">
                <a:tc>
                  <a:txBody>
                    <a:bodyPr/>
                    <a:lstStyle/>
                    <a:p>
                      <a:r>
                        <a:rPr lang="de-DE" dirty="0"/>
                        <a:t>4</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Freedom Cleopatra</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PG-13</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Comedy</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$5.95</a:t>
                      </a:r>
                    </a:p>
                  </a:txBody>
                  <a:tcPr marL="9525" marR="9525" marT="9525" marB="0" anchor="b">
                    <a:solidFill>
                      <a:srgbClr val="FDFBF9"/>
                    </a:solidFill>
                  </a:tcPr>
                </a:tc>
                <a:extLst>
                  <a:ext uri="{0D108BD9-81ED-4DB2-BD59-A6C34878D82A}">
                    <a16:rowId xmlns:a16="http://schemas.microsoft.com/office/drawing/2014/main" val="1525327449"/>
                  </a:ext>
                </a:extLst>
              </a:tr>
              <a:tr h="375307">
                <a:tc>
                  <a:txBody>
                    <a:bodyPr/>
                    <a:lstStyle/>
                    <a:p>
                      <a:r>
                        <a:rPr lang="de-DE" dirty="0"/>
                        <a:t>5</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Rebel Airport</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Music</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$6.93</a:t>
                      </a:r>
                    </a:p>
                  </a:txBody>
                  <a:tcPr marL="9525" marR="9525" marT="9525" marB="0" anchor="b">
                    <a:solidFill>
                      <a:srgbClr val="FDFBF9"/>
                    </a:solidFill>
                  </a:tcPr>
                </a:tc>
                <a:extLst>
                  <a:ext uri="{0D108BD9-81ED-4DB2-BD59-A6C34878D82A}">
                    <a16:rowId xmlns:a16="http://schemas.microsoft.com/office/drawing/2014/main" val="2166436461"/>
                  </a:ext>
                </a:extLst>
              </a:tr>
              <a:tr h="375307">
                <a:tc>
                  <a:txBody>
                    <a:bodyPr/>
                    <a:lstStyle/>
                    <a:p>
                      <a:r>
                        <a:rPr lang="de-DE" dirty="0"/>
                        <a:t>6</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Young Language</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Documentary</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$6.93</a:t>
                      </a:r>
                    </a:p>
                  </a:txBody>
                  <a:tcPr marL="9525" marR="9525" marT="9525" marB="0" anchor="b">
                    <a:solidFill>
                      <a:srgbClr val="FDFBF9"/>
                    </a:solidFill>
                  </a:tcPr>
                </a:tc>
                <a:extLst>
                  <a:ext uri="{0D108BD9-81ED-4DB2-BD59-A6C34878D82A}">
                    <a16:rowId xmlns:a16="http://schemas.microsoft.com/office/drawing/2014/main" val="1093408617"/>
                  </a:ext>
                </a:extLst>
              </a:tr>
              <a:tr h="375307">
                <a:tc>
                  <a:txBody>
                    <a:bodyPr/>
                    <a:lstStyle/>
                    <a:p>
                      <a:r>
                        <a:rPr lang="de-DE" dirty="0"/>
                        <a:t>7</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Cruelty Unforgiven</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Classics</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$6.94</a:t>
                      </a:r>
                    </a:p>
                  </a:txBody>
                  <a:tcPr marL="9525" marR="9525" marT="9525" marB="0" anchor="b">
                    <a:solidFill>
                      <a:srgbClr val="FDFBF9"/>
                    </a:solidFill>
                  </a:tcPr>
                </a:tc>
                <a:extLst>
                  <a:ext uri="{0D108BD9-81ED-4DB2-BD59-A6C34878D82A}">
                    <a16:rowId xmlns:a16="http://schemas.microsoft.com/office/drawing/2014/main" val="4065032921"/>
                  </a:ext>
                </a:extLst>
              </a:tr>
              <a:tr h="375307">
                <a:tc>
                  <a:txBody>
                    <a:bodyPr/>
                    <a:lstStyle/>
                    <a:p>
                      <a:r>
                        <a:rPr lang="de-DE" dirty="0"/>
                        <a:t>8</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Treatment Jekyll</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PG</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Drama</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$6.94</a:t>
                      </a:r>
                    </a:p>
                  </a:txBody>
                  <a:tcPr marL="9525" marR="9525" marT="9525" marB="0" anchor="b">
                    <a:solidFill>
                      <a:srgbClr val="FDFBF9"/>
                    </a:solidFill>
                  </a:tcPr>
                </a:tc>
                <a:extLst>
                  <a:ext uri="{0D108BD9-81ED-4DB2-BD59-A6C34878D82A}">
                    <a16:rowId xmlns:a16="http://schemas.microsoft.com/office/drawing/2014/main" val="2641708915"/>
                  </a:ext>
                </a:extLst>
              </a:tr>
              <a:tr h="375307">
                <a:tc>
                  <a:txBody>
                    <a:bodyPr/>
                    <a:lstStyle/>
                    <a:p>
                      <a:r>
                        <a:rPr lang="de-DE" dirty="0"/>
                        <a:t>9</a:t>
                      </a:r>
                      <a:endParaRPr lang="en-US" dirty="0"/>
                    </a:p>
                  </a:txBody>
                  <a:tcPr>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Lights Deer</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R</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Classics</a:t>
                      </a:r>
                    </a:p>
                  </a:txBody>
                  <a:tcPr marL="9525" marR="9525" marT="9525" marB="0" anchor="b">
                    <a:solidFill>
                      <a:srgbClr val="FDFBF9"/>
                    </a:solidFill>
                  </a:tcPr>
                </a:tc>
                <a:tc>
                  <a:txBody>
                    <a:bodyPr/>
                    <a:lstStyle/>
                    <a:p>
                      <a:pPr algn="l" fontAlgn="b"/>
                      <a:r>
                        <a:rPr lang="en-US" sz="1100" b="0" i="0" u="none" strike="noStrike">
                          <a:solidFill>
                            <a:srgbClr val="000000"/>
                          </a:solidFill>
                          <a:effectLst/>
                          <a:latin typeface="Calibri" panose="020F0502020204030204" pitchFamily="34" charset="0"/>
                        </a:rPr>
                        <a:t>$7.93</a:t>
                      </a:r>
                    </a:p>
                  </a:txBody>
                  <a:tcPr marL="9525" marR="9525" marT="9525" marB="0" anchor="b">
                    <a:solidFill>
                      <a:srgbClr val="FDFBF9"/>
                    </a:solidFill>
                  </a:tcPr>
                </a:tc>
                <a:extLst>
                  <a:ext uri="{0D108BD9-81ED-4DB2-BD59-A6C34878D82A}">
                    <a16:rowId xmlns:a16="http://schemas.microsoft.com/office/drawing/2014/main" val="3352067556"/>
                  </a:ext>
                </a:extLst>
              </a:tr>
              <a:tr h="375307">
                <a:tc>
                  <a:txBody>
                    <a:bodyPr/>
                    <a:lstStyle/>
                    <a:p>
                      <a:r>
                        <a:rPr lang="de-DE" dirty="0"/>
                        <a:t>10</a:t>
                      </a:r>
                      <a:endParaRPr lang="en-US" dirty="0"/>
                    </a:p>
                  </a:txBody>
                  <a:tcPr>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Japanese Run</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G</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Horror</a:t>
                      </a:r>
                    </a:p>
                  </a:txBody>
                  <a:tcPr marL="9525" marR="9525" marT="9525" marB="0" anchor="b">
                    <a:solidFill>
                      <a:srgbClr val="FDFBF9"/>
                    </a:solidFill>
                  </a:tcPr>
                </a:tc>
                <a:tc>
                  <a:txBody>
                    <a:bodyPr/>
                    <a:lstStyle/>
                    <a:p>
                      <a:pPr algn="l" fontAlgn="b"/>
                      <a:r>
                        <a:rPr lang="en-US" sz="1100" b="0" i="0" u="none" strike="noStrike" dirty="0">
                          <a:solidFill>
                            <a:srgbClr val="000000"/>
                          </a:solidFill>
                          <a:effectLst/>
                          <a:latin typeface="Calibri" panose="020F0502020204030204" pitchFamily="34" charset="0"/>
                        </a:rPr>
                        <a:t>$7.94</a:t>
                      </a:r>
                    </a:p>
                  </a:txBody>
                  <a:tcPr marL="9525" marR="9525" marT="9525" marB="0" anchor="b">
                    <a:solidFill>
                      <a:srgbClr val="FDFBF9"/>
                    </a:solidFill>
                  </a:tcPr>
                </a:tc>
                <a:extLst>
                  <a:ext uri="{0D108BD9-81ED-4DB2-BD59-A6C34878D82A}">
                    <a16:rowId xmlns:a16="http://schemas.microsoft.com/office/drawing/2014/main" val="2935469633"/>
                  </a:ext>
                </a:extLst>
              </a:tr>
            </a:tbl>
          </a:graphicData>
        </a:graphic>
      </p:graphicFrame>
    </p:spTree>
    <p:extLst>
      <p:ext uri="{BB962C8B-B14F-4D97-AF65-F5344CB8AC3E}">
        <p14:creationId xmlns:p14="http://schemas.microsoft.com/office/powerpoint/2010/main" val="300127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4EF">
            <a:alpha val="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Current PRODUCT USAGE</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What was the average rental duration for all videos?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41601908"/>
              </p:ext>
            </p:extLst>
          </p:nvPr>
        </p:nvGraphicFramePr>
        <p:xfrm>
          <a:off x="838200" y="3428999"/>
          <a:ext cx="10515599" cy="2651805"/>
        </p:xfrm>
        <a:graphic>
          <a:graphicData uri="http://schemas.openxmlformats.org/drawingml/2006/table">
            <a:tbl>
              <a:tblPr firstRow="1" bandRow="1">
                <a:tableStyleId>{5C22544A-7EE6-4342-B048-85BDC9FD1C3A}</a:tableStyleId>
              </a:tblPr>
              <a:tblGrid>
                <a:gridCol w="3340799">
                  <a:extLst>
                    <a:ext uri="{9D8B030D-6E8A-4147-A177-3AD203B41FA5}">
                      <a16:colId xmlns:a16="http://schemas.microsoft.com/office/drawing/2014/main" val="544038161"/>
                    </a:ext>
                  </a:extLst>
                </a:gridCol>
                <a:gridCol w="2391600">
                  <a:extLst>
                    <a:ext uri="{9D8B030D-6E8A-4147-A177-3AD203B41FA5}">
                      <a16:colId xmlns:a16="http://schemas.microsoft.com/office/drawing/2014/main" val="2284043154"/>
                    </a:ext>
                  </a:extLst>
                </a:gridCol>
                <a:gridCol w="2391600">
                  <a:extLst>
                    <a:ext uri="{9D8B030D-6E8A-4147-A177-3AD203B41FA5}">
                      <a16:colId xmlns:a16="http://schemas.microsoft.com/office/drawing/2014/main" val="2987712514"/>
                    </a:ext>
                  </a:extLst>
                </a:gridCol>
                <a:gridCol w="2391600">
                  <a:extLst>
                    <a:ext uri="{9D8B030D-6E8A-4147-A177-3AD203B41FA5}">
                      <a16:colId xmlns:a16="http://schemas.microsoft.com/office/drawing/2014/main" val="1068233346"/>
                    </a:ext>
                  </a:extLst>
                </a:gridCol>
              </a:tblGrid>
              <a:tr h="530361">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Minimum</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Maximum</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Average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530361">
                <a:tc>
                  <a:txBody>
                    <a:bodyPr/>
                    <a:lstStyle/>
                    <a:p>
                      <a:pPr algn="ctr"/>
                      <a:r>
                        <a:rPr lang="en-US" sz="1200" dirty="0">
                          <a:solidFill>
                            <a:schemeClr val="tx1">
                              <a:lumMod val="75000"/>
                              <a:lumOff val="25000"/>
                            </a:schemeClr>
                          </a:solidFill>
                        </a:rPr>
                        <a:t>Rental Duration in days</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5</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530361">
                <a:tc>
                  <a:txBody>
                    <a:bodyPr/>
                    <a:lstStyle/>
                    <a:p>
                      <a:pPr algn="ctr"/>
                      <a:r>
                        <a:rPr lang="en-US" sz="1200" dirty="0">
                          <a:solidFill>
                            <a:schemeClr val="tx1">
                              <a:lumMod val="75000"/>
                              <a:lumOff val="25000"/>
                            </a:schemeClr>
                          </a:solidFill>
                        </a:rPr>
                        <a:t>Rental Rate</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200" dirty="0">
                          <a:solidFill>
                            <a:schemeClr val="tx1">
                              <a:lumMod val="75000"/>
                              <a:lumOff val="25000"/>
                            </a:schemeClr>
                          </a:solidFill>
                        </a:rPr>
                        <a:t>$0.99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$4.99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$2.98</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530361">
                <a:tc>
                  <a:txBody>
                    <a:bodyPr/>
                    <a:lstStyle/>
                    <a:p>
                      <a:pPr algn="ctr"/>
                      <a:r>
                        <a:rPr lang="de-DE" sz="1200" dirty="0">
                          <a:solidFill>
                            <a:schemeClr val="tx1">
                              <a:lumMod val="75000"/>
                              <a:lumOff val="25000"/>
                            </a:schemeClr>
                          </a:solidFill>
                        </a:rPr>
                        <a:t>M</a:t>
                      </a:r>
                      <a:r>
                        <a:rPr lang="en-US" sz="1200" dirty="0" err="1">
                          <a:solidFill>
                            <a:schemeClr val="tx1">
                              <a:lumMod val="75000"/>
                              <a:lumOff val="25000"/>
                            </a:schemeClr>
                          </a:solidFill>
                        </a:rPr>
                        <a:t>ovie</a:t>
                      </a:r>
                      <a:r>
                        <a:rPr lang="en-US" sz="1200" dirty="0">
                          <a:solidFill>
                            <a:schemeClr val="tx1">
                              <a:lumMod val="75000"/>
                              <a:lumOff val="25000"/>
                            </a:schemeClr>
                          </a:solidFill>
                        </a:rPr>
                        <a:t> Length</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46min</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185min</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115min</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530361">
                <a:tc>
                  <a:txBody>
                    <a:bodyPr/>
                    <a:lstStyle/>
                    <a:p>
                      <a:pPr algn="ctr"/>
                      <a:r>
                        <a:rPr lang="en-US" sz="1200" dirty="0">
                          <a:solidFill>
                            <a:schemeClr val="tx1">
                              <a:lumMod val="75000"/>
                              <a:lumOff val="25000"/>
                            </a:schemeClr>
                          </a:solidFill>
                        </a:rPr>
                        <a:t>Replacement Cost</a:t>
                      </a:r>
                      <a:endParaRPr lang="ru-RU" sz="1200" dirty="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$9.99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$29.99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$19.99</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6">
            <a:extLst>
              <a:ext uri="{FF2B5EF4-FFF2-40B4-BE49-F238E27FC236}">
                <a16:creationId xmlns:a16="http://schemas.microsoft.com/office/drawing/2014/main" id="{B3069091-4C91-E632-A666-F1173A8E57E1}"/>
              </a:ext>
            </a:extLst>
          </p:cNvPr>
          <p:cNvGraphicFramePr>
            <a:graphicFrameLocks noGrp="1"/>
          </p:cNvGraphicFramePr>
          <p:nvPr>
            <p:extLst>
              <p:ext uri="{D42A27DB-BD31-4B8C-83A1-F6EECF244321}">
                <p14:modId xmlns:p14="http://schemas.microsoft.com/office/powerpoint/2010/main" val="3612691847"/>
              </p:ext>
            </p:extLst>
          </p:nvPr>
        </p:nvGraphicFramePr>
        <p:xfrm>
          <a:off x="838200" y="1917451"/>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36286795"/>
                    </a:ext>
                  </a:extLst>
                </a:gridCol>
                <a:gridCol w="2628900">
                  <a:extLst>
                    <a:ext uri="{9D8B030D-6E8A-4147-A177-3AD203B41FA5}">
                      <a16:colId xmlns:a16="http://schemas.microsoft.com/office/drawing/2014/main" val="143368879"/>
                    </a:ext>
                  </a:extLst>
                </a:gridCol>
                <a:gridCol w="2628900">
                  <a:extLst>
                    <a:ext uri="{9D8B030D-6E8A-4147-A177-3AD203B41FA5}">
                      <a16:colId xmlns:a16="http://schemas.microsoft.com/office/drawing/2014/main" val="1945684579"/>
                    </a:ext>
                  </a:extLst>
                </a:gridCol>
                <a:gridCol w="2628900">
                  <a:extLst>
                    <a:ext uri="{9D8B030D-6E8A-4147-A177-3AD203B41FA5}">
                      <a16:colId xmlns:a16="http://schemas.microsoft.com/office/drawing/2014/main" val="505725868"/>
                    </a:ext>
                  </a:extLst>
                </a:gridCol>
              </a:tblGrid>
              <a:tr h="370840">
                <a:tc>
                  <a:txBody>
                    <a:bodyPr/>
                    <a:lstStyle/>
                    <a:p>
                      <a:r>
                        <a:rPr lang="de-DE" sz="1700" dirty="0" err="1">
                          <a:solidFill>
                            <a:schemeClr val="tx1">
                              <a:lumMod val="85000"/>
                              <a:lumOff val="15000"/>
                            </a:schemeClr>
                          </a:solidFill>
                        </a:rPr>
                        <a:t>Number</a:t>
                      </a:r>
                      <a:r>
                        <a:rPr lang="de-DE" sz="1700" dirty="0">
                          <a:solidFill>
                            <a:schemeClr val="tx1">
                              <a:lumMod val="85000"/>
                              <a:lumOff val="15000"/>
                            </a:schemeClr>
                          </a:solidFill>
                        </a:rPr>
                        <a:t> </a:t>
                      </a:r>
                      <a:r>
                        <a:rPr lang="de-DE" sz="1700" dirty="0" err="1">
                          <a:solidFill>
                            <a:schemeClr val="tx1">
                              <a:lumMod val="85000"/>
                              <a:lumOff val="15000"/>
                            </a:schemeClr>
                          </a:solidFill>
                        </a:rPr>
                        <a:t>of</a:t>
                      </a:r>
                      <a:r>
                        <a:rPr lang="de-DE" sz="1700" dirty="0">
                          <a:solidFill>
                            <a:schemeClr val="tx1">
                              <a:lumMod val="85000"/>
                              <a:lumOff val="15000"/>
                            </a:schemeClr>
                          </a:solidFill>
                        </a:rPr>
                        <a:t> </a:t>
                      </a:r>
                      <a:r>
                        <a:rPr lang="de-DE" sz="1700" dirty="0" err="1">
                          <a:solidFill>
                            <a:schemeClr val="tx1">
                              <a:lumMod val="85000"/>
                              <a:lumOff val="15000"/>
                            </a:schemeClr>
                          </a:solidFill>
                        </a:rPr>
                        <a:t>movies</a:t>
                      </a:r>
                      <a:endParaRPr lang="en-US" sz="1700" dirty="0">
                        <a:solidFill>
                          <a:schemeClr val="tx1">
                            <a:lumMod val="85000"/>
                            <a:lumOff val="15000"/>
                          </a:schemeClr>
                        </a:solidFill>
                      </a:endParaRPr>
                    </a:p>
                  </a:txBody>
                  <a:tcPr>
                    <a:solidFill>
                      <a:srgbClr val="E3B18D"/>
                    </a:solidFill>
                  </a:tcPr>
                </a:tc>
                <a:tc>
                  <a:txBody>
                    <a:bodyPr/>
                    <a:lstStyle/>
                    <a:p>
                      <a:r>
                        <a:rPr lang="de-DE" dirty="0">
                          <a:solidFill>
                            <a:schemeClr val="tx1">
                              <a:lumMod val="85000"/>
                              <a:lumOff val="15000"/>
                            </a:schemeClr>
                          </a:solidFill>
                        </a:rPr>
                        <a:t>Release Year</a:t>
                      </a:r>
                      <a:endParaRPr lang="en-US" dirty="0">
                        <a:solidFill>
                          <a:schemeClr val="tx1">
                            <a:lumMod val="85000"/>
                            <a:lumOff val="15000"/>
                          </a:schemeClr>
                        </a:solidFill>
                      </a:endParaRPr>
                    </a:p>
                  </a:txBody>
                  <a:tcPr>
                    <a:solidFill>
                      <a:srgbClr val="E3B18D"/>
                    </a:solidFill>
                  </a:tcPr>
                </a:tc>
                <a:tc>
                  <a:txBody>
                    <a:bodyPr/>
                    <a:lstStyle/>
                    <a:p>
                      <a:r>
                        <a:rPr lang="de-DE" dirty="0">
                          <a:solidFill>
                            <a:schemeClr val="tx1">
                              <a:lumMod val="85000"/>
                              <a:lumOff val="15000"/>
                            </a:schemeClr>
                          </a:solidFill>
                        </a:rPr>
                        <a:t>Language</a:t>
                      </a:r>
                      <a:endParaRPr lang="en-US" dirty="0">
                        <a:solidFill>
                          <a:schemeClr val="tx1">
                            <a:lumMod val="85000"/>
                            <a:lumOff val="15000"/>
                          </a:schemeClr>
                        </a:solidFill>
                      </a:endParaRPr>
                    </a:p>
                  </a:txBody>
                  <a:tcPr>
                    <a:solidFill>
                      <a:srgbClr val="E3B18D"/>
                    </a:solidFill>
                  </a:tcPr>
                </a:tc>
                <a:tc>
                  <a:txBody>
                    <a:bodyPr/>
                    <a:lstStyle/>
                    <a:p>
                      <a:r>
                        <a:rPr lang="de-DE" dirty="0">
                          <a:solidFill>
                            <a:schemeClr val="tx1">
                              <a:lumMod val="85000"/>
                              <a:lumOff val="15000"/>
                            </a:schemeClr>
                          </a:solidFill>
                        </a:rPr>
                        <a:t>Rating</a:t>
                      </a:r>
                      <a:endParaRPr lang="en-US" dirty="0">
                        <a:solidFill>
                          <a:schemeClr val="tx1">
                            <a:lumMod val="85000"/>
                            <a:lumOff val="15000"/>
                          </a:schemeClr>
                        </a:solidFill>
                      </a:endParaRPr>
                    </a:p>
                  </a:txBody>
                  <a:tcPr>
                    <a:solidFill>
                      <a:srgbClr val="E3B18D"/>
                    </a:solidFill>
                  </a:tcPr>
                </a:tc>
                <a:extLst>
                  <a:ext uri="{0D108BD9-81ED-4DB2-BD59-A6C34878D82A}">
                    <a16:rowId xmlns:a16="http://schemas.microsoft.com/office/drawing/2014/main" val="3539423309"/>
                  </a:ext>
                </a:extLst>
              </a:tr>
              <a:tr h="370840">
                <a:tc>
                  <a:txBody>
                    <a:bodyPr/>
                    <a:lstStyle/>
                    <a:p>
                      <a:pPr algn="r"/>
                      <a:r>
                        <a:rPr lang="de-DE" dirty="0"/>
                        <a:t>1000</a:t>
                      </a:r>
                      <a:endParaRPr lang="en-US" dirty="0"/>
                    </a:p>
                  </a:txBody>
                  <a:tcPr>
                    <a:solidFill>
                      <a:srgbClr val="FDFBF9"/>
                    </a:solidFill>
                  </a:tcPr>
                </a:tc>
                <a:tc>
                  <a:txBody>
                    <a:bodyPr/>
                    <a:lstStyle/>
                    <a:p>
                      <a:pPr algn="r"/>
                      <a:r>
                        <a:rPr lang="de-DE" dirty="0"/>
                        <a:t>2006</a:t>
                      </a:r>
                      <a:endParaRPr lang="en-US" dirty="0"/>
                    </a:p>
                  </a:txBody>
                  <a:tcPr/>
                </a:tc>
                <a:tc>
                  <a:txBody>
                    <a:bodyPr/>
                    <a:lstStyle/>
                    <a:p>
                      <a:pPr algn="r"/>
                      <a:r>
                        <a:rPr lang="de-DE" dirty="0"/>
                        <a:t>English</a:t>
                      </a:r>
                      <a:endParaRPr lang="en-US" dirty="0"/>
                    </a:p>
                  </a:txBody>
                  <a:tcPr/>
                </a:tc>
                <a:tc>
                  <a:txBody>
                    <a:bodyPr/>
                    <a:lstStyle/>
                    <a:p>
                      <a:pPr algn="r"/>
                      <a:r>
                        <a:rPr lang="de-DE" dirty="0"/>
                        <a:t>PG-13</a:t>
                      </a:r>
                      <a:endParaRPr lang="en-US" dirty="0"/>
                    </a:p>
                  </a:txBody>
                  <a:tcPr/>
                </a:tc>
                <a:extLst>
                  <a:ext uri="{0D108BD9-81ED-4DB2-BD59-A6C34878D82A}">
                    <a16:rowId xmlns:a16="http://schemas.microsoft.com/office/drawing/2014/main" val="503557591"/>
                  </a:ext>
                </a:extLst>
              </a:tr>
            </a:tbl>
          </a:graphicData>
        </a:graphic>
      </p:graphicFrame>
    </p:spTree>
    <p:extLst>
      <p:ext uri="{BB962C8B-B14F-4D97-AF65-F5344CB8AC3E}">
        <p14:creationId xmlns:p14="http://schemas.microsoft.com/office/powerpoint/2010/main" val="47387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4EF">
            <a:alpha val="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de-DE" dirty="0"/>
              <a:t>Revenue per R</a:t>
            </a:r>
            <a:r>
              <a:rPr lang="en-US" dirty="0" err="1"/>
              <a:t>atinG</a:t>
            </a:r>
            <a:endParaRPr lang="en-US" dirty="0"/>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What was the average rental duration for all videos?</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FC5414C-0219-5D53-9EC8-1439F09B5062}"/>
              </a:ext>
            </a:extLst>
          </p:cNvPr>
          <p:cNvPicPr>
            <a:picLocks noChangeAspect="1"/>
          </p:cNvPicPr>
          <p:nvPr/>
        </p:nvPicPr>
        <p:blipFill>
          <a:blip r:embed="rId2"/>
          <a:stretch>
            <a:fillRect/>
          </a:stretch>
        </p:blipFill>
        <p:spPr>
          <a:xfrm>
            <a:off x="838200" y="1415143"/>
            <a:ext cx="10915650" cy="3914164"/>
          </a:xfrm>
          <a:prstGeom prst="rect">
            <a:avLst/>
          </a:prstGeom>
        </p:spPr>
      </p:pic>
    </p:spTree>
    <p:extLst>
      <p:ext uri="{BB962C8B-B14F-4D97-AF65-F5344CB8AC3E}">
        <p14:creationId xmlns:p14="http://schemas.microsoft.com/office/powerpoint/2010/main" val="330657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4EF">
            <a:alpha val="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de-DE" dirty="0"/>
              <a:t>Revenue per Genre</a:t>
            </a:r>
            <a:endParaRPr lang="en-US" dirty="0"/>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What was the average rental duration for all videos?</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ROCKBUSTER STEALTH</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20B7F6B-27AD-C4CD-AF7E-5A179F1E8A49}"/>
              </a:ext>
            </a:extLst>
          </p:cNvPr>
          <p:cNvPicPr>
            <a:picLocks noChangeAspect="1"/>
          </p:cNvPicPr>
          <p:nvPr/>
        </p:nvPicPr>
        <p:blipFill>
          <a:blip r:embed="rId2"/>
          <a:stretch>
            <a:fillRect/>
          </a:stretch>
        </p:blipFill>
        <p:spPr>
          <a:xfrm>
            <a:off x="838200" y="1920333"/>
            <a:ext cx="10284040" cy="3551917"/>
          </a:xfrm>
          <a:prstGeom prst="rect">
            <a:avLst/>
          </a:prstGeom>
        </p:spPr>
      </p:pic>
    </p:spTree>
    <p:extLst>
      <p:ext uri="{BB962C8B-B14F-4D97-AF65-F5344CB8AC3E}">
        <p14:creationId xmlns:p14="http://schemas.microsoft.com/office/powerpoint/2010/main" val="93806081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0</TotalTime>
  <Words>729</Words>
  <Application>Microsoft Office PowerPoint</Application>
  <PresentationFormat>Widescreen</PresentationFormat>
  <Paragraphs>240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Roboto</vt:lpstr>
      <vt:lpstr>Tenorite</vt:lpstr>
      <vt:lpstr>Monoline</vt:lpstr>
      <vt:lpstr>Launch Strategy  online video rental service</vt:lpstr>
      <vt:lpstr>Status quo</vt:lpstr>
      <vt:lpstr>Objective</vt:lpstr>
      <vt:lpstr>Key questions</vt:lpstr>
      <vt:lpstr>DATA  OVERVIEW</vt:lpstr>
      <vt:lpstr>Top &amp; Bad Sellers</vt:lpstr>
      <vt:lpstr>Current PRODUCT USAGE</vt:lpstr>
      <vt:lpstr>Revenue per RatinG</vt:lpstr>
      <vt:lpstr>Revenue per Genre</vt:lpstr>
      <vt:lpstr>CUstomers</vt:lpstr>
      <vt:lpstr>LIFetime value</vt:lpstr>
      <vt:lpstr>Insights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 Strategy  online video rental service</dc:title>
  <dc:creator>Finn</dc:creator>
  <cp:lastModifiedBy>Finn</cp:lastModifiedBy>
  <cp:revision>6</cp:revision>
  <dcterms:created xsi:type="dcterms:W3CDTF">2022-06-11T11:11:50Z</dcterms:created>
  <dcterms:modified xsi:type="dcterms:W3CDTF">2022-06-18T15:06:40Z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