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7" r:id="rId5"/>
    <p:sldId id="259" r:id="rId6"/>
    <p:sldId id="272" r:id="rId7"/>
    <p:sldId id="312" r:id="rId8"/>
    <p:sldId id="263" r:id="rId9"/>
    <p:sldId id="316" r:id="rId10"/>
    <p:sldId id="317" r:id="rId11"/>
    <p:sldId id="262" r:id="rId12"/>
    <p:sldId id="293" r:id="rId13"/>
    <p:sldId id="294" r:id="rId14"/>
    <p:sldId id="264" r:id="rId15"/>
    <p:sldId id="303" r:id="rId16"/>
    <p:sldId id="274" r:id="rId17"/>
    <p:sldId id="277" r:id="rId18"/>
    <p:sldId id="278" r:id="rId19"/>
    <p:sldId id="268" r:id="rId20"/>
    <p:sldId id="305" r:id="rId21"/>
    <p:sldId id="266" r:id="rId22"/>
    <p:sldId id="333" r:id="rId23"/>
    <p:sldId id="334" r:id="rId24"/>
    <p:sldId id="314" r:id="rId25"/>
    <p:sldId id="313" r:id="rId26"/>
    <p:sldId id="281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69060" autoAdjust="0"/>
  </p:normalViewPr>
  <p:slideViewPr>
    <p:cSldViewPr snapToGrid="0" snapToObjects="1">
      <p:cViewPr varScale="1">
        <p:scale>
          <a:sx n="80" d="100"/>
          <a:sy n="80" d="100"/>
        </p:scale>
        <p:origin x="26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D881-8DBB-1049-9873-D56299261AF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CFA1-6ED6-BA4D-A3B7-510ACA29B7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5394-3AC6-D348-8DD0-6F5B151D88F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pPr marL="457200" lvl="1" indent="0">
              <a:buFont typeface="Arial" panose="02080604020202020204" pitchFamily="34" charset="0"/>
              <a:buNone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~: cat app.js</a:t>
            </a:r>
            <a:endParaRPr lang="en-US" altLang="en-US" dirty="0"/>
          </a:p>
          <a:p>
            <a:r>
              <a:rPr lang="en-US" altLang="en-US" dirty="0"/>
              <a:t># starts up an HTTP server on port 8080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const http = require('http');</a:t>
            </a:r>
            <a:endParaRPr lang="en-US" altLang="en-US" dirty="0"/>
          </a:p>
          <a:p>
            <a:r>
              <a:rPr lang="en-US" altLang="en-US" dirty="0"/>
              <a:t>const os = require('os');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console.log("Kubia server starting...");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var handler = function(request, response) {</a:t>
            </a:r>
            <a:endParaRPr lang="en-US" altLang="en-US" dirty="0"/>
          </a:p>
          <a:p>
            <a:r>
              <a:rPr lang="en-US" altLang="en-US" dirty="0"/>
              <a:t>	console.log("Received request from " + request.connection.remoteAddress);</a:t>
            </a:r>
            <a:endParaRPr lang="en-US" altLang="en-US" dirty="0"/>
          </a:p>
          <a:p>
            <a:r>
              <a:rPr lang="en-US" altLang="en-US" dirty="0"/>
              <a:t>	response.writeHead(200);</a:t>
            </a:r>
            <a:endParaRPr lang="en-US" altLang="en-US" dirty="0"/>
          </a:p>
          <a:p>
            <a:r>
              <a:rPr lang="en-US" altLang="en-US" dirty="0"/>
              <a:t>	response.end("You've hit " + os.hostname() + "\n");</a:t>
            </a:r>
            <a:endParaRPr lang="en-US" altLang="en-US" dirty="0"/>
          </a:p>
          <a:p>
            <a:r>
              <a:rPr lang="en-US" altLang="en-US" dirty="0"/>
              <a:t>};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var www = http.createServer(handler);</a:t>
            </a:r>
            <a:endParaRPr lang="en-US" altLang="en-US" dirty="0"/>
          </a:p>
          <a:p>
            <a:r>
              <a:rPr lang="en-US" altLang="en-US" dirty="0"/>
              <a:t>www.listen(8080);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Windows: http://www.zdnet.com/docker-cto-why-microsofts-docker-plans-for-windows-will-matter-to-you-7000035150/</a:t>
            </a:r>
            <a:endParaRPr lang="de-CH" dirty="0" smtClean="0"/>
          </a:p>
          <a:p>
            <a:endParaRPr lang="de-CH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"That's why the result of the Microsoft announcement will not allow a container that runs on Linux to run seamlessly on Windows or vice versa. But that's OK because in the context of distributed applications that's not what developers are asking for."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Engine enables containerized applications to run anywhere consistently on any infrastructure, solving “dependency hell” for developers and operations teams, and eliminating the “it works on my laptop!” problem.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https://docs.docker.com/engine/docker-overview/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ps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ps –a</a:t>
            </a:r>
            <a:endParaRPr lang="de-CH" baseline="0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  <a:endParaRPr lang="de-CH" baseline="0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New Image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8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78560"/>
            <a:ext cx="9144000" cy="3579440"/>
          </a:xfrm>
          <a:prstGeom prst="rect">
            <a:avLst/>
          </a:prstGeom>
          <a:gradFill>
            <a:gsLst>
              <a:gs pos="77000">
                <a:schemeClr val="bg1">
                  <a:lumMod val="95000"/>
                </a:schemeClr>
              </a:gs>
              <a:gs pos="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75972" y="4386414"/>
            <a:ext cx="6760495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04407" y="4008740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04407" y="5174448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 XX.XX.XXXX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00" y="1324509"/>
            <a:ext cx="4038544" cy="99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122326"/>
            <a:ext cx="9153479" cy="74515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68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11551" y="959109"/>
            <a:ext cx="6286589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000">
                <a:solidFill>
                  <a:srgbClr val="3C3C3C"/>
                </a:solidFill>
              </a:defRPr>
            </a:lvl3pPr>
            <a:lvl4pPr>
              <a:defRPr sz="1800">
                <a:solidFill>
                  <a:srgbClr val="3C3C3C"/>
                </a:solidFill>
              </a:defRPr>
            </a:lvl4pPr>
            <a:lvl5pPr>
              <a:defRPr sz="18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8351" y="6316321"/>
            <a:ext cx="3222555" cy="365125"/>
          </a:xfr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 descr="i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" y="6286536"/>
            <a:ext cx="455968" cy="4447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9153479" cy="686747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91753" y="4203814"/>
            <a:ext cx="6760495" cy="361271"/>
          </a:xfrm>
        </p:spPr>
        <p:txBody>
          <a:bodyPr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91753" y="4582832"/>
            <a:ext cx="6760495" cy="364062"/>
          </a:xfrm>
        </p:spPr>
        <p:txBody>
          <a:bodyPr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Thank you for viewing.</a:t>
            </a:r>
            <a:endParaRPr lang="en-US" dirty="0"/>
          </a:p>
        </p:txBody>
      </p:sp>
      <p:pic>
        <p:nvPicPr>
          <p:cNvPr id="2" name="Picture 1" descr="stack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76" y="1947986"/>
            <a:ext cx="1571048" cy="150492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204" y="4662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878" y="1830388"/>
            <a:ext cx="8229600" cy="414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2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docs.docker.com/" TargetMode="External"/><Relationship Id="rId3" Type="http://schemas.openxmlformats.org/officeDocument/2006/relationships/hyperlink" Target="https://www.docker.com/tryit/" TargetMode="External"/><Relationship Id="rId2" Type="http://schemas.openxmlformats.org/officeDocument/2006/relationships/hyperlink" Target="https://www.docker.com/whatisdocker/" TargetMode="External"/><Relationship Id="rId1" Type="http://schemas.openxmlformats.org/officeDocument/2006/relationships/hyperlink" Target="https://www.dock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5715" y="998220"/>
            <a:ext cx="4206875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endParaRPr lang="en-US"/>
          </a:p>
        </p:txBody>
      </p:sp>
      <p:pic>
        <p:nvPicPr>
          <p:cNvPr id="7" name="Picture 6" descr="iot_contain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6775" y="629920"/>
            <a:ext cx="3435350" cy="226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7576" y="439044"/>
            <a:ext cx="6286589" cy="607027"/>
          </a:xfrm>
        </p:spPr>
        <p:txBody>
          <a:bodyPr/>
          <a:lstStyle/>
          <a:p>
            <a:r>
              <a:rPr lang="en-US" dirty="0" smtClean="0"/>
              <a:t>Docker Engine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16620" b="14445"/>
          <a:stretch>
            <a:fillRect/>
          </a:stretch>
        </p:blipFill>
        <p:spPr>
          <a:xfrm>
            <a:off x="1011555" y="1555115"/>
            <a:ext cx="7654925" cy="4366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641" y="250449"/>
            <a:ext cx="6286589" cy="607027"/>
          </a:xfrm>
        </p:spPr>
        <p:txBody>
          <a:bodyPr/>
          <a:lstStyle/>
          <a:p>
            <a:r>
              <a:rPr lang="en-US" dirty="0" smtClean="0"/>
              <a:t>Docker Engine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0" y="1877695"/>
            <a:ext cx="5261610" cy="4117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4645" y="1134110"/>
            <a:ext cx="9203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Docker Engine is a</a:t>
            </a:r>
            <a:r>
              <a:rPr lang="en-US"/>
              <a:t> client-server application with these major components: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34645" y="1788160"/>
            <a:ext cx="34880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server which is a type of long-running program called a daemon process (the dockerd command).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REST API which specifies interfaces that programs can use to talk to the daemon and instruct it what to do.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command line interface (CLI) client (the docker command).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 </a:t>
            </a:r>
            <a:r>
              <a:rPr lang="en-US" altLang="de-CH" dirty="0" smtClean="0"/>
              <a:t>(1/2)</a:t>
            </a:r>
            <a:endParaRPr lang="en-US" alt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Simple Command - Ad-Hoc Container</a:t>
            </a:r>
            <a:endParaRPr lang="de-CH" b="1" dirty="0" smtClean="0"/>
          </a:p>
          <a:p>
            <a:pPr marL="0" indent="0">
              <a:buNone/>
            </a:pPr>
            <a:endParaRPr lang="en-US" altLang="de-CH" dirty="0" smtClean="0">
              <a:latin typeface="Courier 10 Pitch" charset="0"/>
              <a:cs typeface="Courier 10 Pitch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ourier 10 Pitch" charset="0"/>
                <a:cs typeface="Courier 10 Pitch" charset="0"/>
              </a:rPr>
              <a:t>	</a:t>
            </a:r>
            <a:r>
              <a:rPr lang="en-US" altLang="de-CH" i="1" dirty="0" smtClean="0">
                <a:latin typeface="Courier 10 Pitch" charset="0"/>
                <a:cs typeface="Courier 10 Pitch" charset="0"/>
              </a:rPr>
              <a:t>docker run hello-worl</a:t>
            </a:r>
            <a:r>
              <a:rPr lang="en-US" altLang="en-US" i="1" dirty="0" smtClean="0">
                <a:latin typeface="Courier 10 Pitch" charset="0"/>
                <a:cs typeface="Courier 10 Pitch" charset="0"/>
              </a:rPr>
              <a:t>d</a:t>
            </a:r>
            <a:endParaRPr lang="en-US" altLang="en-US" i="1" dirty="0" smtClean="0">
              <a:latin typeface="Courier 10 Pitch" charset="0"/>
              <a:cs typeface="Courier 10 Pitch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 </a:t>
            </a:r>
            <a:r>
              <a:rPr lang="en-US" altLang="de-CH" dirty="0" smtClean="0"/>
              <a:t>(2/2)</a:t>
            </a:r>
            <a:endParaRPr lang="en-US" altLang="de-CH" dirty="0" smtClean="0"/>
          </a:p>
        </p:txBody>
      </p:sp>
      <p:pic>
        <p:nvPicPr>
          <p:cNvPr id="7" name="Picture 6" descr="Selection_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847850"/>
            <a:ext cx="8827135" cy="4185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215505" y="5197475"/>
            <a:ext cx="19646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http://hub.docker.com</a:t>
            </a:r>
            <a:endParaRPr 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5" y="558800"/>
            <a:ext cx="7316470" cy="607060"/>
          </a:xfrm>
        </p:spPr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579245"/>
            <a:ext cx="7566660" cy="4324350"/>
          </a:xfrm>
        </p:spPr>
        <p:txBody>
          <a:bodyPr>
            <a:normAutofit lnSpcReduction="20000"/>
          </a:bodyPr>
          <a:lstStyle/>
          <a:p>
            <a:r>
              <a:rPr lang="de-CH" dirty="0" smtClean="0"/>
              <a:t>Persisted snapshot that can be run</a:t>
            </a:r>
            <a:endParaRPr lang="de-CH" dirty="0" smtClean="0"/>
          </a:p>
          <a:p>
            <a:pPr lvl="1"/>
            <a:r>
              <a:rPr lang="de-CH" b="1" i="1" dirty="0" smtClean="0">
                <a:latin typeface="Courier 10 Pitch" charset="0"/>
                <a:cs typeface="Courier 10 Pitch" charset="0"/>
              </a:rPr>
              <a:t>images</a:t>
            </a:r>
            <a:r>
              <a:rPr lang="de-CH" i="1" dirty="0" smtClean="0"/>
              <a:t>: </a:t>
            </a:r>
            <a:r>
              <a:rPr lang="de-CH" dirty="0" smtClean="0"/>
              <a:t>List all local images</a:t>
            </a:r>
            <a:endParaRPr lang="de-CH" dirty="0" smtClean="0"/>
          </a:p>
          <a:p>
            <a:pPr lvl="1"/>
            <a:r>
              <a:rPr lang="de-CH" b="1" dirty="0" smtClean="0"/>
              <a:t>history &lt;image&gt;</a:t>
            </a:r>
            <a:r>
              <a:rPr lang="en-US" altLang="de-CH" b="1" dirty="0" smtClean="0"/>
              <a:t>: </a:t>
            </a:r>
            <a:r>
              <a:rPr lang="en-US" altLang="de-CH" dirty="0" smtClean="0"/>
              <a:t>view all the layers that make up the image </a:t>
            </a:r>
            <a:endParaRPr lang="en-US" altLang="de-CH" b="1" dirty="0" smtClean="0"/>
          </a:p>
          <a:p>
            <a:pPr lvl="1"/>
            <a:r>
              <a:rPr lang="de-CH" b="1" i="1" dirty="0" smtClean="0">
                <a:latin typeface="Courier 10 Pitch" charset="0"/>
                <a:cs typeface="Courier 10 Pitch" charset="0"/>
              </a:rPr>
              <a:t>run</a:t>
            </a:r>
            <a:r>
              <a:rPr lang="de-CH" dirty="0" smtClean="0"/>
              <a:t>: Create a container from an image and execute a command in it</a:t>
            </a:r>
            <a:endParaRPr lang="de-CH" dirty="0" smtClean="0"/>
          </a:p>
          <a:p>
            <a:pPr lvl="1"/>
            <a:r>
              <a:rPr lang="de-CH" b="1" i="1" dirty="0" smtClean="0"/>
              <a:t>tag</a:t>
            </a:r>
            <a:r>
              <a:rPr lang="de-CH" dirty="0" smtClean="0"/>
              <a:t>: Tag an image</a:t>
            </a:r>
            <a:endParaRPr lang="de-CH" dirty="0" smtClean="0"/>
          </a:p>
          <a:p>
            <a:pPr lvl="1"/>
            <a:r>
              <a:rPr lang="de-CH" b="1" i="1" dirty="0" smtClean="0"/>
              <a:t>pull</a:t>
            </a:r>
            <a:r>
              <a:rPr lang="de-CH" dirty="0" smtClean="0"/>
              <a:t>: Download image from repository</a:t>
            </a:r>
            <a:endParaRPr lang="de-CH" dirty="0" smtClean="0"/>
          </a:p>
          <a:p>
            <a:pPr lvl="1"/>
            <a:r>
              <a:rPr lang="de-CH" b="1" i="1" dirty="0" smtClean="0"/>
              <a:t>rmi</a:t>
            </a:r>
            <a:r>
              <a:rPr lang="de-CH" dirty="0" smtClean="0"/>
              <a:t>: Delete a local image</a:t>
            </a:r>
            <a:endParaRPr lang="de-CH" dirty="0" smtClean="0"/>
          </a:p>
          <a:p>
            <a:pPr lvl="2"/>
            <a:r>
              <a:rPr lang="de-CH" dirty="0" smtClean="0"/>
              <a:t>This will also remove intermediate images if no longer used</a:t>
            </a:r>
            <a:endParaRPr lang="de-CH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6410" y="443865"/>
            <a:ext cx="8493125" cy="607060"/>
          </a:xfrm>
        </p:spPr>
        <p:txBody>
          <a:bodyPr/>
          <a:lstStyle/>
          <a:p>
            <a:r>
              <a:rPr lang="de-CH" dirty="0" smtClean="0"/>
              <a:t>Terminology - Container</a:t>
            </a:r>
            <a:endParaRPr 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417838"/>
            <a:ext cx="7379176" cy="4055761"/>
          </a:xfrm>
        </p:spPr>
        <p:txBody>
          <a:bodyPr>
            <a:normAutofit lnSpcReduction="20000"/>
          </a:bodyPr>
          <a:lstStyle/>
          <a:p>
            <a:r>
              <a:rPr lang="de-CH" dirty="0" smtClean="0"/>
              <a:t>Runnable </a:t>
            </a:r>
            <a:r>
              <a:rPr lang="de-CH" dirty="0"/>
              <a:t>instance of an image</a:t>
            </a:r>
            <a:endParaRPr lang="de-CH" dirty="0"/>
          </a:p>
          <a:p>
            <a:pPr lvl="1"/>
            <a:r>
              <a:rPr lang="de-CH" b="1" i="1" dirty="0" smtClean="0"/>
              <a:t>ps</a:t>
            </a:r>
            <a:r>
              <a:rPr lang="de-CH" i="1" dirty="0"/>
              <a:t>:</a:t>
            </a:r>
            <a:r>
              <a:rPr lang="de-CH" dirty="0"/>
              <a:t> List all running containers</a:t>
            </a:r>
            <a:endParaRPr lang="de-CH" dirty="0"/>
          </a:p>
          <a:p>
            <a:pPr lvl="1"/>
            <a:r>
              <a:rPr lang="de-CH" b="1" i="1" dirty="0" smtClean="0"/>
              <a:t>ps </a:t>
            </a:r>
            <a:r>
              <a:rPr lang="de-CH" b="1" i="1" dirty="0"/>
              <a:t>–a</a:t>
            </a:r>
            <a:r>
              <a:rPr lang="de-CH" dirty="0"/>
              <a:t>: List all containers (incl. stopped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b="1" i="1" dirty="0" smtClean="0"/>
              <a:t>top</a:t>
            </a:r>
            <a:r>
              <a:rPr lang="de-CH" dirty="0" smtClean="0"/>
              <a:t>: Display processes of a container</a:t>
            </a:r>
            <a:endParaRPr lang="de-CH" dirty="0"/>
          </a:p>
          <a:p>
            <a:pPr lvl="1"/>
            <a:r>
              <a:rPr lang="de-CH" b="1" i="1" dirty="0" smtClean="0"/>
              <a:t>start</a:t>
            </a:r>
            <a:r>
              <a:rPr lang="de-CH" dirty="0"/>
              <a:t>: Start a stopped container</a:t>
            </a:r>
            <a:endParaRPr lang="de-CH" dirty="0"/>
          </a:p>
          <a:p>
            <a:pPr lvl="1"/>
            <a:r>
              <a:rPr lang="de-CH" b="1" i="1" dirty="0" smtClean="0"/>
              <a:t>stop</a:t>
            </a:r>
            <a:r>
              <a:rPr lang="de-CH" dirty="0"/>
              <a:t>: Stop a running container</a:t>
            </a:r>
            <a:endParaRPr lang="de-CH" dirty="0"/>
          </a:p>
          <a:p>
            <a:pPr lvl="1"/>
            <a:r>
              <a:rPr lang="de-CH" b="1" i="1" dirty="0" smtClean="0"/>
              <a:t>pause</a:t>
            </a:r>
            <a:r>
              <a:rPr lang="de-CH" dirty="0"/>
              <a:t>: Pause all processes within a </a:t>
            </a:r>
            <a:r>
              <a:rPr lang="de-CH" dirty="0" smtClean="0"/>
              <a:t>container</a:t>
            </a:r>
            <a:endParaRPr lang="de-CH" dirty="0" smtClean="0"/>
          </a:p>
          <a:p>
            <a:pPr lvl="1"/>
            <a:r>
              <a:rPr lang="de-CH" b="1" i="1" dirty="0" smtClean="0"/>
              <a:t>rm</a:t>
            </a:r>
            <a:r>
              <a:rPr lang="de-CH" dirty="0" smtClean="0"/>
              <a:t>: Delete a container</a:t>
            </a:r>
            <a:endParaRPr lang="de-CH" dirty="0" smtClean="0"/>
          </a:p>
          <a:p>
            <a:pPr lvl="1"/>
            <a:r>
              <a:rPr lang="de-CH" b="1" i="1" dirty="0" smtClean="0"/>
              <a:t>commit</a:t>
            </a:r>
            <a:r>
              <a:rPr lang="de-CH" dirty="0" smtClean="0"/>
              <a:t>: Create an image from a container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45498" y="520867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93098" y="484526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5" y="279400"/>
            <a:ext cx="6743065" cy="1445260"/>
          </a:xfrm>
        </p:spPr>
        <p:txBody>
          <a:bodyPr/>
          <a:lstStyle/>
          <a:p>
            <a:r>
              <a:rPr lang="de-CH" dirty="0" smtClean="0"/>
              <a:t>Image vs. </a:t>
            </a:r>
            <a:r>
              <a:rPr lang="en-US" altLang="de-CH" dirty="0" smtClean="0"/>
              <a:t>				</a:t>
            </a:r>
            <a:r>
              <a:rPr lang="de-CH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270" y="202221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Base Image</a:t>
            </a:r>
            <a:endParaRPr lang="de-CH" dirty="0" smtClean="0"/>
          </a:p>
          <a:p>
            <a:pPr algn="ctr"/>
            <a:r>
              <a:rPr lang="de-CH" i="1" dirty="0" smtClean="0"/>
              <a:t>ubuntu:latest</a:t>
            </a:r>
            <a:endParaRPr lang="de-CH" i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285433" y="202221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813538" y="2379569"/>
            <a:ext cx="247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3660" y="203159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5433" y="343541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6145202" y="2736284"/>
            <a:ext cx="0" cy="69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23" y="289403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cmd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new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18" idx="3"/>
          </p:cNvCxnSpPr>
          <p:nvPr/>
        </p:nvCxnSpPr>
        <p:spPr>
          <a:xfrm flipH="1" flipV="1">
            <a:off x="2829253" y="3789592"/>
            <a:ext cx="2456180" cy="2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1544" y="343295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New Image</a:t>
            </a:r>
            <a:endParaRPr lang="de-CH" dirty="0" smtClean="0"/>
          </a:p>
          <a:p>
            <a:pPr algn="ctr"/>
            <a:r>
              <a:rPr lang="de-CH" dirty="0" smtClean="0"/>
              <a:t>iid1</a:t>
            </a:r>
            <a:endParaRPr lang="de-CH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609666" y="34354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5" idx="2"/>
          </p:cNvCxnSpPr>
          <p:nvPr/>
        </p:nvCxnSpPr>
        <p:spPr>
          <a:xfrm flipH="1" flipV="1">
            <a:off x="1954803" y="2736363"/>
            <a:ext cx="15875" cy="69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1226" y="29145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 image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40698" y="449189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5" idx="1"/>
          </p:cNvCxnSpPr>
          <p:nvPr/>
        </p:nvCxnSpPr>
        <p:spPr>
          <a:xfrm>
            <a:off x="1970678" y="4146391"/>
            <a:ext cx="3370580" cy="702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849" y="41590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425709"/>
            <a:ext cx="6286589" cy="607027"/>
          </a:xfrm>
        </p:spPr>
        <p:txBody>
          <a:bodyPr/>
          <a:lstStyle/>
          <a:p>
            <a:r>
              <a:rPr lang="de-CH" dirty="0" smtClean="0"/>
              <a:t>Dockerfile </a:t>
            </a:r>
            <a:r>
              <a:rPr lang="en-US" altLang="de-CH" dirty="0" smtClean="0"/>
              <a:t>(1/2)</a:t>
            </a:r>
            <a:endParaRPr lang="en-US" alt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24050"/>
            <a:ext cx="7286625" cy="2299335"/>
          </a:xfrm>
        </p:spPr>
        <p:txBody>
          <a:bodyPr/>
          <a:lstStyle/>
          <a:p>
            <a:r>
              <a:rPr lang="de-CH" dirty="0" smtClean="0"/>
              <a:t>Create images automatically using a build script: </a:t>
            </a:r>
            <a:r>
              <a:rPr lang="de-CH" dirty="0" smtClean="0">
                <a:latin typeface="Courier 10 Pitch" charset="0"/>
                <a:cs typeface="Courier 10 Pitch" charset="0"/>
              </a:rPr>
              <a:t>«Dockerfile»</a:t>
            </a:r>
            <a:endParaRPr lang="de-CH" dirty="0" smtClean="0">
              <a:latin typeface="Courier 10 Pitch" charset="0"/>
              <a:cs typeface="Courier 10 Pitch" charset="0"/>
            </a:endParaRPr>
          </a:p>
          <a:p>
            <a:pPr marL="914400" lvl="2" indent="0">
              <a:buNone/>
            </a:pPr>
            <a:r>
              <a:rPr lang="de-CH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FROM </a:t>
            </a:r>
            <a:r>
              <a:rPr lang="en-US" altLang="de-CH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node:7</a:t>
            </a:r>
            <a:b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 </a:t>
            </a: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app.js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/</a:t>
            </a: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app.js</a:t>
            </a:r>
            <a:b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ENTRYPOINT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["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node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", "</a:t>
            </a:r>
            <a:r>
              <a:rPr lang="en-US" alt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app.js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"]</a:t>
            </a:r>
            <a:endParaRPr lang="en-US" sz="240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6" name="Picture 5" descr="Selection_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176655"/>
            <a:ext cx="6497955" cy="40887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42865" y="1855470"/>
            <a:ext cx="347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ourier 10 Pitch" charset="0"/>
                <a:cs typeface="Courier 10 Pitch" charset="0"/>
              </a:rPr>
              <a:t>docker build -t myImage </a:t>
            </a:r>
            <a:r>
              <a:rPr lang="en-US" altLang="en-US" b="1" i="1">
                <a:latin typeface="Courier 10 Pitch" charset="0"/>
                <a:cs typeface="Courier 10 Pitch" charset="0"/>
              </a:rPr>
              <a:t>.</a:t>
            </a:r>
            <a:endParaRPr lang="en-US" altLang="en-US" b="1" i="1">
              <a:latin typeface="Courier 10 Pitch" charset="0"/>
              <a:cs typeface="Courier 10 Pitch" charset="0"/>
            </a:endParaRPr>
          </a:p>
        </p:txBody>
      </p:sp>
      <p:sp>
        <p:nvSpPr>
          <p:cNvPr id="9" name="Text Placeholder 2"/>
          <p:cNvSpPr>
            <a:spLocks noGrp="1"/>
          </p:cNvSpPr>
          <p:nvPr/>
        </p:nvSpPr>
        <p:spPr>
          <a:xfrm>
            <a:off x="1011551" y="425709"/>
            <a:ext cx="6286589" cy="6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4800" b="1" kern="1200" baseline="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Dockerfile </a:t>
            </a:r>
            <a:r>
              <a:rPr lang="en-US" altLang="de-CH" dirty="0" smtClean="0"/>
              <a:t>(1/2)</a:t>
            </a:r>
            <a:endParaRPr lang="en-US" altLang="de-CH" dirty="0" smtClean="0"/>
          </a:p>
        </p:txBody>
      </p:sp>
      <p:sp>
        <p:nvSpPr>
          <p:cNvPr id="10" name="Text Box 9"/>
          <p:cNvSpPr txBox="1"/>
          <p:nvPr/>
        </p:nvSpPr>
        <p:spPr>
          <a:xfrm>
            <a:off x="329565" y="5313045"/>
            <a:ext cx="7650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i="1" dirty="0">
                <a:latin typeface="Courier 10 Pitch" charset="0"/>
                <a:cs typeface="Courier 10 Pitch" charset="0"/>
                <a:sym typeface="+mn-ea"/>
              </a:rPr>
              <a:t>docker run --name myImage-container -p 8080:8080 -d myImage</a:t>
            </a:r>
            <a:endParaRPr lang="en-US" altLang="en-US" i="1" dirty="0">
              <a:latin typeface="Courier 10 Pitch" charset="0"/>
              <a:cs typeface="Courier 10 Pitch" charset="0"/>
              <a:sym typeface="+mn-ea"/>
            </a:endParaRPr>
          </a:p>
          <a:p>
            <a:pPr algn="l"/>
            <a:endParaRPr lang="en-US" altLang="en-US" i="1" dirty="0">
              <a:latin typeface="Courier 10 Pitch" charset="0"/>
              <a:cs typeface="Courier 10 Pitch" charset="0"/>
              <a:sym typeface="+mn-ea"/>
            </a:endParaRPr>
          </a:p>
          <a:p>
            <a:pPr algn="l"/>
            <a:r>
              <a:rPr lang="en-US" altLang="en-US" i="1" dirty="0">
                <a:latin typeface="Courier 10 Pitch" charset="0"/>
                <a:cs typeface="Courier 10 Pitch" charset="0"/>
                <a:sym typeface="+mn-ea"/>
              </a:rPr>
              <a:t>curl localhost:8080</a:t>
            </a:r>
            <a:endParaRPr lang="en-US" altLang="en-US" i="1" dirty="0">
              <a:latin typeface="Courier 10 Pitch" charset="0"/>
              <a:cs typeface="Courier 10 Pitch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5016" y="567949"/>
            <a:ext cx="6286589" cy="607027"/>
          </a:xfrm>
        </p:spPr>
        <p:txBody>
          <a:bodyPr/>
          <a:lstStyle/>
          <a:p>
            <a:r>
              <a:rPr lang="de-CH" dirty="0" smtClean="0"/>
              <a:t>Mount Volumes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95020" y="1779905"/>
            <a:ext cx="7926070" cy="1464310"/>
          </a:xfrm>
        </p:spPr>
        <p:txBody>
          <a:bodyPr/>
          <a:lstStyle/>
          <a:p>
            <a:r>
              <a:rPr lang="de-CH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–ti </a:t>
            </a:r>
            <a:r>
              <a:rPr lang="de-CH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 /hostLog:/log</a:t>
            </a:r>
            <a:r>
              <a:rPr lang="de-CH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/>
              <a:t>Run second container: Volume can be shared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55675" y="3388995"/>
            <a:ext cx="7232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de-CH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docker run –ti --volumes-from firstContainerName ubuntu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11551" y="691139"/>
            <a:ext cx="6286589" cy="607027"/>
          </a:xfrm>
        </p:spPr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011550" y="1655964"/>
            <a:ext cx="7712035" cy="4098494"/>
          </a:xfrm>
        </p:spPr>
        <p:txBody>
          <a:bodyPr>
            <a:normAutofit/>
          </a:bodyPr>
          <a:lstStyle/>
          <a:p>
            <a:r>
              <a:rPr lang="de-CH" dirty="0" smtClean="0"/>
              <a:t>What is Docker?</a:t>
            </a:r>
            <a:endParaRPr lang="de-CH" dirty="0" smtClean="0"/>
          </a:p>
          <a:p>
            <a:pPr lvl="1"/>
            <a:r>
              <a:rPr lang="de-CH" dirty="0" smtClean="0"/>
              <a:t>Docker vs. Virtual Machine</a:t>
            </a:r>
            <a:endParaRPr lang="de-CH" dirty="0" smtClean="0"/>
          </a:p>
          <a:p>
            <a:pPr lvl="1"/>
            <a:r>
              <a:rPr lang="en-US" altLang="de-CH" dirty="0" smtClean="0"/>
              <a:t>Run Platforms</a:t>
            </a:r>
            <a:endParaRPr lang="en-US" altLang="de-CH" dirty="0" smtClean="0"/>
          </a:p>
          <a:p>
            <a:pPr lvl="1"/>
            <a:r>
              <a:rPr lang="en-US" altLang="de-CH" dirty="0" smtClean="0"/>
              <a:t>Docker Engine</a:t>
            </a:r>
            <a:endParaRPr lang="en-US" altLang="de-CH" dirty="0" smtClean="0"/>
          </a:p>
          <a:p>
            <a:pPr lvl="1"/>
            <a:r>
              <a:rPr lang="en-US" altLang="de-CH" dirty="0" smtClean="0"/>
              <a:t>Hello-world</a:t>
            </a:r>
            <a:endParaRPr lang="de-CH" dirty="0" smtClean="0"/>
          </a:p>
          <a:p>
            <a:r>
              <a:rPr lang="de-CH" dirty="0" smtClean="0"/>
              <a:t>Images and Containers</a:t>
            </a:r>
            <a:endParaRPr lang="de-CH" dirty="0" smtClean="0"/>
          </a:p>
          <a:p>
            <a:r>
              <a:rPr lang="de-CH" dirty="0" smtClean="0"/>
              <a:t>Volume Mounting</a:t>
            </a:r>
            <a:endParaRPr lang="de-CH" dirty="0" smtClean="0"/>
          </a:p>
          <a:p>
            <a:r>
              <a:rPr lang="de-CH" dirty="0" smtClean="0"/>
              <a:t>Docker Use Cases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991870"/>
            <a:ext cx="6429375" cy="4467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8820" y="262255"/>
            <a:ext cx="75101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/>
              <a:t>Images and layers</a:t>
            </a:r>
            <a:endParaRPr 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182880" y="5477510"/>
            <a:ext cx="8778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major difference between a container and an image is the top writable layer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243330"/>
            <a:ext cx="7324725" cy="4524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97125" y="5767705"/>
            <a:ext cx="43491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 i="1"/>
              <a:t>M</a:t>
            </a:r>
            <a:r>
              <a:rPr lang="en-US" sz="1000" i="1"/>
              <a:t>ultiple containers sharing the same Ubuntu 15.04 image</a:t>
            </a:r>
            <a:endParaRPr lang="en-US" sz="1000" i="1"/>
          </a:p>
        </p:txBody>
      </p:sp>
      <p:sp>
        <p:nvSpPr>
          <p:cNvPr id="7" name="Text Box 6"/>
          <p:cNvSpPr txBox="1"/>
          <p:nvPr/>
        </p:nvSpPr>
        <p:spPr>
          <a:xfrm>
            <a:off x="909955" y="454660"/>
            <a:ext cx="6142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/>
              <a:t>Container and layers</a:t>
            </a:r>
            <a:endParaRPr lang="en-US" sz="36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9" name="Picture 8" descr="Selection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-14605"/>
            <a:ext cx="9126220" cy="44437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8425" y="4429125"/>
            <a:ext cx="89477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When we create a new container, we add a new &amp; thin writable layer on top of the underlying stack of layers present in the base docker image.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All changes made to the running container, such as creating new files, modifying existing files or deleting files, are written to this thin writable container layer.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17520" y="-14605"/>
            <a:ext cx="3108960" cy="6794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en-US" sz="3600" b="1"/>
              <a:t>Filesystem</a:t>
            </a:r>
            <a:endParaRPr lang="en-US" altLang="en-US" sz="36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18820" y="310515"/>
            <a:ext cx="4017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/>
              <a:t>Data volumes</a:t>
            </a:r>
            <a:endParaRPr lang="en-US" sz="36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0420" y="2390140"/>
            <a:ext cx="5749925" cy="36918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985" y="1107440"/>
            <a:ext cx="8318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data volume is a directory or file in the Docker host’s filesystem that is mounted directly into a container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Data volumes are not controlled by the </a:t>
            </a:r>
            <a:r>
              <a:rPr lang="en-US" b="1"/>
              <a:t>storage driver</a:t>
            </a:r>
            <a:r>
              <a:rPr lang="en-US" altLang="en-US" b="1"/>
              <a:t>. </a:t>
            </a:r>
            <a:r>
              <a:rPr lang="en-US" altLang="en-US"/>
              <a:t>Reads and writes to data volumes bypass the storage driver and operate at native host speeds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14985" y="2870200"/>
            <a:ext cx="27603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You can mount any number of data volumes into a container. Multiple containers can also share one or more data volumes.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629544"/>
            <a:ext cx="6286589" cy="607027"/>
          </a:xfrm>
        </p:spPr>
        <p:txBody>
          <a:bodyPr/>
          <a:lstStyle/>
          <a:p>
            <a:r>
              <a:rPr lang="de-CH" dirty="0" smtClean="0"/>
              <a:t>Docker 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677035"/>
            <a:ext cx="6680200" cy="4091940"/>
          </a:xfrm>
        </p:spPr>
        <p:txBody>
          <a:bodyPr/>
          <a:lstStyle/>
          <a:p>
            <a:r>
              <a:rPr lang="de-CH" dirty="0" smtClean="0"/>
              <a:t>Development Environment</a:t>
            </a:r>
            <a:endParaRPr lang="de-CH" dirty="0" smtClean="0"/>
          </a:p>
          <a:p>
            <a:r>
              <a:rPr lang="de-CH" dirty="0" smtClean="0"/>
              <a:t>Environments for Integration Tests</a:t>
            </a:r>
            <a:endParaRPr lang="de-CH" dirty="0" smtClean="0"/>
          </a:p>
          <a:p>
            <a:r>
              <a:rPr lang="de-CH" dirty="0" smtClean="0"/>
              <a:t>Quick evaluation of software</a:t>
            </a:r>
            <a:endParaRPr lang="de-CH" dirty="0" smtClean="0"/>
          </a:p>
          <a:p>
            <a:r>
              <a:rPr lang="de-CH" dirty="0" smtClean="0"/>
              <a:t>Microservices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505719"/>
            <a:ext cx="6286589" cy="607027"/>
          </a:xfrm>
        </p:spPr>
        <p:txBody>
          <a:bodyPr/>
          <a:lstStyle/>
          <a:p>
            <a:r>
              <a:rPr lang="de-CH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430539"/>
            <a:ext cx="7771502" cy="4127950"/>
          </a:xfrm>
        </p:spPr>
        <p:txBody>
          <a:bodyPr>
            <a:normAutofit lnSpcReduction="10000"/>
          </a:bodyPr>
          <a:lstStyle/>
          <a:p>
            <a:r>
              <a:rPr lang="de-CH" dirty="0"/>
              <a:t>Docker homepage: </a:t>
            </a:r>
            <a:r>
              <a:rPr lang="de-CH" dirty="0" smtClean="0">
                <a:hlinkClick r:id="rId1"/>
              </a:rPr>
              <a:t>https</a:t>
            </a:r>
            <a:r>
              <a:rPr lang="de-CH" dirty="0">
                <a:hlinkClick r:id="rId1"/>
              </a:rPr>
              <a:t>://www.docker.com</a:t>
            </a:r>
            <a:r>
              <a:rPr lang="de-CH" dirty="0" smtClean="0">
                <a:hlinkClick r:id="rId1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Introduction: </a:t>
            </a:r>
            <a:r>
              <a:rPr lang="de-CH" dirty="0">
                <a:hlinkClick r:id="rId2"/>
              </a:rPr>
              <a:t>https://www.docker.com/whatisdocker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tutorial: </a:t>
            </a:r>
            <a:r>
              <a:rPr lang="de-CH" dirty="0">
                <a:hlinkClick r:id="rId3"/>
              </a:rPr>
              <a:t>https://www.docker.com/tryit</a:t>
            </a:r>
            <a:r>
              <a:rPr lang="de-CH" dirty="0" smtClean="0">
                <a:hlinkClick r:id="rId3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Installation and user guide: </a:t>
            </a:r>
            <a:r>
              <a:rPr lang="de-CH" dirty="0">
                <a:hlinkClick r:id="rId4"/>
              </a:rPr>
              <a:t>https://docs.docker.com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823854"/>
            <a:ext cx="6286589" cy="607027"/>
          </a:xfrm>
        </p:spPr>
        <p:txBody>
          <a:bodyPr/>
          <a:lstStyle/>
          <a:p>
            <a:r>
              <a:rPr lang="de-CH" dirty="0" smtClean="0"/>
              <a:t>What is Docker?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32305"/>
            <a:ext cx="6972935" cy="330327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 is an open-source project that automates the deployment of applications inside software containers, by providing an additional layer of abstraction and automation of operating system–level virtualization on </a:t>
            </a:r>
            <a:r>
              <a:rPr lang="en-US" i="1" dirty="0" smtClean="0"/>
              <a:t>Linux.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2325254"/>
            <a:ext cx="7743566" cy="4119514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Provide a uniformed wrapper around a software package: </a:t>
            </a:r>
            <a:r>
              <a:rPr lang="de-CH" i="1" dirty="0" smtClean="0"/>
              <a:t>«Build, Ship and Run Any App, Anywhere»</a:t>
            </a:r>
            <a:endParaRPr lang="de-CH" sz="1800" dirty="0" smtClean="0"/>
          </a:p>
          <a:p>
            <a:pPr lvl="1"/>
            <a:r>
              <a:rPr lang="de-CH" sz="2800" dirty="0" smtClean="0"/>
              <a:t>Similar to shipping containers: The container is always the same, regardless of the contents and thus fits on all trucks, cranes, ships, ...</a:t>
            </a:r>
            <a:endParaRPr lang="de-CH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140" y="234950"/>
            <a:ext cx="2599690" cy="176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6585" y="3145155"/>
            <a:ext cx="4500880" cy="24879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40" y="234950"/>
            <a:ext cx="2599690" cy="17608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2295" y="2125345"/>
            <a:ext cx="48412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Build Once, Configure Once.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582295" y="2847975"/>
            <a:ext cx="4255770" cy="2153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ym typeface="+mn-ea"/>
              </a:rPr>
              <a:t>Deploy</a:t>
            </a:r>
            <a:endParaRPr lang="en-US" sz="2400"/>
          </a:p>
          <a:p>
            <a:pPr lvl="1"/>
            <a:r>
              <a:rPr lang="en-US" sz="2200">
                <a:sym typeface="+mn-ea"/>
              </a:rPr>
              <a:t>Everything*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Everywhere*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Reliably &amp; Consistently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Efficiently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Cheaply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668" y="1716527"/>
            <a:ext cx="3305799" cy="3687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1" y="2732552"/>
            <a:ext cx="3325624" cy="267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5" name="Picture 4" descr="Selection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1992630"/>
            <a:ext cx="8206740" cy="408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7" name="Picture 6" descr="Selection_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978025"/>
            <a:ext cx="8907145" cy="410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Run Platforms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24050"/>
            <a:ext cx="7736205" cy="4100195"/>
          </a:xfrm>
        </p:spPr>
        <p:txBody>
          <a:bodyPr/>
          <a:lstStyle/>
          <a:p>
            <a:r>
              <a:rPr lang="de-CH" dirty="0" smtClean="0"/>
              <a:t>Various Linux distributions (Ubuntu, Fedora, RHEL, Centos, openSUSE, ...)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Cloud (Amazon EC2, Google Compute Engine, Rackspace)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2014-10: Microsoft announces plans to integrate Docker with next release of Windows Server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Tec">
      <a:dk1>
        <a:srgbClr val="3C3C3C"/>
      </a:dk1>
      <a:lt1>
        <a:sysClr val="window" lastClr="FFFFFF"/>
      </a:lt1>
      <a:dk2>
        <a:srgbClr val="000000"/>
      </a:dk2>
      <a:lt2>
        <a:srgbClr val="EFF0F2"/>
      </a:lt2>
      <a:accent1>
        <a:srgbClr val="E80018"/>
      </a:accent1>
      <a:accent2>
        <a:srgbClr val="ED7C00"/>
      </a:accent2>
      <a:accent3>
        <a:srgbClr val="3C3C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3952</Words>
  <Application>WPS Presentation</Application>
  <PresentationFormat>On-screen Show (4:3)</PresentationFormat>
  <Paragraphs>230</Paragraphs>
  <Slides>25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SimSun</vt:lpstr>
      <vt:lpstr>Wingdings</vt:lpstr>
      <vt:lpstr>Arial</vt:lpstr>
      <vt:lpstr>DejaVu Sans</vt:lpstr>
      <vt:lpstr>Courier 10 Pitch</vt:lpstr>
      <vt:lpstr>Gubbi</vt:lpstr>
      <vt:lpstr>OpenSymbol</vt:lpstr>
      <vt:lpstr>Courier New</vt:lpstr>
      <vt:lpstr>微软雅黑</vt:lpstr>
      <vt:lpstr>Droid Sans Fallback</vt:lpstr>
      <vt:lpstr>Arial Unicode MS</vt:lpstr>
      <vt:lpstr>Calibri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Northstar 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 Epp</dc:creator>
  <cp:lastModifiedBy>vudao</cp:lastModifiedBy>
  <cp:revision>103</cp:revision>
  <dcterms:created xsi:type="dcterms:W3CDTF">2019-07-15T00:39:26Z</dcterms:created>
  <dcterms:modified xsi:type="dcterms:W3CDTF">2019-07-15T00:39:26Z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