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9" r:id="rId6"/>
    <p:sldId id="272" r:id="rId7"/>
    <p:sldId id="263" r:id="rId8"/>
    <p:sldId id="262" r:id="rId9"/>
    <p:sldId id="293" r:id="rId10"/>
    <p:sldId id="294" r:id="rId11"/>
    <p:sldId id="264" r:id="rId12"/>
    <p:sldId id="274" r:id="rId13"/>
    <p:sldId id="277" r:id="rId14"/>
    <p:sldId id="278" r:id="rId15"/>
    <p:sldId id="268" r:id="rId16"/>
    <p:sldId id="266" r:id="rId17"/>
    <p:sldId id="281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69060" autoAdjust="0"/>
  </p:normalViewPr>
  <p:slideViewPr>
    <p:cSldViewPr snapToGrid="0" snapToObjects="1">
      <p:cViewPr varScale="1">
        <p:scale>
          <a:sx n="80" d="100"/>
          <a:sy n="80" d="100"/>
        </p:scale>
        <p:origin x="2616" y="84"/>
      </p:cViewPr>
      <p:guideLst>
        <p:guide orient="horz" pos="2160"/>
        <p:guide pos="28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FD881-8DBB-1049-9873-D56299261AF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BCFA1-6ED6-BA4D-A3B7-510ACA29B7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85394-3AC6-D348-8DD0-6F5B151D88F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pPr marL="457200" lvl="1" indent="0">
              <a:buFont typeface="Arial" panose="02080604020202020204" pitchFamily="34" charset="0"/>
              <a:buNone/>
            </a:pP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virtualized application includes not only the application - which may be only 10s of MB - and the necessary binaries and libraries, but also an entire guest operating system - which may weigh 10s of GB.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container comprises just the application and its dependencies. It runs as an isolated process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host operating system, sharing the kernel with other containers. Thus, it enjoys the resource isolation and allocation benefits of VMs but is much more portable and efficient.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de-CH" dirty="0" smtClean="0"/>
              <a:t>Docker provides base</a:t>
            </a:r>
            <a:r>
              <a:rPr lang="de-CH" baseline="0" dirty="0" smtClean="0"/>
              <a:t> images that contain OS installations we can start from: The OS is not more than an application running on the Kernel...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Windows: http://www.zdnet.com/docker-cto-why-microsofts-docker-plans-for-windows-will-matter-to-you-7000035150/</a:t>
            </a:r>
            <a:endParaRPr lang="de-CH" dirty="0" smtClean="0"/>
          </a:p>
          <a:p>
            <a:endParaRPr lang="de-CH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"That's why the result of the Microsoft announcement will not allow a container that runs on Linux to run seamlessly on Windows or vice versa. But that's OK because in the context of distributed applications that's not what developers are asking for."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Docker Engine enables containerized applications to run anywhere consistently on any infrastructure, solving “dependency hell” for developers and operations teams, and eliminating the “it works on my laptop!” problem.</a:t>
            </a: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https://docs.docker.com/engine/docker-overview/</a:t>
            </a: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de-CH" dirty="0" smtClean="0"/>
              <a:t>Immediately</a:t>
            </a:r>
            <a:r>
              <a:rPr lang="de-CH" baseline="0" dirty="0" smtClean="0"/>
              <a:t> exits</a:t>
            </a:r>
            <a:endParaRPr lang="de-CH" baseline="0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docker ps</a:t>
            </a:r>
            <a:endParaRPr lang="de-CH" baseline="0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docker ps –a</a:t>
            </a:r>
            <a:endParaRPr lang="de-CH" baseline="0" dirty="0" smtClean="0"/>
          </a:p>
          <a:p>
            <a:pPr marL="1085850" lvl="2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Re-attach: docker start –i stoic_wozniak</a:t>
            </a:r>
            <a:endParaRPr lang="de-CH" baseline="0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docker commit –m «message» containerId imageName(e.g. mytest/test1:1.0)</a:t>
            </a:r>
            <a:endParaRPr lang="de-CH" baseline="0" dirty="0" smtClean="0"/>
          </a:p>
          <a:p>
            <a:pPr marL="1085850" lvl="2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New Image</a:t>
            </a:r>
            <a:endParaRPr lang="de-CH" baseline="0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docker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docker run</a:t>
            </a:r>
            <a:r>
              <a:rPr lang="de-CH" baseline="0" dirty="0" smtClean="0"/>
              <a:t> --rm to remove container after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278560"/>
            <a:ext cx="9144000" cy="3579440"/>
          </a:xfrm>
          <a:prstGeom prst="rect">
            <a:avLst/>
          </a:prstGeom>
          <a:gradFill>
            <a:gsLst>
              <a:gs pos="77000">
                <a:schemeClr val="bg1">
                  <a:lumMod val="95000"/>
                </a:schemeClr>
              </a:gs>
              <a:gs pos="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75972" y="4386414"/>
            <a:ext cx="6760495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304407" y="4008740"/>
            <a:ext cx="3234639" cy="366292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304407" y="5174448"/>
            <a:ext cx="3234639" cy="366292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Date: XX.XX.XXXX</a:t>
            </a:r>
            <a:endParaRPr 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0727" y="6316321"/>
            <a:ext cx="536421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BA865F8-D0B2-3245-A9F6-5F06F5A3A0C6}" type="slidenum">
              <a:rPr lang="en-US" smtClean="0"/>
            </a:fld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00" y="1324509"/>
            <a:ext cx="4038544" cy="99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122326"/>
            <a:ext cx="9153479" cy="74515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68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0727" y="6316321"/>
            <a:ext cx="536421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011551" y="959109"/>
            <a:ext cx="6286589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6113626" cy="914400"/>
          </a:xfrm>
        </p:spPr>
        <p:txBody>
          <a:bodyPr>
            <a:noAutofit/>
          </a:bodyPr>
          <a:lstStyle>
            <a:lvl1pPr>
              <a:defRPr sz="28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000">
                <a:solidFill>
                  <a:srgbClr val="3C3C3C"/>
                </a:solidFill>
              </a:defRPr>
            </a:lvl3pPr>
            <a:lvl4pPr>
              <a:defRPr sz="1800">
                <a:solidFill>
                  <a:srgbClr val="3C3C3C"/>
                </a:solidFill>
              </a:defRPr>
            </a:lvl4pPr>
            <a:lvl5pPr>
              <a:defRPr sz="18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78351" y="6316321"/>
            <a:ext cx="3222555" cy="365125"/>
          </a:xfrm>
        </p:spPr>
        <p:txBody>
          <a:bodyPr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Picture 1" descr="i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5" y="6286536"/>
            <a:ext cx="455968" cy="4447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9153479" cy="686747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91753" y="4203814"/>
            <a:ext cx="6760495" cy="361271"/>
          </a:xfrm>
        </p:spPr>
        <p:txBody>
          <a:bodyPr>
            <a:no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End of Presentation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91753" y="4582832"/>
            <a:ext cx="6760495" cy="364062"/>
          </a:xfrm>
        </p:spPr>
        <p:txBody>
          <a:bodyPr>
            <a:noAutofit/>
          </a:bodyPr>
          <a:lstStyle>
            <a:lvl1pPr marL="0" indent="0" algn="ctr">
              <a:buNone/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Thank you for viewing.</a:t>
            </a:r>
            <a:endParaRPr lang="en-US" dirty="0"/>
          </a:p>
        </p:txBody>
      </p:sp>
      <p:pic>
        <p:nvPicPr>
          <p:cNvPr id="2" name="Picture 1" descr="stack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76" y="1947986"/>
            <a:ext cx="1571048" cy="150492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204" y="4662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878" y="1830388"/>
            <a:ext cx="8229600" cy="414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2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865F8-D0B2-3245-A9F6-5F06F5A3A0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docs.docker.com/" TargetMode="External"/><Relationship Id="rId3" Type="http://schemas.openxmlformats.org/officeDocument/2006/relationships/hyperlink" Target="https://www.docker.com/tryit/" TargetMode="External"/><Relationship Id="rId2" Type="http://schemas.openxmlformats.org/officeDocument/2006/relationships/hyperlink" Target="https://www.docker.com/whatisdocker/" TargetMode="External"/><Relationship Id="rId1" Type="http://schemas.openxmlformats.org/officeDocument/2006/relationships/hyperlink" Target="https://www.docke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5715" y="998220"/>
            <a:ext cx="4206875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p>
            <a:endParaRPr lang="en-US"/>
          </a:p>
        </p:txBody>
      </p:sp>
      <p:pic>
        <p:nvPicPr>
          <p:cNvPr id="7" name="Picture 6" descr="iot_contain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6775" y="629920"/>
            <a:ext cx="3435350" cy="226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5" y="558800"/>
            <a:ext cx="7316470" cy="607060"/>
          </a:xfrm>
        </p:spPr>
        <p:txBody>
          <a:bodyPr/>
          <a:lstStyle/>
          <a:p>
            <a:r>
              <a:rPr lang="de-CH" dirty="0" smtClean="0"/>
              <a:t>Terminology -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0" y="1579128"/>
            <a:ext cx="7566965" cy="4043729"/>
          </a:xfrm>
        </p:spPr>
        <p:txBody>
          <a:bodyPr>
            <a:normAutofit/>
          </a:bodyPr>
          <a:lstStyle/>
          <a:p>
            <a:r>
              <a:rPr lang="de-CH" dirty="0" smtClean="0"/>
              <a:t>Persisted snapshot that can be run</a:t>
            </a:r>
            <a:endParaRPr lang="de-CH" dirty="0" smtClean="0"/>
          </a:p>
          <a:p>
            <a:pPr lvl="1"/>
            <a:r>
              <a:rPr lang="de-CH" i="1" dirty="0" smtClean="0">
                <a:latin typeface="Courier 10 Pitch" charset="0"/>
                <a:cs typeface="Courier 10 Pitch" charset="0"/>
              </a:rPr>
              <a:t>images</a:t>
            </a:r>
            <a:r>
              <a:rPr lang="de-CH" i="1" dirty="0" smtClean="0"/>
              <a:t>: </a:t>
            </a:r>
            <a:r>
              <a:rPr lang="de-CH" dirty="0" smtClean="0"/>
              <a:t>List all local images</a:t>
            </a:r>
            <a:endParaRPr lang="de-CH" dirty="0" smtClean="0"/>
          </a:p>
          <a:p>
            <a:pPr lvl="1"/>
            <a:r>
              <a:rPr lang="de-CH" i="1" dirty="0" smtClean="0">
                <a:latin typeface="Courier 10 Pitch" charset="0"/>
                <a:cs typeface="Courier 10 Pitch" charset="0"/>
              </a:rPr>
              <a:t>run</a:t>
            </a:r>
            <a:r>
              <a:rPr lang="de-CH" dirty="0" smtClean="0"/>
              <a:t>: Create a container from an image and execute a command in it</a:t>
            </a:r>
            <a:endParaRPr lang="de-CH" dirty="0" smtClean="0"/>
          </a:p>
          <a:p>
            <a:pPr lvl="1"/>
            <a:r>
              <a:rPr lang="de-CH" i="1" dirty="0" smtClean="0"/>
              <a:t>tag</a:t>
            </a:r>
            <a:r>
              <a:rPr lang="de-CH" dirty="0" smtClean="0"/>
              <a:t>: Tag an image</a:t>
            </a:r>
            <a:endParaRPr lang="de-CH" dirty="0" smtClean="0"/>
          </a:p>
          <a:p>
            <a:pPr lvl="1"/>
            <a:r>
              <a:rPr lang="de-CH" i="1" dirty="0" smtClean="0"/>
              <a:t>pull</a:t>
            </a:r>
            <a:r>
              <a:rPr lang="de-CH" dirty="0" smtClean="0"/>
              <a:t>: Download image from repository</a:t>
            </a:r>
            <a:endParaRPr lang="de-CH" dirty="0" smtClean="0"/>
          </a:p>
          <a:p>
            <a:pPr lvl="1"/>
            <a:r>
              <a:rPr lang="de-CH" i="1" dirty="0" smtClean="0"/>
              <a:t>rmi</a:t>
            </a:r>
            <a:r>
              <a:rPr lang="de-CH" dirty="0" smtClean="0"/>
              <a:t>: Delete a local image</a:t>
            </a:r>
            <a:endParaRPr lang="de-CH" dirty="0" smtClean="0"/>
          </a:p>
          <a:p>
            <a:pPr lvl="2"/>
            <a:r>
              <a:rPr lang="de-CH" dirty="0" smtClean="0"/>
              <a:t>This will also remove intermediate images if no longer used</a:t>
            </a:r>
            <a:endParaRPr lang="de-CH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86410" y="443865"/>
            <a:ext cx="8493125" cy="607060"/>
          </a:xfrm>
        </p:spPr>
        <p:txBody>
          <a:bodyPr/>
          <a:lstStyle/>
          <a:p>
            <a:r>
              <a:rPr lang="de-CH" dirty="0" smtClean="0"/>
              <a:t>Terminology - Container</a:t>
            </a:r>
            <a:endParaRPr lang="de-CH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264803"/>
            <a:ext cx="7379176" cy="4055761"/>
          </a:xfrm>
        </p:spPr>
        <p:txBody>
          <a:bodyPr>
            <a:normAutofit/>
          </a:bodyPr>
          <a:lstStyle/>
          <a:p>
            <a:r>
              <a:rPr lang="de-CH" dirty="0" smtClean="0"/>
              <a:t>Runnable </a:t>
            </a:r>
            <a:r>
              <a:rPr lang="de-CH" dirty="0"/>
              <a:t>instance of an image</a:t>
            </a:r>
            <a:endParaRPr lang="de-CH" dirty="0"/>
          </a:p>
          <a:p>
            <a:pPr lvl="1"/>
            <a:r>
              <a:rPr lang="de-CH" i="1" dirty="0" smtClean="0"/>
              <a:t>ps</a:t>
            </a:r>
            <a:r>
              <a:rPr lang="de-CH" i="1" dirty="0"/>
              <a:t>:</a:t>
            </a:r>
            <a:r>
              <a:rPr lang="de-CH" dirty="0"/>
              <a:t> List all running containers</a:t>
            </a:r>
            <a:endParaRPr lang="de-CH" dirty="0"/>
          </a:p>
          <a:p>
            <a:pPr lvl="1"/>
            <a:r>
              <a:rPr lang="de-CH" i="1" dirty="0" smtClean="0"/>
              <a:t>ps </a:t>
            </a:r>
            <a:r>
              <a:rPr lang="de-CH" i="1" dirty="0"/>
              <a:t>–a</a:t>
            </a:r>
            <a:r>
              <a:rPr lang="de-CH" dirty="0"/>
              <a:t>: List all containers (incl. stopped</a:t>
            </a:r>
            <a:r>
              <a:rPr lang="de-CH" dirty="0" smtClean="0"/>
              <a:t>)</a:t>
            </a:r>
            <a:endParaRPr lang="de-CH" dirty="0" smtClean="0"/>
          </a:p>
          <a:p>
            <a:pPr lvl="1"/>
            <a:r>
              <a:rPr lang="de-CH" i="1" dirty="0" smtClean="0"/>
              <a:t>top</a:t>
            </a:r>
            <a:r>
              <a:rPr lang="de-CH" dirty="0" smtClean="0"/>
              <a:t>: Display processes of a container</a:t>
            </a:r>
            <a:endParaRPr lang="de-CH" dirty="0"/>
          </a:p>
          <a:p>
            <a:pPr lvl="1"/>
            <a:r>
              <a:rPr lang="de-CH" i="1" dirty="0" smtClean="0"/>
              <a:t>start</a:t>
            </a:r>
            <a:r>
              <a:rPr lang="de-CH" dirty="0"/>
              <a:t>: Start a stopped container</a:t>
            </a:r>
            <a:endParaRPr lang="de-CH" dirty="0"/>
          </a:p>
          <a:p>
            <a:pPr lvl="1"/>
            <a:r>
              <a:rPr lang="de-CH" i="1" dirty="0" smtClean="0"/>
              <a:t>stop</a:t>
            </a:r>
            <a:r>
              <a:rPr lang="de-CH" dirty="0"/>
              <a:t>: Stop a running container</a:t>
            </a:r>
            <a:endParaRPr lang="de-CH" dirty="0"/>
          </a:p>
          <a:p>
            <a:pPr lvl="1"/>
            <a:r>
              <a:rPr lang="de-CH" i="1" dirty="0" smtClean="0"/>
              <a:t>pause</a:t>
            </a:r>
            <a:r>
              <a:rPr lang="de-CH" dirty="0"/>
              <a:t>: Pause all processes within a </a:t>
            </a:r>
            <a:r>
              <a:rPr lang="de-CH" dirty="0" smtClean="0"/>
              <a:t>container</a:t>
            </a:r>
            <a:endParaRPr lang="de-CH" dirty="0" smtClean="0"/>
          </a:p>
          <a:p>
            <a:pPr lvl="1"/>
            <a:r>
              <a:rPr lang="de-CH" i="1" dirty="0" smtClean="0"/>
              <a:t>rm</a:t>
            </a:r>
            <a:r>
              <a:rPr lang="de-CH" dirty="0" smtClean="0"/>
              <a:t>: Delete a container</a:t>
            </a:r>
            <a:endParaRPr lang="de-CH" dirty="0" smtClean="0"/>
          </a:p>
          <a:p>
            <a:pPr lvl="1"/>
            <a:r>
              <a:rPr lang="de-CH" i="1" dirty="0" smtClean="0"/>
              <a:t>commit</a:t>
            </a:r>
            <a:r>
              <a:rPr lang="de-CH" dirty="0" smtClean="0"/>
              <a:t>: Create an image from a container</a:t>
            </a:r>
            <a:endParaRPr lang="de-CH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645498" y="5208679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cid4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493098" y="4845261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5" y="279400"/>
            <a:ext cx="6743065" cy="1445260"/>
          </a:xfrm>
        </p:spPr>
        <p:txBody>
          <a:bodyPr/>
          <a:lstStyle/>
          <a:p>
            <a:r>
              <a:rPr lang="de-CH" dirty="0" smtClean="0"/>
              <a:t>Image vs. </a:t>
            </a:r>
            <a:r>
              <a:rPr lang="" altLang="de-CH" dirty="0" smtClean="0"/>
              <a:t>				</a:t>
            </a:r>
            <a:r>
              <a:rPr lang="de-CH" dirty="0" smtClean="0"/>
              <a:t>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5270" y="2022217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Base Image</a:t>
            </a:r>
            <a:endParaRPr lang="de-CH" dirty="0" smtClean="0"/>
          </a:p>
          <a:p>
            <a:pPr algn="ctr"/>
            <a:r>
              <a:rPr lang="de-CH" i="1" dirty="0" smtClean="0"/>
              <a:t>ubuntu:latest</a:t>
            </a:r>
            <a:endParaRPr lang="de-CH" i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285433" y="2022216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813538" y="2379569"/>
            <a:ext cx="2472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53660" y="203159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285433" y="3435415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10" idx="0"/>
          </p:cNvCxnSpPr>
          <p:nvPr/>
        </p:nvCxnSpPr>
        <p:spPr>
          <a:xfrm>
            <a:off x="6145202" y="2736284"/>
            <a:ext cx="0" cy="69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623" y="289403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cmd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new state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1"/>
            <a:endCxn id="18" idx="3"/>
          </p:cNvCxnSpPr>
          <p:nvPr/>
        </p:nvCxnSpPr>
        <p:spPr>
          <a:xfrm flipH="1" flipV="1">
            <a:off x="2829253" y="3789592"/>
            <a:ext cx="2456180" cy="2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11544" y="3432958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New Image</a:t>
            </a:r>
            <a:endParaRPr lang="de-CH" dirty="0" smtClean="0"/>
          </a:p>
          <a:p>
            <a:pPr algn="ctr"/>
            <a:r>
              <a:rPr lang="de-CH" dirty="0" smtClean="0"/>
              <a:t>iid1</a:t>
            </a:r>
            <a:endParaRPr lang="de-CH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609666" y="343541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commit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0"/>
            <a:endCxn id="5" idx="2"/>
          </p:cNvCxnSpPr>
          <p:nvPr/>
        </p:nvCxnSpPr>
        <p:spPr>
          <a:xfrm flipH="1" flipV="1">
            <a:off x="1954803" y="2736363"/>
            <a:ext cx="15875" cy="696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1226" y="291457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base image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40698" y="4491897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8" idx="2"/>
            <a:endCxn id="25" idx="1"/>
          </p:cNvCxnSpPr>
          <p:nvPr/>
        </p:nvCxnSpPr>
        <p:spPr>
          <a:xfrm>
            <a:off x="1970678" y="4146391"/>
            <a:ext cx="3370580" cy="702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4849" y="415900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5" y="1924050"/>
            <a:ext cx="7286625" cy="914400"/>
          </a:xfrm>
        </p:spPr>
        <p:txBody>
          <a:bodyPr/>
          <a:lstStyle/>
          <a:p>
            <a:r>
              <a:rPr lang="de-CH" dirty="0" smtClean="0"/>
              <a:t>Create images automatically using a build script: </a:t>
            </a:r>
            <a:r>
              <a:rPr lang="de-CH" dirty="0" smtClean="0">
                <a:latin typeface="Courier 10 Pitch" charset="0"/>
                <a:cs typeface="Courier 10 Pitch" charset="0"/>
              </a:rPr>
              <a:t>«Dockerfile»</a:t>
            </a:r>
            <a:endParaRPr lang="de-CH" dirty="0" smtClean="0">
              <a:latin typeface="Courier 10 Pitch" charset="0"/>
              <a:cs typeface="Courier 10 Pitch" charset="0"/>
            </a:endParaRPr>
          </a:p>
          <a:p>
            <a:pPr marL="914400" lvl="2" indent="0">
              <a:buNone/>
            </a:pPr>
            <a:r>
              <a:rPr lang="de-CH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FROM ubuntu</a:t>
            </a:r>
            <a:br>
              <a:rPr lang="de-CH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ENV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DOCK_MESSAGE 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“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Hello My 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World</a:t>
            </a:r>
            <a:r>
              <a:rPr lang="en-US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”</a:t>
            </a:r>
            <a:b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ADD </a:t>
            </a:r>
            <a:r>
              <a:rPr lang="en-US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dir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/files</a:t>
            </a:r>
            <a:b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CMD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["bash", "</a:t>
            </a:r>
            <a:r>
              <a:rPr lang="en-US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someScript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"]</a:t>
            </a:r>
            <a:endParaRPr lang="en-US" sz="240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95016" y="567949"/>
            <a:ext cx="6286589" cy="607027"/>
          </a:xfrm>
        </p:spPr>
        <p:txBody>
          <a:bodyPr/>
          <a:lstStyle/>
          <a:p>
            <a:r>
              <a:rPr lang="de-CH" dirty="0" smtClean="0"/>
              <a:t>Mount Volumes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95020" y="1779905"/>
            <a:ext cx="7926070" cy="3574415"/>
          </a:xfrm>
        </p:spPr>
        <p:txBody>
          <a:bodyPr/>
          <a:lstStyle/>
          <a:p>
            <a:r>
              <a:rPr lang="de-CH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–ti </a:t>
            </a:r>
            <a:r>
              <a:rPr lang="de-CH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–v /hostLog:/log</a:t>
            </a:r>
            <a:r>
              <a:rPr lang="de-CH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ubuntu</a:t>
            </a:r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 smtClean="0"/>
              <a:t>Run second container: Volume can be shared</a:t>
            </a:r>
            <a:endParaRPr lang="de-CH" dirty="0" smtClean="0"/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–ti --volumes-from firstContainerName ubuntu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1" y="629544"/>
            <a:ext cx="6286589" cy="607027"/>
          </a:xfrm>
        </p:spPr>
        <p:txBody>
          <a:bodyPr/>
          <a:lstStyle/>
          <a:p>
            <a:r>
              <a:rPr lang="de-CH" dirty="0" smtClean="0"/>
              <a:t>Docker Use Cases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5" y="1677035"/>
            <a:ext cx="6680200" cy="4091940"/>
          </a:xfrm>
        </p:spPr>
        <p:txBody>
          <a:bodyPr/>
          <a:lstStyle/>
          <a:p>
            <a:r>
              <a:rPr lang="de-CH" dirty="0" smtClean="0"/>
              <a:t>Development Environment</a:t>
            </a:r>
            <a:endParaRPr lang="de-CH" dirty="0" smtClean="0"/>
          </a:p>
          <a:p>
            <a:r>
              <a:rPr lang="de-CH" dirty="0" smtClean="0"/>
              <a:t>Environments for Integration Tests</a:t>
            </a:r>
            <a:endParaRPr lang="de-CH" dirty="0" smtClean="0"/>
          </a:p>
          <a:p>
            <a:r>
              <a:rPr lang="de-CH" dirty="0" smtClean="0"/>
              <a:t>Quick evaluation of software</a:t>
            </a:r>
            <a:endParaRPr lang="de-CH" dirty="0" smtClean="0"/>
          </a:p>
          <a:p>
            <a:r>
              <a:rPr lang="de-CH" dirty="0" smtClean="0"/>
              <a:t>Microservices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1" y="505719"/>
            <a:ext cx="6286589" cy="607027"/>
          </a:xfrm>
        </p:spPr>
        <p:txBody>
          <a:bodyPr/>
          <a:lstStyle/>
          <a:p>
            <a:r>
              <a:rPr lang="de-CH" dirty="0" smtClean="0"/>
              <a:t>Documentation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430539"/>
            <a:ext cx="7771502" cy="4127950"/>
          </a:xfrm>
        </p:spPr>
        <p:txBody>
          <a:bodyPr>
            <a:normAutofit lnSpcReduction="10000"/>
          </a:bodyPr>
          <a:lstStyle/>
          <a:p>
            <a:r>
              <a:rPr lang="de-CH" dirty="0"/>
              <a:t>Docker homepage: </a:t>
            </a:r>
            <a:r>
              <a:rPr lang="de-CH" dirty="0" smtClean="0">
                <a:hlinkClick r:id="rId1"/>
              </a:rPr>
              <a:t>https</a:t>
            </a:r>
            <a:r>
              <a:rPr lang="de-CH" dirty="0">
                <a:hlinkClick r:id="rId1"/>
              </a:rPr>
              <a:t>://www.docker.com</a:t>
            </a:r>
            <a:r>
              <a:rPr lang="de-CH" dirty="0" smtClean="0">
                <a:hlinkClick r:id="rId1"/>
              </a:rPr>
              <a:t>/</a:t>
            </a:r>
            <a:endParaRPr lang="de-CH" dirty="0" smtClean="0"/>
          </a:p>
          <a:p>
            <a:pPr lvl="1"/>
            <a:r>
              <a:rPr lang="de-CH" dirty="0"/>
              <a:t>Introduction: </a:t>
            </a:r>
            <a:r>
              <a:rPr lang="de-CH" dirty="0">
                <a:hlinkClick r:id="rId2"/>
              </a:rPr>
              <a:t>https://www.docker.com/whatisdocker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 </a:t>
            </a:r>
            <a:endParaRPr lang="de-CH" dirty="0"/>
          </a:p>
          <a:p>
            <a:pPr lvl="1"/>
            <a:r>
              <a:rPr lang="de-CH" dirty="0" smtClean="0"/>
              <a:t>Online </a:t>
            </a:r>
            <a:r>
              <a:rPr lang="de-CH" dirty="0"/>
              <a:t>tutorial: </a:t>
            </a:r>
            <a:r>
              <a:rPr lang="de-CH" dirty="0">
                <a:hlinkClick r:id="rId3"/>
              </a:rPr>
              <a:t>https://www.docker.com/tryit</a:t>
            </a:r>
            <a:r>
              <a:rPr lang="de-CH" dirty="0" smtClean="0">
                <a:hlinkClick r:id="rId3"/>
              </a:rPr>
              <a:t>/</a:t>
            </a:r>
            <a:endParaRPr lang="de-CH" dirty="0" smtClean="0"/>
          </a:p>
          <a:p>
            <a:pPr lvl="1"/>
            <a:r>
              <a:rPr lang="de-CH" dirty="0"/>
              <a:t>Installation and user guide: </a:t>
            </a:r>
            <a:r>
              <a:rPr lang="de-CH" dirty="0">
                <a:hlinkClick r:id="rId4"/>
              </a:rPr>
              <a:t>https://docs.docker.com</a:t>
            </a:r>
            <a:r>
              <a:rPr lang="de-CH" dirty="0" smtClean="0">
                <a:hlinkClick r:id="rId4"/>
              </a:rPr>
              <a:t>/</a:t>
            </a:r>
            <a:endParaRPr lang="de-CH" dirty="0" smtClean="0"/>
          </a:p>
          <a:p>
            <a:endParaRPr lang="de-CH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011551" y="691139"/>
            <a:ext cx="6286589" cy="607027"/>
          </a:xfrm>
        </p:spPr>
        <p:txBody>
          <a:bodyPr/>
          <a:lstStyle/>
          <a:p>
            <a:r>
              <a:rPr lang="de-CH" dirty="0" smtClean="0"/>
              <a:t>Agenda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011550" y="1655964"/>
            <a:ext cx="7712035" cy="4098494"/>
          </a:xfrm>
        </p:spPr>
        <p:txBody>
          <a:bodyPr>
            <a:normAutofit/>
          </a:bodyPr>
          <a:lstStyle/>
          <a:p>
            <a:r>
              <a:rPr lang="de-CH" dirty="0" smtClean="0"/>
              <a:t>What is Docker?</a:t>
            </a:r>
            <a:endParaRPr lang="de-CH" dirty="0" smtClean="0"/>
          </a:p>
          <a:p>
            <a:pPr lvl="1"/>
            <a:r>
              <a:rPr lang="de-CH" dirty="0" smtClean="0"/>
              <a:t>Docker vs. Virtual Machine</a:t>
            </a:r>
            <a:endParaRPr lang="de-CH" dirty="0" smtClean="0"/>
          </a:p>
          <a:p>
            <a:pPr lvl="1"/>
            <a:r>
              <a:rPr lang="en-US" altLang="de-CH" dirty="0" smtClean="0"/>
              <a:t>Run Platforms</a:t>
            </a:r>
            <a:endParaRPr lang="en-US" altLang="de-CH" dirty="0" smtClean="0"/>
          </a:p>
          <a:p>
            <a:pPr lvl="1"/>
            <a:r>
              <a:rPr lang="en-US" altLang="de-CH" dirty="0" smtClean="0"/>
              <a:t>Docker Engine</a:t>
            </a:r>
            <a:endParaRPr lang="en-US" altLang="de-CH" dirty="0" smtClean="0"/>
          </a:p>
          <a:p>
            <a:pPr lvl="1"/>
            <a:r>
              <a:rPr lang="en-US" altLang="de-CH" dirty="0" smtClean="0"/>
              <a:t>Hello-world</a:t>
            </a:r>
            <a:endParaRPr lang="de-CH" dirty="0" smtClean="0"/>
          </a:p>
          <a:p>
            <a:r>
              <a:rPr lang="de-CH" dirty="0" smtClean="0"/>
              <a:t>Images and Containers</a:t>
            </a:r>
            <a:endParaRPr lang="de-CH" dirty="0" smtClean="0"/>
          </a:p>
          <a:p>
            <a:r>
              <a:rPr lang="de-CH" dirty="0" smtClean="0"/>
              <a:t>Volume Mounting</a:t>
            </a:r>
            <a:endParaRPr lang="de-CH" dirty="0" smtClean="0"/>
          </a:p>
          <a:p>
            <a:r>
              <a:rPr lang="de-CH" dirty="0" smtClean="0"/>
              <a:t>Docker Use Cases</a:t>
            </a:r>
            <a:endParaRPr lang="de-CH" dirty="0" smtClean="0"/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1" y="823854"/>
            <a:ext cx="6286589" cy="607027"/>
          </a:xfrm>
        </p:spPr>
        <p:txBody>
          <a:bodyPr/>
          <a:lstStyle/>
          <a:p>
            <a:r>
              <a:rPr lang="de-CH" dirty="0" smtClean="0"/>
              <a:t>What is Docker?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5" y="1932305"/>
            <a:ext cx="6972935" cy="3303270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Docker</a:t>
            </a:r>
            <a:r>
              <a:rPr lang="en-US" i="1" dirty="0"/>
              <a:t> is an open-source project that automates the deployment of applications inside software containers, by providing an additional layer of abstraction and automation of operating system–level virtualization on </a:t>
            </a:r>
            <a:r>
              <a:rPr lang="en-US" i="1" dirty="0" smtClean="0"/>
              <a:t>Linux.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2325254"/>
            <a:ext cx="7743566" cy="4119514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Provide a uniformed wrapper around a software package: </a:t>
            </a:r>
            <a:r>
              <a:rPr lang="de-CH" i="1" dirty="0" smtClean="0"/>
              <a:t>«Build, Ship and Run Any App, Anywhere»</a:t>
            </a:r>
            <a:endParaRPr lang="de-CH" sz="1800" dirty="0" smtClean="0"/>
          </a:p>
          <a:p>
            <a:pPr lvl="1"/>
            <a:r>
              <a:rPr lang="de-CH" sz="2800" dirty="0" smtClean="0"/>
              <a:t>Similar to shipping containers: The container is always the same, regardless of the contents and thus fits on all trucks, cranes, ships, ...</a:t>
            </a:r>
            <a:endParaRPr lang="de-CH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140" y="234950"/>
            <a:ext cx="2599690" cy="1760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Docker vs. Virtual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9668" y="1716527"/>
            <a:ext cx="3305799" cy="3687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1" y="2732552"/>
            <a:ext cx="3325624" cy="2671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Run Platforms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Various Linux distributions (Ubuntu, Fedora, RHEL, Centos, openSUSE, ...)</a:t>
            </a:r>
            <a:endParaRPr lang="de-CH" dirty="0" smtClean="0"/>
          </a:p>
          <a:p>
            <a:r>
              <a:rPr lang="de-CH" dirty="0" smtClean="0"/>
              <a:t>Cloud (Amazon EC2, Google Compute Engine, Rackspace)</a:t>
            </a:r>
            <a:endParaRPr lang="de-CH" dirty="0" smtClean="0"/>
          </a:p>
          <a:p>
            <a:r>
              <a:rPr lang="de-CH" dirty="0" smtClean="0"/>
              <a:t>2014-10: Microsoft announces plans to integrate Docker with next release of Windows Server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7576" y="439044"/>
            <a:ext cx="6286589" cy="607027"/>
          </a:xfrm>
        </p:spPr>
        <p:txBody>
          <a:bodyPr/>
          <a:lstStyle/>
          <a:p>
            <a:r>
              <a:rPr lang="en-US" dirty="0" smtClean="0"/>
              <a:t>Docker Engine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16620" b="14445"/>
          <a:stretch>
            <a:fillRect/>
          </a:stretch>
        </p:blipFill>
        <p:spPr>
          <a:xfrm>
            <a:off x="1011555" y="1555115"/>
            <a:ext cx="7207885" cy="4111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641" y="250449"/>
            <a:ext cx="6286589" cy="607027"/>
          </a:xfrm>
        </p:spPr>
        <p:txBody>
          <a:bodyPr/>
          <a:lstStyle/>
          <a:p>
            <a:r>
              <a:rPr lang="en-US" dirty="0" smtClean="0"/>
              <a:t>Docker Engine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0" y="1877695"/>
            <a:ext cx="5261610" cy="41173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4645" y="1134110"/>
            <a:ext cx="9203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Docker Engine is a</a:t>
            </a:r>
            <a:r>
              <a:rPr lang="en-US"/>
              <a:t> client-server application with these major components: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34645" y="1788160"/>
            <a:ext cx="348805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server which is a type of long-running program called a daemon process (the dockerd command).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REST API which specifies interfaces that programs can use to talk to the daemon and instruct it what to do.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command line interface (CLI) client (the docker command).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Hello World</a:t>
            </a:r>
            <a:endParaRPr lang="de-CH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6113626" cy="4087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 smtClean="0"/>
              <a:t>Simple Command - Ad-Hoc Container</a:t>
            </a:r>
            <a:endParaRPr lang="de-CH" b="1" dirty="0" smtClean="0"/>
          </a:p>
          <a:p>
            <a:pPr marL="0" indent="0">
              <a:buNone/>
            </a:pPr>
            <a:endParaRPr lang="en-US" altLang="de-CH" dirty="0" smtClean="0">
              <a:latin typeface="Courier 10 Pitch" charset="0"/>
              <a:cs typeface="Courier 10 Pitch" charset="0"/>
            </a:endParaRPr>
          </a:p>
          <a:p>
            <a:pPr marL="0" indent="0">
              <a:buNone/>
            </a:pPr>
            <a:r>
              <a:rPr lang="" altLang="en-US" dirty="0" smtClean="0">
                <a:latin typeface="Courier 10 Pitch" charset="0"/>
                <a:cs typeface="Courier 10 Pitch" charset="0"/>
              </a:rPr>
              <a:t>	</a:t>
            </a:r>
            <a:r>
              <a:rPr lang="en-US" altLang="de-CH" dirty="0" smtClean="0">
                <a:latin typeface="Courier 10 Pitch" charset="0"/>
                <a:cs typeface="Courier 10 Pitch" charset="0"/>
              </a:rPr>
              <a:t>docker run hello-worl</a:t>
            </a:r>
            <a:r>
              <a:rPr lang="" altLang="en-US" dirty="0" smtClean="0">
                <a:latin typeface="Courier 10 Pitch" charset="0"/>
                <a:cs typeface="Courier 10 Pitch" charset="0"/>
              </a:rPr>
              <a:t>d</a:t>
            </a:r>
            <a:endParaRPr lang="" altLang="en-US" dirty="0" smtClean="0">
              <a:latin typeface="Courier 10 Pitch" charset="0"/>
              <a:cs typeface="Courier 10 Pitch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Tec">
      <a:dk1>
        <a:srgbClr val="3C3C3C"/>
      </a:dk1>
      <a:lt1>
        <a:sysClr val="window" lastClr="FFFFFF"/>
      </a:lt1>
      <a:dk2>
        <a:srgbClr val="000000"/>
      </a:dk2>
      <a:lt2>
        <a:srgbClr val="EFF0F2"/>
      </a:lt2>
      <a:accent1>
        <a:srgbClr val="E80018"/>
      </a:accent1>
      <a:accent2>
        <a:srgbClr val="ED7C00"/>
      </a:accent2>
      <a:accent3>
        <a:srgbClr val="3C3C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2715</Words>
  <Application>WPS Presentation</Application>
  <PresentationFormat>On-screen Show (4:3)</PresentationFormat>
  <Paragraphs>167</Paragraphs>
  <Slides>16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Arial</vt:lpstr>
      <vt:lpstr>DejaVu Sans</vt:lpstr>
      <vt:lpstr>Courier 10 Pitch</vt:lpstr>
      <vt:lpstr>Gubbi</vt:lpstr>
      <vt:lpstr>OpenSymbol</vt:lpstr>
      <vt:lpstr>Courier New</vt:lpstr>
      <vt:lpstr>微软雅黑</vt:lpstr>
      <vt:lpstr>Droid Sans Fallback</vt:lpstr>
      <vt:lpstr>Arial Unicode MS</vt:lpstr>
      <vt:lpstr>Calibri</vt:lpstr>
      <vt:lpstr>Abyssinica SIL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Northstar PG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Donny Epp</dc:creator>
  <cp:lastModifiedBy>vudao</cp:lastModifiedBy>
  <cp:revision>83</cp:revision>
  <dcterms:created xsi:type="dcterms:W3CDTF">2019-06-28T16:14:58Z</dcterms:created>
  <dcterms:modified xsi:type="dcterms:W3CDTF">2019-06-28T16:14:58Z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