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275" r:id="rId3"/>
    <p:sldId id="299" r:id="rId5"/>
    <p:sldId id="326" r:id="rId6"/>
    <p:sldId id="320" r:id="rId7"/>
    <p:sldId id="324" r:id="rId8"/>
    <p:sldId id="333" r:id="rId9"/>
    <p:sldId id="321" r:id="rId10"/>
    <p:sldId id="323" r:id="rId11"/>
    <p:sldId id="32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FF7"/>
    <a:srgbClr val="D2DEEF"/>
    <a:srgbClr val="00B0F0"/>
    <a:srgbClr val="00AF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3917" autoAdjust="0"/>
  </p:normalViewPr>
  <p:slideViewPr>
    <p:cSldViewPr snapToGrid="0">
      <p:cViewPr varScale="1">
        <p:scale>
          <a:sx n="69" d="100"/>
          <a:sy n="69" d="100"/>
        </p:scale>
        <p:origin x="90" y="5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AEB63E-4826-4A88-8A3A-712B61C3660C}" type="datetimeFigureOut">
              <a:rPr lang="en-GB" smtClean="0"/>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8BC9E2-82ED-4A46-8255-8C57D34312B5}" type="slidenum">
              <a:rPr lang="en-GB" smtClean="0"/>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idi pildi kohatäide 1"/>
          <p:cNvSpPr>
            <a:spLocks noGrp="1" noRot="1" noChangeAspect="1"/>
          </p:cNvSpPr>
          <p:nvPr>
            <p:ph type="sldImg"/>
          </p:nvPr>
        </p:nvSpPr>
        <p:spPr/>
      </p:sp>
      <p:sp>
        <p:nvSpPr>
          <p:cNvPr id="3" name="Märkmete kohatäide 2"/>
          <p:cNvSpPr>
            <a:spLocks noGrp="1"/>
          </p:cNvSpPr>
          <p:nvPr>
            <p:ph type="body" idx="1"/>
          </p:nvPr>
        </p:nvSpPr>
        <p:spPr/>
        <p:txBody>
          <a:bodyPr/>
          <a:lstStyle/>
          <a:p>
            <a:endParaRPr lang="et-EE" dirty="0"/>
          </a:p>
        </p:txBody>
      </p:sp>
      <p:sp>
        <p:nvSpPr>
          <p:cNvPr id="4" name="Päise kohatäide 3"/>
          <p:cNvSpPr>
            <a:spLocks noGrp="1"/>
          </p:cNvSpPr>
          <p:nvPr>
            <p:ph type="hdr" sz="quarter" idx="10"/>
          </p:nvPr>
        </p:nvSpPr>
        <p:spPr/>
        <p:txBody>
          <a:bodyPr/>
          <a:lstStyle/>
          <a:p>
            <a:pPr marL="0" marR="0" lvl="0" indent="0" algn="l" defTabSz="932815"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Jaluse kohatäide 4"/>
          <p:cNvSpPr>
            <a:spLocks noGrp="1"/>
          </p:cNvSpPr>
          <p:nvPr>
            <p:ph type="ftr" sz="quarter" idx="11"/>
          </p:nvPr>
        </p:nvSpPr>
        <p:spPr/>
        <p:txBody>
          <a:bodyPr/>
          <a:lstStyle/>
          <a:p>
            <a:pPr marL="571500" marR="0" lvl="0" indent="0" algn="l" defTabSz="914400" rtl="0" eaLnBrk="0" fontAlgn="auto" latinLnBrk="0" hangingPunct="0">
              <a:lnSpc>
                <a:spcPct val="100000"/>
              </a:lnSpc>
              <a:spcBef>
                <a:spcPts val="0"/>
              </a:spcBef>
              <a:spcAft>
                <a:spcPts val="0"/>
              </a:spcAft>
              <a:buClrTx/>
              <a:buSzTx/>
              <a:buFontTx/>
              <a:buNone/>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a:p>
            <a:pPr marL="571500" marR="0" lvl="0" indent="0" algn="l" defTabSz="914400" rtl="0" eaLnBrk="0" fontAlgn="auto" latinLnBrk="0" hangingPunct="0">
              <a:lnSpc>
                <a:spcPct val="100000"/>
              </a:lnSpc>
              <a:spcBef>
                <a:spcPts val="0"/>
              </a:spcBef>
              <a:spcAft>
                <a:spcPts val="0"/>
              </a:spcAft>
              <a:buClrTx/>
              <a:buSzTx/>
              <a:buFontTx/>
              <a:buNone/>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Kuupäeva kohatäide 5"/>
          <p:cNvSpPr>
            <a:spLocks noGrp="1"/>
          </p:cNvSpPr>
          <p:nvPr>
            <p:ph type="dt" idx="12"/>
          </p:nvPr>
        </p:nvSpPr>
        <p:spPr/>
        <p:txBody>
          <a:bodyPr/>
          <a:lstStyle/>
          <a:p>
            <a:pPr marL="0" marR="0" lvl="0" indent="0" algn="r" defTabSz="932815" rtl="0" eaLnBrk="1" fontAlgn="auto" latinLnBrk="0" hangingPunct="1">
              <a:lnSpc>
                <a:spcPct val="100000"/>
              </a:lnSpc>
              <a:spcBef>
                <a:spcPts val="0"/>
              </a:spcBef>
              <a:spcAft>
                <a:spcPts val="0"/>
              </a:spcAft>
              <a:buClrTx/>
              <a:buSzTx/>
              <a:buFontTx/>
              <a:buNone/>
              <a:defRPr/>
            </a:pPr>
            <a:fld id="{D51B1278-D92B-4AF3-A9C1-71DD298190CE}" type="datetimeFigureOut">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aidinumbri kohatäide 6"/>
          <p:cNvSpPr>
            <a:spLocks noGrp="1"/>
          </p:cNvSpPr>
          <p:nvPr>
            <p:ph type="sldNum" sz="quarter" idx="13"/>
          </p:nvPr>
        </p:nvSpPr>
        <p:spPr/>
        <p:txBody>
          <a:bodyPr/>
          <a:lstStyle/>
          <a:p>
            <a:pPr marL="0" marR="0" lvl="0" indent="0" algn="r" defTabSz="932815" rtl="0" eaLnBrk="1" fontAlgn="auto" latinLnBrk="0" hangingPunct="1">
              <a:lnSpc>
                <a:spcPct val="100000"/>
              </a:lnSpc>
              <a:spcBef>
                <a:spcPts val="0"/>
              </a:spcBef>
              <a:spcAft>
                <a:spcPts val="0"/>
              </a:spcAft>
              <a:buClrTx/>
              <a:buSzTx/>
              <a:buFontTx/>
              <a:buNone/>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05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fld id="{CF90557D-0CBE-4A1B-99FD-1A2DB863C887}" type="slidenum">
              <a:rPr kumimoji="0" lang="en-GB" sz="1800" b="0" i="0" u="none" strike="noStrike" kern="0" cap="none" spc="0" normalizeH="0" baseline="0" noProof="0" smtClean="0">
                <a:ln>
                  <a:noFill/>
                </a:ln>
                <a:solidFill>
                  <a:sysClr val="windowText" lastClr="000000"/>
                </a:solidFill>
                <a:effectLst/>
                <a:uLnTx/>
                <a:uFillTx/>
              </a:rPr>
            </a:fld>
            <a:endParaRPr kumimoji="0" lang="en-GB" sz="1800" b="0" i="0" u="none" strike="noStrike" kern="0" cap="none" spc="0" normalizeH="0" baseline="0" noProof="0">
              <a:ln>
                <a:noFill/>
              </a:ln>
              <a:solidFill>
                <a:sysClr val="windowText" lastClr="000000"/>
              </a:solidFill>
              <a:effectLst/>
              <a:uLnTx/>
              <a:uFillTx/>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t>Fraudsters are working fast, we have to be faster.</a:t>
            </a:r>
            <a:endParaRPr lang="en-GB" sz="105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fld id="{CF90557D-0CBE-4A1B-99FD-1A2DB863C887}" type="slidenum">
              <a:rPr kumimoji="0" lang="en-GB" sz="1800" b="0" i="0" u="none" strike="noStrike" kern="0" cap="none" spc="0" normalizeH="0" baseline="0" noProof="0" smtClean="0">
                <a:ln>
                  <a:noFill/>
                </a:ln>
                <a:solidFill>
                  <a:sysClr val="windowText" lastClr="000000"/>
                </a:solidFill>
                <a:effectLst/>
                <a:uLnTx/>
                <a:uFillTx/>
              </a:rPr>
            </a:fld>
            <a:endParaRPr kumimoji="0" lang="en-GB" sz="1800" b="0" i="0" u="none" strike="noStrike" kern="0" cap="none" spc="0" normalizeH="0" baseline="0" noProof="0">
              <a:ln>
                <a:noFill/>
              </a:ln>
              <a:solidFill>
                <a:sysClr val="windowText" lastClr="000000"/>
              </a:solidFill>
              <a:effectLst/>
              <a:uLnTx/>
              <a:uFillTx/>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t>Fraudsters are working fast, we have to be faster.</a:t>
            </a:r>
            <a:endParaRPr lang="en-GB" sz="105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fld id="{CF90557D-0CBE-4A1B-99FD-1A2DB863C887}" type="slidenum">
              <a:rPr kumimoji="0" lang="en-GB" sz="1800" b="0" i="0" u="none" strike="noStrike" kern="0" cap="none" spc="0" normalizeH="0" baseline="0" noProof="0" smtClean="0">
                <a:ln>
                  <a:noFill/>
                </a:ln>
                <a:solidFill>
                  <a:sysClr val="windowText" lastClr="000000"/>
                </a:solidFill>
                <a:effectLst/>
                <a:uLnTx/>
                <a:uFillTx/>
              </a:rPr>
            </a:fld>
            <a:endParaRPr kumimoji="0" lang="en-GB" sz="1800" b="0" i="0" u="none" strike="noStrike" kern="0" cap="none" spc="0" normalizeH="0" baseline="0" noProof="0">
              <a:ln>
                <a:noFill/>
              </a:ln>
              <a:solidFill>
                <a:sysClr val="windowText" lastClr="000000"/>
              </a:solidFill>
              <a:effectLst/>
              <a:uLnTx/>
              <a:uFillTx/>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05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fld id="{CF90557D-0CBE-4A1B-99FD-1A2DB863C887}" type="slidenum">
              <a:rPr kumimoji="0" lang="en-GB" sz="1800" b="0" i="0" u="none" strike="noStrike" kern="0" cap="none" spc="0" normalizeH="0" baseline="0" noProof="0" smtClean="0">
                <a:ln>
                  <a:noFill/>
                </a:ln>
                <a:solidFill>
                  <a:sysClr val="windowText" lastClr="000000"/>
                </a:solidFill>
                <a:effectLst/>
                <a:uLnTx/>
                <a:uFillTx/>
              </a:rPr>
            </a:fld>
            <a:endParaRPr kumimoji="0" lang="en-GB" sz="1800" b="0" i="0" u="none" strike="noStrike" kern="0" cap="none" spc="0" normalizeH="0" baseline="0" noProof="0">
              <a:ln>
                <a:noFill/>
              </a:ln>
              <a:solidFill>
                <a:sysClr val="windowText" lastClr="000000"/>
              </a:solidFill>
              <a:effectLst/>
              <a:uLnTx/>
              <a:uFillTx/>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05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fld id="{CF90557D-0CBE-4A1B-99FD-1A2DB863C887}" type="slidenum">
              <a:rPr kumimoji="0" lang="en-GB" sz="1800" b="0" i="0" u="none" strike="noStrike" kern="0" cap="none" spc="0" normalizeH="0" baseline="0" noProof="0" smtClean="0">
                <a:ln>
                  <a:noFill/>
                </a:ln>
                <a:solidFill>
                  <a:sysClr val="windowText" lastClr="000000"/>
                </a:solidFill>
                <a:effectLst/>
                <a:uLnTx/>
                <a:uFillTx/>
              </a:rPr>
            </a:fld>
            <a:endParaRPr kumimoji="0" lang="en-GB" sz="1800" b="0" i="0" u="none" strike="noStrike" kern="0" cap="none" spc="0" normalizeH="0" baseline="0" noProof="0">
              <a:ln>
                <a:noFill/>
              </a:ln>
              <a:solidFill>
                <a:sysClr val="windowText" lastClr="000000"/>
              </a:solidFill>
              <a:effectLst/>
              <a:uLnTx/>
              <a:uFillTx/>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t>Fraudsters are working fast, we have to be faster.</a:t>
            </a:r>
            <a:endParaRPr lang="en-GB" sz="105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fld id="{CF90557D-0CBE-4A1B-99FD-1A2DB863C887}" type="slidenum">
              <a:rPr kumimoji="0" lang="en-GB" sz="1800" b="0" i="0" u="none" strike="noStrike" kern="0" cap="none" spc="0" normalizeH="0" baseline="0" noProof="0" smtClean="0">
                <a:ln>
                  <a:noFill/>
                </a:ln>
                <a:solidFill>
                  <a:sysClr val="windowText" lastClr="000000"/>
                </a:solidFill>
                <a:effectLst/>
                <a:uLnTx/>
                <a:uFillTx/>
              </a:rPr>
            </a:fld>
            <a:endParaRPr kumimoji="0" lang="en-GB" sz="1800" b="0" i="0" u="none" strike="noStrike" kern="0" cap="none" spc="0" normalizeH="0" baseline="0" noProof="0">
              <a:ln>
                <a:noFill/>
              </a:ln>
              <a:solidFill>
                <a:sysClr val="windowText" lastClr="000000"/>
              </a:solidFill>
              <a:effectLst/>
              <a:uLnTx/>
              <a:uFillTx/>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t>Fraudsters are working fast, we have to be faster.</a:t>
            </a:r>
            <a:endParaRPr lang="en-GB" sz="105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fld id="{CF90557D-0CBE-4A1B-99FD-1A2DB863C887}" type="slidenum">
              <a:rPr kumimoji="0" lang="en-GB" sz="1800" b="0" i="0" u="none" strike="noStrike" kern="0" cap="none" spc="0" normalizeH="0" baseline="0" noProof="0" smtClean="0">
                <a:ln>
                  <a:noFill/>
                </a:ln>
                <a:solidFill>
                  <a:sysClr val="windowText" lastClr="000000"/>
                </a:solidFill>
                <a:effectLst/>
                <a:uLnTx/>
                <a:uFillTx/>
              </a:rPr>
            </a:fld>
            <a:endParaRPr kumimoji="0" lang="en-GB" sz="1800" b="0" i="0" u="none" strike="noStrike" kern="0" cap="none" spc="0" normalizeH="0" baseline="0" noProof="0">
              <a:ln>
                <a:noFill/>
              </a:ln>
              <a:solidFill>
                <a:sysClr val="windowText" lastClr="000000"/>
              </a:solidFill>
              <a:effectLst/>
              <a:uLnTx/>
              <a:uFillTx/>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t>Fraudsters are working fast, we have to be faster.</a:t>
            </a:r>
            <a:endParaRPr lang="en-GB" sz="105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defRPr/>
            </a:pPr>
            <a:fld id="{CF90557D-0CBE-4A1B-99FD-1A2DB863C887}" type="slidenum">
              <a:rPr kumimoji="0" lang="en-GB" sz="1800" b="0" i="0" u="none" strike="noStrike" kern="0" cap="none" spc="0" normalizeH="0" baseline="0" noProof="0" smtClean="0">
                <a:ln>
                  <a:noFill/>
                </a:ln>
                <a:solidFill>
                  <a:sysClr val="windowText" lastClr="000000"/>
                </a:solidFill>
                <a:effectLst/>
                <a:uLnTx/>
                <a:uFillTx/>
              </a:rPr>
            </a:fld>
            <a:endParaRPr kumimoji="0" lang="en-GB" sz="1800" b="0" i="0" u="none" strike="noStrike" kern="0" cap="none" spc="0" normalizeH="0" baseline="0" noProof="0">
              <a:ln>
                <a:noFill/>
              </a:ln>
              <a:solidFill>
                <a:sysClr val="windowText" lastClr="000000"/>
              </a:solidFill>
              <a:effectLst/>
              <a:uLnTx/>
              <a:uFillTx/>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766D5BA-F620-4AA4-94F7-9718EDD962B7}" type="datetime1">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E9E9E8-DCE9-410E-9293-B2FF95619D06}"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3E6F36F3-AA38-4154-AD08-70C6A7571414}" type="datetime1">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E9E9E8-DCE9-410E-9293-B2FF95619D06}"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AF027DB8-D9CD-4B17-A998-EC706EA0B95C}" type="datetime1">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E9E9E8-DCE9-410E-9293-B2FF95619D06}" type="slidenum">
              <a:rPr lang="en-GB" smtClean="0"/>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1">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358516" y="3877271"/>
            <a:ext cx="9562678" cy="1794661"/>
          </a:xfrm>
          <a:noFill/>
        </p:spPr>
        <p:txBody>
          <a:bodyPr lIns="146304" tIns="109728" rIns="146304" bIns="109728">
            <a:noAutofit/>
          </a:bodyPr>
          <a:lstStyle>
            <a:lvl1pPr marL="0" indent="0">
              <a:spcBef>
                <a:spcPts val="0"/>
              </a:spcBef>
              <a:buNone/>
              <a:defRPr sz="3530" spc="0" baseline="0">
                <a:gradFill>
                  <a:gsLst>
                    <a:gs pos="0">
                      <a:schemeClr val="tx1"/>
                    </a:gs>
                    <a:gs pos="100000">
                      <a:schemeClr val="tx1"/>
                    </a:gs>
                  </a:gsLst>
                  <a:lin ang="5400000" scaled="0"/>
                </a:gra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358455" y="2075840"/>
            <a:ext cx="9562678" cy="1793104"/>
          </a:xfrm>
          <a:noFill/>
        </p:spPr>
        <p:txBody>
          <a:bodyPr lIns="146304" tIns="91440" rIns="146304" bIns="91440" anchor="t" anchorCtr="0"/>
          <a:lstStyle>
            <a:lvl1pPr>
              <a:defRPr sz="5885" spc="-98" baseline="0">
                <a:gradFill>
                  <a:gsLst>
                    <a:gs pos="3333">
                      <a:schemeClr val="tx2"/>
                    </a:gs>
                    <a:gs pos="39000">
                      <a:schemeClr val="tx2"/>
                    </a:gs>
                  </a:gsLst>
                  <a:lin ang="5400000" scaled="0"/>
                </a:gradFill>
              </a:defRPr>
            </a:lvl1pPr>
          </a:lstStyle>
          <a:p>
            <a:r>
              <a:rPr lang="en-US" dirty="0"/>
              <a:t>Presentation title</a:t>
            </a:r>
            <a:endParaRPr lang="en-US" dirty="0"/>
          </a:p>
        </p:txBody>
      </p:sp>
      <p:sp>
        <p:nvSpPr>
          <p:cNvPr id="6" name="Freeform 13"/>
          <p:cNvSpPr>
            <a:spLocks noEditPoints="1"/>
          </p:cNvSpPr>
          <p:nvPr/>
        </p:nvSpPr>
        <p:spPr bwMode="auto">
          <a:xfrm>
            <a:off x="440715" y="470411"/>
            <a:ext cx="1217654" cy="535801"/>
          </a:xfrm>
          <a:custGeom>
            <a:avLst/>
            <a:gdLst>
              <a:gd name="T0" fmla="*/ 224 w 272"/>
              <a:gd name="T1" fmla="*/ 98 h 119"/>
              <a:gd name="T2" fmla="*/ 177 w 272"/>
              <a:gd name="T3" fmla="*/ 99 h 119"/>
              <a:gd name="T4" fmla="*/ 118 w 272"/>
              <a:gd name="T5" fmla="*/ 119 h 119"/>
              <a:gd name="T6" fmla="*/ 70 w 272"/>
              <a:gd name="T7" fmla="*/ 91 h 119"/>
              <a:gd name="T8" fmla="*/ 7 w 272"/>
              <a:gd name="T9" fmla="*/ 55 h 119"/>
              <a:gd name="T10" fmla="*/ 30 w 272"/>
              <a:gd name="T11" fmla="*/ 22 h 119"/>
              <a:gd name="T12" fmla="*/ 53 w 272"/>
              <a:gd name="T13" fmla="*/ 18 h 119"/>
              <a:gd name="T14" fmla="*/ 104 w 272"/>
              <a:gd name="T15" fmla="*/ 14 h 119"/>
              <a:gd name="T16" fmla="*/ 182 w 272"/>
              <a:gd name="T17" fmla="*/ 25 h 119"/>
              <a:gd name="T18" fmla="*/ 224 w 272"/>
              <a:gd name="T19" fmla="*/ 20 h 119"/>
              <a:gd name="T20" fmla="*/ 272 w 272"/>
              <a:gd name="T21" fmla="*/ 37 h 119"/>
              <a:gd name="T22" fmla="*/ 250 w 272"/>
              <a:gd name="T23" fmla="*/ 34 h 119"/>
              <a:gd name="T24" fmla="*/ 252 w 272"/>
              <a:gd name="T25" fmla="*/ 34 h 119"/>
              <a:gd name="T26" fmla="*/ 247 w 272"/>
              <a:gd name="T27" fmla="*/ 32 h 119"/>
              <a:gd name="T28" fmla="*/ 258 w 272"/>
              <a:gd name="T29" fmla="*/ 41 h 119"/>
              <a:gd name="T30" fmla="*/ 261 w 272"/>
              <a:gd name="T31" fmla="*/ 41 h 119"/>
              <a:gd name="T32" fmla="*/ 265 w 272"/>
              <a:gd name="T33" fmla="*/ 41 h 119"/>
              <a:gd name="T34" fmla="*/ 261 w 272"/>
              <a:gd name="T35" fmla="*/ 39 h 119"/>
              <a:gd name="T36" fmla="*/ 256 w 272"/>
              <a:gd name="T37" fmla="*/ 41 h 119"/>
              <a:gd name="T38" fmla="*/ 226 w 272"/>
              <a:gd name="T39" fmla="*/ 74 h 119"/>
              <a:gd name="T40" fmla="*/ 226 w 272"/>
              <a:gd name="T41" fmla="*/ 85 h 119"/>
              <a:gd name="T42" fmla="*/ 164 w 272"/>
              <a:gd name="T43" fmla="*/ 78 h 119"/>
              <a:gd name="T44" fmla="*/ 157 w 272"/>
              <a:gd name="T45" fmla="*/ 104 h 119"/>
              <a:gd name="T46" fmla="*/ 134 w 272"/>
              <a:gd name="T47" fmla="*/ 89 h 119"/>
              <a:gd name="T48" fmla="*/ 115 w 272"/>
              <a:gd name="T49" fmla="*/ 91 h 119"/>
              <a:gd name="T50" fmla="*/ 107 w 272"/>
              <a:gd name="T51" fmla="*/ 45 h 119"/>
              <a:gd name="T52" fmla="*/ 94 w 272"/>
              <a:gd name="T53" fmla="*/ 53 h 119"/>
              <a:gd name="T54" fmla="*/ 104 w 272"/>
              <a:gd name="T55" fmla="*/ 85 h 119"/>
              <a:gd name="T56" fmla="*/ 79 w 272"/>
              <a:gd name="T57" fmla="*/ 67 h 119"/>
              <a:gd name="T58" fmla="*/ 65 w 272"/>
              <a:gd name="T59" fmla="*/ 78 h 119"/>
              <a:gd name="T60" fmla="*/ 20 w 272"/>
              <a:gd name="T61" fmla="*/ 72 h 119"/>
              <a:gd name="T62" fmla="*/ 51 w 272"/>
              <a:gd name="T63" fmla="*/ 70 h 119"/>
              <a:gd name="T64" fmla="*/ 20 w 272"/>
              <a:gd name="T65" fmla="*/ 47 h 119"/>
              <a:gd name="T66" fmla="*/ 57 w 272"/>
              <a:gd name="T67" fmla="*/ 48 h 119"/>
              <a:gd name="T68" fmla="*/ 42 w 272"/>
              <a:gd name="T69" fmla="*/ 51 h 119"/>
              <a:gd name="T70" fmla="*/ 65 w 272"/>
              <a:gd name="T71" fmla="*/ 19 h 119"/>
              <a:gd name="T72" fmla="*/ 79 w 272"/>
              <a:gd name="T73" fmla="*/ 52 h 119"/>
              <a:gd name="T74" fmla="*/ 106 w 272"/>
              <a:gd name="T75" fmla="*/ 35 h 119"/>
              <a:gd name="T76" fmla="*/ 129 w 272"/>
              <a:gd name="T77" fmla="*/ 70 h 119"/>
              <a:gd name="T78" fmla="*/ 144 w 272"/>
              <a:gd name="T79" fmla="*/ 31 h 119"/>
              <a:gd name="T80" fmla="*/ 163 w 272"/>
              <a:gd name="T81" fmla="*/ 38 h 119"/>
              <a:gd name="T82" fmla="*/ 178 w 272"/>
              <a:gd name="T83" fmla="*/ 31 h 119"/>
              <a:gd name="T84" fmla="*/ 251 w 272"/>
              <a:gd name="T85" fmla="*/ 55 h 119"/>
              <a:gd name="T86" fmla="*/ 175 w 272"/>
              <a:gd name="T87" fmla="*/ 42 h 119"/>
              <a:gd name="T88" fmla="*/ 186 w 272"/>
              <a:gd name="T89" fmla="*/ 58 h 119"/>
              <a:gd name="T90" fmla="*/ 213 w 272"/>
              <a:gd name="T91" fmla="*/ 5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2" h="119">
                <a:moveTo>
                  <a:pt x="262" y="51"/>
                </a:moveTo>
                <a:cubicBezTo>
                  <a:pt x="263" y="54"/>
                  <a:pt x="263" y="56"/>
                  <a:pt x="263" y="59"/>
                </a:cubicBezTo>
                <a:cubicBezTo>
                  <a:pt x="263" y="81"/>
                  <a:pt x="245" y="98"/>
                  <a:pt x="224" y="98"/>
                </a:cubicBezTo>
                <a:cubicBezTo>
                  <a:pt x="216" y="98"/>
                  <a:pt x="208" y="96"/>
                  <a:pt x="202" y="91"/>
                </a:cubicBezTo>
                <a:cubicBezTo>
                  <a:pt x="196" y="96"/>
                  <a:pt x="189" y="99"/>
                  <a:pt x="181" y="99"/>
                </a:cubicBezTo>
                <a:cubicBezTo>
                  <a:pt x="180" y="99"/>
                  <a:pt x="178" y="99"/>
                  <a:pt x="177" y="99"/>
                </a:cubicBezTo>
                <a:cubicBezTo>
                  <a:pt x="175" y="108"/>
                  <a:pt x="167" y="115"/>
                  <a:pt x="157" y="115"/>
                </a:cubicBezTo>
                <a:cubicBezTo>
                  <a:pt x="149" y="115"/>
                  <a:pt x="143" y="111"/>
                  <a:pt x="139" y="104"/>
                </a:cubicBezTo>
                <a:cubicBezTo>
                  <a:pt x="136" y="113"/>
                  <a:pt x="128" y="119"/>
                  <a:pt x="118" y="119"/>
                </a:cubicBezTo>
                <a:cubicBezTo>
                  <a:pt x="108" y="119"/>
                  <a:pt x="100" y="113"/>
                  <a:pt x="97" y="104"/>
                </a:cubicBezTo>
                <a:cubicBezTo>
                  <a:pt x="96" y="104"/>
                  <a:pt x="96" y="104"/>
                  <a:pt x="96" y="104"/>
                </a:cubicBezTo>
                <a:cubicBezTo>
                  <a:pt x="85" y="104"/>
                  <a:pt x="76" y="99"/>
                  <a:pt x="70" y="91"/>
                </a:cubicBezTo>
                <a:cubicBezTo>
                  <a:pt x="63" y="96"/>
                  <a:pt x="55" y="98"/>
                  <a:pt x="47" y="98"/>
                </a:cubicBezTo>
                <a:cubicBezTo>
                  <a:pt x="25" y="98"/>
                  <a:pt x="7" y="81"/>
                  <a:pt x="7" y="58"/>
                </a:cubicBezTo>
                <a:cubicBezTo>
                  <a:pt x="7" y="57"/>
                  <a:pt x="7" y="56"/>
                  <a:pt x="7" y="55"/>
                </a:cubicBezTo>
                <a:cubicBezTo>
                  <a:pt x="3" y="51"/>
                  <a:pt x="0" y="46"/>
                  <a:pt x="0" y="40"/>
                </a:cubicBezTo>
                <a:cubicBezTo>
                  <a:pt x="0" y="29"/>
                  <a:pt x="9" y="20"/>
                  <a:pt x="21" y="20"/>
                </a:cubicBezTo>
                <a:cubicBezTo>
                  <a:pt x="24" y="20"/>
                  <a:pt x="27" y="21"/>
                  <a:pt x="30" y="22"/>
                </a:cubicBezTo>
                <a:cubicBezTo>
                  <a:pt x="35" y="20"/>
                  <a:pt x="41" y="18"/>
                  <a:pt x="47" y="18"/>
                </a:cubicBezTo>
                <a:cubicBezTo>
                  <a:pt x="49" y="18"/>
                  <a:pt x="51" y="19"/>
                  <a:pt x="53" y="19"/>
                </a:cubicBezTo>
                <a:cubicBezTo>
                  <a:pt x="53" y="18"/>
                  <a:pt x="53" y="18"/>
                  <a:pt x="53" y="18"/>
                </a:cubicBezTo>
                <a:cubicBezTo>
                  <a:pt x="53" y="8"/>
                  <a:pt x="61" y="0"/>
                  <a:pt x="71" y="0"/>
                </a:cubicBezTo>
                <a:cubicBezTo>
                  <a:pt x="81" y="0"/>
                  <a:pt x="89" y="8"/>
                  <a:pt x="90" y="18"/>
                </a:cubicBezTo>
                <a:cubicBezTo>
                  <a:pt x="94" y="16"/>
                  <a:pt x="99" y="14"/>
                  <a:pt x="104" y="14"/>
                </a:cubicBezTo>
                <a:cubicBezTo>
                  <a:pt x="112" y="14"/>
                  <a:pt x="119" y="17"/>
                  <a:pt x="124" y="23"/>
                </a:cubicBezTo>
                <a:cubicBezTo>
                  <a:pt x="130" y="14"/>
                  <a:pt x="141" y="8"/>
                  <a:pt x="152" y="8"/>
                </a:cubicBezTo>
                <a:cubicBezTo>
                  <a:pt x="165" y="8"/>
                  <a:pt x="176" y="15"/>
                  <a:pt x="182" y="25"/>
                </a:cubicBezTo>
                <a:cubicBezTo>
                  <a:pt x="184" y="24"/>
                  <a:pt x="187" y="23"/>
                  <a:pt x="191" y="23"/>
                </a:cubicBezTo>
                <a:cubicBezTo>
                  <a:pt x="195" y="23"/>
                  <a:pt x="199" y="24"/>
                  <a:pt x="201" y="27"/>
                </a:cubicBezTo>
                <a:cubicBezTo>
                  <a:pt x="208" y="23"/>
                  <a:pt x="215" y="20"/>
                  <a:pt x="224" y="20"/>
                </a:cubicBezTo>
                <a:cubicBezTo>
                  <a:pt x="232" y="20"/>
                  <a:pt x="240" y="23"/>
                  <a:pt x="246" y="27"/>
                </a:cubicBezTo>
                <a:cubicBezTo>
                  <a:pt x="249" y="24"/>
                  <a:pt x="253" y="22"/>
                  <a:pt x="257" y="22"/>
                </a:cubicBezTo>
                <a:cubicBezTo>
                  <a:pt x="265" y="22"/>
                  <a:pt x="272" y="29"/>
                  <a:pt x="272" y="37"/>
                </a:cubicBezTo>
                <a:cubicBezTo>
                  <a:pt x="272" y="44"/>
                  <a:pt x="268" y="49"/>
                  <a:pt x="262" y="51"/>
                </a:cubicBezTo>
                <a:close/>
                <a:moveTo>
                  <a:pt x="247" y="34"/>
                </a:moveTo>
                <a:cubicBezTo>
                  <a:pt x="250" y="34"/>
                  <a:pt x="250" y="34"/>
                  <a:pt x="250" y="34"/>
                </a:cubicBezTo>
                <a:cubicBezTo>
                  <a:pt x="250" y="41"/>
                  <a:pt x="250" y="41"/>
                  <a:pt x="250" y="41"/>
                </a:cubicBezTo>
                <a:cubicBezTo>
                  <a:pt x="252" y="41"/>
                  <a:pt x="252" y="41"/>
                  <a:pt x="252" y="41"/>
                </a:cubicBezTo>
                <a:cubicBezTo>
                  <a:pt x="252" y="34"/>
                  <a:pt x="252" y="34"/>
                  <a:pt x="252" y="34"/>
                </a:cubicBezTo>
                <a:cubicBezTo>
                  <a:pt x="255" y="34"/>
                  <a:pt x="255" y="34"/>
                  <a:pt x="255" y="34"/>
                </a:cubicBezTo>
                <a:cubicBezTo>
                  <a:pt x="255" y="32"/>
                  <a:pt x="255" y="32"/>
                  <a:pt x="255" y="32"/>
                </a:cubicBezTo>
                <a:cubicBezTo>
                  <a:pt x="247" y="32"/>
                  <a:pt x="247" y="32"/>
                  <a:pt x="247" y="32"/>
                </a:cubicBezTo>
                <a:cubicBezTo>
                  <a:pt x="247" y="34"/>
                  <a:pt x="247" y="34"/>
                  <a:pt x="247" y="34"/>
                </a:cubicBezTo>
                <a:moveTo>
                  <a:pt x="256" y="41"/>
                </a:moveTo>
                <a:cubicBezTo>
                  <a:pt x="258" y="41"/>
                  <a:pt x="258" y="41"/>
                  <a:pt x="258" y="41"/>
                </a:cubicBezTo>
                <a:cubicBezTo>
                  <a:pt x="258" y="35"/>
                  <a:pt x="258" y="35"/>
                  <a:pt x="258" y="35"/>
                </a:cubicBezTo>
                <a:cubicBezTo>
                  <a:pt x="260" y="41"/>
                  <a:pt x="260" y="41"/>
                  <a:pt x="260" y="41"/>
                </a:cubicBezTo>
                <a:cubicBezTo>
                  <a:pt x="261" y="41"/>
                  <a:pt x="261" y="41"/>
                  <a:pt x="261" y="41"/>
                </a:cubicBezTo>
                <a:cubicBezTo>
                  <a:pt x="264" y="35"/>
                  <a:pt x="264" y="35"/>
                  <a:pt x="264" y="35"/>
                </a:cubicBezTo>
                <a:cubicBezTo>
                  <a:pt x="264" y="41"/>
                  <a:pt x="264" y="41"/>
                  <a:pt x="264" y="41"/>
                </a:cubicBezTo>
                <a:cubicBezTo>
                  <a:pt x="265" y="41"/>
                  <a:pt x="265" y="41"/>
                  <a:pt x="265" y="41"/>
                </a:cubicBezTo>
                <a:cubicBezTo>
                  <a:pt x="265" y="32"/>
                  <a:pt x="265" y="32"/>
                  <a:pt x="265" y="32"/>
                </a:cubicBezTo>
                <a:cubicBezTo>
                  <a:pt x="263" y="32"/>
                  <a:pt x="263" y="32"/>
                  <a:pt x="263" y="32"/>
                </a:cubicBezTo>
                <a:cubicBezTo>
                  <a:pt x="261" y="39"/>
                  <a:pt x="261" y="39"/>
                  <a:pt x="261" y="39"/>
                </a:cubicBezTo>
                <a:cubicBezTo>
                  <a:pt x="259" y="32"/>
                  <a:pt x="259" y="32"/>
                  <a:pt x="259" y="32"/>
                </a:cubicBezTo>
                <a:cubicBezTo>
                  <a:pt x="256" y="32"/>
                  <a:pt x="256" y="32"/>
                  <a:pt x="256" y="32"/>
                </a:cubicBezTo>
                <a:lnTo>
                  <a:pt x="256" y="41"/>
                </a:lnTo>
                <a:close/>
                <a:moveTo>
                  <a:pt x="245" y="61"/>
                </a:moveTo>
                <a:cubicBezTo>
                  <a:pt x="213" y="61"/>
                  <a:pt x="213" y="61"/>
                  <a:pt x="213" y="61"/>
                </a:cubicBezTo>
                <a:cubicBezTo>
                  <a:pt x="213" y="68"/>
                  <a:pt x="218" y="74"/>
                  <a:pt x="226" y="74"/>
                </a:cubicBezTo>
                <a:cubicBezTo>
                  <a:pt x="237" y="74"/>
                  <a:pt x="237" y="67"/>
                  <a:pt x="243" y="67"/>
                </a:cubicBezTo>
                <a:cubicBezTo>
                  <a:pt x="246" y="67"/>
                  <a:pt x="248" y="70"/>
                  <a:pt x="248" y="72"/>
                </a:cubicBezTo>
                <a:cubicBezTo>
                  <a:pt x="248" y="81"/>
                  <a:pt x="235" y="85"/>
                  <a:pt x="226" y="85"/>
                </a:cubicBezTo>
                <a:cubicBezTo>
                  <a:pt x="210" y="85"/>
                  <a:pt x="202" y="76"/>
                  <a:pt x="200" y="66"/>
                </a:cubicBezTo>
                <a:cubicBezTo>
                  <a:pt x="197" y="76"/>
                  <a:pt x="191" y="85"/>
                  <a:pt x="178" y="85"/>
                </a:cubicBezTo>
                <a:cubicBezTo>
                  <a:pt x="172" y="85"/>
                  <a:pt x="167" y="82"/>
                  <a:pt x="164" y="78"/>
                </a:cubicBezTo>
                <a:cubicBezTo>
                  <a:pt x="164" y="78"/>
                  <a:pt x="164" y="78"/>
                  <a:pt x="164" y="78"/>
                </a:cubicBezTo>
                <a:cubicBezTo>
                  <a:pt x="164" y="97"/>
                  <a:pt x="164" y="97"/>
                  <a:pt x="164" y="97"/>
                </a:cubicBezTo>
                <a:cubicBezTo>
                  <a:pt x="164" y="101"/>
                  <a:pt x="161" y="104"/>
                  <a:pt x="157" y="104"/>
                </a:cubicBezTo>
                <a:cubicBezTo>
                  <a:pt x="153" y="104"/>
                  <a:pt x="150" y="101"/>
                  <a:pt x="150" y="97"/>
                </a:cubicBezTo>
                <a:cubicBezTo>
                  <a:pt x="150" y="44"/>
                  <a:pt x="150" y="44"/>
                  <a:pt x="150" y="44"/>
                </a:cubicBezTo>
                <a:cubicBezTo>
                  <a:pt x="134" y="89"/>
                  <a:pt x="134" y="89"/>
                  <a:pt x="134" y="89"/>
                </a:cubicBezTo>
                <a:cubicBezTo>
                  <a:pt x="131" y="99"/>
                  <a:pt x="127" y="104"/>
                  <a:pt x="118" y="104"/>
                </a:cubicBezTo>
                <a:cubicBezTo>
                  <a:pt x="111" y="104"/>
                  <a:pt x="109" y="101"/>
                  <a:pt x="109" y="97"/>
                </a:cubicBezTo>
                <a:cubicBezTo>
                  <a:pt x="109" y="93"/>
                  <a:pt x="111" y="91"/>
                  <a:pt x="115" y="91"/>
                </a:cubicBezTo>
                <a:cubicBezTo>
                  <a:pt x="117" y="91"/>
                  <a:pt x="117" y="91"/>
                  <a:pt x="117" y="91"/>
                </a:cubicBezTo>
                <a:cubicBezTo>
                  <a:pt x="119" y="91"/>
                  <a:pt x="121" y="91"/>
                  <a:pt x="122" y="87"/>
                </a:cubicBezTo>
                <a:cubicBezTo>
                  <a:pt x="107" y="45"/>
                  <a:pt x="107" y="45"/>
                  <a:pt x="107" y="45"/>
                </a:cubicBezTo>
                <a:cubicBezTo>
                  <a:pt x="106" y="43"/>
                  <a:pt x="106" y="42"/>
                  <a:pt x="106" y="41"/>
                </a:cubicBezTo>
                <a:cubicBezTo>
                  <a:pt x="105" y="42"/>
                  <a:pt x="105" y="42"/>
                  <a:pt x="105" y="42"/>
                </a:cubicBezTo>
                <a:cubicBezTo>
                  <a:pt x="94" y="53"/>
                  <a:pt x="94" y="53"/>
                  <a:pt x="94" y="53"/>
                </a:cubicBezTo>
                <a:cubicBezTo>
                  <a:pt x="109" y="73"/>
                  <a:pt x="109" y="73"/>
                  <a:pt x="109" y="73"/>
                </a:cubicBezTo>
                <a:cubicBezTo>
                  <a:pt x="109" y="74"/>
                  <a:pt x="110" y="76"/>
                  <a:pt x="110" y="78"/>
                </a:cubicBezTo>
                <a:cubicBezTo>
                  <a:pt x="110" y="82"/>
                  <a:pt x="107" y="85"/>
                  <a:pt x="104" y="85"/>
                </a:cubicBezTo>
                <a:cubicBezTo>
                  <a:pt x="100" y="85"/>
                  <a:pt x="98" y="83"/>
                  <a:pt x="97" y="82"/>
                </a:cubicBezTo>
                <a:cubicBezTo>
                  <a:pt x="84" y="63"/>
                  <a:pt x="84" y="63"/>
                  <a:pt x="84" y="63"/>
                </a:cubicBezTo>
                <a:cubicBezTo>
                  <a:pt x="79" y="67"/>
                  <a:pt x="79" y="67"/>
                  <a:pt x="79" y="67"/>
                </a:cubicBezTo>
                <a:cubicBezTo>
                  <a:pt x="79" y="78"/>
                  <a:pt x="79" y="78"/>
                  <a:pt x="79" y="78"/>
                </a:cubicBezTo>
                <a:cubicBezTo>
                  <a:pt x="79" y="82"/>
                  <a:pt x="76" y="85"/>
                  <a:pt x="72" y="85"/>
                </a:cubicBezTo>
                <a:cubicBezTo>
                  <a:pt x="67" y="85"/>
                  <a:pt x="65" y="82"/>
                  <a:pt x="65" y="78"/>
                </a:cubicBezTo>
                <a:cubicBezTo>
                  <a:pt x="65" y="72"/>
                  <a:pt x="65" y="72"/>
                  <a:pt x="65" y="72"/>
                </a:cubicBezTo>
                <a:cubicBezTo>
                  <a:pt x="62" y="81"/>
                  <a:pt x="52" y="85"/>
                  <a:pt x="43" y="85"/>
                </a:cubicBezTo>
                <a:cubicBezTo>
                  <a:pt x="30" y="85"/>
                  <a:pt x="20" y="79"/>
                  <a:pt x="20" y="72"/>
                </a:cubicBezTo>
                <a:cubicBezTo>
                  <a:pt x="20" y="69"/>
                  <a:pt x="21" y="66"/>
                  <a:pt x="25" y="66"/>
                </a:cubicBezTo>
                <a:cubicBezTo>
                  <a:pt x="32" y="66"/>
                  <a:pt x="32" y="75"/>
                  <a:pt x="43" y="75"/>
                </a:cubicBezTo>
                <a:cubicBezTo>
                  <a:pt x="48" y="75"/>
                  <a:pt x="51" y="73"/>
                  <a:pt x="51" y="70"/>
                </a:cubicBezTo>
                <a:cubicBezTo>
                  <a:pt x="51" y="66"/>
                  <a:pt x="48" y="66"/>
                  <a:pt x="43" y="64"/>
                </a:cubicBezTo>
                <a:cubicBezTo>
                  <a:pt x="34" y="62"/>
                  <a:pt x="34" y="62"/>
                  <a:pt x="34" y="62"/>
                </a:cubicBezTo>
                <a:cubicBezTo>
                  <a:pt x="26" y="60"/>
                  <a:pt x="20" y="57"/>
                  <a:pt x="20" y="47"/>
                </a:cubicBezTo>
                <a:cubicBezTo>
                  <a:pt x="20" y="36"/>
                  <a:pt x="31" y="31"/>
                  <a:pt x="41" y="31"/>
                </a:cubicBezTo>
                <a:cubicBezTo>
                  <a:pt x="52" y="31"/>
                  <a:pt x="63" y="36"/>
                  <a:pt x="63" y="42"/>
                </a:cubicBezTo>
                <a:cubicBezTo>
                  <a:pt x="63" y="45"/>
                  <a:pt x="61" y="48"/>
                  <a:pt x="57" y="48"/>
                </a:cubicBezTo>
                <a:cubicBezTo>
                  <a:pt x="51" y="48"/>
                  <a:pt x="51" y="42"/>
                  <a:pt x="42" y="42"/>
                </a:cubicBezTo>
                <a:cubicBezTo>
                  <a:pt x="37" y="42"/>
                  <a:pt x="34" y="43"/>
                  <a:pt x="34" y="46"/>
                </a:cubicBezTo>
                <a:cubicBezTo>
                  <a:pt x="34" y="50"/>
                  <a:pt x="37" y="50"/>
                  <a:pt x="42" y="51"/>
                </a:cubicBezTo>
                <a:cubicBezTo>
                  <a:pt x="47" y="53"/>
                  <a:pt x="47" y="53"/>
                  <a:pt x="47" y="53"/>
                </a:cubicBezTo>
                <a:cubicBezTo>
                  <a:pt x="54" y="54"/>
                  <a:pt x="62" y="57"/>
                  <a:pt x="65" y="64"/>
                </a:cubicBezTo>
                <a:cubicBezTo>
                  <a:pt x="65" y="19"/>
                  <a:pt x="65" y="19"/>
                  <a:pt x="65" y="19"/>
                </a:cubicBezTo>
                <a:cubicBezTo>
                  <a:pt x="65" y="15"/>
                  <a:pt x="67" y="12"/>
                  <a:pt x="72" y="12"/>
                </a:cubicBezTo>
                <a:cubicBezTo>
                  <a:pt x="76" y="12"/>
                  <a:pt x="79" y="15"/>
                  <a:pt x="79" y="19"/>
                </a:cubicBezTo>
                <a:cubicBezTo>
                  <a:pt x="79" y="52"/>
                  <a:pt x="79" y="52"/>
                  <a:pt x="79" y="52"/>
                </a:cubicBezTo>
                <a:cubicBezTo>
                  <a:pt x="95" y="34"/>
                  <a:pt x="95" y="34"/>
                  <a:pt x="95" y="34"/>
                </a:cubicBezTo>
                <a:cubicBezTo>
                  <a:pt x="96" y="33"/>
                  <a:pt x="98" y="31"/>
                  <a:pt x="100" y="31"/>
                </a:cubicBezTo>
                <a:cubicBezTo>
                  <a:pt x="102" y="31"/>
                  <a:pt x="105" y="33"/>
                  <a:pt x="106" y="35"/>
                </a:cubicBezTo>
                <a:cubicBezTo>
                  <a:pt x="107" y="33"/>
                  <a:pt x="109" y="31"/>
                  <a:pt x="112" y="31"/>
                </a:cubicBezTo>
                <a:cubicBezTo>
                  <a:pt x="116" y="31"/>
                  <a:pt x="119" y="33"/>
                  <a:pt x="119" y="37"/>
                </a:cubicBezTo>
                <a:cubicBezTo>
                  <a:pt x="129" y="70"/>
                  <a:pt x="129" y="70"/>
                  <a:pt x="129" y="70"/>
                </a:cubicBezTo>
                <a:cubicBezTo>
                  <a:pt x="129" y="70"/>
                  <a:pt x="129" y="70"/>
                  <a:pt x="129" y="70"/>
                </a:cubicBezTo>
                <a:cubicBezTo>
                  <a:pt x="137" y="38"/>
                  <a:pt x="137" y="38"/>
                  <a:pt x="137" y="38"/>
                </a:cubicBezTo>
                <a:cubicBezTo>
                  <a:pt x="138" y="34"/>
                  <a:pt x="140" y="31"/>
                  <a:pt x="144" y="31"/>
                </a:cubicBezTo>
                <a:cubicBezTo>
                  <a:pt x="148" y="31"/>
                  <a:pt x="150" y="33"/>
                  <a:pt x="151" y="35"/>
                </a:cubicBezTo>
                <a:cubicBezTo>
                  <a:pt x="151" y="33"/>
                  <a:pt x="153" y="31"/>
                  <a:pt x="156" y="31"/>
                </a:cubicBezTo>
                <a:cubicBezTo>
                  <a:pt x="161" y="31"/>
                  <a:pt x="163" y="34"/>
                  <a:pt x="163" y="38"/>
                </a:cubicBezTo>
                <a:cubicBezTo>
                  <a:pt x="163" y="40"/>
                  <a:pt x="163" y="40"/>
                  <a:pt x="163" y="40"/>
                </a:cubicBezTo>
                <a:cubicBezTo>
                  <a:pt x="163" y="40"/>
                  <a:pt x="163" y="40"/>
                  <a:pt x="163" y="40"/>
                </a:cubicBezTo>
                <a:cubicBezTo>
                  <a:pt x="165" y="34"/>
                  <a:pt x="171" y="31"/>
                  <a:pt x="178" y="31"/>
                </a:cubicBezTo>
                <a:cubicBezTo>
                  <a:pt x="188" y="31"/>
                  <a:pt x="197" y="38"/>
                  <a:pt x="200" y="51"/>
                </a:cubicBezTo>
                <a:cubicBezTo>
                  <a:pt x="202" y="39"/>
                  <a:pt x="212" y="31"/>
                  <a:pt x="226" y="31"/>
                </a:cubicBezTo>
                <a:cubicBezTo>
                  <a:pt x="242" y="31"/>
                  <a:pt x="251" y="43"/>
                  <a:pt x="251" y="55"/>
                </a:cubicBezTo>
                <a:cubicBezTo>
                  <a:pt x="251" y="60"/>
                  <a:pt x="250" y="61"/>
                  <a:pt x="245" y="61"/>
                </a:cubicBezTo>
                <a:close/>
                <a:moveTo>
                  <a:pt x="186" y="58"/>
                </a:moveTo>
                <a:cubicBezTo>
                  <a:pt x="186" y="50"/>
                  <a:pt x="182" y="43"/>
                  <a:pt x="175" y="42"/>
                </a:cubicBezTo>
                <a:cubicBezTo>
                  <a:pt x="167" y="42"/>
                  <a:pt x="163" y="50"/>
                  <a:pt x="163" y="58"/>
                </a:cubicBezTo>
                <a:cubicBezTo>
                  <a:pt x="163" y="65"/>
                  <a:pt x="166" y="74"/>
                  <a:pt x="175" y="74"/>
                </a:cubicBezTo>
                <a:cubicBezTo>
                  <a:pt x="184" y="74"/>
                  <a:pt x="186" y="65"/>
                  <a:pt x="186" y="58"/>
                </a:cubicBezTo>
                <a:close/>
                <a:moveTo>
                  <a:pt x="238" y="53"/>
                </a:moveTo>
                <a:cubicBezTo>
                  <a:pt x="237" y="46"/>
                  <a:pt x="232" y="41"/>
                  <a:pt x="226" y="41"/>
                </a:cubicBezTo>
                <a:cubicBezTo>
                  <a:pt x="219" y="41"/>
                  <a:pt x="215" y="46"/>
                  <a:pt x="213" y="53"/>
                </a:cubicBezTo>
                <a:lnTo>
                  <a:pt x="238" y="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89654" tIns="44827" rIns="89654" bIns="44827"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GB" sz="1765" b="0" i="0" u="none" strike="noStrike" kern="1200" cap="none" spc="0" normalizeH="0" baseline="0" noProof="0">
              <a:ln>
                <a:noFill/>
              </a:ln>
              <a:solidFill>
                <a:srgbClr val="FFFFFF"/>
              </a:solidFill>
              <a:effectLst/>
              <a:uLnTx/>
              <a:uFillTx/>
              <a:latin typeface="Segoe UI"/>
              <a:ea typeface="+mn-ea"/>
              <a:cs typeface="+mn-cs"/>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A1513B01-19D1-494C-9796-CFAB6387B757}" type="datetime1">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E9E9E8-DCE9-410E-9293-B2FF95619D06}"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3119D50A-79B2-4128-9D8C-4E07357407FA}" type="datetime1">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E9E9E8-DCE9-410E-9293-B2FF95619D06}"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Date Placeholder 4"/>
          <p:cNvSpPr>
            <a:spLocks noGrp="1"/>
          </p:cNvSpPr>
          <p:nvPr>
            <p:ph type="dt" sz="half" idx="10"/>
          </p:nvPr>
        </p:nvSpPr>
        <p:spPr/>
        <p:txBody>
          <a:bodyPr/>
          <a:lstStyle/>
          <a:p>
            <a:fld id="{00ECDB6C-9366-4506-9FF6-57AFB29C65EC}" type="datetime1">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E9E9E8-DCE9-410E-9293-B2FF95619D06}"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7" name="Date Placeholder 6"/>
          <p:cNvSpPr>
            <a:spLocks noGrp="1"/>
          </p:cNvSpPr>
          <p:nvPr>
            <p:ph type="dt" sz="half" idx="10"/>
          </p:nvPr>
        </p:nvSpPr>
        <p:spPr/>
        <p:txBody>
          <a:bodyPr/>
          <a:lstStyle/>
          <a:p>
            <a:fld id="{6A5A3B37-379F-4C10-9E78-170CC22F2E58}" type="datetime1">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2E9E9E8-DCE9-410E-9293-B2FF95619D06}"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E955142-7F20-4892-83C1-8C5D91B3E1C8}" type="datetime1">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2E9E9E8-DCE9-410E-9293-B2FF95619D06}"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6054A7-5C7B-40E9-8C22-4E63F771D872}" type="datetime1">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2E9E9E8-DCE9-410E-9293-B2FF95619D06}"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33678FE7-DB59-4F20-A8BC-7CF4511FEDCC}" type="datetime1">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E9E9E8-DCE9-410E-9293-B2FF95619D06}"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8DCF8460-6EF1-4D6E-ABD5-1679017346A7}" type="datetime1">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E9E9E8-DCE9-410E-9293-B2FF95619D06}"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03C1AB-D76A-4691-BAC5-94F39991D86C}" type="datetime1">
              <a:rPr lang="en-GB" smtClean="0"/>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E9E9E8-DCE9-410E-9293-B2FF95619D06}"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00B0F0"/>
        </a:solidFill>
        <a:effectLst/>
      </p:bgPr>
    </p:bg>
    <p:spTree>
      <p:nvGrpSpPr>
        <p:cNvPr id="1" name=""/>
        <p:cNvGrpSpPr/>
        <p:nvPr/>
      </p:nvGrpSpPr>
      <p:grpSpPr>
        <a:xfrm>
          <a:off x="0" y="0"/>
          <a:ext cx="0" cy="0"/>
          <a:chOff x="0" y="0"/>
          <a:chExt cx="0" cy="0"/>
        </a:xfrm>
      </p:grpSpPr>
      <p:sp>
        <p:nvSpPr>
          <p:cNvPr id="5" name="TextBox 4"/>
          <p:cNvSpPr txBox="1"/>
          <p:nvPr/>
        </p:nvSpPr>
        <p:spPr>
          <a:xfrm>
            <a:off x="529049" y="1954924"/>
            <a:ext cx="6481445" cy="645160"/>
          </a:xfrm>
          <a:prstGeom prst="rect">
            <a:avLst/>
          </a:prstGeom>
          <a:noFill/>
        </p:spPr>
        <p:txBody>
          <a:bodyPr wrap="none" rtlCol="0">
            <a:spAutoFit/>
          </a:bodyPr>
          <a:lstStyle/>
          <a:p>
            <a:r>
              <a:rPr lang="en-US" sz="3600" dirty="0">
                <a:latin typeface="Segoe UI Light" panose="020B0502040204020203" pitchFamily="34" charset="0"/>
                <a:cs typeface="Segoe UI Light" panose="020B0502040204020203" pitchFamily="34" charset="0"/>
              </a:rPr>
              <a:t>Master PostgreSQL Replication</a:t>
            </a:r>
            <a:endParaRPr lang="en-US" sz="3600" dirty="0">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6191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lang="en-US" sz="2400" kern="0">
                <a:solidFill>
                  <a:schemeClr val="bg1"/>
                </a:solidFill>
                <a:latin typeface="Segoe UI Light" panose="020B0502040204020203" pitchFamily="34" charset="0"/>
                <a:cs typeface="Segoe UI Light" panose="020B0502040204020203" pitchFamily="34" charset="0"/>
              </a:rPr>
              <a:t>Agenda</a:t>
            </a:r>
            <a:endParaRPr kumimoji="0" lang="en-US" sz="240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endParaRPr>
          </a:p>
        </p:txBody>
      </p:sp>
      <p:pic>
        <p:nvPicPr>
          <p:cNvPr id="25" name="Picture 2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11391" y="28292"/>
            <a:ext cx="2097232" cy="590832"/>
          </a:xfrm>
          <a:prstGeom prst="rect">
            <a:avLst/>
          </a:prstGeom>
        </p:spPr>
      </p:pic>
      <p:sp>
        <p:nvSpPr>
          <p:cNvPr id="4" name="TextBox 3"/>
          <p:cNvSpPr txBox="1"/>
          <p:nvPr/>
        </p:nvSpPr>
        <p:spPr>
          <a:xfrm>
            <a:off x="729405" y="1325490"/>
            <a:ext cx="7599837" cy="3970318"/>
          </a:xfrm>
          <a:prstGeom prst="rect">
            <a:avLst/>
          </a:prstGeom>
          <a:noFill/>
        </p:spPr>
        <p:txBody>
          <a:bodyPr wrap="none" rtlCol="0" anchor="t">
            <a:spAutoFit/>
          </a:bodyPr>
          <a:lstStyle/>
          <a:p>
            <a:pPr marL="342900" indent="-342900">
              <a:lnSpc>
                <a:spcPct val="150000"/>
              </a:lnSpc>
              <a:buFont typeface="+mj-lt"/>
              <a:buAutoNum type="arabicPeriod"/>
            </a:pPr>
            <a:r>
              <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Introduction of the problem</a:t>
            </a:r>
            <a:endPar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marL="342900" indent="-342900">
              <a:lnSpc>
                <a:spcPct val="150000"/>
              </a:lnSpc>
              <a:buFont typeface="+mj-lt"/>
              <a:buAutoNum type="arabicPeriod"/>
            </a:pPr>
            <a:r>
              <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Basics of aggregation / architecture components</a:t>
            </a:r>
            <a:endPar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marL="342900" indent="-342900">
              <a:lnSpc>
                <a:spcPct val="150000"/>
              </a:lnSpc>
              <a:buFont typeface="+mj-lt"/>
              <a:buAutoNum type="arabicPeriod"/>
            </a:pPr>
            <a:r>
              <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Types of data aggregations</a:t>
            </a:r>
            <a:endPar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marL="342900" indent="-342900">
              <a:lnSpc>
                <a:spcPct val="150000"/>
              </a:lnSpc>
              <a:buFont typeface="+mj-lt"/>
              <a:buAutoNum type="arabicPeriod"/>
            </a:pPr>
            <a:r>
              <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Aggregation system explained</a:t>
            </a:r>
            <a:endPar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marL="342900" indent="-342900">
              <a:lnSpc>
                <a:spcPct val="150000"/>
              </a:lnSpc>
              <a:buFont typeface="+mj-lt"/>
              <a:buAutoNum type="arabicPeriod"/>
            </a:pPr>
            <a:r>
              <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„Poor man’s“ SQL Streaming</a:t>
            </a:r>
            <a:endPar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marL="342900" indent="-342900">
              <a:lnSpc>
                <a:spcPct val="150000"/>
              </a:lnSpc>
              <a:buFont typeface="+mj-lt"/>
              <a:buAutoNum type="arabicPeriod"/>
            </a:pPr>
            <a:r>
              <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Examples of use cases / some facts about performance</a:t>
            </a:r>
            <a:endPar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marL="342900" indent="-342900">
              <a:lnSpc>
                <a:spcPct val="150000"/>
              </a:lnSpc>
              <a:buFont typeface="+mj-lt"/>
              <a:buAutoNum type="arabicPeriod"/>
            </a:pPr>
            <a:r>
              <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Q&amp;A</a:t>
            </a:r>
            <a:endPar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6191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lang="en-US" sz="2400" kern="0" dirty="0">
                <a:solidFill>
                  <a:schemeClr val="bg1"/>
                </a:solidFill>
                <a:latin typeface="Segoe UI Light" panose="020B0502040204020203" pitchFamily="34" charset="0"/>
                <a:cs typeface="Segoe UI Light" panose="020B0502040204020203" pitchFamily="34" charset="0"/>
              </a:rPr>
              <a:t>Write Ahead Log (WAL)</a:t>
            </a:r>
            <a:endParaRPr lang="en-US" sz="2400" kern="0" dirty="0">
              <a:solidFill>
                <a:schemeClr val="bg1"/>
              </a:solidFill>
              <a:latin typeface="Segoe UI Light" panose="020B0502040204020203" pitchFamily="34" charset="0"/>
              <a:cs typeface="Segoe UI Light" panose="020B0502040204020203" pitchFamily="34" charset="0"/>
            </a:endParaRPr>
          </a:p>
        </p:txBody>
      </p:sp>
      <p:pic>
        <p:nvPicPr>
          <p:cNvPr id="25" name="Picture 2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11391" y="28292"/>
            <a:ext cx="2097232" cy="590832"/>
          </a:xfrm>
          <a:prstGeom prst="rect">
            <a:avLst/>
          </a:prstGeom>
        </p:spPr>
      </p:pic>
      <p:sp>
        <p:nvSpPr>
          <p:cNvPr id="3" name="Text Box 2"/>
          <p:cNvSpPr txBox="1"/>
          <p:nvPr/>
        </p:nvSpPr>
        <p:spPr>
          <a:xfrm>
            <a:off x="295910" y="947420"/>
            <a:ext cx="11450955" cy="2584450"/>
          </a:xfrm>
          <a:prstGeom prst="rect">
            <a:avLst/>
          </a:prstGeom>
          <a:noFill/>
        </p:spPr>
        <p:txBody>
          <a:bodyPr wrap="square" rtlCol="0" anchor="t">
            <a:spAutoFit/>
          </a:bodyPr>
          <a:p>
            <a:pPr marL="285750" indent="-285750">
              <a:buFont typeface="Arial" panose="02080604020202020204" pitchFamily="34" charset="0"/>
              <a:buChar char="•"/>
            </a:pPr>
            <a:r>
              <a:rPr lang="en-US"/>
              <a:t>WALs are stored in pg_xlog</a:t>
            </a:r>
            <a:r>
              <a:rPr lang="en-US" altLang="en-US"/>
              <a:t>, each file has default size of 16MB</a:t>
            </a:r>
            <a:endParaRPr lang="en-US" altLang="en-US"/>
          </a:p>
          <a:p>
            <a:pPr marL="285750" indent="-285750">
              <a:buFont typeface="Arial" panose="02080604020202020204" pitchFamily="34" charset="0"/>
              <a:buChar char="•"/>
            </a:pPr>
            <a:r>
              <a:rPr lang="en-US" altLang="en-US"/>
              <a:t>wal_level set to hot_standby or replica for HA purpose</a:t>
            </a:r>
            <a:endParaRPr lang="en-US" altLang="en-US"/>
          </a:p>
          <a:p>
            <a:pPr marL="285750" indent="-285750">
              <a:buFont typeface="Arial" panose="02080604020202020204" pitchFamily="34" charset="0"/>
              <a:buChar char="•"/>
            </a:pPr>
            <a:r>
              <a:rPr lang="en-US" altLang="en-US"/>
              <a:t>archive_mode = on (WAL archival), placeholder by setting archive_command = /bin/true (can be modified later)</a:t>
            </a:r>
            <a:endParaRPr lang="en-US" altLang="en-US"/>
          </a:p>
          <a:p>
            <a:pPr marL="285750" indent="-285750">
              <a:buFont typeface="Arial" panose="02080604020202020204" pitchFamily="34" charset="0"/>
              <a:buChar char="•"/>
            </a:pPr>
            <a:r>
              <a:rPr lang="en-US" altLang="en-US"/>
              <a:t>checkpoint_segments, min_wal_size, max_wal_size, checkpoint_timeout = complex set based on performance of system disk.</a:t>
            </a:r>
            <a:endParaRPr lang="en-US" altLang="en-US"/>
          </a:p>
          <a:p>
            <a:pPr marL="285750" indent="-285750">
              <a:buFont typeface="Arial" panose="02080604020202020204" pitchFamily="34" charset="0"/>
              <a:buChar char="•"/>
            </a:pPr>
            <a:r>
              <a:rPr lang="en-US" altLang="en-US"/>
              <a:t>max_wal_senders </a:t>
            </a:r>
            <a:endParaRPr lang="en-US" altLang="en-US"/>
          </a:p>
          <a:p>
            <a:pPr marL="285750" indent="-285750">
              <a:buFont typeface="Arial" panose="02080604020202020204" pitchFamily="34" charset="0"/>
              <a:buChar char="•"/>
            </a:pPr>
            <a:r>
              <a:rPr lang="en-US" altLang="en-US"/>
              <a:t>wal_keep_segments = 3 * checkpoint_segments</a:t>
            </a:r>
            <a:endParaRPr lang="en-US" altLang="en-US"/>
          </a:p>
          <a:p>
            <a:pPr marL="285750" indent="-285750">
              <a:buFont typeface="Arial" panose="02080604020202020204" pitchFamily="34" charset="0"/>
              <a:buChar char="•"/>
            </a:pP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6191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kumimoji="0" lang="et-EE" sz="240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pgBouncer</a:t>
            </a:r>
            <a:r>
              <a:rPr kumimoji="0" lang="en-US" altLang="et-EE" sz="240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/pgPool</a:t>
            </a:r>
            <a:endParaRPr kumimoji="0" lang="en-US" altLang="et-EE" sz="240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endParaRPr>
          </a:p>
        </p:txBody>
      </p:sp>
      <p:pic>
        <p:nvPicPr>
          <p:cNvPr id="25" name="Picture 2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11391" y="28292"/>
            <a:ext cx="2097232" cy="590832"/>
          </a:xfrm>
          <a:prstGeom prst="rect">
            <a:avLst/>
          </a:prstGeom>
        </p:spPr>
      </p:pic>
      <p:pic>
        <p:nvPicPr>
          <p:cNvPr id="3" name="Picture 2"/>
          <p:cNvPicPr>
            <a:picLocks noChangeAspect="1"/>
          </p:cNvPicPr>
          <p:nvPr/>
        </p:nvPicPr>
        <p:blipFill>
          <a:blip r:embed="rId2"/>
          <a:stretch>
            <a:fillRect/>
          </a:stretch>
        </p:blipFill>
        <p:spPr>
          <a:xfrm>
            <a:off x="2728595" y="619125"/>
            <a:ext cx="6156960" cy="1533525"/>
          </a:xfrm>
          <a:prstGeom prst="rect">
            <a:avLst/>
          </a:prstGeom>
        </p:spPr>
      </p:pic>
      <p:sp>
        <p:nvSpPr>
          <p:cNvPr id="4" name="Text Box 3"/>
          <p:cNvSpPr txBox="1"/>
          <p:nvPr/>
        </p:nvSpPr>
        <p:spPr>
          <a:xfrm>
            <a:off x="313690" y="2153285"/>
            <a:ext cx="11564620" cy="2030095"/>
          </a:xfrm>
          <a:prstGeom prst="rect">
            <a:avLst/>
          </a:prstGeom>
          <a:noFill/>
        </p:spPr>
        <p:txBody>
          <a:bodyPr wrap="square" rtlCol="0" anchor="t">
            <a:spAutoFit/>
          </a:bodyPr>
          <a:p>
            <a:pPr marL="285750" indent="-285750" algn="l">
              <a:buFont typeface="Arial" panose="02080604020202020204" pitchFamily="34" charset="0"/>
              <a:buChar char="•"/>
            </a:pPr>
            <a:r>
              <a:rPr lang="en-US" altLang="en-US"/>
              <a:t>A</a:t>
            </a:r>
            <a:r>
              <a:rPr lang="en-US"/>
              <a:t> connection pool in front of the database, hundreds of PostgreSQL server processes are reduced to dozens.</a:t>
            </a:r>
            <a:endParaRPr lang="en-US"/>
          </a:p>
          <a:p>
            <a:pPr marL="285750" indent="-285750" algn="l">
              <a:buFont typeface="Arial" panose="02080604020202020204" pitchFamily="34" charset="0"/>
              <a:buChar char="•"/>
            </a:pPr>
            <a:r>
              <a:rPr lang="en-US"/>
              <a:t>A database pool works by recycling database connections as soon as the client completes its current transaction or when its database work is complete.</a:t>
            </a:r>
            <a:endParaRPr lang="en-US"/>
          </a:p>
          <a:p>
            <a:pPr marL="285750" indent="-285750" algn="l">
              <a:buFont typeface="Arial" panose="02080604020202020204" pitchFamily="34" charset="0"/>
              <a:buChar char="•"/>
            </a:pPr>
            <a:r>
              <a:rPr lang="en-US"/>
              <a:t>Instead of hundreds of mostly idle database connections, we maintain a specific set of highly active connections.</a:t>
            </a:r>
            <a:endParaRPr lang="en-US"/>
          </a:p>
          <a:p>
            <a:pPr marL="285750" indent="-285750" algn="l">
              <a:buFont typeface="Arial" panose="02080604020202020204" pitchFamily="34" charset="0"/>
              <a:buChar char="•"/>
            </a:pPr>
            <a:r>
              <a:rPr lang="en-US"/>
              <a:t>pgbouncer database on port 6432 of the PostgreSQL server as the postgres user.</a:t>
            </a:r>
            <a:endParaRPr lang="en-US"/>
          </a:p>
        </p:txBody>
      </p:sp>
      <p:sp>
        <p:nvSpPr>
          <p:cNvPr id="5" name="Text Box 4"/>
          <p:cNvSpPr txBox="1"/>
          <p:nvPr/>
        </p:nvSpPr>
        <p:spPr>
          <a:xfrm>
            <a:off x="313690" y="4723130"/>
            <a:ext cx="11563985" cy="1198880"/>
          </a:xfrm>
          <a:prstGeom prst="rect">
            <a:avLst/>
          </a:prstGeom>
          <a:noFill/>
        </p:spPr>
        <p:txBody>
          <a:bodyPr wrap="square" rtlCol="0" anchor="t">
            <a:spAutoFit/>
          </a:bodyPr>
          <a:p>
            <a:pPr marL="285750" indent="-285750">
              <a:buFont typeface="aakar" panose="02000600040000000000" charset="0"/>
              <a:buChar char="&gt;"/>
            </a:pPr>
            <a:r>
              <a:rPr lang="en-US"/>
              <a:t>listen_addr monitor all IP addresses assigned to this server.</a:t>
            </a:r>
            <a:endParaRPr lang="en-US"/>
          </a:p>
          <a:p>
            <a:pPr marL="285750" indent="-285750">
              <a:buFont typeface="aakar" panose="02000600040000000000" charset="0"/>
              <a:buChar char="&gt;"/>
            </a:pPr>
            <a:r>
              <a:rPr lang="en-US"/>
              <a:t>auth_type </a:t>
            </a:r>
            <a:r>
              <a:rPr lang="en-US" altLang="en-US"/>
              <a:t>= md5 encrypted passwords</a:t>
            </a:r>
            <a:endParaRPr lang="en-US" altLang="en-US"/>
          </a:p>
          <a:p>
            <a:pPr marL="285750" indent="-285750">
              <a:buFont typeface="aakar" panose="02000600040000000000" charset="0"/>
              <a:buChar char="&gt;"/>
            </a:pPr>
            <a:r>
              <a:rPr lang="en-US" altLang="en-US"/>
              <a:t>max_client_conn restricts PgBouncer clients.</a:t>
            </a:r>
            <a:endParaRPr lang="en-US" altLang="en-US"/>
          </a:p>
          <a:p>
            <a:pPr marL="285750" indent="-285750">
              <a:buFont typeface="aakar" panose="02000600040000000000" charset="0"/>
              <a:buChar char="&gt;"/>
            </a:pPr>
            <a:r>
              <a:rPr lang="en-US" altLang="en-US"/>
              <a:t>default_pool_size and reserve_pool_size per-user and per-database.</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6191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lang="et-EE" sz="2400" kern="0" noProof="0" dirty="0">
                <a:solidFill>
                  <a:schemeClr val="bg1"/>
                </a:solidFill>
                <a:latin typeface="Segoe UI Light" panose="020B0502040204020203" pitchFamily="34" charset="0"/>
                <a:cs typeface="Segoe UI Light" panose="020B0502040204020203" pitchFamily="34" charset="0"/>
              </a:rPr>
              <a:t>Replication</a:t>
            </a:r>
            <a:endParaRPr lang="et-EE" sz="2400" kern="0" noProof="0" dirty="0">
              <a:solidFill>
                <a:schemeClr val="bg1"/>
              </a:solidFill>
              <a:latin typeface="Segoe UI Light" panose="020B0502040204020203" pitchFamily="34" charset="0"/>
              <a:cs typeface="Segoe UI Light" panose="020B0502040204020203" pitchFamily="34" charset="0"/>
            </a:endParaRPr>
          </a:p>
        </p:txBody>
      </p:sp>
      <p:pic>
        <p:nvPicPr>
          <p:cNvPr id="25" name="Picture 2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11391" y="28292"/>
            <a:ext cx="2097232" cy="590832"/>
          </a:xfrm>
          <a:prstGeom prst="rect">
            <a:avLst/>
          </a:prstGeom>
        </p:spPr>
      </p:pic>
      <p:pic>
        <p:nvPicPr>
          <p:cNvPr id="4" name="Picture 3" descr="image2"/>
          <p:cNvPicPr>
            <a:picLocks noChangeAspect="1"/>
          </p:cNvPicPr>
          <p:nvPr/>
        </p:nvPicPr>
        <p:blipFill>
          <a:blip r:embed="rId2"/>
          <a:stretch>
            <a:fillRect/>
          </a:stretch>
        </p:blipFill>
        <p:spPr>
          <a:xfrm>
            <a:off x="1595120" y="619125"/>
            <a:ext cx="9001760" cy="5697855"/>
          </a:xfrm>
          <a:prstGeom prst="rect">
            <a:avLst/>
          </a:prstGeom>
        </p:spPr>
      </p:pic>
      <p:sp>
        <p:nvSpPr>
          <p:cNvPr id="5" name="Text Box 4"/>
          <p:cNvSpPr txBox="1"/>
          <p:nvPr/>
        </p:nvSpPr>
        <p:spPr>
          <a:xfrm>
            <a:off x="4613275" y="6316980"/>
            <a:ext cx="2965450" cy="275590"/>
          </a:xfrm>
          <a:prstGeom prst="rect">
            <a:avLst/>
          </a:prstGeom>
          <a:noFill/>
        </p:spPr>
        <p:txBody>
          <a:bodyPr wrap="square" rtlCol="0" anchor="t">
            <a:spAutoFit/>
          </a:bodyPr>
          <a:p>
            <a:r>
              <a:rPr lang="en-US" sz="1200" i="1">
                <a:solidFill>
                  <a:schemeClr val="bg2">
                    <a:lumMod val="25000"/>
                  </a:schemeClr>
                </a:solidFill>
              </a:rPr>
              <a:t>PostgreSQL file-based log shipping</a:t>
            </a:r>
            <a:endParaRPr lang="en-US" sz="1200" i="1">
              <a:solidFill>
                <a:schemeClr val="bg2">
                  <a:lumMod val="2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6191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lang="et-EE" sz="2400" kern="0" noProof="0" dirty="0">
                <a:solidFill>
                  <a:schemeClr val="bg1"/>
                </a:solidFill>
                <a:latin typeface="Segoe UI Light" panose="020B0502040204020203" pitchFamily="34" charset="0"/>
                <a:cs typeface="Segoe UI Light" panose="020B0502040204020203" pitchFamily="34" charset="0"/>
              </a:rPr>
              <a:t>Replication</a:t>
            </a:r>
            <a:endParaRPr lang="et-EE" sz="2400" kern="0" noProof="0" dirty="0">
              <a:solidFill>
                <a:schemeClr val="bg1"/>
              </a:solidFill>
              <a:latin typeface="Segoe UI Light" panose="020B0502040204020203" pitchFamily="34" charset="0"/>
              <a:cs typeface="Segoe UI Light" panose="020B0502040204020203" pitchFamily="34" charset="0"/>
            </a:endParaRPr>
          </a:p>
        </p:txBody>
      </p:sp>
      <p:pic>
        <p:nvPicPr>
          <p:cNvPr id="25" name="Picture 2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11391" y="28292"/>
            <a:ext cx="2097232" cy="590832"/>
          </a:xfrm>
          <a:prstGeom prst="rect">
            <a:avLst/>
          </a:prstGeom>
        </p:spPr>
      </p:pic>
      <p:pic>
        <p:nvPicPr>
          <p:cNvPr id="4" name="Picture 3" descr="image2"/>
          <p:cNvPicPr>
            <a:picLocks noChangeAspect="1"/>
          </p:cNvPicPr>
          <p:nvPr/>
        </p:nvPicPr>
        <p:blipFill>
          <a:blip r:embed="rId2"/>
          <a:stretch>
            <a:fillRect/>
          </a:stretch>
        </p:blipFill>
        <p:spPr>
          <a:xfrm>
            <a:off x="1948180" y="693420"/>
            <a:ext cx="8296275" cy="5250815"/>
          </a:xfrm>
          <a:prstGeom prst="rect">
            <a:avLst/>
          </a:prstGeom>
        </p:spPr>
      </p:pic>
      <p:sp>
        <p:nvSpPr>
          <p:cNvPr id="5" name="Text Box 4"/>
          <p:cNvSpPr txBox="1"/>
          <p:nvPr/>
        </p:nvSpPr>
        <p:spPr>
          <a:xfrm>
            <a:off x="4826000" y="6018530"/>
            <a:ext cx="3168650" cy="275590"/>
          </a:xfrm>
          <a:prstGeom prst="rect">
            <a:avLst/>
          </a:prstGeom>
          <a:noFill/>
        </p:spPr>
        <p:txBody>
          <a:bodyPr wrap="square" rtlCol="0" anchor="t">
            <a:spAutoFit/>
          </a:bodyPr>
          <a:p>
            <a:r>
              <a:rPr lang="en-US" sz="1200" i="1">
                <a:solidFill>
                  <a:schemeClr val="bg2">
                    <a:lumMod val="25000"/>
                  </a:schemeClr>
                </a:solidFill>
              </a:rPr>
              <a:t>PostgreSQL Streaming replication</a:t>
            </a:r>
            <a:endParaRPr lang="en-US" sz="1200" i="1">
              <a:solidFill>
                <a:schemeClr val="bg2">
                  <a:lumMod val="2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6191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lang="et-EE" sz="2400" kern="0" dirty="0">
                <a:solidFill>
                  <a:schemeClr val="bg1"/>
                </a:solidFill>
                <a:latin typeface="Segoe UI Light" panose="020B0502040204020203" pitchFamily="34" charset="0"/>
                <a:cs typeface="Segoe UI Light" panose="020B0502040204020203" pitchFamily="34" charset="0"/>
              </a:rPr>
              <a:t>P</a:t>
            </a:r>
            <a:r>
              <a:rPr kumimoji="0" lang="et-EE" sz="240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lain SQL vs</a:t>
            </a:r>
            <a:r>
              <a:rPr kumimoji="0" lang="et-EE" sz="2400" i="0" u="none" strike="noStrike" kern="0" cap="none" spc="0" normalizeH="0" noProof="0" dirty="0">
                <a:ln>
                  <a:noFill/>
                </a:ln>
                <a:solidFill>
                  <a:schemeClr val="bg1"/>
                </a:solidFill>
                <a:effectLst/>
                <a:uLnTx/>
                <a:uFillTx/>
                <a:latin typeface="Segoe UI Light" panose="020B0502040204020203" pitchFamily="34" charset="0"/>
                <a:cs typeface="Segoe UI Light" panose="020B0502040204020203" pitchFamily="34" charset="0"/>
              </a:rPr>
              <a:t> aggregated data</a:t>
            </a:r>
            <a:endParaRPr kumimoji="0" lang="et-EE" sz="240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endParaRPr>
          </a:p>
        </p:txBody>
      </p:sp>
      <p:pic>
        <p:nvPicPr>
          <p:cNvPr id="25" name="Picture 2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11391" y="28292"/>
            <a:ext cx="2097232" cy="590832"/>
          </a:xfrm>
          <a:prstGeom prst="rect">
            <a:avLst/>
          </a:prstGeom>
        </p:spPr>
      </p:pic>
      <p:sp>
        <p:nvSpPr>
          <p:cNvPr id="4" name="TextBox 3"/>
          <p:cNvSpPr txBox="1"/>
          <p:nvPr/>
        </p:nvSpPr>
        <p:spPr>
          <a:xfrm>
            <a:off x="684250" y="1157946"/>
            <a:ext cx="4881977" cy="5262979"/>
          </a:xfrm>
          <a:prstGeom prst="rect">
            <a:avLst/>
          </a:prstGeom>
          <a:noFill/>
          <a:ln>
            <a:noFill/>
          </a:ln>
        </p:spPr>
        <p:txBody>
          <a:bodyPr wrap="none" rtlCol="0" anchor="t">
            <a:spAutoFit/>
          </a:bodyPr>
          <a:lstStyle/>
          <a:p>
            <a:pPr>
              <a:lnSpc>
                <a:spcPct val="150000"/>
              </a:lnSpc>
            </a:pPr>
            <a:r>
              <a:rPr lang="et-EE" sz="1600" b="1"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SELECT</a:t>
            </a:r>
            <a:r>
              <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 </a:t>
            </a:r>
            <a:endPar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a:lnSpc>
                <a:spcPct val="150000"/>
              </a:lnSpc>
            </a:pPr>
            <a:r>
              <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    c.IP,</a:t>
            </a:r>
            <a:endPar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a:lnSpc>
                <a:spcPct val="150000"/>
              </a:lnSpc>
            </a:pPr>
            <a:r>
              <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    COUNT(1) as aggr_count,</a:t>
            </a:r>
            <a:endPar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a:lnSpc>
                <a:spcPct val="150000"/>
              </a:lnSpc>
            </a:pPr>
            <a:r>
              <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    SUM(c.call_price) as aggr_price,</a:t>
            </a:r>
            <a:endPar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a:lnSpc>
                <a:spcPct val="150000"/>
              </a:lnSpc>
            </a:pPr>
            <a:r>
              <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    SUM(c.call_duration) as aggr_duration,</a:t>
            </a:r>
            <a:endPar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a:lnSpc>
                <a:spcPct val="150000"/>
              </a:lnSpc>
            </a:pPr>
            <a:r>
              <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    MIN(c.call_start) as ev_time_first,</a:t>
            </a:r>
            <a:endPar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a:lnSpc>
                <a:spcPct val="150000"/>
              </a:lnSpc>
            </a:pPr>
            <a:r>
              <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    MAX(c.call_start) as ev_time_last,</a:t>
            </a:r>
            <a:endPar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a:lnSpc>
                <a:spcPct val="150000"/>
              </a:lnSpc>
            </a:pPr>
            <a:r>
              <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    COUNT(DISTINCT c.username) as aggr_users_count,</a:t>
            </a:r>
            <a:endPar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a:lnSpc>
                <a:spcPct val="150000"/>
              </a:lnSpc>
            </a:pPr>
            <a:r>
              <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    COUNT(b.username) as aggr_users_block_count</a:t>
            </a:r>
            <a:endPar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a:lnSpc>
                <a:spcPct val="150000"/>
              </a:lnSpc>
            </a:pPr>
            <a:r>
              <a:rPr lang="et-EE" sz="1600" b="1"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FROM</a:t>
            </a:r>
            <a:r>
              <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 calls c</a:t>
            </a:r>
            <a:endPar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a:lnSpc>
                <a:spcPct val="150000"/>
              </a:lnSpc>
            </a:pPr>
            <a:r>
              <a:rPr lang="et-EE" sz="1600" b="1"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LEFT JOIN</a:t>
            </a:r>
            <a:r>
              <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 blocked_users b</a:t>
            </a:r>
            <a:endPar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a:lnSpc>
                <a:spcPct val="150000"/>
              </a:lnSpc>
            </a:pPr>
            <a:r>
              <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  </a:t>
            </a:r>
            <a:r>
              <a:rPr lang="et-EE" sz="1600" b="1"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ON</a:t>
            </a:r>
            <a:r>
              <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 c.username = b.username</a:t>
            </a:r>
            <a:endPar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a:lnSpc>
                <a:spcPct val="150000"/>
              </a:lnSpc>
            </a:pPr>
            <a:r>
              <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WHERE c.IP = ’10.166.205.32’</a:t>
            </a:r>
            <a:endPar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a:lnSpc>
                <a:spcPct val="150000"/>
              </a:lnSpc>
            </a:pPr>
            <a:r>
              <a:rPr lang="et-EE" sz="1600" b="1"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GROUP BY</a:t>
            </a:r>
            <a:r>
              <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 1;</a:t>
            </a:r>
            <a:endPar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p:txBody>
      </p:sp>
      <p:sp>
        <p:nvSpPr>
          <p:cNvPr id="5" name="TextBox 4"/>
          <p:cNvSpPr txBox="1"/>
          <p:nvPr/>
        </p:nvSpPr>
        <p:spPr>
          <a:xfrm>
            <a:off x="8332886" y="3004605"/>
            <a:ext cx="3401893" cy="1200329"/>
          </a:xfrm>
          <a:prstGeom prst="rect">
            <a:avLst/>
          </a:prstGeom>
          <a:noFill/>
          <a:ln>
            <a:noFill/>
          </a:ln>
        </p:spPr>
        <p:txBody>
          <a:bodyPr wrap="none" rtlCol="0" anchor="t">
            <a:spAutoFit/>
          </a:bodyPr>
          <a:lstStyle/>
          <a:p>
            <a:pPr>
              <a:lnSpc>
                <a:spcPct val="150000"/>
              </a:lnSpc>
            </a:pPr>
            <a:r>
              <a:rPr lang="et-EE" sz="1600" b="1"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SELECT</a:t>
            </a:r>
            <a:r>
              <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 *</a:t>
            </a:r>
            <a:endPar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a:lnSpc>
                <a:spcPct val="150000"/>
              </a:lnSpc>
            </a:pPr>
            <a:r>
              <a:rPr lang="et-EE" sz="1600" b="1"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FROM</a:t>
            </a:r>
            <a:r>
              <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 aggr_ip_calls</a:t>
            </a:r>
            <a:endPar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a:lnSpc>
                <a:spcPct val="150000"/>
              </a:lnSpc>
            </a:pPr>
            <a:r>
              <a:rPr lang="et-EE" sz="1600" b="1"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WHERE</a:t>
            </a:r>
            <a:r>
              <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 aggr_object = ‘10.166.205.32’;</a:t>
            </a:r>
            <a:endParaRPr lang="et-EE" sz="16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p:txBody>
      </p:sp>
      <p:sp>
        <p:nvSpPr>
          <p:cNvPr id="3" name="Rectangle 2"/>
          <p:cNvSpPr/>
          <p:nvPr/>
        </p:nvSpPr>
        <p:spPr>
          <a:xfrm>
            <a:off x="6732093" y="3604769"/>
            <a:ext cx="434927" cy="369332"/>
          </a:xfrm>
          <a:prstGeom prst="rect">
            <a:avLst/>
          </a:prstGeom>
        </p:spPr>
        <p:txBody>
          <a:bodyPr wrap="none">
            <a:spAutoFit/>
          </a:bodyPr>
          <a:lstStyle/>
          <a:p>
            <a:r>
              <a:rPr lang="et-EE" b="1"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VS</a:t>
            </a:r>
            <a:endParaRPr lang="et-EE"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925640" y="2068400"/>
            <a:ext cx="5621866" cy="33163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t-EE"/>
          </a:p>
        </p:txBody>
      </p:sp>
      <p:sp>
        <p:nvSpPr>
          <p:cNvPr id="2" name="Rectangle 1"/>
          <p:cNvSpPr/>
          <p:nvPr/>
        </p:nvSpPr>
        <p:spPr>
          <a:xfrm>
            <a:off x="0" y="-1"/>
            <a:ext cx="12192000" cy="6191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kumimoji="0" lang="et-EE" sz="240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Basics of PostgreSQL based architecture</a:t>
            </a:r>
            <a:endParaRPr kumimoji="0" lang="et-EE" sz="240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endParaRPr>
          </a:p>
        </p:txBody>
      </p:sp>
      <p:pic>
        <p:nvPicPr>
          <p:cNvPr id="25" name="Picture 2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11391" y="28292"/>
            <a:ext cx="2097232" cy="590832"/>
          </a:xfrm>
          <a:prstGeom prst="rect">
            <a:avLst/>
          </a:prstGeom>
        </p:spPr>
      </p:pic>
      <p:sp>
        <p:nvSpPr>
          <p:cNvPr id="4" name="TextBox 3"/>
          <p:cNvSpPr txBox="1"/>
          <p:nvPr/>
        </p:nvSpPr>
        <p:spPr>
          <a:xfrm>
            <a:off x="481029" y="2336802"/>
            <a:ext cx="4751365" cy="2862322"/>
          </a:xfrm>
          <a:prstGeom prst="rect">
            <a:avLst/>
          </a:prstGeom>
          <a:noFill/>
        </p:spPr>
        <p:txBody>
          <a:bodyPr wrap="none" rtlCol="0" anchor="t">
            <a:spAutoFit/>
          </a:bodyPr>
          <a:lstStyle/>
          <a:p>
            <a:pPr marL="342900" indent="-342900">
              <a:lnSpc>
                <a:spcPct val="150000"/>
              </a:lnSpc>
              <a:buFont typeface="Arial" panose="02080604020202020204" pitchFamily="34" charset="0"/>
              <a:buChar char="•"/>
            </a:pPr>
            <a:r>
              <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Sharded PostgreSQL architecture</a:t>
            </a:r>
            <a:endPar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marL="342900" indent="-342900">
              <a:lnSpc>
                <a:spcPct val="150000"/>
              </a:lnSpc>
              <a:buFont typeface="Arial" panose="02080604020202020204" pitchFamily="34" charset="0"/>
              <a:buChar char="•"/>
            </a:pPr>
            <a:r>
              <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pl/proxy language for RPC calls</a:t>
            </a:r>
            <a:endPar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marL="342900" indent="-342900">
              <a:lnSpc>
                <a:spcPct val="150000"/>
              </a:lnSpc>
              <a:buFont typeface="Arial" panose="02080604020202020204" pitchFamily="34" charset="0"/>
              <a:buChar char="•"/>
            </a:pPr>
            <a:r>
              <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pgq for queueing</a:t>
            </a:r>
            <a:endPar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marL="342900" indent="-342900">
              <a:lnSpc>
                <a:spcPct val="150000"/>
              </a:lnSpc>
              <a:buFont typeface="Arial" panose="02080604020202020204" pitchFamily="34" charset="0"/>
              <a:buChar char="•"/>
            </a:pPr>
            <a:r>
              <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Python for scripting</a:t>
            </a:r>
            <a:endPar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a:p>
            <a:pPr marL="342900" indent="-342900">
              <a:lnSpc>
                <a:spcPct val="150000"/>
              </a:lnSpc>
              <a:buFont typeface="Arial" panose="02080604020202020204" pitchFamily="34" charset="0"/>
              <a:buChar char="•"/>
            </a:pPr>
            <a:r>
              <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Algorithm scalability</a:t>
            </a:r>
            <a:endParaRPr lang="et-EE" sz="24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endParaRPr>
          </a:p>
        </p:txBody>
      </p:sp>
      <p:sp>
        <p:nvSpPr>
          <p:cNvPr id="3" name="Flowchart: Magnetic Disk 2"/>
          <p:cNvSpPr/>
          <p:nvPr/>
        </p:nvSpPr>
        <p:spPr>
          <a:xfrm>
            <a:off x="6581812" y="3382272"/>
            <a:ext cx="1498589" cy="68862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t-EE" dirty="0"/>
              <a:t>½ Data</a:t>
            </a:r>
            <a:endParaRPr lang="et-EE" dirty="0"/>
          </a:p>
        </p:txBody>
      </p:sp>
      <p:sp>
        <p:nvSpPr>
          <p:cNvPr id="29" name="Flowchart: Magnetic Disk 28"/>
          <p:cNvSpPr/>
          <p:nvPr/>
        </p:nvSpPr>
        <p:spPr>
          <a:xfrm>
            <a:off x="9392745" y="3382271"/>
            <a:ext cx="1498589" cy="68862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t-EE"/>
              <a:t>½ Data</a:t>
            </a:r>
            <a:endParaRPr lang="et-EE" dirty="0"/>
          </a:p>
        </p:txBody>
      </p:sp>
      <p:cxnSp>
        <p:nvCxnSpPr>
          <p:cNvPr id="36" name="Straight Connector 35"/>
          <p:cNvCxnSpPr>
            <a:stCxn id="16" idx="0"/>
            <a:endCxn id="16" idx="2"/>
          </p:cNvCxnSpPr>
          <p:nvPr/>
        </p:nvCxnSpPr>
        <p:spPr>
          <a:xfrm>
            <a:off x="8736573" y="2068400"/>
            <a:ext cx="0" cy="3316368"/>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6962045" y="2472967"/>
            <a:ext cx="885371" cy="369332"/>
          </a:xfrm>
          <a:prstGeom prst="rect">
            <a:avLst/>
          </a:prstGeom>
        </p:spPr>
        <p:txBody>
          <a:bodyPr wrap="none">
            <a:spAutoFit/>
          </a:bodyPr>
          <a:lstStyle/>
          <a:p>
            <a:r>
              <a:rPr lang="et-EE" b="1"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Shard 1</a:t>
            </a:r>
            <a:endParaRPr lang="et-EE" b="1" dirty="0"/>
          </a:p>
        </p:txBody>
      </p:sp>
      <p:sp>
        <p:nvSpPr>
          <p:cNvPr id="39" name="Rectangle 38"/>
          <p:cNvSpPr/>
          <p:nvPr/>
        </p:nvSpPr>
        <p:spPr>
          <a:xfrm>
            <a:off x="9772978" y="2472967"/>
            <a:ext cx="922240" cy="369332"/>
          </a:xfrm>
          <a:prstGeom prst="rect">
            <a:avLst/>
          </a:prstGeom>
        </p:spPr>
        <p:txBody>
          <a:bodyPr wrap="none">
            <a:spAutoFit/>
          </a:bodyPr>
          <a:lstStyle/>
          <a:p>
            <a:r>
              <a:rPr lang="et-EE" b="1"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Shard 2</a:t>
            </a:r>
            <a:endParaRPr lang="et-EE"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6191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kumimoji="0" lang="et-EE" sz="240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Basics of queueing (pgq component)</a:t>
            </a:r>
            <a:endParaRPr kumimoji="0" lang="et-EE" sz="240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endParaRPr>
          </a:p>
        </p:txBody>
      </p:sp>
      <p:pic>
        <p:nvPicPr>
          <p:cNvPr id="25" name="Picture 2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11391" y="28292"/>
            <a:ext cx="2097232" cy="590832"/>
          </a:xfrm>
          <a:prstGeom prst="rect">
            <a:avLst/>
          </a:prstGeom>
        </p:spPr>
      </p:pic>
      <p:sp>
        <p:nvSpPr>
          <p:cNvPr id="3" name="Flowchart: Magnetic Disk 2"/>
          <p:cNvSpPr/>
          <p:nvPr/>
        </p:nvSpPr>
        <p:spPr>
          <a:xfrm>
            <a:off x="468815" y="3005486"/>
            <a:ext cx="1498589" cy="106284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t-EE" dirty="0"/>
              <a:t>PostgreSQL</a:t>
            </a:r>
            <a:endParaRPr lang="et-EE" dirty="0"/>
          </a:p>
        </p:txBody>
      </p:sp>
      <p:sp>
        <p:nvSpPr>
          <p:cNvPr id="6" name="Right Arrow 5"/>
          <p:cNvSpPr/>
          <p:nvPr/>
        </p:nvSpPr>
        <p:spPr>
          <a:xfrm>
            <a:off x="2499360" y="2769235"/>
            <a:ext cx="1255395" cy="471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t-EE" dirty="0"/>
              <a:t>Insert</a:t>
            </a:r>
            <a:endParaRPr lang="et-EE" dirty="0"/>
          </a:p>
        </p:txBody>
      </p:sp>
      <p:sp>
        <p:nvSpPr>
          <p:cNvPr id="24" name="Right Arrow 23"/>
          <p:cNvSpPr/>
          <p:nvPr/>
        </p:nvSpPr>
        <p:spPr>
          <a:xfrm>
            <a:off x="2499360" y="3300730"/>
            <a:ext cx="1255395" cy="471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t-EE" dirty="0"/>
              <a:t>Update</a:t>
            </a:r>
            <a:endParaRPr lang="et-EE" dirty="0"/>
          </a:p>
        </p:txBody>
      </p:sp>
      <p:sp>
        <p:nvSpPr>
          <p:cNvPr id="26" name="Right Arrow 25"/>
          <p:cNvSpPr/>
          <p:nvPr/>
        </p:nvSpPr>
        <p:spPr>
          <a:xfrm>
            <a:off x="2499360" y="3832225"/>
            <a:ext cx="1255395" cy="471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t-EE" dirty="0"/>
              <a:t>Delete</a:t>
            </a:r>
            <a:endParaRPr lang="et-EE" dirty="0"/>
          </a:p>
        </p:txBody>
      </p:sp>
      <p:graphicFrame>
        <p:nvGraphicFramePr>
          <p:cNvPr id="27" name="Table 26"/>
          <p:cNvGraphicFramePr>
            <a:graphicFrameLocks noGrp="1"/>
          </p:cNvGraphicFramePr>
          <p:nvPr/>
        </p:nvGraphicFramePr>
        <p:xfrm>
          <a:off x="4071282" y="2769267"/>
          <a:ext cx="2931924" cy="1112520"/>
        </p:xfrm>
        <a:graphic>
          <a:graphicData uri="http://schemas.openxmlformats.org/drawingml/2006/table">
            <a:tbl>
              <a:tblPr firstRow="1" bandRow="1">
                <a:tableStyleId>{5C22544A-7EE6-4342-B048-85BDC9FD1C3A}</a:tableStyleId>
              </a:tblPr>
              <a:tblGrid>
                <a:gridCol w="2931924"/>
              </a:tblGrid>
              <a:tr h="370840">
                <a:tc>
                  <a:txBody>
                    <a:bodyPr/>
                    <a:lstStyle/>
                    <a:p>
                      <a:pPr algn="ctr"/>
                      <a:r>
                        <a:rPr lang="et-EE" dirty="0"/>
                        <a:t>EVENT QUEUE</a:t>
                      </a:r>
                      <a:endParaRPr lang="et-EE" dirty="0"/>
                    </a:p>
                  </a:txBody>
                  <a:tcPr/>
                </a:tc>
              </a:tr>
              <a:tr h="370840">
                <a:tc>
                  <a:txBody>
                    <a:bodyPr/>
                    <a:lstStyle/>
                    <a:p>
                      <a:r>
                        <a:rPr lang="et-EE" dirty="0"/>
                        <a:t>Event type (ins/upd/del)</a:t>
                      </a:r>
                      <a:endParaRPr lang="et-EE"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t-EE" dirty="0"/>
                        <a:t>Event data</a:t>
                      </a:r>
                      <a:endParaRPr lang="et-EE" dirty="0"/>
                    </a:p>
                  </a:txBody>
                  <a:tcPr/>
                </a:tc>
              </a:tr>
            </a:tbl>
          </a:graphicData>
        </a:graphic>
      </p:graphicFrame>
      <p:sp>
        <p:nvSpPr>
          <p:cNvPr id="40" name="Right Arrow 39"/>
          <p:cNvSpPr/>
          <p:nvPr/>
        </p:nvSpPr>
        <p:spPr>
          <a:xfrm>
            <a:off x="7318637" y="3294574"/>
            <a:ext cx="1036708" cy="472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t-EE" dirty="0"/>
              <a:t>Select</a:t>
            </a:r>
            <a:endParaRPr lang="et-EE" dirty="0"/>
          </a:p>
        </p:txBody>
      </p:sp>
      <p:sp>
        <p:nvSpPr>
          <p:cNvPr id="7" name="Flowchart: Punched Tape 6"/>
          <p:cNvSpPr/>
          <p:nvPr/>
        </p:nvSpPr>
        <p:spPr>
          <a:xfrm>
            <a:off x="8811491" y="3005486"/>
            <a:ext cx="2549236" cy="1062840"/>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t-EE" dirty="0"/>
              <a:t>Script</a:t>
            </a:r>
            <a:endParaRPr lang="et-E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24" grpId="0" bldLvl="0" animBg="1"/>
      <p:bldP spid="26" grpId="0" bldLvl="0" animBg="1"/>
      <p:bldP spid="40" grpId="0" animBg="1"/>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2218</Words>
  <Application>WPS Presentation</Application>
  <PresentationFormat>Widescreen</PresentationFormat>
  <Paragraphs>101</Paragraphs>
  <Slides>9</Slides>
  <Notes>25</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9</vt:i4>
      </vt:variant>
    </vt:vector>
  </HeadingPairs>
  <TitlesOfParts>
    <vt:vector size="25" baseType="lpstr">
      <vt:lpstr>Arial</vt:lpstr>
      <vt:lpstr>SimSun</vt:lpstr>
      <vt:lpstr>Wingdings</vt:lpstr>
      <vt:lpstr>DejaVu Sans</vt:lpstr>
      <vt:lpstr>Segoe UI</vt:lpstr>
      <vt:lpstr>Segoe UI Light</vt:lpstr>
      <vt:lpstr>FreeSans</vt:lpstr>
      <vt:lpstr>Segoe UI</vt:lpstr>
      <vt:lpstr>Gubbi</vt:lpstr>
      <vt:lpstr>aakar</vt:lpstr>
      <vt:lpstr>微软雅黑</vt:lpstr>
      <vt:lpstr>Droid Sans Fallback</vt:lpstr>
      <vt:lpstr>Arial Unicode MS</vt:lpstr>
      <vt:lpstr>Calibri</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Ekaterina Maasing</dc:creator>
  <cp:lastModifiedBy>vudao</cp:lastModifiedBy>
  <cp:revision>685</cp:revision>
  <dcterms:created xsi:type="dcterms:W3CDTF">2019-08-18T10:53:36Z</dcterms:created>
  <dcterms:modified xsi:type="dcterms:W3CDTF">2019-08-18T10:53:36Z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1033-11.1.0.8722</vt:lpwstr>
  </property>
</Properties>
</file>