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42"/>
  </p:notesMasterIdLst>
  <p:sldIdLst>
    <p:sldId id="256" r:id="rId2"/>
    <p:sldId id="257" r:id="rId3"/>
    <p:sldId id="286" r:id="rId4"/>
    <p:sldId id="258" r:id="rId5"/>
    <p:sldId id="289" r:id="rId6"/>
    <p:sldId id="259" r:id="rId7"/>
    <p:sldId id="260" r:id="rId8"/>
    <p:sldId id="261" r:id="rId9"/>
    <p:sldId id="262" r:id="rId10"/>
    <p:sldId id="288" r:id="rId11"/>
    <p:sldId id="263" r:id="rId12"/>
    <p:sldId id="264" r:id="rId13"/>
    <p:sldId id="302" r:id="rId14"/>
    <p:sldId id="265" r:id="rId15"/>
    <p:sldId id="290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99" r:id="rId24"/>
    <p:sldId id="300" r:id="rId25"/>
    <p:sldId id="301" r:id="rId26"/>
    <p:sldId id="298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92" r:id="rId35"/>
    <p:sldId id="291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568" autoAdjust="0"/>
  </p:normalViewPr>
  <p:slideViewPr>
    <p:cSldViewPr>
      <p:cViewPr varScale="1">
        <p:scale>
          <a:sx n="101" d="100"/>
          <a:sy n="101" d="100"/>
        </p:scale>
        <p:origin x="-19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BB1A3-95EF-4387-ABBB-992250D2D727}" type="datetimeFigureOut">
              <a:rPr lang="zh-CN" altLang="en-US" smtClean="0"/>
              <a:pPr/>
              <a:t>17/8/23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A5B91-3812-4333-AC5C-C27DDEE13A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这导致内存错误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通常的结果就是你的应用程序崩溃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或者更糟的是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破坏用户数据。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内存泄漏是分配的内存不释放。泄漏导致您的应用程序使用的内存数量不断增加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这反过来又可能导致悲催的系统性能或</a:t>
            </a:r>
            <a:r>
              <a:rPr lang="en-US" altLang="zh-CN" dirty="0" smtClean="0"/>
              <a:t>(IOS)</a:t>
            </a:r>
            <a:r>
              <a:rPr lang="zh-CN" altLang="en-US" dirty="0" smtClean="0"/>
              <a:t>应用程序被终止。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常规使用：未跨作用域。就是普通的前面那几种例子。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认清自己想要的对象是什么，才能正确的使用 </a:t>
            </a:r>
            <a:r>
              <a:rPr lang="en-US" altLang="zh-CN" dirty="0" err="1" smtClean="0"/>
              <a:t>alloc</a:t>
            </a:r>
            <a:r>
              <a:rPr lang="en-US" altLang="zh-CN" dirty="0" smtClean="0"/>
              <a:t>  retain  copy  </a:t>
            </a:r>
            <a:r>
              <a:rPr lang="en-US" altLang="zh-CN" dirty="0" err="1" smtClean="0"/>
              <a:t>mutableCopy</a:t>
            </a:r>
            <a:endParaRPr lang="en-US" altLang="zh-CN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声明并直接用指针赋值实现的被称之为弱引用，不存在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retainCount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加一的情况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在这里我主要介绍如何快速的对其上手和使用。</a:t>
            </a:r>
            <a:endParaRPr lang="en-US" altLang="zh-CN" sz="120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这里需明确一个概念， 虽然通过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定义了一个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delegate，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但不能说，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delegate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protocol。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前面提到过，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delegate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是一种架构设计模式。 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中，它是通过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来实现的。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添加这几行代码后 ，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TableView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便拥有了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Delegate。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Delegate，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TableView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就可以发消息了。 仅仅是可以发消息了，但还没有发。 下一步，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Tableview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开始发送消息。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注意到 高亮部分的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delegate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就是通过这个之前定义的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delegate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发送消息的。具体做法是：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delegate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中所定义的函数。通过这个函数的调用，  实现了消息的发送。但发到哪里去了，还不得而知。这是因为，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delegate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还没赋值呢。 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接下来，要做的是： 将被委托对象来为赋值给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delegate。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Delegate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中的监听功能非常相似，也和设计模式中的观察者模式相似，大家理解起来应该没有什么困难。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在</a:t>
            </a:r>
            <a:r>
              <a:rPr lang="en-US" sz="1200" dirty="0" err="1" smtClean="0"/>
              <a:t>GifView.m</a:t>
            </a:r>
            <a:r>
              <a:rPr lang="zh-CN" altLang="en-US" sz="1200" dirty="0" smtClean="0"/>
              <a:t>中让</a:t>
            </a:r>
            <a:r>
              <a:rPr lang="en-US" sz="1200" dirty="0" smtClean="0"/>
              <a:t>Timer</a:t>
            </a:r>
            <a:r>
              <a:rPr lang="zh-CN" altLang="en-US" sz="1200" dirty="0" smtClean="0"/>
              <a:t>在每次执行的时候调用</a:t>
            </a:r>
            <a:r>
              <a:rPr lang="en-US" sz="1200" dirty="0" smtClean="0"/>
              <a:t>delegate</a:t>
            </a:r>
            <a:r>
              <a:rPr lang="zh-CN" altLang="en-US" sz="1200" dirty="0" smtClean="0"/>
              <a:t>来执行</a:t>
            </a:r>
            <a:r>
              <a:rPr lang="en-US" sz="1200" dirty="0" err="1" smtClean="0"/>
              <a:t>DoSomethingEveryFrame</a:t>
            </a:r>
            <a:r>
              <a:rPr lang="en-US" sz="120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在</a:t>
            </a:r>
            <a:r>
              <a:rPr lang="en-US" sz="1200" dirty="0" err="1" smtClean="0"/>
              <a:t>GifView.m</a:t>
            </a:r>
            <a:r>
              <a:rPr lang="zh-CN" altLang="en-US" sz="1200" dirty="0" smtClean="0"/>
              <a:t>中让</a:t>
            </a:r>
            <a:r>
              <a:rPr lang="en-US" sz="1200" dirty="0" smtClean="0"/>
              <a:t>Timer</a:t>
            </a:r>
            <a:r>
              <a:rPr lang="zh-CN" altLang="en-US" sz="1200" dirty="0" smtClean="0"/>
              <a:t>在每次执行的时候调用</a:t>
            </a:r>
            <a:r>
              <a:rPr lang="en-US" sz="1200" dirty="0" smtClean="0"/>
              <a:t>delegate</a:t>
            </a:r>
            <a:r>
              <a:rPr lang="zh-CN" altLang="en-US" sz="1200" dirty="0" smtClean="0"/>
              <a:t>来执行</a:t>
            </a:r>
            <a:r>
              <a:rPr lang="en-US" sz="1200" dirty="0" err="1" smtClean="0"/>
              <a:t>DoSomethingEveryFrame</a:t>
            </a:r>
            <a:r>
              <a:rPr lang="en-US" sz="120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在</a:t>
            </a:r>
            <a:r>
              <a:rPr lang="en-US" sz="1200" dirty="0" err="1" smtClean="0"/>
              <a:t>GifView.m</a:t>
            </a:r>
            <a:r>
              <a:rPr lang="zh-CN" altLang="en-US" sz="1200" dirty="0" smtClean="0"/>
              <a:t>中让</a:t>
            </a:r>
            <a:r>
              <a:rPr lang="en-US" sz="1200" dirty="0" smtClean="0"/>
              <a:t>Timer</a:t>
            </a:r>
            <a:r>
              <a:rPr lang="zh-CN" altLang="en-US" sz="1200" dirty="0" smtClean="0"/>
              <a:t>在每次执行的时候调用</a:t>
            </a:r>
            <a:r>
              <a:rPr lang="en-US" sz="1200" dirty="0" smtClean="0"/>
              <a:t>delegate</a:t>
            </a:r>
            <a:r>
              <a:rPr lang="zh-CN" altLang="en-US" sz="1200" dirty="0" smtClean="0"/>
              <a:t>来执行</a:t>
            </a:r>
            <a:r>
              <a:rPr lang="en-US" sz="1200" dirty="0" err="1" smtClean="0"/>
              <a:t>DoSomethingEveryFrame</a:t>
            </a:r>
            <a:r>
              <a:rPr lang="en-US" sz="120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还有第二部分，轻松轻松。</a:t>
            </a:r>
            <a:r>
              <a:rPr lang="en-US" altLang="zh-CN" dirty="0" err="1" smtClean="0"/>
              <a:t>Speex</a:t>
            </a:r>
            <a:r>
              <a:rPr lang="zh-CN" altLang="en-US" dirty="0" smtClean="0"/>
              <a:t>的语音压缩开发。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一个单纯的录音文件是蛮大的，况且</a:t>
            </a:r>
            <a:r>
              <a:rPr lang="en-US" altLang="zh-CN" dirty="0" err="1" smtClean="0"/>
              <a:t>iphone</a:t>
            </a:r>
            <a:r>
              <a:rPr lang="zh-CN" altLang="en-US" dirty="0" smtClean="0"/>
              <a:t>的听筒设备又是如此的精良！一个大音频文件，想要传递，所需要的时间，都是比较恶心的，况且时间越长，风险也就越高。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speex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你可以将编码设置成允许的复杂度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这由一个范围为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的整数来控制完成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就像你用选项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-9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来控制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gzip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bzip2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的压缩质量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在通常的运用中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噪声级别的复杂度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2dB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比复杂度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要高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需要复杂度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倍高行复杂度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在实践中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最好的是设置在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知觉增强主要用在解码器上，是解码的一部分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它在打开的时候用来减少由编码解码所产生的噪音。</a:t>
            </a:r>
            <a:r>
              <a:rPr lang="en-US" altLang="zh-CN" sz="1200" dirty="0" smtClean="0"/>
              <a:t>AGC</a:t>
            </a:r>
            <a:r>
              <a:rPr lang="zh-CN" altLang="en-US" sz="1200" dirty="0" smtClean="0"/>
              <a:t>，启动对波形的增益，使波峰更峰，波谷更谷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48640" lvl="4" indent="-274320">
              <a:buSzPct val="95000"/>
              <a:buNone/>
            </a:pPr>
            <a:r>
              <a:rPr lang="zh-CN" altLang="en-US" dirty="0" smtClean="0"/>
              <a:t>录音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</a:t>
            </a:r>
            <a:endParaRPr lang="en-US" altLang="zh-CN" dirty="0" smtClean="0"/>
          </a:p>
          <a:p>
            <a:pPr marL="548640" lvl="4" indent="-274320">
              <a:buSzPct val="95000"/>
              <a:buNone/>
            </a:pPr>
            <a:r>
              <a:rPr lang="zh-CN" altLang="en-US" dirty="0" smtClean="0"/>
              <a:t>压缩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纯声音文件波形</a:t>
            </a:r>
            <a:endParaRPr lang="en-US" altLang="zh-CN" dirty="0" smtClean="0"/>
          </a:p>
          <a:p>
            <a:pPr marL="548640" lvl="4" indent="-274320">
              <a:buSzPct val="95000"/>
              <a:buNone/>
            </a:pPr>
            <a:r>
              <a:rPr lang="zh-CN" altLang="en-US" dirty="0" smtClean="0"/>
              <a:t>解码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48640" lvl="4" indent="-274320">
              <a:buSzPct val="95000"/>
              <a:buNone/>
            </a:pPr>
            <a:r>
              <a:rPr lang="zh-CN" altLang="en-US" dirty="0" smtClean="0"/>
              <a:t>录音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</a:t>
            </a:r>
            <a:endParaRPr lang="en-US" altLang="zh-CN" dirty="0" smtClean="0"/>
          </a:p>
          <a:p>
            <a:pPr marL="548640" lvl="4" indent="-274320">
              <a:buSzPct val="95000"/>
              <a:buNone/>
            </a:pPr>
            <a:r>
              <a:rPr lang="zh-CN" altLang="en-US" dirty="0" smtClean="0"/>
              <a:t>压缩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纯声音文件波形</a:t>
            </a:r>
            <a:endParaRPr lang="en-US" altLang="zh-CN" dirty="0" smtClean="0"/>
          </a:p>
          <a:p>
            <a:pPr marL="548640" lvl="4" indent="-274320">
              <a:buSzPct val="95000"/>
              <a:buNone/>
            </a:pPr>
            <a:r>
              <a:rPr lang="zh-CN" altLang="en-US" dirty="0" smtClean="0"/>
              <a:t>解码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48640" lvl="4" indent="-274320">
              <a:buSzPct val="95000"/>
              <a:buNone/>
            </a:pPr>
            <a:r>
              <a:rPr lang="zh-CN" altLang="en-US" dirty="0" smtClean="0"/>
              <a:t>录音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</a:t>
            </a:r>
            <a:endParaRPr lang="en-US" altLang="zh-CN" dirty="0" smtClean="0"/>
          </a:p>
          <a:p>
            <a:pPr marL="548640" lvl="4" indent="-274320">
              <a:buSzPct val="95000"/>
              <a:buNone/>
            </a:pPr>
            <a:r>
              <a:rPr lang="zh-CN" altLang="en-US" dirty="0" smtClean="0"/>
              <a:t>压缩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纯声音文件波形</a:t>
            </a:r>
            <a:endParaRPr lang="en-US" altLang="zh-CN" dirty="0" smtClean="0"/>
          </a:p>
          <a:p>
            <a:pPr marL="548640" lvl="4" indent="-274320">
              <a:buSzPct val="95000"/>
              <a:buNone/>
            </a:pPr>
            <a:r>
              <a:rPr lang="zh-CN" altLang="en-US" dirty="0" smtClean="0"/>
              <a:t>解码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48640" lvl="4" indent="-274320">
              <a:buSzPct val="95000"/>
              <a:buNone/>
            </a:pPr>
            <a:r>
              <a:rPr lang="zh-CN" altLang="en-US" dirty="0" smtClean="0"/>
              <a:t>录音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</a:t>
            </a:r>
            <a:endParaRPr lang="en-US" altLang="zh-CN" dirty="0" smtClean="0"/>
          </a:p>
          <a:p>
            <a:pPr marL="548640" lvl="4" indent="-274320">
              <a:buSzPct val="95000"/>
              <a:buNone/>
            </a:pPr>
            <a:r>
              <a:rPr lang="zh-CN" altLang="en-US" dirty="0" smtClean="0"/>
              <a:t>压缩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纯声音文件波形</a:t>
            </a:r>
            <a:endParaRPr lang="en-US" altLang="zh-CN" dirty="0" smtClean="0"/>
          </a:p>
          <a:p>
            <a:pPr marL="548640" lvl="4" indent="-274320">
              <a:buSzPct val="95000"/>
              <a:buNone/>
            </a:pPr>
            <a:r>
              <a:rPr lang="zh-CN" altLang="en-US" dirty="0" smtClean="0"/>
              <a:t>解码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48640" lvl="4" indent="-274320">
              <a:buSzPct val="95000"/>
              <a:buNone/>
            </a:pPr>
            <a:r>
              <a:rPr lang="zh-CN" altLang="en-US" dirty="0" smtClean="0"/>
              <a:t>录音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</a:t>
            </a:r>
            <a:endParaRPr lang="en-US" altLang="zh-CN" dirty="0" smtClean="0"/>
          </a:p>
          <a:p>
            <a:pPr marL="548640" lvl="4" indent="-274320">
              <a:buSzPct val="95000"/>
              <a:buNone/>
            </a:pPr>
            <a:r>
              <a:rPr lang="zh-CN" altLang="en-US" dirty="0" smtClean="0"/>
              <a:t>压缩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纯声音文件波形</a:t>
            </a:r>
            <a:endParaRPr lang="en-US" altLang="zh-CN" dirty="0" smtClean="0"/>
          </a:p>
          <a:p>
            <a:pPr marL="548640" lvl="4" indent="-274320">
              <a:buSzPct val="95000"/>
              <a:buNone/>
            </a:pPr>
            <a:r>
              <a:rPr lang="zh-CN" altLang="en-US" dirty="0" smtClean="0"/>
              <a:t>解码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48640" lvl="4" indent="-274320">
              <a:buSzPct val="95000"/>
              <a:buNone/>
            </a:pPr>
            <a:r>
              <a:rPr lang="zh-CN" altLang="en-US" dirty="0" smtClean="0"/>
              <a:t>录音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</a:t>
            </a:r>
            <a:endParaRPr lang="en-US" altLang="zh-CN" dirty="0" smtClean="0"/>
          </a:p>
          <a:p>
            <a:pPr marL="548640" lvl="4" indent="-274320">
              <a:buSzPct val="95000"/>
              <a:buNone/>
            </a:pPr>
            <a:r>
              <a:rPr lang="zh-CN" altLang="en-US" dirty="0" smtClean="0"/>
              <a:t>压缩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纯声音文件波形</a:t>
            </a:r>
            <a:endParaRPr lang="en-US" altLang="zh-CN" dirty="0" smtClean="0"/>
          </a:p>
          <a:p>
            <a:pPr marL="548640" lvl="4" indent="-274320">
              <a:buSzPct val="95000"/>
              <a:buNone/>
            </a:pPr>
            <a:r>
              <a:rPr lang="zh-CN" altLang="en-US" dirty="0" smtClean="0"/>
              <a:t>解码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纯声音文件波形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弱引用是通过存储一个指向对象的指针创建的，而不是保留对象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坚持住！深浅拷贝的内容</a:t>
            </a:r>
            <a:r>
              <a:rPr lang="zh-CN" altLang="en-US" baseline="0" dirty="0" smtClean="0"/>
              <a:t> 只有这页了。听完就都能懂了。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5B91-3812-4333-AC5C-C27DDEE13AC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00D2-F2CD-4622-8406-E9DADB6F23B3}" type="datetimeFigureOut">
              <a:rPr lang="zh-CN" altLang="en-US" smtClean="0"/>
              <a:pPr/>
              <a:t>17/8/23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80B3-0E7E-45CD-907F-E73E24E84E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00D2-F2CD-4622-8406-E9DADB6F23B3}" type="datetimeFigureOut">
              <a:rPr lang="zh-CN" altLang="en-US" smtClean="0"/>
              <a:pPr/>
              <a:t>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80B3-0E7E-45CD-907F-E73E24E84E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00D2-F2CD-4622-8406-E9DADB6F23B3}" type="datetimeFigureOut">
              <a:rPr lang="zh-CN" altLang="en-US" smtClean="0"/>
              <a:pPr/>
              <a:t>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80B3-0E7E-45CD-907F-E73E24E84E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00D2-F2CD-4622-8406-E9DADB6F23B3}" type="datetimeFigureOut">
              <a:rPr lang="zh-CN" altLang="en-US" smtClean="0"/>
              <a:pPr/>
              <a:t>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80B3-0E7E-45CD-907F-E73E24E84E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00D2-F2CD-4622-8406-E9DADB6F23B3}" type="datetimeFigureOut">
              <a:rPr lang="zh-CN" altLang="en-US" smtClean="0"/>
              <a:pPr/>
              <a:t>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80B3-0E7E-45CD-907F-E73E24E84E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00D2-F2CD-4622-8406-E9DADB6F23B3}" type="datetimeFigureOut">
              <a:rPr lang="zh-CN" altLang="en-US" smtClean="0"/>
              <a:pPr/>
              <a:t>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80B3-0E7E-45CD-907F-E73E24E84E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00D2-F2CD-4622-8406-E9DADB6F23B3}" type="datetimeFigureOut">
              <a:rPr lang="zh-CN" altLang="en-US" smtClean="0"/>
              <a:pPr/>
              <a:t>17/8/23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80B3-0E7E-45CD-907F-E73E24E84E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00D2-F2CD-4622-8406-E9DADB6F23B3}" type="datetimeFigureOut">
              <a:rPr lang="zh-CN" altLang="en-US" smtClean="0"/>
              <a:pPr/>
              <a:t>17/8/23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80B3-0E7E-45CD-907F-E73E24E84E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00D2-F2CD-4622-8406-E9DADB6F23B3}" type="datetimeFigureOut">
              <a:rPr lang="zh-CN" altLang="en-US" smtClean="0"/>
              <a:pPr/>
              <a:t>17/8/23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80B3-0E7E-45CD-907F-E73E24E84E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00D2-F2CD-4622-8406-E9DADB6F23B3}" type="datetimeFigureOut">
              <a:rPr lang="zh-CN" altLang="en-US" smtClean="0"/>
              <a:pPr/>
              <a:t>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80B3-0E7E-45CD-907F-E73E24E84E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00D2-F2CD-4622-8406-E9DADB6F23B3}" type="datetimeFigureOut">
              <a:rPr lang="zh-CN" altLang="en-US" smtClean="0"/>
              <a:pPr/>
              <a:t>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C080B3-0E7E-45CD-907F-E73E24E84E1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5F00D2-F2CD-4622-8406-E9DADB6F23B3}" type="datetimeFigureOut">
              <a:rPr lang="zh-CN" altLang="en-US" smtClean="0"/>
              <a:pPr/>
              <a:t>17/8/23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C080B3-0E7E-45CD-907F-E73E24E84E1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jpe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571612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OC</a:t>
            </a:r>
            <a:r>
              <a:rPr lang="zh-CN" altLang="en-US" sz="6000" dirty="0" smtClean="0"/>
              <a:t>内存管理的分享体会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 smtClean="0"/>
              <a:t>IOS</a:t>
            </a:r>
            <a:r>
              <a:rPr lang="zh-CN" altLang="en-US" sz="6000" dirty="0" smtClean="0"/>
              <a:t>下的</a:t>
            </a:r>
            <a:r>
              <a:rPr lang="en-US" altLang="zh-CN" sz="6000" dirty="0" err="1" smtClean="0"/>
              <a:t>Speex</a:t>
            </a:r>
            <a:r>
              <a:rPr lang="zh-CN" altLang="en-US" sz="6000" dirty="0" smtClean="0"/>
              <a:t>语音压缩</a:t>
            </a:r>
            <a:endParaRPr lang="zh-CN" altLang="en-US" sz="60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Objective-C</a:t>
            </a:r>
            <a:r>
              <a:rPr lang="zh-CN" altLang="en-US" sz="3200" dirty="0" smtClean="0"/>
              <a:t>的内存管理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14356"/>
            <a:ext cx="8429684" cy="6143644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ObjectEntity</a:t>
            </a:r>
            <a:r>
              <a:rPr lang="zh-CN" altLang="en-US" dirty="0" smtClean="0"/>
              <a:t>的复制</a:t>
            </a:r>
            <a:endParaRPr lang="en-US" altLang="zh-CN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sz="1100" dirty="0" smtClean="0"/>
          </a:p>
          <a:p>
            <a:pPr lvl="1">
              <a:buNone/>
            </a:pPr>
            <a:endParaRPr lang="en-US" altLang="zh-CN" sz="1100" dirty="0" smtClean="0"/>
          </a:p>
          <a:p>
            <a:pPr lvl="1">
              <a:buNone/>
            </a:pPr>
            <a:endParaRPr lang="en-US" altLang="zh-CN" sz="1100" dirty="0" smtClean="0"/>
          </a:p>
          <a:p>
            <a:pPr lvl="1"/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这样，如果我们有一个</a:t>
            </a:r>
            <a:r>
              <a:rPr 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的实例</a:t>
            </a:r>
            <a:r>
              <a:rPr lang="en-US" altLang="zh-CN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假设为</a:t>
            </a:r>
            <a:r>
              <a:rPr 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product1，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然后调用</a:t>
            </a:r>
            <a:r>
              <a:rPr 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Product *product2 = [product1 copy];</a:t>
            </a:r>
            <a:br>
              <a:rPr 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就会使用我们上面写的</a:t>
            </a:r>
            <a:r>
              <a:rPr lang="en-US" sz="12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copyWithZone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的方法创建一个</a:t>
            </a:r>
            <a:r>
              <a:rPr 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product1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的副本并赋值给</a:t>
            </a:r>
            <a:r>
              <a:rPr 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product2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，也就是深拷贝。</a:t>
            </a:r>
            <a:endParaRPr lang="en-US" sz="12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endParaRPr lang="en-US" altLang="zh-CN" sz="1100" dirty="0" smtClean="0"/>
          </a:p>
        </p:txBody>
      </p:sp>
      <p:pic>
        <p:nvPicPr>
          <p:cNvPr id="10244" name="Picture 4" descr="C:\Users\leitong\Desktop\ppt截图\nscopy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142984"/>
            <a:ext cx="8715436" cy="5051086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Objective-C</a:t>
            </a:r>
            <a:r>
              <a:rPr lang="zh-CN" altLang="en-US" sz="3200" dirty="0" smtClean="0"/>
              <a:t>的内存管理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14356"/>
            <a:ext cx="8429684" cy="571504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你可以通过</a:t>
            </a:r>
            <a:r>
              <a:rPr lang="en-US" altLang="zh-CN" sz="2800" dirty="0" smtClean="0"/>
              <a:t>retain</a:t>
            </a:r>
            <a:r>
              <a:rPr lang="zh-CN" altLang="en-US" sz="2800" dirty="0" smtClean="0"/>
              <a:t>，来获得数据对象的所有权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常规情况。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	   </a:t>
            </a:r>
            <a:r>
              <a:rPr lang="zh-CN" altLang="en-US" sz="1800" dirty="0" smtClean="0"/>
              <a:t>除了创建对象外，获得某个对象所有权的唯一方法就是</a:t>
            </a:r>
            <a:r>
              <a:rPr lang="en-US" altLang="zh-CN" sz="1800" dirty="0" smtClean="0"/>
              <a:t>retain</a:t>
            </a:r>
            <a:r>
              <a:rPr lang="zh-CN" altLang="en-US" sz="1800" dirty="0" smtClean="0"/>
              <a:t>，但凡通过</a:t>
            </a:r>
            <a:r>
              <a:rPr lang="en-US" altLang="zh-CN" sz="1800" dirty="0" smtClean="0"/>
              <a:t>retain</a:t>
            </a:r>
            <a:r>
              <a:rPr lang="zh-CN" altLang="en-US" sz="1800" dirty="0" smtClean="0"/>
              <a:t>获得了对象的所有权，就要想着释放，来遵循释放原则。</a:t>
            </a:r>
            <a:endParaRPr lang="en-US" altLang="zh-CN" sz="1800" dirty="0" smtClean="0"/>
          </a:p>
          <a:p>
            <a:pPr lvl="1"/>
            <a:r>
              <a:rPr lang="zh-CN" altLang="en-US" sz="2000" dirty="0" smtClean="0"/>
              <a:t>跨作用域。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dirty="0" smtClean="0"/>
              <a:t>	      </a:t>
            </a:r>
            <a:r>
              <a:rPr lang="zh-CN" altLang="en-US" sz="1800" dirty="0" smtClean="0"/>
              <a:t>当某个函数中的参数会在该函数以外的地方使用时，则需要获得该数据对象的所有权，以防止还在使用的对象被原方法释放。请看下面的代码：</a:t>
            </a:r>
            <a:endParaRPr lang="en-US" altLang="zh-CN" sz="1800" dirty="0" smtClean="0"/>
          </a:p>
        </p:txBody>
      </p:sp>
      <p:pic>
        <p:nvPicPr>
          <p:cNvPr id="7170" name="Picture 2" descr="C:\Users\leitong\Desktop\ppt截图\retain-scop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286124"/>
            <a:ext cx="5886450" cy="33147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Objective-C</a:t>
            </a:r>
            <a:r>
              <a:rPr lang="zh-CN" altLang="en-US" sz="3200" dirty="0" smtClean="0"/>
              <a:t>的内存管理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释放那些你不再需要了的对象的所有权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dirty="0" smtClean="0"/>
              <a:t>		    </a:t>
            </a:r>
            <a:r>
              <a:rPr lang="zh-CN" altLang="en-US" sz="2000" dirty="0" smtClean="0"/>
              <a:t>当你不再使用某些对象后，就需要将这些对象的所有权释放掉，否则就会出现内存泄露问题。对于我们的移动设备，内存和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的处理能力相对有限，因此不断泄露的内存，会大量占用内存，使得最终让程序和系统完蛋。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sz="2800" dirty="0" smtClean="0"/>
              <a:t>你不能释放那些非你拥有的对象的所有权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当你释放了你没有所有权的对象后，会发生野线程错误，主要的两种发生该问题的场景：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1. </a:t>
            </a:r>
            <a:r>
              <a:rPr lang="zh-CN" altLang="en-US" sz="2000" dirty="0" smtClean="0"/>
              <a:t>对象已经被拥有者释放，而你又释放了，就会发生野线程问题，因为对象引用计数已经变为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，系统已经</a:t>
            </a:r>
            <a:r>
              <a:rPr lang="en-US" altLang="zh-CN" sz="2000" dirty="0" err="1" smtClean="0"/>
              <a:t>dealloc</a:t>
            </a:r>
            <a:r>
              <a:rPr lang="zh-CN" altLang="en-US" sz="2000" dirty="0" smtClean="0"/>
              <a:t>回收了该对象，而此时你对已经回收的对象进行了操作，就会发生野线程情况。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2. </a:t>
            </a:r>
            <a:r>
              <a:rPr lang="zh-CN" altLang="en-US" sz="2000" dirty="0" smtClean="0"/>
              <a:t>对象还在使用中，却被你释放了，也会发生野线程问题。这个就不用多解释了。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	</a:t>
            </a:r>
          </a:p>
          <a:p>
            <a:pPr lvl="1"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Objective-C</a:t>
            </a:r>
            <a:r>
              <a:rPr lang="zh-CN" altLang="en-US" sz="3200" dirty="0" smtClean="0"/>
              <a:t>的内存管理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对于需要将对象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        </a:t>
            </a:r>
            <a:r>
              <a:rPr lang="zh-CN" altLang="en-US" sz="2000" dirty="0" smtClean="0"/>
              <a:t>如果你有一个函数，里面创建了一个对象，该函数需要将这个对象返回出去，根据内存管理原则，你必须在不再引用这个对象后释放掉它，如果用</a:t>
            </a:r>
            <a:r>
              <a:rPr lang="en-US" altLang="zh-CN" sz="2000" dirty="0" smtClean="0"/>
              <a:t>release</a:t>
            </a:r>
            <a:r>
              <a:rPr lang="zh-CN" altLang="en-US" sz="2000" dirty="0" smtClean="0"/>
              <a:t>，则会返回一个已经释放了的无效对象，如果要在调用这个函数的函数中</a:t>
            </a:r>
            <a:r>
              <a:rPr lang="en-US" altLang="zh-CN" sz="2000" dirty="0" smtClean="0"/>
              <a:t>release</a:t>
            </a:r>
            <a:r>
              <a:rPr lang="zh-CN" altLang="en-US" sz="2000" dirty="0" smtClean="0"/>
              <a:t>该对象，那么又违背了原则的第四条：不能释放不属于自己创建或拥有的对象。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b="1" dirty="0" smtClean="0">
                <a:solidFill>
                  <a:srgbClr val="C00000"/>
                </a:solidFill>
              </a:rPr>
              <a:t>怎么办？？？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	</a:t>
            </a:r>
            <a:r>
              <a:rPr lang="zh-CN" altLang="en-US" dirty="0" smtClean="0"/>
              <a:t>这么办：使用自动释放</a:t>
            </a:r>
            <a:r>
              <a:rPr lang="en-US" altLang="zh-CN" dirty="0" smtClean="0"/>
              <a:t>,</a:t>
            </a:r>
            <a:r>
              <a:rPr lang="zh-CN" altLang="en-US" dirty="0" smtClean="0"/>
              <a:t>意味着你允许调用者使用方法返回的对象，并在使用后再释放该对象。而这一切都是程序自己来做的，而你只需要写一个</a:t>
            </a:r>
            <a:r>
              <a:rPr lang="en-US" altLang="zh-CN" dirty="0" err="1" smtClean="0"/>
              <a:t>autorelease</a:t>
            </a:r>
            <a:r>
              <a:rPr lang="en-US" altLang="zh-CN" dirty="0" smtClean="0"/>
              <a:t>……</a:t>
            </a:r>
          </a:p>
        </p:txBody>
      </p:sp>
      <p:pic>
        <p:nvPicPr>
          <p:cNvPr id="6146" name="Picture 2" descr="C:\Users\leitong\Desktop\ppt截图\autoreleas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714884"/>
            <a:ext cx="8248650" cy="111442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Objective-C</a:t>
            </a:r>
            <a:r>
              <a:rPr lang="zh-CN" altLang="en-US" sz="3200" dirty="0" smtClean="0"/>
              <a:t>的内存管理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85794"/>
            <a:ext cx="8429684" cy="571504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不要迷惑，记住原则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记住原则，是做好内存管理的基本法则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认清自己想要的对象是什么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从字面上我们对四个原则能够很好地理解，但在真实使用上，就会有人迷惑</a:t>
            </a:r>
            <a:r>
              <a:rPr lang="en-US" altLang="zh-CN" sz="2000" dirty="0" smtClean="0"/>
              <a:t>……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sz="4000" dirty="0" smtClean="0"/>
              <a:t>为什么？迷惑在哪里呢？</a:t>
            </a:r>
            <a:endParaRPr lang="en-US" altLang="zh-CN" sz="4000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我们总会分不清“</a:t>
            </a:r>
            <a:r>
              <a:rPr lang="zh-CN" altLang="en-US" b="1" dirty="0" smtClean="0">
                <a:solidFill>
                  <a:srgbClr val="C00000"/>
                </a:solidFill>
              </a:rPr>
              <a:t>拥有这个对象的所有权</a:t>
            </a:r>
            <a:r>
              <a:rPr lang="zh-CN" altLang="en-US" dirty="0" smtClean="0"/>
              <a:t>”和“</a:t>
            </a:r>
            <a:r>
              <a:rPr lang="zh-CN" altLang="en-US" b="1" dirty="0" smtClean="0">
                <a:solidFill>
                  <a:srgbClr val="C00000"/>
                </a:solidFill>
              </a:rPr>
              <a:t>拥有这个对象的指针</a:t>
            </a:r>
            <a:r>
              <a:rPr lang="zh-CN" altLang="en-US" dirty="0" smtClean="0"/>
              <a:t>”。总会把它们搞混</a:t>
            </a:r>
            <a:r>
              <a:rPr lang="en-US" altLang="zh-CN" dirty="0" smtClean="0"/>
              <a:t>……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8197" name="Picture 5" descr="C:\Users\leitong\Desktop\ppt截图\ptAndOwn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429132"/>
            <a:ext cx="5810250" cy="2143125"/>
          </a:xfrm>
          <a:prstGeom prst="rect">
            <a:avLst/>
          </a:prstGeom>
          <a:noFill/>
        </p:spPr>
      </p:pic>
      <p:sp>
        <p:nvSpPr>
          <p:cNvPr id="8" name="五边形 7"/>
          <p:cNvSpPr/>
          <p:nvPr/>
        </p:nvSpPr>
        <p:spPr>
          <a:xfrm flipH="1">
            <a:off x="5857884" y="5429264"/>
            <a:ext cx="3071834" cy="1214446"/>
          </a:xfrm>
          <a:prstGeom prst="homePlate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直接</a:t>
            </a:r>
            <a:r>
              <a:rPr lang="zh-CN" altLang="en-US" b="1" dirty="0">
                <a:solidFill>
                  <a:srgbClr val="C00000"/>
                </a:solidFill>
              </a:rPr>
              <a:t>用指针赋值实现的被称之为</a:t>
            </a:r>
            <a:r>
              <a:rPr lang="zh-CN" altLang="en-US" b="1" i="1" u="sng" dirty="0">
                <a:solidFill>
                  <a:srgbClr val="C00000"/>
                </a:solidFill>
              </a:rPr>
              <a:t>弱引用</a:t>
            </a:r>
            <a:r>
              <a:rPr lang="zh-CN" altLang="en-US" b="1" dirty="0">
                <a:solidFill>
                  <a:srgbClr val="C00000"/>
                </a:solidFill>
              </a:rPr>
              <a:t>，不存在</a:t>
            </a:r>
            <a:r>
              <a:rPr lang="en-US" b="1" dirty="0" err="1">
                <a:solidFill>
                  <a:srgbClr val="C00000"/>
                </a:solidFill>
              </a:rPr>
              <a:t>retainCount</a:t>
            </a:r>
            <a:r>
              <a:rPr lang="zh-CN" altLang="en-US" b="1" dirty="0" smtClean="0">
                <a:solidFill>
                  <a:srgbClr val="C00000"/>
                </a:solidFill>
              </a:rPr>
              <a:t>加一的</a:t>
            </a:r>
            <a:r>
              <a:rPr lang="zh-CN" altLang="en-US" b="1" dirty="0">
                <a:solidFill>
                  <a:srgbClr val="C00000"/>
                </a:solidFill>
              </a:rPr>
              <a:t>情况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Objective-C</a:t>
            </a:r>
            <a:r>
              <a:rPr lang="zh-CN" altLang="en-US" sz="3200" dirty="0" smtClean="0"/>
              <a:t>的内存管理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857916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我们在有些时候，使用</a:t>
            </a:r>
            <a:r>
              <a:rPr lang="en-US" altLang="zh-CN" sz="2000" dirty="0" smtClean="0"/>
              <a:t>self.xxx</a:t>
            </a:r>
            <a:r>
              <a:rPr lang="zh-CN" altLang="en-US" sz="2000" dirty="0" smtClean="0"/>
              <a:t>来对当前类的</a:t>
            </a:r>
            <a:r>
              <a:rPr lang="en-US" altLang="zh-CN" sz="2000" dirty="0" smtClean="0"/>
              <a:t>xxx</a:t>
            </a:r>
            <a:r>
              <a:rPr lang="zh-CN" altLang="en-US" sz="2000" dirty="0" smtClean="0"/>
              <a:t>进行赋值，也可以不使用</a:t>
            </a:r>
            <a:r>
              <a:rPr lang="en-US" altLang="zh-CN" sz="2000" dirty="0" smtClean="0"/>
              <a:t>self.xxx</a:t>
            </a:r>
            <a:r>
              <a:rPr lang="zh-CN" altLang="en-US" sz="2000" dirty="0" smtClean="0"/>
              <a:t>来赋值。那么用</a:t>
            </a:r>
            <a:r>
              <a:rPr lang="en-US" altLang="zh-CN" sz="2000" dirty="0" smtClean="0"/>
              <a:t>self</a:t>
            </a:r>
            <a:r>
              <a:rPr lang="zh-CN" altLang="en-US" sz="2000" dirty="0" smtClean="0"/>
              <a:t>和不用</a:t>
            </a:r>
            <a:r>
              <a:rPr lang="en-US" altLang="zh-CN" sz="2000" dirty="0" smtClean="0"/>
              <a:t>self</a:t>
            </a:r>
            <a:r>
              <a:rPr lang="zh-CN" altLang="en-US" sz="2000" dirty="0" smtClean="0"/>
              <a:t>有什么区别呢？</a:t>
            </a:r>
            <a:r>
              <a:rPr lang="en-US" altLang="zh-CN" sz="2000" dirty="0" smtClean="0"/>
              <a:t>	</a:t>
            </a:r>
          </a:p>
          <a:p>
            <a:pPr lvl="1"/>
            <a:r>
              <a:rPr lang="zh-CN" altLang="en-US" sz="2000" dirty="0" smtClean="0"/>
              <a:t>加</a:t>
            </a:r>
            <a:r>
              <a:rPr lang="en-US" sz="2000" dirty="0" smtClean="0"/>
              <a:t>self</a:t>
            </a:r>
            <a:r>
              <a:rPr lang="zh-CN" altLang="en-US" sz="2000" dirty="0" smtClean="0"/>
              <a:t>的方式：</a:t>
            </a:r>
            <a:r>
              <a:rPr lang="en-US" sz="1800" dirty="0" smtClean="0"/>
              <a:t>	</a:t>
            </a:r>
          </a:p>
          <a:p>
            <a:pPr lvl="2">
              <a:buNone/>
            </a:pPr>
            <a:endParaRPr lang="en-US" sz="1600" dirty="0" smtClean="0"/>
          </a:p>
          <a:p>
            <a:pPr lvl="2">
              <a:buNone/>
            </a:pPr>
            <a:endParaRPr lang="en-US" sz="1600" dirty="0" smtClean="0"/>
          </a:p>
          <a:p>
            <a:pPr lvl="2">
              <a:buNone/>
            </a:pPr>
            <a:endParaRPr lang="en-US" sz="1600" dirty="0" smtClean="0"/>
          </a:p>
          <a:p>
            <a:pPr lvl="2">
              <a:buNone/>
            </a:pPr>
            <a:endParaRPr lang="en-US" sz="1600" dirty="0" smtClean="0"/>
          </a:p>
          <a:p>
            <a:pPr lvl="2"/>
            <a:r>
              <a:rPr lang="en-US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retainCount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指对象引用计数，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self.student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的赋值，相当于调用了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setter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方法进行赋值，等同于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 = [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mystudent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retain]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注意：如果使用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self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，那该类必须有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tudent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作为其属性，且声明为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property(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retain</a:t>
            </a:r>
            <a:r>
              <a:rPr 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，相当于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getter/setter</a:t>
            </a:r>
            <a:r>
              <a:rPr 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其中为了防止野线程的发生，属性中的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retain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是不可缺少的。理由就是作用域我们在原则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中谈到过。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/>
              <a:t>不加</a:t>
            </a:r>
            <a:r>
              <a:rPr lang="en-US" altLang="zh-CN" sz="2000" dirty="0" smtClean="0"/>
              <a:t>self</a:t>
            </a:r>
            <a:r>
              <a:rPr lang="zh-CN" altLang="en-US" sz="2000" dirty="0" smtClean="0"/>
              <a:t>的方式：</a:t>
            </a:r>
            <a:endParaRPr lang="en-US" altLang="zh-CN" sz="2000" dirty="0" smtClean="0"/>
          </a:p>
          <a:p>
            <a:pPr lvl="2"/>
            <a:endParaRPr lang="en-US" altLang="zh-CN" sz="1700" dirty="0" smtClean="0"/>
          </a:p>
          <a:p>
            <a:pPr lvl="2"/>
            <a:endParaRPr lang="en-US" altLang="zh-CN" sz="1700" dirty="0" smtClean="0"/>
          </a:p>
          <a:p>
            <a:pPr lvl="2"/>
            <a:endParaRPr lang="en-US" altLang="zh-CN" sz="1700" dirty="0" smtClean="0"/>
          </a:p>
          <a:p>
            <a:pPr lvl="2">
              <a:buNone/>
            </a:pPr>
            <a:r>
              <a:rPr lang="en-US" altLang="zh-CN" sz="1700" dirty="0" smtClean="0"/>
              <a:t>	</a:t>
            </a:r>
          </a:p>
          <a:p>
            <a:pPr lvl="2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这里就是属于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变量拥有了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mystudent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的指针，并不拥有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mystudent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的所有权。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buNone/>
            </a:pPr>
            <a:endParaRPr lang="en-US" altLang="zh-CN" sz="1700" dirty="0" smtClean="0"/>
          </a:p>
          <a:p>
            <a:pPr lvl="1"/>
            <a:r>
              <a:rPr lang="zh-CN" altLang="en-US" sz="2000" dirty="0" smtClean="0"/>
              <a:t>加</a:t>
            </a:r>
            <a:r>
              <a:rPr lang="en-US" altLang="zh-CN" sz="2000" dirty="0" smtClean="0"/>
              <a:t>self</a:t>
            </a:r>
            <a:r>
              <a:rPr lang="zh-CN" altLang="en-US" sz="2000" dirty="0" smtClean="0"/>
              <a:t>直接赋值的方式：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2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等同于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 = [[[Student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alloc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  init]  retain];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alloc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+1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retain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+1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的引用计数是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18434" name="Picture 2" descr="C:\Users\leitong\Desktop\ppt截图\self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00240"/>
            <a:ext cx="8069578" cy="642942"/>
          </a:xfrm>
          <a:prstGeom prst="rect">
            <a:avLst/>
          </a:prstGeom>
          <a:noFill/>
        </p:spPr>
      </p:pic>
      <p:pic>
        <p:nvPicPr>
          <p:cNvPr id="18435" name="Picture 3" descr="C:\Users\leitong\Desktop\ppt截图\self-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286256"/>
            <a:ext cx="7869610" cy="642942"/>
          </a:xfrm>
          <a:prstGeom prst="rect">
            <a:avLst/>
          </a:prstGeom>
          <a:noFill/>
        </p:spPr>
      </p:pic>
      <p:pic>
        <p:nvPicPr>
          <p:cNvPr id="18436" name="Picture 4" descr="C:\Users\leitong\Desktop\ppt截图\self-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5715016"/>
            <a:ext cx="7584334" cy="214314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Delegate</a:t>
            </a:r>
            <a:r>
              <a:rPr lang="zh-CN" altLang="en-US" sz="3200" dirty="0" smtClean="0"/>
              <a:t>的介绍和使用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2800" dirty="0" smtClean="0"/>
              <a:t>什么是</a:t>
            </a:r>
            <a:r>
              <a:rPr lang="en-US" altLang="zh-CN" sz="2800" dirty="0" smtClean="0"/>
              <a:t>Delegate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移动端开发中，</a:t>
            </a:r>
            <a:r>
              <a:rPr lang="en-US" altLang="zh-CN" sz="2000" dirty="0" smtClean="0"/>
              <a:t>Delegate</a:t>
            </a:r>
            <a:r>
              <a:rPr lang="zh-CN" altLang="en-US" sz="2000" dirty="0" smtClean="0"/>
              <a:t>是必不可少的。</a:t>
            </a:r>
            <a:r>
              <a:rPr lang="en-US" altLang="zh-CN" sz="2000" dirty="0" smtClean="0"/>
              <a:t>Delegate</a:t>
            </a:r>
            <a:r>
              <a:rPr lang="zh-CN" altLang="en-US" sz="2000" dirty="0" smtClean="0"/>
              <a:t>，我们称之为“代理、委托”。完全搞清楚</a:t>
            </a:r>
            <a:r>
              <a:rPr lang="en-US" altLang="zh-CN" sz="2000" dirty="0" smtClean="0"/>
              <a:t>Delegate</a:t>
            </a:r>
            <a:r>
              <a:rPr lang="zh-CN" altLang="en-US" sz="2000" dirty="0" smtClean="0"/>
              <a:t>，是需要花费一些时间的。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对于像手机这种性能有限的设备，对其进行软件开发的同时，我们要充分考虑到两点：</a:t>
            </a:r>
            <a:endParaRPr lang="en-US" altLang="zh-CN" sz="2000" dirty="0" smtClean="0"/>
          </a:p>
          <a:p>
            <a:pPr lvl="2"/>
            <a:r>
              <a:rPr lang="zh-CN" altLang="en-US" sz="1700" dirty="0" smtClean="0"/>
              <a:t>尽量的减少内存的使用。</a:t>
            </a:r>
            <a:endParaRPr lang="en-US" altLang="zh-CN" sz="1700" dirty="0" smtClean="0"/>
          </a:p>
          <a:p>
            <a:pPr lvl="2"/>
            <a:r>
              <a:rPr lang="zh-CN" altLang="en-US" sz="1700" dirty="0" smtClean="0"/>
              <a:t>视图之间要有清晰的关系和关联。</a:t>
            </a:r>
            <a:endParaRPr lang="en-US" altLang="zh-CN" sz="1700" dirty="0" smtClean="0"/>
          </a:p>
          <a:p>
            <a:pPr lvl="1"/>
            <a:r>
              <a:rPr lang="zh-CN" altLang="en-US" sz="2000" dirty="0" smtClean="0"/>
              <a:t>对于视图，视图之间的操作不仅仅是跳转而已，更重要的是视图之间的数据传递。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视图发生变化后，如何将变化告知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视图呢？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Delegate</a:t>
            </a:r>
            <a:r>
              <a:rPr lang="zh-CN" altLang="en-US" sz="2000" dirty="0" smtClean="0"/>
              <a:t>是软件架构设计的一种理念。</a:t>
            </a:r>
            <a:endParaRPr lang="en-US" altLang="zh-CN" sz="2000" dirty="0" smtClean="0"/>
          </a:p>
          <a:p>
            <a:pPr lvl="1">
              <a:buNone/>
            </a:pPr>
            <a:r>
              <a:rPr lang="zh-CN" altLang="en-US" sz="1800" dirty="0" smtClean="0"/>
              <a:t>定义一个类的代理委托</a:t>
            </a:r>
            <a:r>
              <a:rPr lang="en-US" altLang="zh-CN" sz="1800" dirty="0" smtClean="0"/>
              <a:t>(Delegate)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</a:t>
            </a:r>
          </a:p>
          <a:p>
            <a:pPr lvl="1">
              <a:buNone/>
            </a:pPr>
            <a:endParaRPr lang="en-US" altLang="zh-CN" sz="2000" dirty="0" smtClean="0"/>
          </a:p>
        </p:txBody>
      </p:sp>
      <p:pic>
        <p:nvPicPr>
          <p:cNvPr id="11266" name="Picture 2" descr="C:\Users\leitong\Desktop\ppt截图\delegate-protoco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786322"/>
            <a:ext cx="3657600" cy="1114425"/>
          </a:xfrm>
          <a:prstGeom prst="rect">
            <a:avLst/>
          </a:prstGeom>
          <a:noFill/>
        </p:spPr>
      </p:pic>
      <p:sp>
        <p:nvSpPr>
          <p:cNvPr id="7" name="五边形 6"/>
          <p:cNvSpPr/>
          <p:nvPr/>
        </p:nvSpPr>
        <p:spPr>
          <a:xfrm flipH="1">
            <a:off x="4500562" y="4643446"/>
            <a:ext cx="4000528" cy="1428760"/>
          </a:xfrm>
          <a:prstGeom prst="homePlate">
            <a:avLst/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 rIns="108000" rtlCol="0" anchor="t" anchorCtr="0"/>
          <a:lstStyle/>
          <a:p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这里需明确一个概念， 虽然通过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protocol 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定义了一个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delegate，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但不能说，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delegate 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protocol。  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前面提到过，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delegate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是一种架构设计模式。 在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中，它是通过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protocol 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来实现的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。</a:t>
            </a:r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Delegate</a:t>
            </a:r>
            <a:r>
              <a:rPr lang="zh-CN" altLang="en-US" sz="3200" dirty="0" smtClean="0"/>
              <a:t>的介绍和使用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谁来实现具体的</a:t>
            </a:r>
            <a:r>
              <a:rPr lang="en-US" altLang="zh-CN" sz="2800" dirty="0" smtClean="0"/>
              <a:t>Delegate</a:t>
            </a:r>
            <a:r>
              <a:rPr lang="zh-CN" altLang="en-US" sz="2800" dirty="0" smtClean="0"/>
              <a:t>方法？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dirty="0" smtClean="0"/>
              <a:t>Delegate</a:t>
            </a:r>
            <a:r>
              <a:rPr lang="zh-CN" altLang="en-US" dirty="0" smtClean="0"/>
              <a:t>是在两个角色之间使用的。一个是委托者，另一个则是被委托者。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委托者：</a:t>
            </a:r>
            <a:r>
              <a:rPr lang="en-US" altLang="zh-CN" dirty="0" smtClean="0"/>
              <a:t>Delegate</a:t>
            </a:r>
            <a:r>
              <a:rPr lang="zh-CN" altLang="en-US" dirty="0" smtClean="0"/>
              <a:t>的创建者、触发者和始作俑者。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被委托者：</a:t>
            </a:r>
            <a:r>
              <a:rPr lang="en-US" altLang="zh-CN" dirty="0" smtClean="0"/>
              <a:t>Delegate</a:t>
            </a:r>
            <a:r>
              <a:rPr lang="zh-CN" altLang="en-US" dirty="0" smtClean="0"/>
              <a:t>的接收者、实现者和使用者。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Delegate</a:t>
            </a:r>
            <a:r>
              <a:rPr lang="zh-CN" altLang="en-US" dirty="0" smtClean="0"/>
              <a:t>的使用过程共分为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个部分：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创建一个</a:t>
            </a:r>
            <a:r>
              <a:rPr lang="en-US" altLang="zh-CN" dirty="0" smtClean="0"/>
              <a:t>Delegate</a:t>
            </a:r>
          </a:p>
          <a:p>
            <a:pPr lvl="1"/>
            <a:r>
              <a:rPr lang="zh-CN" altLang="en-US" dirty="0" smtClean="0"/>
              <a:t>委托者声明一个</a:t>
            </a:r>
            <a:r>
              <a:rPr lang="en-US" altLang="zh-CN" dirty="0" smtClean="0"/>
              <a:t>Delegate</a:t>
            </a:r>
          </a:p>
          <a:p>
            <a:pPr lvl="1"/>
            <a:r>
              <a:rPr lang="zh-CN" altLang="en-US" dirty="0" smtClean="0"/>
              <a:t>委托者调用</a:t>
            </a:r>
            <a:r>
              <a:rPr lang="en-US" altLang="zh-CN" dirty="0" smtClean="0"/>
              <a:t>Delegate</a:t>
            </a:r>
            <a:r>
              <a:rPr lang="zh-CN" altLang="en-US" dirty="0" smtClean="0"/>
              <a:t>中的函数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被委托者设置</a:t>
            </a:r>
            <a:r>
              <a:rPr lang="en-US" altLang="zh-CN" dirty="0" smtClean="0"/>
              <a:t>Delegate</a:t>
            </a:r>
            <a:r>
              <a:rPr lang="zh-CN" altLang="en-US" dirty="0" smtClean="0"/>
              <a:t>，以便监听到内部</a:t>
            </a:r>
            <a:r>
              <a:rPr lang="en-US" altLang="zh-CN" dirty="0" smtClean="0"/>
              <a:t>Delegate</a:t>
            </a:r>
            <a:r>
              <a:rPr lang="zh-CN" altLang="en-US" dirty="0" smtClean="0"/>
              <a:t>函数被调用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被委托者实现</a:t>
            </a:r>
            <a:r>
              <a:rPr lang="en-US" altLang="zh-CN" dirty="0" smtClean="0"/>
              <a:t>Delegate</a:t>
            </a:r>
            <a:r>
              <a:rPr lang="zh-CN" altLang="en-US" dirty="0" smtClean="0"/>
              <a:t>所定义函数的具体实现</a:t>
            </a:r>
            <a:endParaRPr lang="en-US" altLang="zh-C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Delegate</a:t>
            </a:r>
            <a:r>
              <a:rPr lang="zh-CN" altLang="en-US" sz="3200" dirty="0" smtClean="0"/>
              <a:t>的介绍和使用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sz="2800" dirty="0" smtClean="0"/>
              <a:t>创建一个</a:t>
            </a:r>
            <a:r>
              <a:rPr lang="en-US" altLang="zh-CN" sz="2800" dirty="0" smtClean="0"/>
              <a:t>Delegate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首先在</a:t>
            </a:r>
            <a:r>
              <a:rPr lang="en-US" altLang="zh-CN" sz="2000" dirty="0" smtClean="0"/>
              <a:t>.h</a:t>
            </a:r>
            <a:r>
              <a:rPr lang="zh-CN" altLang="en-US" sz="2000" dirty="0" smtClean="0"/>
              <a:t>接口文件中定义一个协议。（注：一个类是由一个</a:t>
            </a:r>
            <a:r>
              <a:rPr lang="en-US" altLang="zh-CN" sz="2000" dirty="0" smtClean="0"/>
              <a:t>.h</a:t>
            </a:r>
            <a:r>
              <a:rPr lang="zh-CN" altLang="en-US" sz="2000" dirty="0" smtClean="0"/>
              <a:t>和一个</a:t>
            </a:r>
            <a:r>
              <a:rPr lang="en-US" altLang="zh-CN" sz="2000" dirty="0" smtClean="0"/>
              <a:t>.m</a:t>
            </a:r>
            <a:r>
              <a:rPr lang="zh-CN" altLang="en-US" sz="2000" dirty="0" smtClean="0"/>
              <a:t>文件组成，</a:t>
            </a:r>
            <a:r>
              <a:rPr lang="en-US" altLang="zh-CN" sz="2000" dirty="0" smtClean="0"/>
              <a:t>.h</a:t>
            </a:r>
            <a:r>
              <a:rPr lang="zh-CN" altLang="en-US" sz="2000" dirty="0" smtClean="0"/>
              <a:t>为接口类文件，只定义全局变量、属性、函数接口，以及</a:t>
            </a:r>
            <a:r>
              <a:rPr lang="en-US" altLang="zh-CN" sz="2000" dirty="0" smtClean="0"/>
              <a:t>Protocol</a:t>
            </a:r>
            <a:r>
              <a:rPr lang="zh-CN" altLang="en-US" sz="2000" dirty="0" smtClean="0"/>
              <a:t>协议。</a:t>
            </a:r>
            <a:r>
              <a:rPr lang="en-US" altLang="zh-CN" sz="2000" dirty="0" smtClean="0"/>
              <a:t>.m</a:t>
            </a:r>
            <a:r>
              <a:rPr lang="zh-CN" altLang="en-US" sz="2000" dirty="0" smtClean="0"/>
              <a:t>为实现类文件，用来初始化变量、属性和函数的具体实现）</a:t>
            </a:r>
            <a:endParaRPr lang="en-US" altLang="zh-CN" sz="2000" dirty="0" smtClean="0"/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这里我们创建了一个实体类用于计数，</a:t>
            </a:r>
            <a:r>
              <a:rPr lang="en-US" altLang="zh-CN" sz="2000" dirty="0" err="1" smtClean="0"/>
              <a:t>TimeLoop.h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TimeLoop.m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endParaRPr lang="en-US" altLang="zh-CN" sz="2000" dirty="0" smtClean="0"/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endParaRPr lang="en-US" altLang="zh-CN" sz="2000" dirty="0" smtClean="0"/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endParaRPr lang="en-US" altLang="zh-CN" sz="2000" dirty="0" smtClean="0"/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endParaRPr lang="en-US" altLang="zh-CN" sz="2000" dirty="0" smtClean="0"/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通常某个类的</a:t>
            </a:r>
            <a:r>
              <a:rPr lang="en-US" altLang="zh-CN" sz="2000" dirty="0" smtClean="0"/>
              <a:t>Delegate</a:t>
            </a:r>
            <a:r>
              <a:rPr lang="zh-CN" altLang="en-US" sz="2000" dirty="0" smtClean="0"/>
              <a:t>会单独创建一个</a:t>
            </a:r>
            <a:r>
              <a:rPr lang="en-US" altLang="zh-CN" sz="2000" dirty="0" smtClean="0"/>
              <a:t>@protocol</a:t>
            </a:r>
            <a:r>
              <a:rPr lang="zh-CN" altLang="en-US" sz="2000" dirty="0" smtClean="0"/>
              <a:t>协议文件，但现在比较流行，将对应类的</a:t>
            </a:r>
            <a:r>
              <a:rPr lang="en-US" altLang="zh-CN" sz="2000" dirty="0" smtClean="0"/>
              <a:t>Delegate</a:t>
            </a:r>
            <a:r>
              <a:rPr lang="zh-CN" altLang="en-US" sz="2000" dirty="0" smtClean="0"/>
              <a:t>协议直接创建在该类的</a:t>
            </a:r>
            <a:r>
              <a:rPr lang="en-US" altLang="zh-CN" sz="2000" dirty="0" smtClean="0"/>
              <a:t>.h</a:t>
            </a:r>
            <a:r>
              <a:rPr lang="zh-CN" altLang="en-US" sz="2000" dirty="0" smtClean="0"/>
              <a:t>接口文件最前端。这里创建了一个名字为</a:t>
            </a:r>
            <a:r>
              <a:rPr lang="en-US" altLang="zh-CN" sz="2000" dirty="0" err="1" smtClean="0"/>
              <a:t>TimeLoopDelegate</a:t>
            </a:r>
            <a:r>
              <a:rPr lang="zh-CN" altLang="en-US" sz="2000" dirty="0" smtClean="0"/>
              <a:t>的协议。其中定义了一个委托方法：</a:t>
            </a:r>
            <a:r>
              <a:rPr lang="en-US" altLang="zh-CN" sz="2000" dirty="0" err="1" smtClean="0"/>
              <a:t>printTimeLoopNo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同时将</a:t>
            </a:r>
            <a:r>
              <a:rPr lang="en-US" altLang="zh-CN" sz="2000" dirty="0" err="1" smtClean="0"/>
              <a:t>TimeLoop</a:t>
            </a:r>
            <a:r>
              <a:rPr lang="zh-CN" altLang="en-US" sz="2000" dirty="0" smtClean="0"/>
              <a:t>自身作为数据传给被委托者。</a:t>
            </a:r>
            <a:endParaRPr lang="en-US" altLang="zh-CN" sz="2000" dirty="0" smtClean="0"/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altLang="zh-CN" sz="2000" dirty="0" smtClean="0"/>
              <a:t>	@Optional</a:t>
            </a:r>
            <a:r>
              <a:rPr lang="zh-CN" altLang="en-US" sz="2000" dirty="0" smtClean="0"/>
              <a:t>表示该函数是可选的，被委托者不一定非要实现。</a:t>
            </a:r>
            <a:endParaRPr lang="en-US" altLang="zh-CN" sz="2000" dirty="0" smtClean="0"/>
          </a:p>
        </p:txBody>
      </p:sp>
      <p:pic>
        <p:nvPicPr>
          <p:cNvPr id="12291" name="Picture 3" descr="C:\Users\leitong\Desktop\ppt截图\delegate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071810"/>
            <a:ext cx="4086225" cy="141922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Delegate</a:t>
            </a:r>
            <a:r>
              <a:rPr lang="zh-CN" altLang="en-US" sz="3200" dirty="0" smtClean="0"/>
              <a:t>的介绍和使用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8647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委托者声明这个</a:t>
            </a:r>
            <a:r>
              <a:rPr lang="en-US" altLang="zh-CN" sz="2800" dirty="0" smtClean="0"/>
              <a:t>Delegate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在委托者</a:t>
            </a:r>
            <a:r>
              <a:rPr lang="en-US" altLang="zh-CN" sz="2000" dirty="0" err="1" smtClean="0"/>
              <a:t>TimeLoop.h</a:t>
            </a:r>
            <a:r>
              <a:rPr lang="zh-CN" altLang="en-US" sz="2000" dirty="0" smtClean="0"/>
              <a:t>接口中通过</a:t>
            </a:r>
            <a:r>
              <a:rPr lang="en-US" altLang="zh-CN" sz="2000" dirty="0" smtClean="0"/>
              <a:t>@property</a:t>
            </a:r>
            <a:r>
              <a:rPr lang="zh-CN" altLang="en-US" sz="2000" dirty="0" smtClean="0"/>
              <a:t>声明之前定义的</a:t>
            </a:r>
            <a:r>
              <a:rPr lang="en-US" altLang="zh-CN" sz="2000" dirty="0" err="1" smtClean="0"/>
              <a:t>TimeLoopDelegate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</a:t>
            </a:r>
            <a:r>
              <a:rPr lang="zh-CN" altLang="en-US" sz="1800" dirty="0" smtClean="0"/>
              <a:t>通过上述代码，</a:t>
            </a:r>
            <a:r>
              <a:rPr lang="en-US" altLang="zh-CN" sz="1800" dirty="0" err="1" smtClean="0"/>
              <a:t>TimeLoop</a:t>
            </a:r>
            <a:r>
              <a:rPr lang="zh-CN" altLang="en-US" sz="1800" dirty="0" smtClean="0"/>
              <a:t>便拥有了</a:t>
            </a:r>
            <a:r>
              <a:rPr lang="en-US" sz="1800" dirty="0" smtClean="0"/>
              <a:t>Delegate</a:t>
            </a:r>
            <a:r>
              <a:rPr lang="zh-CN" altLang="en-US" sz="1800" dirty="0" smtClean="0"/>
              <a:t>。有了</a:t>
            </a:r>
            <a:r>
              <a:rPr lang="en-US" sz="1800" dirty="0" smtClean="0"/>
              <a:t>Delegate， </a:t>
            </a:r>
            <a:r>
              <a:rPr lang="en-US" altLang="zh-CN" sz="1800" dirty="0" err="1" smtClean="0"/>
              <a:t>TimeLoop</a:t>
            </a:r>
            <a:r>
              <a:rPr lang="zh-CN" altLang="en-US" sz="1800" dirty="0" smtClean="0"/>
              <a:t>就可以向其他视图或类发消息了。现在仅仅是可以发消息了，但还没有发。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下一步，</a:t>
            </a:r>
            <a:r>
              <a:rPr lang="en-US" altLang="zh-CN" sz="1800" dirty="0" err="1" smtClean="0"/>
              <a:t>TimeLoop</a:t>
            </a:r>
            <a:r>
              <a:rPr lang="zh-CN" altLang="en-US" sz="1800" dirty="0" smtClean="0"/>
              <a:t>开始发送消息。</a:t>
            </a:r>
            <a:r>
              <a:rPr lang="en-US" altLang="zh-CN" sz="1800" dirty="0" err="1" smtClean="0"/>
              <a:t>loopCounter</a:t>
            </a:r>
            <a:r>
              <a:rPr lang="zh-CN" altLang="en-US" sz="1800" dirty="0" smtClean="0"/>
              <a:t>这个函数接口是一个循环计数器，需要在</a:t>
            </a:r>
            <a:r>
              <a:rPr lang="en-US" altLang="zh-CN" sz="1800" dirty="0" smtClean="0"/>
              <a:t>.m</a:t>
            </a:r>
            <a:r>
              <a:rPr lang="zh-CN" altLang="en-US" sz="1800" dirty="0" smtClean="0"/>
              <a:t>中去实现它。</a:t>
            </a:r>
            <a:endParaRPr lang="en-US" altLang="zh-CN" sz="1800" dirty="0" smtClean="0"/>
          </a:p>
        </p:txBody>
      </p:sp>
      <p:pic>
        <p:nvPicPr>
          <p:cNvPr id="13315" name="Picture 3" descr="C:\Users\leitong\Desktop\ppt截图\delegate-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2071678"/>
            <a:ext cx="5543550" cy="2657475"/>
          </a:xfrm>
          <a:prstGeom prst="rect">
            <a:avLst/>
          </a:prstGeom>
          <a:noFill/>
        </p:spPr>
      </p:pic>
      <p:pic>
        <p:nvPicPr>
          <p:cNvPr id="13323" name="Picture 11" descr="C:\Users\leitong\Desktop\ppt截图\delegate-assig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4786322"/>
            <a:ext cx="7058025" cy="1905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IOS</a:t>
            </a:r>
            <a:r>
              <a:rPr lang="zh-CN" altLang="en-US" sz="3200" dirty="0" smtClean="0"/>
              <a:t>开发介绍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		IOS</a:t>
            </a:r>
            <a:r>
              <a:rPr lang="zh-CN" altLang="en-US" dirty="0" smtClean="0"/>
              <a:t>开发采用的</a:t>
            </a:r>
            <a:r>
              <a:rPr lang="en-US" altLang="zh-CN" dirty="0" smtClean="0"/>
              <a:t>Objective-C</a:t>
            </a:r>
            <a:r>
              <a:rPr lang="zh-CN" altLang="en-US" dirty="0" smtClean="0"/>
              <a:t>作为主要的开发语言。尽管作为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语言的升级版，但</a:t>
            </a:r>
            <a:r>
              <a:rPr lang="en-US" altLang="zh-CN" dirty="0" smtClean="0"/>
              <a:t>Objective-C</a:t>
            </a:r>
            <a:r>
              <a:rPr lang="zh-CN" altLang="en-US" dirty="0" smtClean="0"/>
              <a:t>的语法还是需要初学者用一段时间来适应和学习的。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在谈论</a:t>
            </a:r>
            <a:r>
              <a:rPr lang="en-US" altLang="zh-CN" dirty="0" err="1" smtClean="0"/>
              <a:t>Speex</a:t>
            </a:r>
            <a:r>
              <a:rPr lang="zh-CN" altLang="en-US" dirty="0" smtClean="0"/>
              <a:t>前，我们先来谈论一下作为</a:t>
            </a:r>
            <a:r>
              <a:rPr lang="en-US" altLang="zh-CN" dirty="0" smtClean="0"/>
              <a:t>OC</a:t>
            </a:r>
            <a:r>
              <a:rPr lang="zh-CN" altLang="en-US" dirty="0" smtClean="0"/>
              <a:t>开发下的两大利器：内存管理和</a:t>
            </a:r>
            <a:r>
              <a:rPr lang="en-US" altLang="zh-CN" dirty="0" smtClean="0"/>
              <a:t>Delegate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Objective-C</a:t>
            </a:r>
            <a:r>
              <a:rPr lang="zh-CN" altLang="en-US" dirty="0" smtClean="0"/>
              <a:t>的内存管理：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相比，尽管</a:t>
            </a:r>
            <a:r>
              <a:rPr lang="en-US" altLang="zh-CN" sz="2000" dirty="0" smtClean="0"/>
              <a:t>OC</a:t>
            </a:r>
            <a:r>
              <a:rPr lang="zh-CN" altLang="en-US" sz="2000" dirty="0" smtClean="0"/>
              <a:t>的执行效率更高，但也依然继承了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中烦人的指针操作，同时还需要我们对垃圾回收进行更多的人为操作。新的</a:t>
            </a:r>
            <a:r>
              <a:rPr lang="en-US" altLang="zh-CN" sz="2000" dirty="0" smtClean="0"/>
              <a:t>ARC</a:t>
            </a:r>
            <a:r>
              <a:rPr lang="zh-CN" altLang="en-US" sz="2000" dirty="0" smtClean="0"/>
              <a:t>机制的引入，使得在内存管理方面上变得简便，但也更多的增加了风险和隐患。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通常有两种主要的错误举动致使内存管理方面出现问题：</a:t>
            </a:r>
            <a:endParaRPr lang="en-US" altLang="zh-CN" sz="2000" dirty="0" smtClean="0"/>
          </a:p>
          <a:p>
            <a:pPr lvl="2"/>
            <a:r>
              <a:rPr lang="en-US" altLang="zh-CN" dirty="0" smtClean="0"/>
              <a:t>1 </a:t>
            </a:r>
            <a:r>
              <a:rPr lang="zh-CN" altLang="en-US" dirty="0" smtClean="0"/>
              <a:t>释放或覆盖了目前仍在使用的数据</a:t>
            </a:r>
            <a:r>
              <a:rPr lang="en-US" altLang="zh-CN" dirty="0" smtClean="0"/>
              <a:t>or</a:t>
            </a:r>
            <a:r>
              <a:rPr lang="zh-CN" altLang="en-US" dirty="0" smtClean="0"/>
              <a:t>对象，导致内存异常。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 </a:t>
            </a:r>
            <a:r>
              <a:rPr lang="zh-CN" altLang="en-US" dirty="0" smtClean="0"/>
              <a:t>没有释放那些不再使用的数据</a:t>
            </a:r>
            <a:r>
              <a:rPr lang="en-US" altLang="zh-CN" dirty="0" smtClean="0"/>
              <a:t>or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 导致内存泄漏。</a:t>
            </a:r>
            <a:endParaRPr lang="en-US" altLang="zh-C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Delegate</a:t>
            </a:r>
            <a:r>
              <a:rPr lang="zh-CN" altLang="en-US" sz="3200" dirty="0" smtClean="0"/>
              <a:t>的介绍和使用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委托者调用</a:t>
            </a:r>
            <a:r>
              <a:rPr lang="en-US" sz="2800" dirty="0" smtClean="0"/>
              <a:t>delegate</a:t>
            </a:r>
            <a:r>
              <a:rPr lang="zh-CN" altLang="en-US" sz="2800" dirty="0" smtClean="0"/>
              <a:t>内的方法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接口类的工作已经完成了，后面要做的就是去实现每一个接口的方法，然后将数据发出去。</a:t>
            </a:r>
            <a:endParaRPr lang="en-US" altLang="zh-CN" sz="2000" dirty="0" smtClean="0"/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14338" name="Picture 2" descr="C:\Users\leitong\Desktop\ppt截图\delegate-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143116"/>
            <a:ext cx="4552950" cy="4171950"/>
          </a:xfrm>
          <a:prstGeom prst="rect">
            <a:avLst/>
          </a:prstGeom>
          <a:noFill/>
        </p:spPr>
      </p:pic>
      <p:sp>
        <p:nvSpPr>
          <p:cNvPr id="8" name="五边形 7"/>
          <p:cNvSpPr/>
          <p:nvPr/>
        </p:nvSpPr>
        <p:spPr>
          <a:xfrm flipH="1">
            <a:off x="4357686" y="2214554"/>
            <a:ext cx="4214842" cy="1928826"/>
          </a:xfrm>
          <a:prstGeom prst="homePlate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bg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TimeLoop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，重写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方法，理由是可以为全局变量进行赋值，当然赋值也可以通过属性的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setter()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来进行赋值。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500694" y="4286256"/>
            <a:ext cx="3071834" cy="2143140"/>
          </a:xfrm>
          <a:prstGeom prst="wedgeRectCallout">
            <a:avLst>
              <a:gd name="adj1" fmla="val -65590"/>
              <a:gd name="adj2" fmla="val 613"/>
            </a:avLst>
          </a:prstGeom>
          <a:blipFill>
            <a:blip r:embed="rId5"/>
            <a:tile tx="0" ty="0" sx="100000" sy="100000" flip="none" algn="tl"/>
          </a:blipFill>
          <a:ln>
            <a:solidFill>
              <a:schemeClr val="bg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来看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loopCounter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在执行时，会就通过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tlDelegate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中定义的方法来发送消息，同时将自己作为参数一并发出去。但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pringTimeLoopNo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函数做什么用，那就不管咱们事儿了。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Delegate</a:t>
            </a:r>
            <a:r>
              <a:rPr lang="zh-CN" altLang="en-US" sz="3200" dirty="0" smtClean="0"/>
              <a:t>的介绍和使用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被委托者设置</a:t>
            </a:r>
            <a:r>
              <a:rPr lang="en-US" altLang="zh-CN" sz="2800" dirty="0" smtClean="0"/>
              <a:t>Delegate</a:t>
            </a:r>
            <a:r>
              <a:rPr lang="zh-CN" altLang="en-US" sz="2800" dirty="0" smtClean="0"/>
              <a:t>，以便代理函数被调用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前面谈到， </a:t>
            </a:r>
            <a:r>
              <a:rPr lang="en-US" sz="2000" dirty="0" err="1" smtClean="0"/>
              <a:t>TimeLoop.m</a:t>
            </a:r>
            <a:r>
              <a:rPr lang="zh-CN" altLang="en-US" sz="2000" dirty="0" smtClean="0"/>
              <a:t>中的</a:t>
            </a:r>
            <a:r>
              <a:rPr lang="en-US" sz="2000" dirty="0" smtClean="0"/>
              <a:t>delegate</a:t>
            </a:r>
            <a:r>
              <a:rPr lang="zh-CN" altLang="en-US" sz="2000" dirty="0" smtClean="0"/>
              <a:t>还没有赋值。既然</a:t>
            </a:r>
            <a:r>
              <a:rPr lang="en-US" altLang="zh-CN" sz="2000" dirty="0" err="1" smtClean="0"/>
              <a:t>TimeLoop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想把值传给</a:t>
            </a:r>
            <a:r>
              <a:rPr lang="en-US" altLang="zh-CN" sz="2000" dirty="0" err="1" smtClean="0"/>
              <a:t>ViewController</a:t>
            </a:r>
            <a:r>
              <a:rPr lang="en-US" sz="2000" dirty="0" smtClean="0"/>
              <a:t>, </a:t>
            </a:r>
            <a:r>
              <a:rPr lang="zh-CN" altLang="en-US" sz="2000" dirty="0" smtClean="0"/>
              <a:t>那么</a:t>
            </a:r>
            <a:r>
              <a:rPr lang="en-US" altLang="zh-CN" sz="2000" dirty="0" err="1" smtClean="0"/>
              <a:t>ViewController</a:t>
            </a:r>
            <a:r>
              <a:rPr lang="zh-CN" altLang="en-US" sz="2000" dirty="0" smtClean="0"/>
              <a:t>就成为了被委托者，那就应该在</a:t>
            </a:r>
            <a:r>
              <a:rPr lang="en-US" altLang="zh-CN" sz="2000" dirty="0" err="1" smtClean="0"/>
              <a:t>ViewController.m</a:t>
            </a:r>
            <a:r>
              <a:rPr lang="zh-CN" altLang="en-US" sz="2000" dirty="0" smtClean="0"/>
              <a:t>文件中设置</a:t>
            </a:r>
            <a:r>
              <a:rPr lang="en-US" sz="2000" dirty="0" smtClean="0"/>
              <a:t>delegate</a:t>
            </a:r>
            <a:r>
              <a:rPr lang="zh-CN" altLang="en-US" sz="2000" dirty="0" smtClean="0"/>
              <a:t>，将自己作为委托对象传递给</a:t>
            </a:r>
            <a:r>
              <a:rPr lang="en-US" altLang="zh-CN" sz="2000" dirty="0" err="1" smtClean="0"/>
              <a:t>TimeLoop</a:t>
            </a:r>
            <a:r>
              <a:rPr lang="zh-CN" altLang="en-US" sz="2000" dirty="0" smtClean="0"/>
              <a:t>，简单说就是，让</a:t>
            </a:r>
            <a:r>
              <a:rPr lang="en-US" altLang="zh-CN" sz="2000" dirty="0" err="1" smtClean="0"/>
              <a:t>ViewController</a:t>
            </a:r>
            <a:r>
              <a:rPr lang="zh-CN" altLang="en-US" sz="2000" dirty="0" smtClean="0"/>
              <a:t>成为</a:t>
            </a:r>
            <a:r>
              <a:rPr lang="en-US" altLang="zh-CN" sz="2000" dirty="0" err="1" smtClean="0"/>
              <a:t>TimeLoop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delegate</a:t>
            </a:r>
            <a:r>
              <a:rPr lang="en-US" dirty="0" smtClean="0"/>
              <a:t>。</a:t>
            </a:r>
            <a:endParaRPr lang="en-US" altLang="zh-CN" dirty="0" smtClean="0"/>
          </a:p>
        </p:txBody>
      </p:sp>
      <p:pic>
        <p:nvPicPr>
          <p:cNvPr id="15362" name="Picture 2" descr="C:\Users\leitong\Desktop\ppt截图\delegate-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143248"/>
            <a:ext cx="4643470" cy="3276561"/>
          </a:xfrm>
          <a:prstGeom prst="rect">
            <a:avLst/>
          </a:prstGeom>
          <a:noFill/>
        </p:spPr>
      </p:pic>
      <p:sp>
        <p:nvSpPr>
          <p:cNvPr id="6" name="矩形标注 5"/>
          <p:cNvSpPr/>
          <p:nvPr/>
        </p:nvSpPr>
        <p:spPr>
          <a:xfrm>
            <a:off x="5500694" y="2857496"/>
            <a:ext cx="2928958" cy="3571900"/>
          </a:xfrm>
          <a:prstGeom prst="wedgeRectCallout">
            <a:avLst>
              <a:gd name="adj1" fmla="val -62798"/>
              <a:gd name="adj2" fmla="val 14341"/>
            </a:avLst>
          </a:prstGeom>
          <a:blipFill>
            <a:blip r:embed="rId5"/>
            <a:tile tx="0" ty="0" sx="100000" sy="100000" flip="none" algn="tl"/>
          </a:blipFill>
          <a:ln>
            <a:solidFill>
              <a:schemeClr val="bg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这个设置，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TimeLoop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便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ViewController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遵循的</a:t>
            </a:r>
            <a:r>
              <a:rPr 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delegate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方法。只要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TimeLoop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中调用了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printTimeLoopNo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方法，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ViewController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就会执行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printTimeLoopNo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这个代理函数。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慢着，</a:t>
            </a:r>
            <a:r>
              <a:rPr 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Delegate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这个方法还没实现呢，  赶紧实现它吧。</a:t>
            </a:r>
          </a:p>
          <a:p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Delegate</a:t>
            </a:r>
            <a:r>
              <a:rPr lang="zh-CN" altLang="en-US" sz="3200" dirty="0" smtClean="0"/>
              <a:t>的介绍和使用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sz="2800" dirty="0" smtClean="0"/>
              <a:t>被委托者实现</a:t>
            </a:r>
            <a:r>
              <a:rPr lang="en-US" altLang="zh-CN" sz="2800" dirty="0" smtClean="0"/>
              <a:t>Delegate</a:t>
            </a:r>
            <a:r>
              <a:rPr lang="zh-CN" altLang="en-US" sz="2800" dirty="0" smtClean="0"/>
              <a:t>所定义函数的具体实现</a:t>
            </a:r>
            <a:endParaRPr lang="en-US" altLang="zh-CN" sz="2800" dirty="0" smtClean="0"/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altLang="zh-CN" sz="1700" dirty="0" smtClean="0"/>
              <a:t>	</a:t>
            </a:r>
            <a:r>
              <a:rPr lang="zh-CN" altLang="en-US" sz="1800" dirty="0" smtClean="0"/>
              <a:t>委托者将代理方法执行了。那么被委托者就会第一时间监听并捕获到这个方法的执行。那么这个方法具体要做的是什么，就需要被委托者来进行对应编码的开发了。</a:t>
            </a:r>
            <a:endParaRPr lang="en-US" altLang="zh-CN" sz="1800" dirty="0" smtClean="0"/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我们这里很简单，就是捕获这个方法，然后将里面的对象打印出来即可。</a:t>
            </a:r>
            <a:endParaRPr lang="en-US" altLang="zh-CN" sz="1800" dirty="0" smtClean="0"/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endParaRPr lang="en-US" altLang="zh-CN" sz="2400" dirty="0" smtClean="0"/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endParaRPr lang="en-US" altLang="zh-CN" sz="2400" dirty="0" smtClean="0"/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endParaRPr lang="en-US" altLang="zh-CN" sz="2400" dirty="0" smtClean="0"/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endParaRPr lang="en-US" altLang="zh-CN" sz="2400" dirty="0" smtClean="0"/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altLang="zh-CN" sz="2400" dirty="0" smtClean="0"/>
              <a:t>	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endParaRPr lang="en-US" altLang="zh-CN" sz="2000" dirty="0" smtClean="0"/>
          </a:p>
        </p:txBody>
      </p:sp>
      <p:pic>
        <p:nvPicPr>
          <p:cNvPr id="70658" name="Picture 2" descr="C:\Users\leitong\Desktop\ppt截图\delegate-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643182"/>
            <a:ext cx="5943600" cy="1590675"/>
          </a:xfrm>
          <a:prstGeom prst="rect">
            <a:avLst/>
          </a:prstGeom>
          <a:noFill/>
        </p:spPr>
      </p:pic>
      <p:pic>
        <p:nvPicPr>
          <p:cNvPr id="70659" name="Picture 3" descr="C:\Users\leitong\Desktop\ppt截图\delegate-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214818"/>
            <a:ext cx="4152900" cy="2400300"/>
          </a:xfrm>
          <a:prstGeom prst="rect">
            <a:avLst/>
          </a:prstGeom>
          <a:noFill/>
        </p:spPr>
      </p:pic>
      <p:sp>
        <p:nvSpPr>
          <p:cNvPr id="11" name="矩形标注 10"/>
          <p:cNvSpPr/>
          <p:nvPr/>
        </p:nvSpPr>
        <p:spPr>
          <a:xfrm>
            <a:off x="5715008" y="4000504"/>
            <a:ext cx="2928958" cy="2571768"/>
          </a:xfrm>
          <a:prstGeom prst="wedgeRectCallout">
            <a:avLst>
              <a:gd name="adj1" fmla="val -62798"/>
              <a:gd name="adj2" fmla="val 14341"/>
            </a:avLst>
          </a:prstGeom>
          <a:blipFill>
            <a:blip r:embed="rId5"/>
            <a:tile tx="0" ty="0" sx="100000" sy="100000" flip="none" algn="tl"/>
          </a:blipFill>
          <a:ln>
            <a:solidFill>
              <a:schemeClr val="bg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Delegate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中的监听功能非常相似，也和设计模式中的观察者模式相似，大家理解起来应该没有什么困难。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Delegate</a:t>
            </a:r>
            <a:r>
              <a:rPr lang="zh-CN" altLang="en-US" sz="3200" dirty="0" smtClean="0"/>
              <a:t>的介绍和使用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sz="2000" dirty="0" smtClean="0"/>
              <a:t>完整的贯穿起来</a:t>
            </a:r>
            <a:r>
              <a:rPr lang="en-US" altLang="zh-CN" sz="2000" dirty="0" smtClean="0"/>
              <a:t>~~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altLang="zh-CN" sz="2000" dirty="0" smtClean="0"/>
              <a:t>	        </a:t>
            </a:r>
            <a:r>
              <a:rPr lang="zh-CN" altLang="en-US" sz="1800" dirty="0" smtClean="0"/>
              <a:t>定义</a:t>
            </a:r>
            <a:r>
              <a:rPr lang="en-US" sz="1800" dirty="0" err="1" smtClean="0"/>
              <a:t>GifView</a:t>
            </a:r>
            <a:r>
              <a:rPr lang="en-US" sz="1800" dirty="0" smtClean="0"/>
              <a:t>，</a:t>
            </a:r>
            <a:r>
              <a:rPr lang="zh-CN" altLang="en-US" sz="1800" dirty="0" smtClean="0"/>
              <a:t>在其头文件中定义代理</a:t>
            </a:r>
            <a:r>
              <a:rPr lang="en-US" sz="1800" dirty="0" err="1" smtClean="0"/>
              <a:t>EveryFrameDelegate</a:t>
            </a:r>
            <a:r>
              <a:rPr lang="en-US" sz="1800" dirty="0" smtClean="0"/>
              <a:t>，</a:t>
            </a:r>
            <a:r>
              <a:rPr lang="zh-CN" altLang="en-US" sz="1800" dirty="0" smtClean="0"/>
              <a:t>同时声明方法</a:t>
            </a:r>
            <a:r>
              <a:rPr lang="en-US" altLang="zh-CN" sz="1800" dirty="0" smtClean="0"/>
              <a:t>- (</a:t>
            </a:r>
            <a:r>
              <a:rPr lang="en-US" sz="1800" dirty="0" smtClean="0"/>
              <a:t>void)</a:t>
            </a:r>
            <a:r>
              <a:rPr lang="en-US" sz="1800" dirty="0" err="1" smtClean="0"/>
              <a:t>DoSomethingEveryFrame</a:t>
            </a:r>
            <a:r>
              <a:rPr lang="en-US" sz="1800" dirty="0" smtClean="0"/>
              <a:t>.</a:t>
            </a:r>
            <a:r>
              <a:rPr lang="zh-CN" altLang="en-US" sz="1800" dirty="0" smtClean="0"/>
              <a:t>在定义代理的时候加上关键字</a:t>
            </a:r>
            <a:r>
              <a:rPr lang="en-US" altLang="zh-CN" sz="1800" dirty="0" smtClean="0"/>
              <a:t>@</a:t>
            </a:r>
            <a:r>
              <a:rPr lang="en-US" sz="1800" dirty="0" smtClean="0"/>
              <a:t>optional</a:t>
            </a:r>
            <a:r>
              <a:rPr lang="zh-CN" altLang="en-US" sz="1800" dirty="0" smtClean="0"/>
              <a:t>则表明这个代理可以不用实现所有的代理方法而不被报警告</a:t>
            </a:r>
            <a:r>
              <a:rPr lang="en-US" altLang="zh-CN" sz="1800" dirty="0" smtClean="0"/>
              <a:t>.</a:t>
            </a:r>
            <a:endParaRPr lang="en-US" sz="1800" dirty="0" smtClean="0"/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altLang="zh-CN" sz="1800" dirty="0" smtClean="0"/>
              <a:t>	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US" altLang="zh-CN" sz="2000" dirty="0" smtClean="0"/>
          </a:p>
        </p:txBody>
      </p:sp>
      <p:pic>
        <p:nvPicPr>
          <p:cNvPr id="63490" name="Picture 2" descr="C:\Users\leitong\Desktop\ppt截图\delegate-demo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214554"/>
            <a:ext cx="5819283" cy="4214842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Delegate</a:t>
            </a:r>
            <a:r>
              <a:rPr lang="zh-CN" altLang="en-US" sz="3200" dirty="0" smtClean="0"/>
              <a:t>的介绍和使用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sz="2000" dirty="0" smtClean="0"/>
              <a:t>完整的贯穿起来</a:t>
            </a:r>
            <a:r>
              <a:rPr lang="en-US" altLang="zh-CN" sz="2000" dirty="0" smtClean="0"/>
              <a:t>~~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altLang="zh-CN" sz="2000" dirty="0" smtClean="0"/>
              <a:t>	        </a:t>
            </a:r>
            <a:r>
              <a:rPr lang="zh-CN" altLang="en-US" sz="1800" dirty="0" smtClean="0"/>
              <a:t>在</a:t>
            </a:r>
            <a:r>
              <a:rPr lang="en-US" sz="1800" dirty="0" err="1" smtClean="0"/>
              <a:t>GifView.m</a:t>
            </a:r>
            <a:r>
              <a:rPr lang="zh-CN" altLang="en-US" sz="1800" dirty="0" smtClean="0"/>
              <a:t>中让</a:t>
            </a:r>
            <a:r>
              <a:rPr lang="en-US" sz="1800" dirty="0" smtClean="0"/>
              <a:t>Timer</a:t>
            </a:r>
            <a:r>
              <a:rPr lang="zh-CN" altLang="en-US" sz="1800" dirty="0" smtClean="0"/>
              <a:t>在每次执行的时候调用</a:t>
            </a:r>
            <a:r>
              <a:rPr lang="en-US" sz="1800" dirty="0" smtClean="0"/>
              <a:t>delegate</a:t>
            </a:r>
            <a:r>
              <a:rPr lang="zh-CN" altLang="en-US" sz="1800" dirty="0" smtClean="0"/>
              <a:t>来执行</a:t>
            </a:r>
            <a:r>
              <a:rPr lang="en-US" sz="1800" dirty="0" err="1" smtClean="0"/>
              <a:t>DoSomethingEveryFrame</a:t>
            </a:r>
            <a:r>
              <a:rPr lang="en-US" sz="1800" dirty="0" smtClean="0"/>
              <a:t>.</a:t>
            </a:r>
            <a:endParaRPr lang="zh-CN" altLang="en-US" sz="1800" dirty="0" smtClean="0"/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	          </a:t>
            </a:r>
            <a:r>
              <a:rPr lang="zh-CN" altLang="en-US" sz="1800" dirty="0" smtClean="0"/>
              <a:t>下面方法是，在初始化</a:t>
            </a:r>
            <a:r>
              <a:rPr lang="en-US" altLang="zh-CN" sz="1800" dirty="0" smtClean="0"/>
              <a:t>Frame</a:t>
            </a:r>
            <a:r>
              <a:rPr lang="zh-CN" altLang="en-US" sz="1800" dirty="0" smtClean="0"/>
              <a:t>的时候，执行了一个</a:t>
            </a:r>
            <a:r>
              <a:rPr lang="en-US" altLang="zh-CN" sz="1800" dirty="0" err="1" smtClean="0"/>
              <a:t>NSTimer</a:t>
            </a:r>
            <a:r>
              <a:rPr lang="zh-CN" altLang="en-US" sz="1800" dirty="0" smtClean="0"/>
              <a:t>类，方法目的是，每个</a:t>
            </a:r>
            <a:r>
              <a:rPr lang="en-US" altLang="zh-CN" sz="1800" dirty="0" smtClean="0"/>
              <a:t>0.05</a:t>
            </a:r>
            <a:r>
              <a:rPr lang="zh-CN" altLang="en-US" sz="1800" dirty="0" smtClean="0"/>
              <a:t>秒循环执行</a:t>
            </a:r>
            <a:r>
              <a:rPr lang="en-US" altLang="zh-CN" sz="1800" dirty="0" smtClean="0"/>
              <a:t>play</a:t>
            </a:r>
            <a:r>
              <a:rPr lang="zh-CN" altLang="en-US" sz="1800" dirty="0" smtClean="0"/>
              <a:t>方法。</a:t>
            </a:r>
            <a:endParaRPr lang="en-US" altLang="zh-CN" sz="1800" dirty="0" smtClean="0"/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		</a:t>
            </a:r>
            <a:r>
              <a:rPr lang="zh-CN" altLang="en-US" sz="1800" dirty="0" smtClean="0"/>
              <a:t>同时</a:t>
            </a:r>
            <a:r>
              <a:rPr lang="en-US" altLang="zh-CN" sz="1800" dirty="0" smtClean="0"/>
              <a:t>play</a:t>
            </a:r>
            <a:r>
              <a:rPr lang="zh-CN" altLang="en-US" sz="1800" dirty="0" smtClean="0"/>
              <a:t>方法触发代理方法的执行。</a:t>
            </a:r>
            <a:endParaRPr lang="en-US" sz="1800" dirty="0" smtClean="0"/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altLang="zh-CN" sz="1800" dirty="0" smtClean="0"/>
              <a:t>	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US" altLang="zh-CN" sz="2000" dirty="0" smtClean="0"/>
          </a:p>
        </p:txBody>
      </p:sp>
      <p:pic>
        <p:nvPicPr>
          <p:cNvPr id="64514" name="Picture 2" descr="C:\Users\leitong\Desktop\ppt截图\delegate-demo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000372"/>
            <a:ext cx="8643998" cy="3286148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Delegate</a:t>
            </a:r>
            <a:r>
              <a:rPr lang="zh-CN" altLang="en-US" sz="3200" dirty="0" smtClean="0"/>
              <a:t>的介绍和使用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sz="2000" dirty="0" smtClean="0"/>
              <a:t>完整的贯穿起来</a:t>
            </a:r>
            <a:r>
              <a:rPr lang="en-US" altLang="zh-CN" sz="2000" dirty="0" smtClean="0"/>
              <a:t>~~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altLang="zh-CN" sz="2000" dirty="0" smtClean="0"/>
              <a:t>	        </a:t>
            </a:r>
            <a:r>
              <a:rPr lang="en-US" sz="1800" dirty="0" err="1" smtClean="0"/>
              <a:t>RootViewController</a:t>
            </a:r>
            <a:r>
              <a:rPr lang="zh-CN" altLang="en-US" sz="1800" dirty="0" smtClean="0"/>
              <a:t>中的代码，</a:t>
            </a:r>
            <a:r>
              <a:rPr lang="en-US" sz="1800" dirty="0" err="1" smtClean="0"/>
              <a:t>RootViewController</a:t>
            </a:r>
            <a:r>
              <a:rPr lang="zh-CN" altLang="en-US" sz="1800" dirty="0" smtClean="0"/>
              <a:t>只要在定义</a:t>
            </a:r>
            <a:r>
              <a:rPr lang="en-US" sz="1800" dirty="0" err="1" smtClean="0"/>
              <a:t>GifView</a:t>
            </a:r>
            <a:r>
              <a:rPr lang="zh-CN" altLang="en-US" sz="1800" dirty="0" smtClean="0"/>
              <a:t>的时候指定其代理为自身，也就是</a:t>
            </a:r>
            <a:r>
              <a:rPr lang="en-US" altLang="zh-CN" sz="1800" dirty="0" err="1" smtClean="0"/>
              <a:t>tmp.delegate</a:t>
            </a:r>
            <a:r>
              <a:rPr lang="en-US" altLang="zh-CN" sz="1800" dirty="0" smtClean="0"/>
              <a:t> = self;</a:t>
            </a:r>
            <a:r>
              <a:rPr lang="zh-CN" altLang="en-US" sz="1800" dirty="0" smtClean="0"/>
              <a:t>即可监听捕获代理方法的执行。</a:t>
            </a:r>
            <a:endParaRPr lang="en-US" altLang="zh-CN" sz="1800" dirty="0" smtClean="0"/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altLang="zh-CN" sz="1800" dirty="0" smtClean="0"/>
              <a:t>	        </a:t>
            </a:r>
            <a:r>
              <a:rPr lang="zh-CN" altLang="en-US" sz="1800" dirty="0" smtClean="0"/>
              <a:t>通过</a:t>
            </a:r>
            <a:r>
              <a:rPr lang="en-US" altLang="zh-CN" sz="1800" dirty="0" err="1" smtClean="0"/>
              <a:t>initWithFrame</a:t>
            </a:r>
            <a:r>
              <a:rPr lang="zh-CN" altLang="en-US" sz="1800" dirty="0" smtClean="0"/>
              <a:t>初始化的执行，内部类</a:t>
            </a:r>
            <a:r>
              <a:rPr lang="en-US" altLang="zh-CN" sz="1800" dirty="0" err="1" smtClean="0"/>
              <a:t>GifView</a:t>
            </a:r>
            <a:r>
              <a:rPr lang="zh-CN" altLang="en-US" sz="1800" dirty="0" smtClean="0"/>
              <a:t>的</a:t>
            </a:r>
            <a:r>
              <a:rPr lang="en-US" altLang="zh-CN" sz="1800" dirty="0" err="1" smtClean="0"/>
              <a:t>NSTimer</a:t>
            </a:r>
            <a:r>
              <a:rPr lang="zh-CN" altLang="en-US" sz="1800" dirty="0" smtClean="0"/>
              <a:t>会得到触发，</a:t>
            </a:r>
            <a:r>
              <a:rPr lang="en-US" sz="1800" dirty="0" smtClean="0"/>
              <a:t>Timer</a:t>
            </a:r>
            <a:r>
              <a:rPr lang="zh-CN" altLang="en-US" sz="1800" dirty="0" smtClean="0"/>
              <a:t>的每次都会执行</a:t>
            </a:r>
            <a:r>
              <a:rPr lang="en-US" altLang="zh-CN" sz="1800" dirty="0" smtClean="0"/>
              <a:t>play</a:t>
            </a:r>
            <a:r>
              <a:rPr lang="zh-CN" altLang="en-US" sz="1800" dirty="0" smtClean="0"/>
              <a:t>方法，因而触发代理方法</a:t>
            </a:r>
            <a:r>
              <a:rPr lang="en-US" sz="1800" dirty="0" smtClean="0"/>
              <a:t>. </a:t>
            </a:r>
            <a:r>
              <a:rPr lang="en-US" sz="1800" dirty="0" err="1" smtClean="0"/>
              <a:t>GifView</a:t>
            </a:r>
            <a:r>
              <a:rPr lang="zh-CN" altLang="en-US" sz="1800" dirty="0" smtClean="0"/>
              <a:t>中</a:t>
            </a:r>
            <a:r>
              <a:rPr lang="en-US" sz="1800" dirty="0" smtClean="0"/>
              <a:t>Timer</a:t>
            </a:r>
            <a:r>
              <a:rPr lang="zh-CN" altLang="en-US" sz="1800" dirty="0" smtClean="0"/>
              <a:t>每次执行都会打印一行</a:t>
            </a:r>
            <a:r>
              <a:rPr lang="en-US" altLang="zh-CN" sz="1800" dirty="0" smtClean="0"/>
              <a:t>:</a:t>
            </a:r>
            <a:r>
              <a:rPr lang="en-US" sz="1800" dirty="0" smtClean="0"/>
              <a:t>I‘m the delegate! I’m doing printing!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zh-CN" altLang="en-US" sz="1800" dirty="0" smtClean="0"/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US" sz="1800" dirty="0" smtClean="0"/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altLang="zh-CN" sz="1800" dirty="0" smtClean="0"/>
              <a:t>	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US" altLang="zh-CN" sz="2000" dirty="0" smtClean="0"/>
          </a:p>
        </p:txBody>
      </p:sp>
      <p:pic>
        <p:nvPicPr>
          <p:cNvPr id="65538" name="Picture 2" descr="C:\Users\leitong\Desktop\ppt截图\delegate-demo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09" y="3286124"/>
            <a:ext cx="5777613" cy="285752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Delegate</a:t>
            </a:r>
            <a:r>
              <a:rPr lang="zh-CN" altLang="en-US" sz="3200" dirty="0" smtClean="0"/>
              <a:t>的介绍和使用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Delegate</a:t>
            </a:r>
            <a:r>
              <a:rPr lang="zh-CN" altLang="en-US" sz="2800" dirty="0" smtClean="0"/>
              <a:t>的释放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坦白说，我更愿意用失效这个词来说明</a:t>
            </a:r>
            <a:r>
              <a:rPr lang="en-US" altLang="zh-CN" sz="2000" dirty="0" smtClean="0"/>
              <a:t>Delegate</a:t>
            </a:r>
            <a:r>
              <a:rPr lang="zh-CN" altLang="en-US" sz="2000" dirty="0" smtClean="0"/>
              <a:t>的弃用，而不是回收释放，是因为</a:t>
            </a:r>
            <a:r>
              <a:rPr lang="en-US" altLang="zh-CN" sz="2000" dirty="0" smtClean="0"/>
              <a:t>Delegate</a:t>
            </a:r>
            <a:r>
              <a:rPr lang="zh-CN" altLang="en-US" sz="2000" dirty="0" smtClean="0"/>
              <a:t>仅仅是对象中协议创建的对象，而不是实际意义上的实体对象（</a:t>
            </a:r>
            <a:r>
              <a:rPr lang="en-US" altLang="zh-CN" sz="2000" dirty="0" smtClean="0"/>
              <a:t>Delegate</a:t>
            </a:r>
            <a:r>
              <a:rPr lang="zh-CN" altLang="en-US" sz="2000" dirty="0" smtClean="0"/>
              <a:t>的对象类型是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匿名类型），因此用失效一词更为贴切。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通常使用上，</a:t>
            </a:r>
            <a:r>
              <a:rPr lang="en-US" altLang="zh-CN" sz="2000" dirty="0" smtClean="0"/>
              <a:t>Delegate</a:t>
            </a:r>
            <a:r>
              <a:rPr lang="zh-CN" altLang="en-US" sz="2000" dirty="0" smtClean="0"/>
              <a:t>伴随着委托者对象的</a:t>
            </a:r>
            <a:r>
              <a:rPr lang="en-US" altLang="zh-CN" sz="2000" dirty="0" smtClean="0"/>
              <a:t>release</a:t>
            </a:r>
            <a:r>
              <a:rPr lang="zh-CN" altLang="en-US" sz="2000" dirty="0" smtClean="0"/>
              <a:t>释放而被释放的。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但也有例外，有些大牛会在自己的程序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比如</a:t>
            </a:r>
            <a:r>
              <a:rPr lang="en-US" altLang="zh-CN" sz="2000" dirty="0" err="1" smtClean="0"/>
              <a:t>NSURLConnection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中使对象</a:t>
            </a:r>
            <a:r>
              <a:rPr lang="en-US" altLang="zh-CN" sz="2000" dirty="0" smtClean="0"/>
              <a:t>release</a:t>
            </a:r>
            <a:r>
              <a:rPr lang="zh-CN" altLang="en-US" sz="2000" dirty="0" smtClean="0"/>
              <a:t>后，并不会马上被</a:t>
            </a:r>
            <a:r>
              <a:rPr lang="en-US" altLang="zh-CN" sz="2000" dirty="0" err="1" smtClean="0"/>
              <a:t>dealloc</a:t>
            </a:r>
            <a:r>
              <a:rPr lang="zh-CN" altLang="en-US" sz="2000" dirty="0" smtClean="0"/>
              <a:t>回收。如果此时对象已经被</a:t>
            </a:r>
            <a:r>
              <a:rPr lang="en-US" altLang="zh-CN" sz="2000" dirty="0" smtClean="0"/>
              <a:t>release</a:t>
            </a:r>
            <a:r>
              <a:rPr lang="zh-CN" altLang="en-US" sz="2000" dirty="0" smtClean="0"/>
              <a:t>，而</a:t>
            </a:r>
            <a:r>
              <a:rPr lang="en-US" altLang="zh-CN" sz="2000" dirty="0" smtClean="0"/>
              <a:t>delegate</a:t>
            </a:r>
            <a:r>
              <a:rPr lang="zh-CN" altLang="en-US" sz="2000" dirty="0" smtClean="0"/>
              <a:t>还在工作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比如</a:t>
            </a:r>
            <a:r>
              <a:rPr lang="en-US" altLang="zh-CN" sz="2000" dirty="0" err="1" smtClean="0"/>
              <a:t>requestDidFinish</a:t>
            </a:r>
            <a:r>
              <a:rPr lang="en-US" altLang="zh-CN" sz="2000" dirty="0" smtClean="0"/>
              <a:t>:)</a:t>
            </a:r>
            <a:r>
              <a:rPr lang="zh-CN" altLang="en-US" sz="2000" dirty="0" smtClean="0"/>
              <a:t>，那后果可想而知。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通常情况的</a:t>
            </a:r>
            <a:r>
              <a:rPr lang="en-US" altLang="zh-CN" sz="2000" dirty="0" err="1" smtClean="0"/>
              <a:t>dealloc</a:t>
            </a:r>
            <a:r>
              <a:rPr lang="en-US" altLang="zh-CN" sz="2000" dirty="0" smtClean="0"/>
              <a:t>	             </a:t>
            </a:r>
            <a:r>
              <a:rPr lang="zh-CN" altLang="en-US" sz="2000" dirty="0" smtClean="0"/>
              <a:t>更加保险的</a:t>
            </a:r>
            <a:r>
              <a:rPr lang="en-US" altLang="zh-CN" sz="2000" dirty="0" err="1" smtClean="0"/>
              <a:t>dealloc</a:t>
            </a:r>
            <a:endParaRPr lang="en-US" altLang="zh-CN" sz="2000" dirty="0" smtClean="0"/>
          </a:p>
        </p:txBody>
      </p:sp>
      <p:pic>
        <p:nvPicPr>
          <p:cNvPr id="16388" name="Picture 4" descr="C:\Users\leitong\Desktop\ppt截图\delegate-deallo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786322"/>
            <a:ext cx="2143140" cy="1875248"/>
          </a:xfrm>
          <a:prstGeom prst="rect">
            <a:avLst/>
          </a:prstGeom>
          <a:noFill/>
        </p:spPr>
      </p:pic>
      <p:pic>
        <p:nvPicPr>
          <p:cNvPr id="16389" name="Picture 5" descr="C:\Users\leitong\Desktop\ppt截图\delegate-dealloc-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4714884"/>
            <a:ext cx="2428892" cy="1953674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428728" y="4714884"/>
            <a:ext cx="2286016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57752" y="4714884"/>
            <a:ext cx="2500330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IOS</a:t>
            </a:r>
            <a:r>
              <a:rPr lang="zh-CN" altLang="en-US" sz="3200" dirty="0" smtClean="0"/>
              <a:t>内存管理与</a:t>
            </a:r>
            <a:r>
              <a:rPr lang="en-US" altLang="zh-CN" sz="3200" dirty="0" smtClean="0"/>
              <a:t>Delegate</a:t>
            </a:r>
            <a:r>
              <a:rPr lang="zh-CN" altLang="en-US" sz="3200" dirty="0" smtClean="0"/>
              <a:t>的介绍和使用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85791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内存管理总结</a:t>
            </a:r>
            <a:endParaRPr lang="en-US" altLang="zh-CN" sz="2800" dirty="0" smtClean="0"/>
          </a:p>
          <a:p>
            <a:pPr lvl="1"/>
            <a:r>
              <a:rPr lang="en-US" altLang="zh-CN" sz="2200" dirty="0" smtClean="0"/>
              <a:t>IOS</a:t>
            </a:r>
            <a:r>
              <a:rPr lang="zh-CN" altLang="en-US" sz="2200" dirty="0" smtClean="0"/>
              <a:t>内存管理的四个法则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记住</a:t>
            </a:r>
            <a:r>
              <a:rPr lang="en-US" altLang="zh-CN" sz="2200" dirty="0" smtClean="0"/>
              <a:t>retain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copy</a:t>
            </a:r>
            <a:r>
              <a:rPr lang="zh-CN" altLang="en-US" sz="2200" dirty="0" smtClean="0"/>
              <a:t>以及</a:t>
            </a:r>
            <a:r>
              <a:rPr lang="en-US" altLang="zh-CN" sz="2200" dirty="0" err="1" smtClean="0"/>
              <a:t>mutableCopy</a:t>
            </a:r>
            <a:r>
              <a:rPr lang="zh-CN" altLang="en-US" sz="2200" dirty="0" smtClean="0"/>
              <a:t>的区别和怎么用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了解浅拷贝和深拷贝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Object</a:t>
            </a:r>
            <a:r>
              <a:rPr lang="zh-CN" altLang="en-US" sz="2200" dirty="0" smtClean="0"/>
              <a:t>自定义对象的复制，需要重写</a:t>
            </a:r>
            <a:r>
              <a:rPr lang="en-US" altLang="zh-CN" sz="2200" dirty="0" err="1" smtClean="0"/>
              <a:t>copyWithZone</a:t>
            </a:r>
            <a:r>
              <a:rPr lang="zh-CN" altLang="en-US" sz="2200" dirty="0" smtClean="0"/>
              <a:t>函数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别把拥有“对象所有权”和“拥有对象的指针”搞混了</a:t>
            </a:r>
            <a:endParaRPr lang="en-US" altLang="zh-CN" sz="2200" dirty="0" smtClean="0"/>
          </a:p>
          <a:p>
            <a:r>
              <a:rPr lang="en-US" altLang="zh-CN" sz="2800" dirty="0" smtClean="0"/>
              <a:t>Delegate</a:t>
            </a:r>
            <a:r>
              <a:rPr lang="zh-CN" altLang="en-US" sz="2800" dirty="0" smtClean="0"/>
              <a:t>总结</a:t>
            </a:r>
            <a:endParaRPr lang="en-US" altLang="zh-CN" sz="2800" dirty="0" smtClean="0"/>
          </a:p>
          <a:p>
            <a:pPr lvl="1"/>
            <a:r>
              <a:rPr lang="zh-CN" altLang="en-US" sz="2200" dirty="0" smtClean="0"/>
              <a:t>了解委托者和被委托者的定义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Delegate</a:t>
            </a:r>
            <a:r>
              <a:rPr lang="zh-CN" altLang="en-US" sz="2200" dirty="0" smtClean="0"/>
              <a:t>使用过程的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个部分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由谁来实现委托方法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Delegate</a:t>
            </a:r>
            <a:r>
              <a:rPr lang="zh-CN" altLang="en-US" sz="2200" dirty="0" smtClean="0"/>
              <a:t>的失效</a:t>
            </a:r>
            <a:endParaRPr lang="en-US" altLang="zh-CN" sz="220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b="1" i="1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以上就是这次分享的第一部分，一片乱糟糟，还需要一段时间消化。</a:t>
            </a:r>
            <a:endParaRPr lang="en-US" altLang="zh-CN" b="1" i="1" dirty="0" smtClean="0">
              <a:solidFill>
                <a:srgbClr val="0070C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err="1" smtClean="0"/>
              <a:t>Speex</a:t>
            </a:r>
            <a:r>
              <a:rPr lang="zh-CN" altLang="en-US" sz="3200" dirty="0" smtClean="0"/>
              <a:t>语音压缩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	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第二部分，单纯的从项目开发中，让大家熟悉熟悉，了解了解语音压缩功能的开发过程和如何使用。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如果用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平台来开发各种关于语音的产品，且但凡需要联网交互音频的（微信、搜狗语音助手），就基本避免不了使用语音压缩这项技术。</a:t>
            </a:r>
            <a:endParaRPr lang="en-US" altLang="zh-CN" sz="2000" dirty="0" smtClean="0"/>
          </a:p>
          <a:p>
            <a:r>
              <a:rPr lang="zh-CN" altLang="en-US" dirty="0" smtClean="0"/>
              <a:t>我们从下面几个方面来认识它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Speex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</a:t>
            </a:r>
            <a:r>
              <a:rPr lang="en-US" altLang="zh-CN" dirty="0" err="1" smtClean="0"/>
              <a:t>Speex</a:t>
            </a:r>
            <a:r>
              <a:rPr lang="zh-CN" altLang="en-US" dirty="0" smtClean="0"/>
              <a:t>资源库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认识它里面的重要属性和配置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知道怎么运用它，它的工作流程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从项目出发，坦坦的去实践搞定它</a:t>
            </a:r>
            <a:endParaRPr lang="en-US" altLang="zh-C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err="1" smtClean="0"/>
              <a:t>Speex</a:t>
            </a:r>
            <a:r>
              <a:rPr lang="zh-CN" altLang="en-US" sz="3200" dirty="0" smtClean="0"/>
              <a:t>语音压缩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sz="2800" dirty="0" smtClean="0"/>
              <a:t>了解</a:t>
            </a:r>
            <a:r>
              <a:rPr lang="en-US" altLang="zh-CN" sz="2800" dirty="0" err="1" smtClean="0"/>
              <a:t>Speex</a:t>
            </a:r>
            <a:r>
              <a:rPr lang="zh-CN" altLang="en-US" sz="2800" dirty="0" smtClean="0"/>
              <a:t>资源库</a:t>
            </a:r>
            <a:endParaRPr lang="en-US" altLang="zh-CN" sz="2800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sz="2200" dirty="0" err="1" smtClean="0"/>
              <a:t>Speex</a:t>
            </a:r>
            <a:r>
              <a:rPr lang="zh-CN" altLang="en-US" sz="2200" dirty="0" smtClean="0"/>
              <a:t>是一套主要针对语音的开源免费，无专利保护的音频压缩格式</a:t>
            </a:r>
            <a:r>
              <a:rPr lang="zh-CN" altLang="en-US" sz="2400" dirty="0" smtClean="0"/>
              <a:t>。</a:t>
            </a:r>
            <a:endParaRPr lang="en-US" altLang="zh-CN" sz="2200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sz="2200" dirty="0" err="1" smtClean="0"/>
              <a:t>Speex</a:t>
            </a:r>
            <a:r>
              <a:rPr lang="zh-CN" altLang="en-US" sz="2200" dirty="0" smtClean="0"/>
              <a:t>是专门用于压缩声音的库，其基于</a:t>
            </a:r>
            <a:r>
              <a:rPr lang="en-US" altLang="zh-CN" sz="2200" dirty="0" smtClean="0"/>
              <a:t>CELP</a:t>
            </a:r>
            <a:r>
              <a:rPr lang="zh-CN" altLang="en-US" sz="2200" dirty="0" smtClean="0"/>
              <a:t>并且专门为比特率在</a:t>
            </a:r>
            <a:r>
              <a:rPr lang="en-US" altLang="zh-CN" sz="2200" dirty="0" smtClean="0"/>
              <a:t>2-44kbps</a:t>
            </a:r>
            <a:r>
              <a:rPr lang="zh-CN" altLang="en-US" sz="2200" dirty="0" smtClean="0"/>
              <a:t>的语音压缩而设计的，由于其专门针对语音声音，所以压缩声音的性能非常高。</a:t>
            </a:r>
            <a:endParaRPr lang="en-US" altLang="zh-CN" sz="2200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sz="2200" dirty="0" err="1" smtClean="0"/>
              <a:t>Speex</a:t>
            </a:r>
            <a:r>
              <a:rPr lang="zh-CN" altLang="en-US" sz="2200" dirty="0" smtClean="0"/>
              <a:t>由于其压缩性能好，及</a:t>
            </a:r>
            <a:r>
              <a:rPr lang="en-US" altLang="zh-CN" sz="2200" dirty="0" smtClean="0"/>
              <a:t>0.80</a:t>
            </a:r>
            <a:r>
              <a:rPr lang="zh-CN" altLang="en-US" sz="2200" dirty="0" smtClean="0"/>
              <a:t>版后的跨平台的性能，所以在网络声音的传输中有很大的价值。</a:t>
            </a:r>
            <a:endParaRPr lang="en-US" altLang="zh-CN" sz="2200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zh-CN" altLang="en-US" sz="2200" dirty="0" smtClean="0"/>
              <a:t>但是需要注意的是</a:t>
            </a:r>
            <a:r>
              <a:rPr lang="en-US" altLang="zh-CN" sz="2200" dirty="0" err="1" smtClean="0"/>
              <a:t>speex</a:t>
            </a:r>
            <a:r>
              <a:rPr lang="zh-CN" altLang="en-US" sz="2200" dirty="0" smtClean="0"/>
              <a:t>只能对声音进行压缩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不支持音乐的压缩。</a:t>
            </a:r>
            <a:endParaRPr lang="en-US" altLang="zh-CN" sz="2200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sz="2200" dirty="0" err="1" smtClean="0"/>
              <a:t>Speex</a:t>
            </a:r>
            <a:r>
              <a:rPr lang="zh-CN" altLang="en-US" sz="2200" dirty="0" smtClean="0"/>
              <a:t>属于有损压缩，压缩量与音质成反比，压缩的越小则音质越差。</a:t>
            </a:r>
            <a:endParaRPr lang="en-US" altLang="zh-CN" sz="2200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sz="2200" dirty="0" err="1" smtClean="0"/>
              <a:t>Speex</a:t>
            </a:r>
            <a:r>
              <a:rPr lang="zh-CN" altLang="en-US" sz="2200" dirty="0" smtClean="0"/>
              <a:t>针对声音的每一帧进行压缩加码，同样</a:t>
            </a:r>
            <a:r>
              <a:rPr lang="en-US" altLang="zh-CN" sz="2200" dirty="0" err="1" smtClean="0"/>
              <a:t>Speex</a:t>
            </a:r>
            <a:r>
              <a:rPr lang="zh-CN" altLang="en-US" sz="2200" dirty="0" smtClean="0"/>
              <a:t>解码也是对每一帧进行的。</a:t>
            </a:r>
            <a:endParaRPr lang="en-US" altLang="zh-CN" sz="2200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Objective-C</a:t>
            </a:r>
            <a:r>
              <a:rPr lang="zh-CN" altLang="en-US" sz="3200" dirty="0" smtClean="0"/>
              <a:t>的内存管理</a:t>
            </a:r>
            <a:endParaRPr lang="en-US" altLang="zh-CN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928670"/>
            <a:ext cx="8429684" cy="56436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引用计数的介绍和用处：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先来说下，</a:t>
            </a:r>
            <a:r>
              <a:rPr lang="en-US" altLang="zh-CN" dirty="0" smtClean="0"/>
              <a:t>Objective-C</a:t>
            </a:r>
            <a:r>
              <a:rPr lang="zh-CN" altLang="en-US" dirty="0" smtClean="0"/>
              <a:t>中的每一个对象都有一个引用计数（</a:t>
            </a:r>
            <a:r>
              <a:rPr lang="en-US" altLang="zh-CN" dirty="0" err="1" smtClean="0"/>
              <a:t>retainCount</a:t>
            </a:r>
            <a:r>
              <a:rPr lang="zh-CN" altLang="en-US" dirty="0" smtClean="0"/>
              <a:t>）。系统会通过这个引用计数来当做依据，从而决定是否对该对象进行回收清理。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只要</a:t>
            </a:r>
            <a:r>
              <a:rPr lang="en-US" altLang="zh-CN" dirty="0" err="1" smtClean="0"/>
              <a:t>retainCount</a:t>
            </a:r>
            <a:r>
              <a:rPr lang="zh-CN" altLang="en-US" dirty="0" smtClean="0"/>
              <a:t>大于零，对象就是存在并有效地。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alloc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创建的对象，其</a:t>
            </a:r>
            <a:r>
              <a:rPr lang="en-US" altLang="zh-CN" dirty="0" err="1" smtClean="0"/>
              <a:t>retainCount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1.</a:t>
            </a:r>
          </a:p>
          <a:p>
            <a:pPr lvl="1"/>
            <a:r>
              <a:rPr lang="en-US" altLang="zh-CN" dirty="0" smtClean="0"/>
              <a:t>retain</a:t>
            </a:r>
            <a:r>
              <a:rPr lang="zh-CN" altLang="en-US" dirty="0" smtClean="0"/>
              <a:t>不创建新对象，是在原对象的</a:t>
            </a:r>
            <a:r>
              <a:rPr lang="en-US" altLang="zh-CN" dirty="0" err="1" smtClean="0"/>
              <a:t>retainCount</a:t>
            </a:r>
            <a:r>
              <a:rPr lang="zh-CN" altLang="en-US" dirty="0" smtClean="0"/>
              <a:t>加</a:t>
            </a:r>
            <a:r>
              <a:rPr lang="en-US" altLang="zh-CN" dirty="0" smtClean="0"/>
              <a:t>1.</a:t>
            </a:r>
          </a:p>
          <a:p>
            <a:pPr lvl="1"/>
            <a:r>
              <a:rPr lang="en-US" altLang="zh-CN" dirty="0" smtClean="0"/>
              <a:t>release</a:t>
            </a:r>
            <a:r>
              <a:rPr lang="zh-CN" altLang="en-US" dirty="0" smtClean="0"/>
              <a:t>是在该对象的</a:t>
            </a:r>
            <a:r>
              <a:rPr lang="en-US" altLang="zh-CN" dirty="0" err="1" smtClean="0"/>
              <a:t>retainCount</a:t>
            </a:r>
            <a:r>
              <a:rPr lang="zh-CN" altLang="en-US" dirty="0" smtClean="0"/>
              <a:t>减</a:t>
            </a:r>
            <a:r>
              <a:rPr lang="en-US" altLang="zh-CN" dirty="0" smtClean="0"/>
              <a:t>1.</a:t>
            </a: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err="1" smtClean="0"/>
              <a:t>retainCount</a:t>
            </a:r>
            <a:r>
              <a:rPr lang="zh-CN" altLang="en-US" dirty="0" smtClean="0"/>
              <a:t>减少到零，对象就会被系统清理回收。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dealloc</a:t>
            </a:r>
            <a:r>
              <a:rPr lang="zh-CN" altLang="en-US" dirty="0" smtClean="0"/>
              <a:t>清理对象是自动调用的，不要蛋疼的想去调用它。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dealloc</a:t>
            </a:r>
            <a:r>
              <a:rPr lang="zh-CN" altLang="en-US" dirty="0" smtClean="0"/>
              <a:t>是单行路，一旦调用了就不会返回，同时被清理的对象也就再也找不回来了。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1800" dirty="0" smtClean="0"/>
              <a:t>	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err="1" smtClean="0"/>
              <a:t>Speex</a:t>
            </a:r>
            <a:r>
              <a:rPr lang="zh-CN" altLang="en-US" sz="3200" dirty="0" smtClean="0"/>
              <a:t>语音压缩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8579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认识它里面的重要属性和配置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采样率 </a:t>
            </a:r>
            <a:r>
              <a:rPr lang="en-US" altLang="zh-CN" dirty="0" smtClean="0"/>
              <a:t>(</a:t>
            </a:r>
            <a:r>
              <a:rPr lang="en-US" dirty="0" smtClean="0"/>
              <a:t>Sampling rate)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Speex</a:t>
            </a:r>
            <a:r>
              <a:rPr lang="zh-CN" altLang="en-US" sz="2000" dirty="0" smtClean="0"/>
              <a:t>主要用了三种不同的采样率：</a:t>
            </a:r>
            <a:r>
              <a:rPr lang="en-US" altLang="zh-CN" sz="2000" dirty="0" smtClean="0"/>
              <a:t>8Khz(</a:t>
            </a:r>
            <a:r>
              <a:rPr lang="zh-CN" altLang="en-US" sz="2000" dirty="0" smtClean="0"/>
              <a:t>窄带</a:t>
            </a:r>
            <a:r>
              <a:rPr lang="en-US" altLang="zh-CN" sz="2000" dirty="0" smtClean="0"/>
              <a:t>narrowband)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16KHz(</a:t>
            </a:r>
            <a:r>
              <a:rPr lang="zh-CN" altLang="en-US" sz="2000" dirty="0" smtClean="0"/>
              <a:t>宽带</a:t>
            </a:r>
            <a:r>
              <a:rPr lang="en-US" altLang="zh-CN" sz="2000" dirty="0" smtClean="0"/>
              <a:t>wideband)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32KHz(</a:t>
            </a:r>
            <a:r>
              <a:rPr lang="zh-CN" altLang="en-US" sz="2000" dirty="0" smtClean="0"/>
              <a:t>超宽带</a:t>
            </a:r>
            <a:r>
              <a:rPr lang="en-US" altLang="zh-CN" sz="2000" dirty="0" err="1" smtClean="0"/>
              <a:t>uwideband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帧</a:t>
            </a:r>
            <a:r>
              <a:rPr lang="en-US" altLang="zh-CN" dirty="0" smtClean="0"/>
              <a:t>(frame)</a:t>
            </a:r>
          </a:p>
          <a:p>
            <a:pPr lvl="2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Speex</a:t>
            </a:r>
            <a:r>
              <a:rPr lang="zh-CN" altLang="en-US" sz="2000" dirty="0" smtClean="0"/>
              <a:t>操作针对每一帧进行。声音是由无数帧组成的。一帧等于采样率*帧长</a:t>
            </a:r>
            <a:r>
              <a:rPr lang="en-US" altLang="zh-CN" sz="2000" dirty="0" smtClean="0"/>
              <a:t>(20ms)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iphone</a:t>
            </a:r>
            <a:r>
              <a:rPr lang="zh-CN" altLang="en-US" sz="2000" dirty="0" smtClean="0"/>
              <a:t>下一帧通常</a:t>
            </a:r>
            <a:r>
              <a:rPr lang="en-US" altLang="zh-CN" sz="2000" dirty="0" smtClean="0"/>
              <a:t>16000*0.02=320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short</a:t>
            </a:r>
          </a:p>
          <a:p>
            <a:pPr lvl="1"/>
            <a:r>
              <a:rPr lang="zh-CN" altLang="en-US" dirty="0" smtClean="0"/>
              <a:t>压缩质量</a:t>
            </a:r>
            <a:r>
              <a:rPr lang="en-US" altLang="zh-CN" dirty="0" smtClean="0"/>
              <a:t>(SPEEX_SET_QUALITY)</a:t>
            </a:r>
          </a:p>
          <a:p>
            <a:pPr lvl="2">
              <a:buNone/>
            </a:pPr>
            <a:r>
              <a:rPr lang="en-US" altLang="zh-CN" dirty="0" smtClean="0"/>
              <a:t>	</a:t>
            </a:r>
            <a:r>
              <a:rPr lang="en-US" altLang="zh-CN" sz="2000" dirty="0" err="1" smtClean="0"/>
              <a:t>Speex</a:t>
            </a:r>
            <a:r>
              <a:rPr lang="zh-CN" altLang="en-US" sz="2000" dirty="0" smtClean="0"/>
              <a:t>是有损的编解码器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这意味着它对声音的压缩是以牺牲输入语音信号为代价的。</a:t>
            </a:r>
            <a:r>
              <a:rPr lang="en-US" altLang="zh-CN" sz="2000" dirty="0" err="1" smtClean="0"/>
              <a:t>Speex</a:t>
            </a:r>
            <a:r>
              <a:rPr lang="zh-CN" altLang="en-US" sz="2000" dirty="0" smtClean="0"/>
              <a:t>编码质量大多数时间是一个范围为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的参数来控制的，因此是可以控制质量和码率之间权衡的。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复杂度</a:t>
            </a:r>
            <a:r>
              <a:rPr lang="en-US" altLang="zh-CN" dirty="0" smtClean="0"/>
              <a:t>(SPEEX_SET_COMPLEXITY)</a:t>
            </a:r>
          </a:p>
          <a:p>
            <a:pPr lvl="2">
              <a:buNone/>
            </a:pPr>
            <a:r>
              <a:rPr lang="en-US" altLang="zh-CN" sz="1700" dirty="0" smtClean="0"/>
              <a:t>	</a:t>
            </a:r>
            <a:r>
              <a:rPr lang="zh-CN" altLang="en-US" sz="2000" dirty="0" smtClean="0"/>
              <a:t>用</a:t>
            </a:r>
            <a:r>
              <a:rPr lang="en-US" altLang="zh-CN" sz="2000" dirty="0" err="1" smtClean="0"/>
              <a:t>speex</a:t>
            </a:r>
            <a:r>
              <a:rPr lang="zh-CN" altLang="en-US" sz="2000" dirty="0" smtClean="0"/>
              <a:t>，你可以将编码器设置成允许的复杂度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这由一个范围为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的整数来控制完成。在通常的实践运用中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噪声级别的复杂度最好的是设置在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之间。</a:t>
            </a:r>
            <a:r>
              <a:rPr lang="en-US" altLang="zh-CN" sz="1700" dirty="0" smtClean="0"/>
              <a:t>	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err="1" smtClean="0"/>
              <a:t>Speex</a:t>
            </a:r>
            <a:r>
              <a:rPr lang="zh-CN" altLang="en-US" sz="3200" dirty="0" smtClean="0"/>
              <a:t>语音压缩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en-US" altLang="zh-CN" sz="2000" dirty="0" smtClean="0"/>
          </a:p>
          <a:p>
            <a:pPr lvl="1"/>
            <a:r>
              <a:rPr lang="zh-CN" altLang="en-US" dirty="0" smtClean="0"/>
              <a:t>知觉增强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sz="1800" dirty="0" smtClean="0"/>
              <a:t>	</a:t>
            </a:r>
            <a:r>
              <a:rPr lang="zh-CN" altLang="en-US" sz="2000" dirty="0" smtClean="0"/>
              <a:t>知觉增强主要用在解码器上，是解码的一部分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它在打开的时候用来减少由编码解码所产生的噪音。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预处理器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预处理器模块是</a:t>
            </a:r>
            <a:r>
              <a:rPr lang="en-US" altLang="zh-CN" sz="2000" dirty="0" smtClean="0"/>
              <a:t>1.1.x</a:t>
            </a:r>
            <a:r>
              <a:rPr lang="zh-CN" altLang="en-US" sz="2000" dirty="0" smtClean="0"/>
              <a:t>版本后出来的。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预处理器是设计用来在音频编码器之前运行。预处理器提供了三个主要功能：</a:t>
            </a:r>
            <a:endParaRPr lang="en-US" altLang="zh-CN" sz="2000" dirty="0" smtClean="0"/>
          </a:p>
          <a:p>
            <a:pPr lvl="2"/>
            <a:r>
              <a:rPr lang="en-US" sz="2000" dirty="0" smtClean="0"/>
              <a:t>noise suppression </a:t>
            </a:r>
            <a:r>
              <a:rPr lang="zh-CN" altLang="en-US" sz="2000" dirty="0" smtClean="0"/>
              <a:t>：降噪</a:t>
            </a:r>
            <a:endParaRPr lang="en-US" sz="2000" dirty="0" smtClean="0"/>
          </a:p>
          <a:p>
            <a:pPr lvl="2"/>
            <a:r>
              <a:rPr lang="en-US" altLang="zh-CN" sz="2000" dirty="0" smtClean="0"/>
              <a:t>a</a:t>
            </a:r>
            <a:r>
              <a:rPr lang="en-US" sz="2000" dirty="0" smtClean="0"/>
              <a:t>utomatic gain control (AGC)</a:t>
            </a:r>
            <a:r>
              <a:rPr lang="zh-CN" altLang="en-US" sz="2000" dirty="0" smtClean="0"/>
              <a:t>：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自动增益控制</a:t>
            </a:r>
            <a:endParaRPr lang="en-US" sz="2000" dirty="0" smtClean="0"/>
          </a:p>
          <a:p>
            <a:pPr lvl="2"/>
            <a:r>
              <a:rPr lang="en-US" sz="2000" dirty="0" smtClean="0"/>
              <a:t>voice activity detection (VAD) </a:t>
            </a:r>
            <a:r>
              <a:rPr lang="zh-CN" altLang="en-US" sz="2000" dirty="0" smtClean="0"/>
              <a:t>：声音活动检测</a:t>
            </a:r>
            <a:endParaRPr lang="en-US" sz="2000" dirty="0" smtClean="0"/>
          </a:p>
          <a:p>
            <a:pPr lvl="2"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err="1" smtClean="0"/>
              <a:t>Speex</a:t>
            </a:r>
            <a:r>
              <a:rPr lang="zh-CN" altLang="en-US" sz="3200" dirty="0" smtClean="0"/>
              <a:t>语音压缩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8579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知道怎么运用它，它的工作流程：</a:t>
            </a:r>
            <a:endParaRPr lang="en-US" altLang="zh-CN" dirty="0" smtClean="0"/>
          </a:p>
          <a:p>
            <a:pPr lvl="1"/>
            <a:r>
              <a:rPr lang="en-US" altLang="zh-CN" sz="22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Speex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比特包结构体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SpeexBits</a:t>
            </a:r>
            <a:r>
              <a:rPr lang="en-US" altLang="zh-CN" sz="2200" dirty="0" smtClean="0"/>
              <a:t> bits </a:t>
            </a:r>
          </a:p>
          <a:p>
            <a:pPr lvl="1"/>
            <a:r>
              <a:rPr lang="en-US" altLang="zh-CN" sz="22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Speex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编码器状态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void * </a:t>
            </a:r>
            <a:r>
              <a:rPr lang="en-US" altLang="zh-CN" sz="2200" dirty="0" err="1" smtClean="0"/>
              <a:t>enc_state</a:t>
            </a:r>
            <a:endParaRPr lang="en-US" altLang="zh-CN" sz="2200" dirty="0" smtClean="0"/>
          </a:p>
          <a:p>
            <a:pPr lvl="1"/>
            <a:r>
              <a: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初始化两变量</a:t>
            </a:r>
            <a:r>
              <a:rPr lang="zh-CN" altLang="en-US" sz="2200" dirty="0" smtClean="0"/>
              <a:t>： </a:t>
            </a:r>
            <a:r>
              <a:rPr lang="en-US" altLang="zh-CN" sz="2200" dirty="0" err="1" smtClean="0"/>
              <a:t>speex_bits_init</a:t>
            </a:r>
            <a:r>
              <a:rPr lang="en-US" altLang="zh-CN" sz="2200" dirty="0" smtClean="0"/>
              <a:t>(&amp;bits); </a:t>
            </a:r>
            <a:r>
              <a:rPr lang="en-US" altLang="zh-CN" sz="2200" dirty="0" err="1" smtClean="0"/>
              <a:t>enc_state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speex_encoder_init</a:t>
            </a:r>
            <a:r>
              <a:rPr lang="en-US" altLang="zh-CN" sz="2200" dirty="0" smtClean="0"/>
              <a:t>(&amp;</a:t>
            </a:r>
            <a:r>
              <a:rPr lang="en-US" altLang="zh-CN" sz="2200" dirty="0" err="1" smtClean="0"/>
              <a:t>speex_wb_mode</a:t>
            </a:r>
            <a:r>
              <a:rPr lang="en-US" altLang="zh-CN" sz="2200" dirty="0" smtClean="0"/>
              <a:t>); </a:t>
            </a:r>
            <a:r>
              <a:rPr lang="en-US" altLang="zh-CN" sz="2200" dirty="0" err="1" smtClean="0"/>
              <a:t>wb_mode</a:t>
            </a:r>
            <a:r>
              <a:rPr lang="zh-CN" altLang="en-US" sz="2200" dirty="0" smtClean="0"/>
              <a:t>代表</a:t>
            </a:r>
            <a:r>
              <a:rPr lang="en-US" altLang="zh-CN" sz="2200" dirty="0" smtClean="0"/>
              <a:t>16KHz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8KHz</a:t>
            </a:r>
            <a:r>
              <a:rPr lang="zh-CN" altLang="en-US" sz="2200" dirty="0" smtClean="0"/>
              <a:t>为</a:t>
            </a:r>
            <a:r>
              <a:rPr lang="en-US" altLang="zh-CN" sz="2200" dirty="0" err="1" smtClean="0"/>
              <a:t>speex_nb_mode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32Khz</a:t>
            </a:r>
            <a:r>
              <a:rPr lang="zh-CN" altLang="en-US" sz="2200" dirty="0" smtClean="0"/>
              <a:t>为</a:t>
            </a:r>
            <a:r>
              <a:rPr lang="en-US" altLang="zh-CN" sz="2200" dirty="0" err="1" smtClean="0"/>
              <a:t>uwb_mode</a:t>
            </a:r>
            <a:r>
              <a:rPr lang="en-US" altLang="zh-CN" sz="2200" dirty="0" smtClean="0"/>
              <a:t>.</a:t>
            </a:r>
          </a:p>
          <a:p>
            <a:pPr lvl="1"/>
            <a:r>
              <a: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音频加码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speex_encode_int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enc_state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input_frame</a:t>
            </a:r>
            <a:r>
              <a:rPr lang="en-US" altLang="zh-CN" sz="2200" dirty="0" smtClean="0"/>
              <a:t>, &amp;bits);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填充压缩数据</a:t>
            </a:r>
            <a:r>
              <a:rPr lang="zh-CN" altLang="en-US" sz="2200" dirty="0" smtClean="0"/>
              <a:t>，</a:t>
            </a:r>
            <a:r>
              <a:rPr lang="en-US" altLang="zh-CN" sz="2200" dirty="0" err="1" smtClean="0"/>
              <a:t>input_frame</a:t>
            </a:r>
            <a:r>
              <a:rPr lang="zh-CN" altLang="en-US" sz="2200" dirty="0" smtClean="0"/>
              <a:t>就是待加码的一帧数据。</a:t>
            </a:r>
            <a:endParaRPr lang="en-US" altLang="zh-CN" sz="2200" dirty="0" smtClean="0"/>
          </a:p>
          <a:p>
            <a:pPr lvl="1"/>
            <a:r>
              <a: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数据转移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byte_count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speex_bits_write</a:t>
            </a:r>
            <a:r>
              <a:rPr lang="en-US" altLang="zh-CN" sz="2200" dirty="0" smtClean="0"/>
              <a:t>(&amp;bits, </a:t>
            </a:r>
            <a:r>
              <a:rPr lang="en-US" altLang="zh-CN" sz="2200" dirty="0" err="1" smtClean="0"/>
              <a:t>speexFrame</a:t>
            </a:r>
            <a:r>
              <a:rPr lang="en-US" altLang="zh-CN" sz="2200" dirty="0" smtClean="0"/>
              <a:t>, MAX_NB_BYTES);</a:t>
            </a:r>
            <a:r>
              <a:rPr lang="zh-CN" altLang="en-US" sz="2200" dirty="0" smtClean="0"/>
              <a:t> </a:t>
            </a:r>
            <a:r>
              <a:rPr lang="en-US" altLang="zh-CN" sz="2200" dirty="0" err="1" smtClean="0"/>
              <a:t>speexFrame</a:t>
            </a:r>
            <a:r>
              <a:rPr lang="zh-CN" altLang="en-US" sz="2200" dirty="0" smtClean="0"/>
              <a:t>是加码后的一帧，</a:t>
            </a:r>
            <a:r>
              <a:rPr lang="en-US" altLang="zh-CN" sz="2200" dirty="0" smtClean="0"/>
              <a:t>MAX_NB_BYTES</a:t>
            </a:r>
            <a:r>
              <a:rPr lang="zh-CN" altLang="en-US" sz="2200" dirty="0" smtClean="0"/>
              <a:t>是</a:t>
            </a:r>
            <a:r>
              <a:rPr lang="en-US" altLang="zh-CN" sz="2200" dirty="0" err="1" smtClean="0"/>
              <a:t>speexFrame</a:t>
            </a:r>
            <a:r>
              <a:rPr lang="zh-CN" altLang="en-US" sz="2200" dirty="0" smtClean="0"/>
              <a:t>在不导致溢出时可被写入的最大字节数，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byte_count</a:t>
            </a:r>
            <a:r>
              <a:rPr lang="zh-CN" altLang="en-US" sz="2200" dirty="0" smtClean="0"/>
              <a:t>是</a:t>
            </a:r>
            <a:r>
              <a:rPr lang="en-US" altLang="zh-CN" sz="2200" dirty="0" err="1" smtClean="0"/>
              <a:t>speexFrame</a:t>
            </a:r>
            <a:r>
              <a:rPr lang="zh-CN" altLang="en-US" sz="2200" dirty="0" smtClean="0"/>
              <a:t>实际被写入的字节数。</a:t>
            </a:r>
            <a:endParaRPr lang="en-US" altLang="zh-CN" sz="2200" dirty="0" smtClean="0"/>
          </a:p>
          <a:p>
            <a:pPr lvl="1"/>
            <a:r>
              <a: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销毁释放资源</a:t>
            </a:r>
            <a:r>
              <a:rPr lang="en-US" altLang="zh-CN" sz="2200" dirty="0" err="1" smtClean="0"/>
              <a:t>speex_bits_destroy</a:t>
            </a:r>
            <a:r>
              <a:rPr lang="en-US" altLang="zh-CN" sz="2200" dirty="0" smtClean="0"/>
              <a:t>( &amp;bits );</a:t>
            </a:r>
          </a:p>
          <a:p>
            <a:pPr lvl="1">
              <a:buNone/>
            </a:pPr>
            <a:r>
              <a:rPr lang="en-US" altLang="zh-CN" sz="2200" dirty="0" smtClean="0"/>
              <a:t>	</a:t>
            </a:r>
            <a:r>
              <a:rPr lang="en-US" altLang="zh-CN" sz="2200" dirty="0" err="1" smtClean="0"/>
              <a:t>speex_encoder_destroy</a:t>
            </a:r>
            <a:r>
              <a:rPr lang="en-US" altLang="zh-CN" sz="2200" dirty="0" smtClean="0"/>
              <a:t>( </a:t>
            </a:r>
            <a:r>
              <a:rPr lang="en-US" altLang="zh-CN" sz="2200" dirty="0" err="1" smtClean="0"/>
              <a:t>enc_state</a:t>
            </a:r>
            <a:r>
              <a:rPr lang="en-US" altLang="zh-CN" sz="2200" dirty="0" smtClean="0"/>
              <a:t> );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err="1" smtClean="0"/>
              <a:t>Speex</a:t>
            </a:r>
            <a:r>
              <a:rPr lang="zh-CN" altLang="en-US" sz="3200" dirty="0" smtClean="0"/>
              <a:t>语音压缩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857916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 smtClean="0"/>
              <a:t>从项目出发，坦坦的去实践搞定它</a:t>
            </a:r>
            <a:endParaRPr lang="en-US" altLang="zh-CN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zh-CN" altLang="en-US" dirty="0" smtClean="0"/>
              <a:t>运用在项目中，让我们真真正正的去走一遍</a:t>
            </a:r>
            <a:r>
              <a:rPr lang="en-US" altLang="zh-CN" dirty="0" err="1" smtClean="0"/>
              <a:t>Speex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822960" lvl="3" indent="-274320">
              <a:buSzPct val="95000"/>
            </a:pPr>
            <a:r>
              <a:rPr lang="zh-CN" altLang="en-US" dirty="0" smtClean="0"/>
              <a:t>定义我们需要的所有变量</a:t>
            </a:r>
            <a:endParaRPr lang="en-US" altLang="zh-CN" dirty="0" smtClean="0"/>
          </a:p>
          <a:p>
            <a:pPr marL="822960" lvl="3" indent="-274320">
              <a:buSzPct val="95000"/>
              <a:buNone/>
            </a:pPr>
            <a:endParaRPr lang="en-US" altLang="zh-CN" dirty="0" smtClean="0"/>
          </a:p>
          <a:p>
            <a:pPr marL="822960" lvl="3" indent="-274320">
              <a:buSzPct val="95000"/>
              <a:buNone/>
            </a:pPr>
            <a:endParaRPr lang="en-US" altLang="zh-CN" dirty="0" smtClean="0"/>
          </a:p>
          <a:p>
            <a:pPr marL="822960" lvl="3" indent="-274320">
              <a:buSzPct val="95000"/>
              <a:buNone/>
            </a:pPr>
            <a:endParaRPr lang="en-US" altLang="zh-CN" dirty="0" smtClean="0"/>
          </a:p>
          <a:p>
            <a:pPr marL="822960" lvl="3" indent="-274320">
              <a:buSzPct val="9500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Speech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是从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rawInfo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中取得的一帧数据。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22960" lvl="3" indent="-274320">
              <a:buSzPct val="95000"/>
              <a:buNone/>
            </a:pP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encodeShort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是从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Speech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中得到的等待压缩的数据。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22960" lvl="3" indent="-274320">
              <a:buSzPct val="95000"/>
              <a:buNone/>
            </a:pP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speexFrame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是承载压缩后数据的容器。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22960" lvl="3" indent="-274320">
              <a:buSzPct val="95000"/>
            </a:pPr>
            <a:r>
              <a:rPr lang="zh-CN" altLang="en-US" dirty="0" smtClean="0"/>
              <a:t>定义</a:t>
            </a:r>
            <a:r>
              <a:rPr lang="en-US" altLang="zh-CN" dirty="0" err="1" smtClean="0"/>
              <a:t>SpeexBits</a:t>
            </a:r>
            <a:r>
              <a:rPr lang="zh-CN" altLang="en-US" dirty="0" smtClean="0"/>
              <a:t>结构体变量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并进行初始化。</a:t>
            </a:r>
            <a:r>
              <a:rPr lang="en-US" altLang="zh-CN" dirty="0" smtClean="0"/>
              <a:t> </a:t>
            </a:r>
          </a:p>
          <a:p>
            <a:pPr marL="1097280" lvl="4" indent="-274320">
              <a:buSzPct val="95000"/>
              <a:buNone/>
            </a:pPr>
            <a:r>
              <a:rPr lang="en-US" altLang="zh-CN" dirty="0" smtClean="0"/>
              <a:t>	</a:t>
            </a:r>
            <a:r>
              <a:rPr lang="en-US" altLang="zh-CN" sz="1800" dirty="0" err="1" smtClean="0"/>
              <a:t>SpeexBits</a:t>
            </a:r>
            <a:r>
              <a:rPr lang="zh-CN" altLang="en-US" sz="1800" dirty="0" smtClean="0"/>
              <a:t>结构体中包含了加码语音中的一些</a:t>
            </a:r>
            <a:r>
              <a:rPr lang="en-US" altLang="zh-CN" sz="1800" dirty="0" err="1" smtClean="0"/>
              <a:t>int</a:t>
            </a:r>
            <a:r>
              <a:rPr lang="zh-CN" altLang="en-US" sz="1800" dirty="0" smtClean="0"/>
              <a:t>变量，包括分配的内存</a:t>
            </a:r>
            <a:r>
              <a:rPr lang="en-US" altLang="zh-CN" sz="1800" dirty="0" smtClean="0"/>
              <a:t>size</a:t>
            </a:r>
            <a:r>
              <a:rPr lang="zh-CN" altLang="en-US" sz="1800" dirty="0" smtClean="0"/>
              <a:t>、当前位的字节数等等。</a:t>
            </a:r>
            <a:endParaRPr lang="en-US" altLang="zh-CN" sz="1800" dirty="0" smtClean="0"/>
          </a:p>
          <a:p>
            <a:pPr marL="1097280" lvl="4" indent="-274320">
              <a:buSzPct val="95000"/>
              <a:buNone/>
            </a:pPr>
            <a:endParaRPr lang="en-US" altLang="zh-CN" sz="1800" dirty="0" smtClean="0"/>
          </a:p>
          <a:p>
            <a:pPr marL="1097280" lvl="4" indent="-274320">
              <a:buSzPct val="95000"/>
              <a:buNone/>
            </a:pPr>
            <a:endParaRPr lang="en-US" altLang="zh-CN" sz="1800" dirty="0" smtClean="0"/>
          </a:p>
          <a:p>
            <a:pPr marL="1097280" lvl="4" indent="-274320">
              <a:buSzPct val="95000"/>
              <a:buNone/>
            </a:pPr>
            <a:r>
              <a:rPr lang="en-US" altLang="zh-CN" sz="1800" dirty="0" smtClean="0"/>
              <a:t>	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定义结构体并进行初始化操作。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63490" name="Picture 2" descr="C:\Users\leitong\Desktop\ppt截图\speex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000240"/>
            <a:ext cx="5867400" cy="1076325"/>
          </a:xfrm>
          <a:prstGeom prst="rect">
            <a:avLst/>
          </a:prstGeom>
          <a:noFill/>
        </p:spPr>
      </p:pic>
      <p:pic>
        <p:nvPicPr>
          <p:cNvPr id="63491" name="Picture 3" descr="C:\Users\leitong\Desktop\ppt截图\speex-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5072074"/>
            <a:ext cx="2295525" cy="55245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err="1" smtClean="0"/>
              <a:t>Speex</a:t>
            </a:r>
            <a:r>
              <a:rPr lang="zh-CN" altLang="en-US" sz="3200" dirty="0" smtClean="0"/>
              <a:t>语音压缩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pPr marL="822960" lvl="3" indent="-274320">
              <a:buSzPct val="95000"/>
            </a:pPr>
            <a:r>
              <a:rPr lang="zh-CN" altLang="en-US" dirty="0" smtClean="0"/>
              <a:t>定义并初始化编码器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状态，此时根据录音采样率来配置是否是窄带</a:t>
            </a:r>
            <a:r>
              <a:rPr lang="en-US" altLang="zh-CN" dirty="0" smtClean="0"/>
              <a:t>(8k)</a:t>
            </a:r>
            <a:r>
              <a:rPr lang="zh-CN" altLang="en-US" dirty="0" smtClean="0"/>
              <a:t>、宽带</a:t>
            </a:r>
            <a:r>
              <a:rPr lang="en-US" altLang="zh-CN" dirty="0" smtClean="0"/>
              <a:t>(16k)</a:t>
            </a:r>
            <a:r>
              <a:rPr lang="zh-CN" altLang="en-US" dirty="0" smtClean="0"/>
              <a:t>和超宽带</a:t>
            </a:r>
            <a:r>
              <a:rPr lang="en-US" altLang="zh-CN" dirty="0" smtClean="0"/>
              <a:t>(32k)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 </a:t>
            </a:r>
          </a:p>
          <a:p>
            <a:pPr marL="822960" lvl="3" indent="-274320">
              <a:buSzPct val="95000"/>
            </a:pPr>
            <a:r>
              <a:rPr lang="zh-CN" altLang="en-US" dirty="0" smtClean="0"/>
              <a:t>设定编码器的参数，设定编码器待处理的单帧的大小，加码质量以及声音复杂度的配置。</a:t>
            </a:r>
            <a:endParaRPr lang="en-US" altLang="zh-CN" dirty="0" smtClean="0"/>
          </a:p>
          <a:p>
            <a:pPr marL="1097280" lvl="4" indent="-274320">
              <a:buSzPct val="95000"/>
              <a:buNone/>
            </a:pPr>
            <a:r>
              <a:rPr lang="en-US" altLang="zh-CN" dirty="0" smtClean="0"/>
              <a:t>	</a:t>
            </a:r>
            <a:r>
              <a:rPr lang="zh-CN" altLang="en-US" sz="1800" dirty="0" smtClean="0"/>
              <a:t>单帧大小用采样率</a:t>
            </a:r>
            <a:r>
              <a:rPr lang="en-US" altLang="zh-CN" sz="1800" dirty="0" smtClean="0"/>
              <a:t>*20ms</a:t>
            </a:r>
            <a:r>
              <a:rPr lang="zh-CN" altLang="en-US" sz="1800" dirty="0" smtClean="0"/>
              <a:t>帧长计算得出。</a:t>
            </a:r>
            <a:r>
              <a:rPr lang="en-US" altLang="zh-CN" sz="1800" dirty="0" smtClean="0"/>
              <a:t>16kHz</a:t>
            </a:r>
            <a:r>
              <a:rPr lang="zh-CN" altLang="en-US" sz="1800" dirty="0" smtClean="0"/>
              <a:t>下，加码质量通常为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，压缩比能达到</a:t>
            </a:r>
            <a:r>
              <a:rPr lang="en-US" altLang="zh-CN" sz="1800" dirty="0" smtClean="0"/>
              <a:t>10:1</a:t>
            </a:r>
            <a:r>
              <a:rPr lang="zh-CN" altLang="en-US" sz="1800" dirty="0" smtClean="0"/>
              <a:t>，复杂度设置为</a:t>
            </a:r>
            <a:r>
              <a:rPr lang="en-US" altLang="zh-CN" sz="1800" dirty="0" smtClean="0"/>
              <a:t>3.</a:t>
            </a:r>
          </a:p>
          <a:p>
            <a:pPr marL="822960" lvl="3" indent="-274320">
              <a:buSzPct val="95000"/>
            </a:pPr>
            <a:endParaRPr lang="en-US" altLang="zh-CN" dirty="0" smtClean="0"/>
          </a:p>
          <a:p>
            <a:pPr marL="822960" lvl="3" indent="-274320">
              <a:buSzPct val="95000"/>
            </a:pPr>
            <a:endParaRPr lang="en-US" altLang="zh-CN" dirty="0" smtClean="0"/>
          </a:p>
          <a:p>
            <a:pPr marL="822960" lvl="3" indent="-274320">
              <a:buSzPct val="95000"/>
              <a:buNone/>
            </a:pPr>
            <a:endParaRPr lang="en-US" altLang="zh-CN" dirty="0" smtClean="0"/>
          </a:p>
          <a:p>
            <a:pPr marL="822960" lvl="3" indent="-274320">
              <a:buSzPct val="95000"/>
              <a:buNone/>
            </a:pPr>
            <a:endParaRPr lang="en-US" altLang="zh-CN" dirty="0" smtClean="0"/>
          </a:p>
          <a:p>
            <a:pPr marL="822960" lvl="3" indent="-274320">
              <a:buSzPct val="95000"/>
            </a:pPr>
            <a:endParaRPr lang="en-US" altLang="zh-CN" dirty="0" smtClean="0"/>
          </a:p>
          <a:p>
            <a:pPr marL="822960" lvl="3" indent="-274320">
              <a:buSzPct val="95000"/>
              <a:buNone/>
            </a:pPr>
            <a:r>
              <a:rPr lang="en-US" altLang="zh-CN" sz="1400" b="1" dirty="0" smtClean="0">
                <a:solidFill>
                  <a:srgbClr val="C00000"/>
                </a:solidFill>
              </a:rPr>
              <a:t>	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encode_state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是编码器的状态，后续的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编码器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配置都需要设置该状态。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22960" lvl="3" indent="-274320">
              <a:buSzPct val="9500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8kHz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16kHz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32kHz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speex_nb_mode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speex_wb_mode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speex_uwb_mode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编码器的状态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22960" lvl="3" indent="-274320">
              <a:buSzPct val="9500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speex_encoder_ctl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配置编码器参数。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22960" lvl="3" indent="-274320">
              <a:buSzPct val="9500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SPEEX_SET_QUALITY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是编码的质量，在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wb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宽带模式下，配置为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比较合适。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22960" lvl="3" indent="-274320">
              <a:buSzPct val="9500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SPEEX_SET_COMPLEXITY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是编码的复杂度，通常配置为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</a:p>
          <a:p>
            <a:pPr marL="822960" lvl="3" indent="-274320">
              <a:buSzPct val="95000"/>
            </a:pPr>
            <a:endParaRPr lang="en-US" altLang="zh-CN" sz="1800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64514" name="Picture 2" descr="C:\Users\leitong\Desktop\ppt截图\speex-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857496"/>
            <a:ext cx="5991225" cy="17526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err="1" smtClean="0"/>
              <a:t>Speex</a:t>
            </a:r>
            <a:r>
              <a:rPr lang="zh-CN" altLang="en-US" sz="3200" dirty="0" smtClean="0"/>
              <a:t>语音压缩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pPr marL="822960" lvl="3" indent="-274320">
              <a:buSzPct val="95000"/>
            </a:pPr>
            <a:r>
              <a:rPr lang="zh-CN" altLang="en-US" dirty="0" smtClean="0"/>
              <a:t>拆分音频为单帧，循环对每一帧进行处理，在处理每一帧的过程中，重置结构体变量</a:t>
            </a:r>
            <a:r>
              <a:rPr lang="en-US" altLang="zh-CN" dirty="0" smtClean="0"/>
              <a:t>bit</a:t>
            </a:r>
            <a:r>
              <a:rPr lang="zh-CN" altLang="en-US" dirty="0" smtClean="0"/>
              <a:t>，通过函数</a:t>
            </a:r>
            <a:r>
              <a:rPr lang="en-US" altLang="zh-CN" dirty="0" err="1" smtClean="0"/>
              <a:t>speex_encode_int</a:t>
            </a:r>
            <a:r>
              <a:rPr lang="zh-CN" altLang="en-US" dirty="0" smtClean="0"/>
              <a:t>来压缩音频的帧内容，并将编码后的数据流保存于变量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中，之后将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写入待发送数据块。</a:t>
            </a:r>
            <a:endParaRPr lang="en-US" altLang="zh-CN" dirty="0" smtClean="0"/>
          </a:p>
          <a:p>
            <a:pPr marL="1097280" lvl="4" indent="-274320">
              <a:buSzPct val="95000"/>
              <a:buNone/>
            </a:pPr>
            <a:r>
              <a:rPr lang="en-US" altLang="zh-CN" dirty="0" smtClean="0"/>
              <a:t>	</a:t>
            </a:r>
            <a:r>
              <a:rPr lang="zh-CN" altLang="en-US" sz="1800" dirty="0" smtClean="0"/>
              <a:t>开始进行压缩。注意压缩的只能是音频，</a:t>
            </a:r>
            <a:r>
              <a:rPr lang="en-US" altLang="zh-CN" sz="1800" dirty="0" smtClean="0"/>
              <a:t>WAV</a:t>
            </a:r>
            <a:r>
              <a:rPr lang="zh-CN" altLang="en-US" sz="1800" dirty="0" smtClean="0"/>
              <a:t>音频会有</a:t>
            </a:r>
            <a:r>
              <a:rPr lang="en-US" altLang="zh-CN" sz="1800" dirty="0" smtClean="0"/>
              <a:t>WAV</a:t>
            </a:r>
            <a:r>
              <a:rPr lang="zh-CN" altLang="en-US" sz="1800" dirty="0" smtClean="0"/>
              <a:t>头，取的时候应将头字节去掉，而尽量使用</a:t>
            </a:r>
            <a:r>
              <a:rPr lang="en-US" altLang="zh-CN" sz="1800" dirty="0" smtClean="0"/>
              <a:t>PCM</a:t>
            </a:r>
            <a:r>
              <a:rPr lang="zh-CN" altLang="en-US" sz="1800" dirty="0" smtClean="0"/>
              <a:t>纯音频数据。</a:t>
            </a:r>
            <a:endParaRPr lang="en-US" altLang="zh-CN" dirty="0" smtClean="0"/>
          </a:p>
        </p:txBody>
      </p:sp>
      <p:pic>
        <p:nvPicPr>
          <p:cNvPr id="65538" name="Picture 2" descr="C:\Users\leitong\Desktop\ppt截图\speex-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786058"/>
            <a:ext cx="7715250" cy="3810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err="1" smtClean="0"/>
              <a:t>Speex</a:t>
            </a:r>
            <a:r>
              <a:rPr lang="zh-CN" altLang="en-US" sz="3200" dirty="0" smtClean="0"/>
              <a:t>语音压缩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pPr marL="548640" lvl="4" indent="-274320">
              <a:buSzPct val="95000"/>
              <a:buNone/>
            </a:pPr>
            <a:r>
              <a:rPr lang="en-US" altLang="zh-CN" dirty="0" smtClean="0"/>
              <a:t>	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关键点：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48640" lvl="4" indent="-274320">
              <a:buSzPct val="9500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压缩时，通过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speex_encode_int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进行对当前帧的压缩，并写入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bit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结构体中。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48640" lvl="4" indent="-274320">
              <a:buSzPct val="9500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压缩后，通过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speex_bits_write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来将压缩后的音频从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bits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中转移到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speexFrame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48640" lvl="4" indent="-274320">
              <a:buSzPct val="9500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speexFrame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的数据加入到自定义的容器中以备后用。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48640" lvl="4" indent="-274320">
              <a:buSzPct val="9500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在下一帧压缩前，调用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speex_bits_reset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来清空重置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bits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结构体，以便接受新帧。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48640" lvl="4" indent="-274320">
              <a:buSzPct val="95000"/>
              <a:buNone/>
            </a:pPr>
            <a:endParaRPr lang="en-US" altLang="zh-CN" dirty="0" smtClean="0"/>
          </a:p>
          <a:p>
            <a:pPr marL="548640" lvl="4" indent="-274320">
              <a:buSzPct val="95000"/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	</a:t>
            </a:r>
            <a:endParaRPr lang="en-US" altLang="zh-CN" dirty="0" smtClean="0"/>
          </a:p>
          <a:p>
            <a:pPr marL="548640" lvl="4" indent="-274320">
              <a:buSzPct val="95000"/>
            </a:pPr>
            <a:endParaRPr lang="en-US" altLang="zh-CN" dirty="0" smtClean="0"/>
          </a:p>
          <a:p>
            <a:pPr marL="548640" lvl="4" indent="-274320">
              <a:buSzPct val="95000"/>
            </a:pPr>
            <a:endParaRPr lang="en-US" altLang="zh-CN" dirty="0" smtClean="0"/>
          </a:p>
          <a:p>
            <a:pPr marL="548640" lvl="4" indent="-274320">
              <a:buSzPct val="95000"/>
            </a:pPr>
            <a:r>
              <a:rPr lang="zh-CN" altLang="en-US" dirty="0" smtClean="0"/>
              <a:t>将待传入的完整音频缓存全部处理完后，将压缩加码的文件通过委托代理反馈给主控制器中，供其调度其他模块做后续处理。</a:t>
            </a:r>
            <a:endParaRPr lang="en-US" altLang="zh-CN" dirty="0" smtClean="0"/>
          </a:p>
          <a:p>
            <a:pPr marL="548640" lvl="4" indent="-274320">
              <a:buSzPct val="95000"/>
            </a:pPr>
            <a:r>
              <a:rPr lang="zh-CN" altLang="en-US" dirty="0" smtClean="0"/>
              <a:t>销毁对象并释放内存。</a:t>
            </a:r>
            <a:endParaRPr lang="en-US" altLang="zh-CN" dirty="0" smtClean="0"/>
          </a:p>
        </p:txBody>
      </p:sp>
      <p:pic>
        <p:nvPicPr>
          <p:cNvPr id="66563" name="Picture 3" descr="C:\Users\leitong\Desktop\ppt截图\speex-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500306"/>
            <a:ext cx="5638800" cy="1257300"/>
          </a:xfrm>
          <a:prstGeom prst="rect">
            <a:avLst/>
          </a:prstGeom>
          <a:noFill/>
        </p:spPr>
      </p:pic>
      <p:pic>
        <p:nvPicPr>
          <p:cNvPr id="66564" name="Picture 4" descr="C:\Users\leitong\Desktop\ppt截图\speex-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929198"/>
            <a:ext cx="3371850" cy="54292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err="1" smtClean="0"/>
              <a:t>Speex</a:t>
            </a:r>
            <a:r>
              <a:rPr lang="zh-CN" altLang="en-US" sz="3200" dirty="0" smtClean="0"/>
              <a:t>语音压缩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pPr marL="548640" lvl="4" indent="-274320">
              <a:buSzPct val="95000"/>
            </a:pPr>
            <a:r>
              <a:rPr lang="zh-CN" altLang="en-US" dirty="0" smtClean="0"/>
              <a:t>最后了！坚持下</a:t>
            </a:r>
            <a:r>
              <a:rPr lang="en-US" altLang="zh-CN" dirty="0" smtClean="0"/>
              <a:t>~~</a:t>
            </a:r>
            <a:r>
              <a:rPr lang="zh-CN" altLang="en-US" dirty="0" smtClean="0"/>
              <a:t>下面我们来看最终的压缩成果！</a:t>
            </a:r>
            <a:endParaRPr lang="en-US" altLang="zh-CN" dirty="0" smtClean="0"/>
          </a:p>
          <a:p>
            <a:pPr marL="548640" lvl="4" indent="-274320">
              <a:buSzPct val="95000"/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我们通过一个纯录音</a:t>
            </a:r>
            <a:r>
              <a:rPr lang="en-US" altLang="zh-CN" dirty="0" smtClean="0"/>
              <a:t>PCM</a:t>
            </a:r>
            <a:r>
              <a:rPr lang="zh-CN" altLang="en-US" dirty="0" smtClean="0"/>
              <a:t>文件来做实验，该文件只有语音数据，内容：“</a:t>
            </a:r>
            <a:r>
              <a:rPr lang="zh-CN" altLang="en-US" b="1" u="sng" dirty="0" smtClean="0">
                <a:solidFill>
                  <a:srgbClr val="C00000"/>
                </a:solidFill>
              </a:rPr>
              <a:t>搜狐网络大厦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marL="548640" lvl="4" indent="-274320">
              <a:buSzPct val="95000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原始文件：</a:t>
            </a:r>
            <a:r>
              <a:rPr lang="en-US" altLang="zh-CN" dirty="0" smtClean="0"/>
              <a:t>recode</a:t>
            </a:r>
            <a:r>
              <a:rPr lang="zh-CN" altLang="en-US" dirty="0" smtClean="0"/>
              <a:t>录音文件，大小：</a:t>
            </a:r>
            <a:r>
              <a:rPr lang="en-US" altLang="zh-CN" dirty="0" smtClean="0"/>
              <a:t>282kb</a:t>
            </a:r>
          </a:p>
        </p:txBody>
      </p:sp>
      <p:pic>
        <p:nvPicPr>
          <p:cNvPr id="67586" name="Picture 2" descr="C:\Users\leitong\Desktop\ppt截图\re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285992"/>
            <a:ext cx="4486275" cy="43815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err="1" smtClean="0"/>
              <a:t>Speex</a:t>
            </a:r>
            <a:r>
              <a:rPr lang="zh-CN" altLang="en-US" sz="3200" dirty="0" smtClean="0"/>
              <a:t>语音压缩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142960"/>
            <a:ext cx="8429684" cy="5500750"/>
          </a:xfrm>
        </p:spPr>
        <p:txBody>
          <a:bodyPr>
            <a:normAutofit/>
          </a:bodyPr>
          <a:lstStyle/>
          <a:p>
            <a:pPr marL="548640" lvl="4" indent="-274320">
              <a:buSzPct val="95000"/>
              <a:buNone/>
            </a:pPr>
            <a:r>
              <a:rPr lang="zh-CN" altLang="en-US" dirty="0" smtClean="0"/>
              <a:t>加码文件：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加码文件，大小：</a:t>
            </a:r>
            <a:r>
              <a:rPr lang="en-US" altLang="zh-CN" dirty="0" smtClean="0"/>
              <a:t>27kb</a:t>
            </a:r>
          </a:p>
        </p:txBody>
      </p:sp>
      <p:pic>
        <p:nvPicPr>
          <p:cNvPr id="68610" name="Picture 2" descr="C:\Users\leitong\Desktop\ppt截图\en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928802"/>
            <a:ext cx="6918784" cy="3857652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err="1" smtClean="0"/>
              <a:t>Speex</a:t>
            </a:r>
            <a:r>
              <a:rPr lang="zh-CN" altLang="en-US" sz="3200" dirty="0" smtClean="0"/>
              <a:t>语音压缩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142960"/>
            <a:ext cx="8429684" cy="5500750"/>
          </a:xfrm>
        </p:spPr>
        <p:txBody>
          <a:bodyPr>
            <a:normAutofit/>
          </a:bodyPr>
          <a:lstStyle/>
          <a:p>
            <a:pPr marL="548640" lvl="4" indent="-274320">
              <a:buSzPct val="95000"/>
              <a:buNone/>
            </a:pPr>
            <a:r>
              <a:rPr lang="zh-CN" altLang="en-US" dirty="0" smtClean="0"/>
              <a:t>解码文件：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解码文件，大小：</a:t>
            </a:r>
            <a:r>
              <a:rPr lang="en-US" altLang="zh-CN" dirty="0" smtClean="0"/>
              <a:t>269kb</a:t>
            </a:r>
          </a:p>
        </p:txBody>
      </p:sp>
      <p:pic>
        <p:nvPicPr>
          <p:cNvPr id="69634" name="Picture 2" descr="C:\Users\leitong\Desktop\ppt截图\de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643050"/>
            <a:ext cx="4929222" cy="4714908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Objective-C</a:t>
            </a:r>
            <a:r>
              <a:rPr lang="zh-CN" altLang="en-US" sz="3200" dirty="0" smtClean="0"/>
              <a:t>的内存管理</a:t>
            </a:r>
            <a:endParaRPr lang="en-US" altLang="zh-CN" sz="3200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000372"/>
            <a:ext cx="65436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57158" y="928670"/>
            <a:ext cx="8429684" cy="57150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Objective-C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的内存管理的原则：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altLang="zh-CN" sz="2000" dirty="0" smtClean="0"/>
              <a:t>1 </a:t>
            </a:r>
            <a:r>
              <a:rPr lang="zh-CN" altLang="en-US" sz="2000" dirty="0"/>
              <a:t>谁</a:t>
            </a:r>
            <a:r>
              <a:rPr lang="zh-CN" altLang="en-US" sz="2000" dirty="0" smtClean="0"/>
              <a:t>创建，谁释放。</a:t>
            </a:r>
            <a:endParaRPr lang="en-US" altLang="zh-CN" sz="2000" dirty="0" smtClean="0"/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你可以通过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retain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，来获得数据对象的所有权。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altLang="zh-CN" sz="2000" dirty="0" smtClean="0"/>
              <a:t>3 </a:t>
            </a:r>
            <a:r>
              <a:rPr lang="zh-CN" altLang="en-US" sz="2000" dirty="0"/>
              <a:t>释放</a:t>
            </a:r>
            <a:r>
              <a:rPr lang="zh-CN" altLang="en-US" sz="2000" dirty="0" smtClean="0"/>
              <a:t>那些你不再需要了的对象的所有权。</a:t>
            </a:r>
            <a:endParaRPr lang="en-US" altLang="zh-CN" sz="2000" dirty="0" smtClean="0"/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你不能释放那些非你拥有的对象的所有权。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Good </a:t>
            </a:r>
            <a:r>
              <a:rPr lang="en-US" altLang="zh-CN" sz="3200" dirty="0" err="1" smtClean="0"/>
              <a:t>Good</a:t>
            </a:r>
            <a:r>
              <a:rPr lang="en-US" altLang="zh-CN" sz="3200" dirty="0" smtClean="0"/>
              <a:t> Study</a:t>
            </a:r>
            <a:r>
              <a:rPr lang="zh-CN" altLang="en-US" sz="3200" dirty="0" smtClean="0"/>
              <a:t>！</a:t>
            </a:r>
            <a:r>
              <a:rPr lang="en-US" altLang="zh-CN" sz="3200" dirty="0" smtClean="0"/>
              <a:t>Day </a:t>
            </a:r>
            <a:r>
              <a:rPr lang="en-US" altLang="zh-CN" sz="3200" dirty="0" err="1" smtClean="0"/>
              <a:t>Day</a:t>
            </a:r>
            <a:r>
              <a:rPr lang="en-US" altLang="zh-CN" sz="3200" dirty="0" smtClean="0"/>
              <a:t> Up</a:t>
            </a:r>
            <a:r>
              <a:rPr lang="zh-CN" altLang="en-US" sz="3200" dirty="0" smtClean="0"/>
              <a:t>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00174"/>
            <a:ext cx="8501122" cy="4500594"/>
          </a:xfrm>
        </p:spPr>
        <p:txBody>
          <a:bodyPr>
            <a:normAutofit/>
          </a:bodyPr>
          <a:lstStyle/>
          <a:p>
            <a:pPr marL="548640" lvl="4" indent="-274320" algn="ctr">
              <a:buSzPct val="95000"/>
              <a:buNone/>
            </a:pPr>
            <a:r>
              <a:rPr lang="zh-CN" altLang="en-US" sz="66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就  到  这  里，</a:t>
            </a:r>
            <a:endParaRPr lang="en-US" altLang="zh-CN" sz="6600" b="1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marL="548640" lvl="4" indent="-274320" algn="ctr">
              <a:buSzPct val="95000"/>
              <a:buNone/>
            </a:pPr>
            <a:r>
              <a:rPr lang="zh-CN" altLang="en-US" sz="66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谢   谢   大   家！</a:t>
            </a:r>
            <a:endParaRPr lang="en-US" altLang="zh-CN" sz="6600" b="1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marL="548640" lvl="4" indent="-274320" algn="ctr">
              <a:buSzPct val="95000"/>
              <a:buNone/>
            </a:pPr>
            <a:r>
              <a:rPr lang="zh-CN" altLang="en-US" sz="66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下期更精彩</a:t>
            </a:r>
            <a:r>
              <a:rPr lang="en-US" altLang="zh-CN" sz="66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~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Objective-C</a:t>
            </a:r>
            <a:r>
              <a:rPr lang="zh-CN" altLang="en-US" sz="3200" dirty="0" smtClean="0"/>
              <a:t>的内存管理</a:t>
            </a:r>
            <a:endParaRPr lang="en-US" altLang="zh-CN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85794"/>
            <a:ext cx="8429684" cy="578647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谁创建，谁释放！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谁创建的对象，谁就拥有这个对象的所有权，谁就负责对该对象进行释放。这里的创建是包含</a:t>
            </a:r>
            <a:r>
              <a:rPr lang="en-US" sz="1800" dirty="0" err="1" smtClean="0"/>
              <a:t>alloc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(retain</a:t>
            </a:r>
            <a:r>
              <a:rPr lang="zh-CN" altLang="en-US" sz="1800" dirty="0" smtClean="0"/>
              <a:t>，</a:t>
            </a:r>
            <a:r>
              <a:rPr lang="en-US" sz="1800" dirty="0" smtClean="0"/>
              <a:t>copy</a:t>
            </a:r>
            <a:r>
              <a:rPr lang="zh-CN" altLang="en-US" sz="1800" dirty="0" smtClean="0"/>
              <a:t>，</a:t>
            </a:r>
            <a:r>
              <a:rPr lang="en-US" sz="1800" dirty="0" err="1" smtClean="0"/>
              <a:t>mutableCopy</a:t>
            </a:r>
            <a:r>
              <a:rPr lang="en-US" sz="1800" dirty="0" smtClean="0"/>
              <a:t>)</a:t>
            </a:r>
            <a:r>
              <a:rPr lang="zh-CN" altLang="en-US" sz="1800" dirty="0" smtClean="0"/>
              <a:t>，除</a:t>
            </a:r>
            <a:r>
              <a:rPr lang="en-US" altLang="zh-CN" sz="1800" dirty="0" smtClean="0"/>
              <a:t>retain</a:t>
            </a:r>
            <a:r>
              <a:rPr lang="zh-CN" altLang="en-US" sz="1800" dirty="0" smtClean="0"/>
              <a:t>外，通过这些方法都会为对象分配了新的内存空间，因此在使用后，需要销毁对象，回收该内存空间。</a:t>
            </a:r>
            <a:endParaRPr lang="en-US" altLang="zh-CN" sz="1800" dirty="0" smtClean="0"/>
          </a:p>
          <a:p>
            <a:pPr lvl="1"/>
            <a:r>
              <a:rPr lang="en-US" altLang="zh-CN" dirty="0" err="1" smtClean="0"/>
              <a:t>Alloc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Retain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copy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6" name="Picture 2" descr="C:\Users\leitong\Desktop\ppt截图\allo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285992"/>
            <a:ext cx="6305550" cy="1295400"/>
          </a:xfrm>
          <a:prstGeom prst="rect">
            <a:avLst/>
          </a:prstGeom>
          <a:noFill/>
        </p:spPr>
      </p:pic>
      <p:pic>
        <p:nvPicPr>
          <p:cNvPr id="2055" name="Picture 7" descr="C:\Users\leitong\Desktop\ppt截图\retai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3500438"/>
            <a:ext cx="6786610" cy="1614644"/>
          </a:xfrm>
          <a:prstGeom prst="rect">
            <a:avLst/>
          </a:prstGeom>
          <a:noFill/>
        </p:spPr>
      </p:pic>
      <p:pic>
        <p:nvPicPr>
          <p:cNvPr id="2057" name="Picture 9" descr="C:\Users\leitong\Desktop\ppt截图\copy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5072074"/>
            <a:ext cx="6843742" cy="161513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Objective-C</a:t>
            </a:r>
            <a:r>
              <a:rPr lang="zh-CN" altLang="en-US" sz="3200" dirty="0" smtClean="0"/>
              <a:t>的内存管理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retain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copy</a:t>
            </a:r>
            <a:r>
              <a:rPr lang="zh-CN" altLang="en-US" sz="2800" dirty="0" smtClean="0"/>
              <a:t>，</a:t>
            </a:r>
            <a:r>
              <a:rPr lang="en-US" sz="2800" dirty="0" err="1" smtClean="0"/>
              <a:t>mutableCopy</a:t>
            </a:r>
            <a:r>
              <a:rPr lang="zh-CN" altLang="en-US" sz="2800" dirty="0" smtClean="0"/>
              <a:t>的区别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什么时候用</a:t>
            </a:r>
            <a:r>
              <a:rPr lang="en-US" altLang="zh-CN" dirty="0" smtClean="0"/>
              <a:t>retain</a:t>
            </a:r>
            <a:r>
              <a:rPr lang="zh-CN" altLang="en-US" dirty="0" smtClean="0"/>
              <a:t>？什么时候用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简单的说，</a:t>
            </a:r>
            <a:r>
              <a:rPr lang="en-US" altLang="zh-CN" sz="2000" dirty="0" smtClean="0"/>
              <a:t>retain</a:t>
            </a:r>
            <a:r>
              <a:rPr lang="zh-CN" altLang="en-US" sz="2000" dirty="0" smtClean="0"/>
              <a:t>是针对地址的复制，我们为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对象分配了一个地址，让</a:t>
            </a:r>
            <a:r>
              <a:rPr lang="en-US" altLang="zh-CN" sz="2000" dirty="0" smtClean="0"/>
              <a:t>B=[A retain];</a:t>
            </a:r>
            <a:r>
              <a:rPr lang="zh-CN" altLang="en-US" sz="2000" dirty="0" smtClean="0"/>
              <a:t>实则就是将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也指向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指向的那个内存地址。这样该内存地址则有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个对象对其引用，一个是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，一个是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，如果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变更了该地址的内容，则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的内容也会相应改变。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再谈</a:t>
            </a:r>
            <a:r>
              <a:rPr lang="en-US" altLang="zh-CN" sz="2000" dirty="0" smtClean="0"/>
              <a:t>copy</a:t>
            </a:r>
            <a:r>
              <a:rPr lang="zh-CN" altLang="en-US" sz="2000" dirty="0" smtClean="0"/>
              <a:t>，我们同样为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对象分配了一个地址，让</a:t>
            </a:r>
            <a:r>
              <a:rPr lang="en-US" altLang="zh-CN" sz="2000" dirty="0" smtClean="0"/>
              <a:t>B=[A copy];</a:t>
            </a:r>
            <a:r>
              <a:rPr lang="zh-CN" altLang="en-US" sz="2000" dirty="0" smtClean="0"/>
              <a:t>这样系统会为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重新分配一个新的内存空间，然后将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地址的内容复制给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的内存地址的内容。因此相对于</a:t>
            </a:r>
            <a:r>
              <a:rPr lang="en-US" altLang="zh-CN" sz="2000" dirty="0" smtClean="0"/>
              <a:t>retain</a:t>
            </a:r>
            <a:r>
              <a:rPr lang="zh-CN" altLang="en-US" sz="2000" dirty="0" smtClean="0"/>
              <a:t>来说，更像是一个针对内容的复制。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1050" dirty="0" smtClean="0"/>
          </a:p>
          <a:p>
            <a:pPr lvl="1"/>
            <a:r>
              <a:rPr lang="zh-CN" altLang="en-US" sz="1800" dirty="0" smtClean="0"/>
              <a:t>其实是为了让大家好记，忽悠大家的。从</a:t>
            </a:r>
            <a:r>
              <a:rPr lang="en-US" altLang="zh-CN" sz="1800" dirty="0" smtClean="0"/>
              <a:t>debug</a:t>
            </a:r>
            <a:r>
              <a:rPr lang="zh-CN" altLang="en-US" sz="1800" dirty="0" smtClean="0"/>
              <a:t>来看，</a:t>
            </a:r>
            <a:r>
              <a:rPr lang="en-US" altLang="zh-CN" sz="1800" dirty="0" smtClean="0"/>
              <a:t>copy</a:t>
            </a:r>
            <a:r>
              <a:rPr lang="zh-CN" altLang="en-US" sz="1800" dirty="0" smtClean="0"/>
              <a:t>也是地址的复制。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6" name="Picture 2" descr="C:\Users\leitong\Desktop\ppt截图\weak referenc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071942"/>
            <a:ext cx="2643206" cy="1500659"/>
          </a:xfrm>
          <a:prstGeom prst="rect">
            <a:avLst/>
          </a:prstGeom>
          <a:noFill/>
        </p:spPr>
      </p:pic>
      <p:sp>
        <p:nvSpPr>
          <p:cNvPr id="7" name="五边形 6"/>
          <p:cNvSpPr/>
          <p:nvPr/>
        </p:nvSpPr>
        <p:spPr>
          <a:xfrm flipH="1">
            <a:off x="4714876" y="4500570"/>
            <a:ext cx="3429024" cy="1071570"/>
          </a:xfrm>
          <a:prstGeom prst="homePlate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注意看</a:t>
            </a:r>
            <a:r>
              <a:rPr lang="en-US" altLang="zh-CN" b="1" dirty="0" smtClean="0">
                <a:solidFill>
                  <a:srgbClr val="C00000"/>
                </a:solidFill>
              </a:rPr>
              <a:t>test</a:t>
            </a:r>
            <a:r>
              <a:rPr lang="zh-CN" altLang="en-US" b="1" dirty="0" smtClean="0">
                <a:solidFill>
                  <a:srgbClr val="C00000"/>
                </a:solidFill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</a:rPr>
              <a:t>test1</a:t>
            </a:r>
            <a:r>
              <a:rPr lang="zh-CN" altLang="en-US" b="1" dirty="0" smtClean="0">
                <a:solidFill>
                  <a:srgbClr val="C00000"/>
                </a:solidFill>
              </a:rPr>
              <a:t>的内存地址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zh-CN" altLang="en-US" b="1" dirty="0" smtClean="0">
                <a:solidFill>
                  <a:srgbClr val="C00000"/>
                </a:solidFill>
              </a:rPr>
              <a:t>擦</a:t>
            </a:r>
            <a:r>
              <a:rPr lang="en-US" altLang="zh-CN" b="1" dirty="0" smtClean="0">
                <a:solidFill>
                  <a:srgbClr val="C00000"/>
                </a:solidFill>
              </a:rPr>
              <a:t>~~</a:t>
            </a:r>
            <a:r>
              <a:rPr lang="zh-CN" altLang="en-US" b="1" dirty="0" smtClean="0">
                <a:solidFill>
                  <a:srgbClr val="C00000"/>
                </a:solidFill>
              </a:rPr>
              <a:t>怎么是一样的！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Objective-C</a:t>
            </a:r>
            <a:r>
              <a:rPr lang="zh-CN" altLang="en-US" sz="3200" dirty="0" smtClean="0"/>
              <a:t>的内存管理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 smtClean="0"/>
              <a:t>浅拷贝与深拷贝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我们来看这段代码：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r>
              <a:rPr lang="en-US" altLang="zh-CN" sz="2000" dirty="0" smtClean="0"/>
              <a:t>		   </a:t>
            </a:r>
            <a:r>
              <a:rPr lang="zh-CN" altLang="en-US" sz="2200" dirty="0" smtClean="0"/>
              <a:t>查看内存可以发现，</a:t>
            </a:r>
            <a:r>
              <a:rPr lang="en-US" altLang="zh-CN" sz="2200" dirty="0" err="1" smtClean="0"/>
              <a:t>str</a:t>
            </a:r>
            <a:r>
              <a:rPr lang="zh-CN" altLang="en-US" sz="2200" dirty="0" smtClean="0"/>
              <a:t>和</a:t>
            </a:r>
            <a:r>
              <a:rPr lang="en-US" altLang="zh-CN" sz="2200" dirty="0" err="1" smtClean="0"/>
              <a:t>strCopy</a:t>
            </a:r>
            <a:r>
              <a:rPr lang="zh-CN" altLang="en-US" sz="2200" dirty="0" smtClean="0"/>
              <a:t>指向的是同一块内存区域。而</a:t>
            </a:r>
            <a:r>
              <a:rPr lang="en-US" altLang="zh-CN" sz="2200" dirty="0" err="1" smtClean="0"/>
              <a:t>mstrCopy</a:t>
            </a:r>
            <a:r>
              <a:rPr lang="zh-CN" altLang="en-US" sz="2200" dirty="0" smtClean="0"/>
              <a:t>是真正的复制，系统为其分配了新内存空间，保存从</a:t>
            </a:r>
            <a:r>
              <a:rPr lang="en-US" altLang="zh-CN" sz="2200" dirty="0" err="1" smtClean="0"/>
              <a:t>str</a:t>
            </a:r>
            <a:r>
              <a:rPr lang="zh-CN" altLang="en-US" sz="2200" dirty="0" smtClean="0"/>
              <a:t>复制过来的字符串值。从最后一行代码中修改这些值而不影响</a:t>
            </a:r>
            <a:r>
              <a:rPr lang="en-US" altLang="zh-CN" sz="2200" dirty="0" err="1" smtClean="0"/>
              <a:t>str</a:t>
            </a:r>
            <a:r>
              <a:rPr lang="zh-CN" altLang="en-US" sz="2200" dirty="0" smtClean="0"/>
              <a:t>和</a:t>
            </a:r>
            <a:r>
              <a:rPr lang="en-US" altLang="zh-CN" sz="2200" dirty="0" err="1" smtClean="0"/>
              <a:t>strCopy</a:t>
            </a:r>
            <a:r>
              <a:rPr lang="zh-CN" altLang="en-US" sz="2200" dirty="0" smtClean="0"/>
              <a:t>中可证明。</a:t>
            </a:r>
            <a:endParaRPr lang="en-US" altLang="zh-CN" sz="2200" dirty="0" smtClean="0"/>
          </a:p>
          <a:p>
            <a:pPr lvl="1">
              <a:buNone/>
            </a:pPr>
            <a:r>
              <a:rPr lang="en-US" altLang="zh-CN" sz="2200" dirty="0" smtClean="0"/>
              <a:t>		    </a:t>
            </a:r>
            <a:r>
              <a:rPr lang="zh-CN" altLang="en-US" sz="2200" dirty="0" smtClean="0"/>
              <a:t>我们得出：</a:t>
            </a:r>
          </a:p>
          <a:p>
            <a:pPr lvl="2"/>
            <a:r>
              <a:rPr lang="zh-CN" altLang="en-US" sz="1900" b="1" dirty="0" smtClean="0">
                <a:solidFill>
                  <a:srgbClr val="C00000"/>
                </a:solidFill>
              </a:rPr>
              <a:t>如果对一个不可变对象复制，</a:t>
            </a:r>
            <a:r>
              <a:rPr lang="en-US" altLang="zh-CN" sz="1900" b="1" dirty="0" smtClean="0">
                <a:solidFill>
                  <a:srgbClr val="C00000"/>
                </a:solidFill>
              </a:rPr>
              <a:t>copy</a:t>
            </a:r>
            <a:r>
              <a:rPr lang="zh-CN" altLang="en-US" sz="1900" b="1" dirty="0" smtClean="0">
                <a:solidFill>
                  <a:srgbClr val="C00000"/>
                </a:solidFill>
              </a:rPr>
              <a:t>是指针复制，即浅拷贝；而</a:t>
            </a:r>
            <a:r>
              <a:rPr lang="en-US" altLang="zh-CN" sz="1900" b="1" dirty="0" err="1" smtClean="0">
                <a:solidFill>
                  <a:srgbClr val="C00000"/>
                </a:solidFill>
              </a:rPr>
              <a:t>mutableCopy</a:t>
            </a:r>
            <a:r>
              <a:rPr lang="zh-CN" altLang="en-US" sz="1900" b="1" dirty="0" smtClean="0">
                <a:solidFill>
                  <a:srgbClr val="C00000"/>
                </a:solidFill>
              </a:rPr>
              <a:t>则是对象复制，即深拷贝。</a:t>
            </a:r>
            <a:endParaRPr lang="en-US" altLang="zh-CN" sz="1900" b="1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sz="1900" b="1" dirty="0" smtClean="0">
                <a:solidFill>
                  <a:srgbClr val="C00000"/>
                </a:solidFill>
              </a:rPr>
              <a:t>如果是对可变对象复制，都是深拷贝，都需要使用</a:t>
            </a:r>
            <a:r>
              <a:rPr lang="en-US" altLang="zh-CN" sz="1900" b="1" dirty="0" err="1" smtClean="0">
                <a:solidFill>
                  <a:srgbClr val="C00000"/>
                </a:solidFill>
              </a:rPr>
              <a:t>mutableCopy</a:t>
            </a:r>
            <a:r>
              <a:rPr lang="zh-CN" altLang="en-US" sz="1900" b="1" dirty="0" smtClean="0">
                <a:solidFill>
                  <a:srgbClr val="C00000"/>
                </a:solidFill>
              </a:rPr>
              <a:t>，使用</a:t>
            </a:r>
            <a:r>
              <a:rPr lang="en-US" altLang="zh-CN" sz="1900" b="1" dirty="0" smtClean="0">
                <a:solidFill>
                  <a:srgbClr val="C00000"/>
                </a:solidFill>
              </a:rPr>
              <a:t>copy</a:t>
            </a:r>
            <a:r>
              <a:rPr lang="zh-CN" altLang="en-US" sz="1900" b="1" dirty="0" smtClean="0">
                <a:solidFill>
                  <a:srgbClr val="C00000"/>
                </a:solidFill>
              </a:rPr>
              <a:t>会报错的，因为</a:t>
            </a:r>
            <a:r>
              <a:rPr lang="en-US" altLang="zh-CN" sz="1900" b="1" dirty="0" smtClean="0">
                <a:solidFill>
                  <a:srgbClr val="C00000"/>
                </a:solidFill>
              </a:rPr>
              <a:t>copy</a:t>
            </a:r>
            <a:r>
              <a:rPr lang="zh-CN" altLang="en-US" sz="1900" b="1" dirty="0" smtClean="0">
                <a:solidFill>
                  <a:srgbClr val="C00000"/>
                </a:solidFill>
              </a:rPr>
              <a:t>复制返回的对象是不可变的。</a:t>
            </a:r>
            <a:endParaRPr lang="en-US" altLang="zh-CN" sz="1900" b="1" dirty="0" smtClean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en-US" altLang="zh-CN" sz="2000" dirty="0" smtClean="0"/>
              <a:t>	        </a:t>
            </a:r>
            <a:r>
              <a:rPr lang="zh-CN" altLang="en-US" sz="2200" dirty="0" smtClean="0"/>
              <a:t>通过第二条信息，我们知道对可变对象的复制都是深拷贝，只有</a:t>
            </a:r>
            <a:r>
              <a:rPr lang="en-US" altLang="zh-CN" sz="2200" dirty="0" err="1" smtClean="0"/>
              <a:t>mutableCopy</a:t>
            </a:r>
            <a:r>
              <a:rPr lang="zh-CN" altLang="en-US" sz="2200" dirty="0" smtClean="0"/>
              <a:t>才是真正意义上的内容复制。而</a:t>
            </a:r>
            <a:r>
              <a:rPr lang="en-US" altLang="zh-CN" sz="2200" dirty="0" smtClean="0"/>
              <a:t>copy</a:t>
            </a:r>
            <a:r>
              <a:rPr lang="zh-CN" altLang="en-US" sz="2200" dirty="0" smtClean="0"/>
              <a:t>操作和</a:t>
            </a:r>
            <a:r>
              <a:rPr lang="en-US" altLang="zh-CN" sz="2200" dirty="0" smtClean="0"/>
              <a:t>retain</a:t>
            </a:r>
            <a:r>
              <a:rPr lang="zh-CN" altLang="en-US" sz="2200" dirty="0" smtClean="0"/>
              <a:t>一样，都是内存地址拷贝，复制的对象都是不可变的。</a:t>
            </a:r>
            <a:endParaRPr lang="en-US" altLang="zh-CN" sz="2200" dirty="0" smtClean="0"/>
          </a:p>
          <a:p>
            <a:pPr lvl="2">
              <a:buNone/>
            </a:pPr>
            <a:r>
              <a:rPr lang="en-US" altLang="zh-CN" sz="2200" dirty="0" smtClean="0"/>
              <a:t>	        retain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copy</a:t>
            </a:r>
            <a:r>
              <a:rPr lang="zh-CN" altLang="en-US" sz="2200" dirty="0" smtClean="0"/>
              <a:t>的区别，同是指针复制，相对于</a:t>
            </a:r>
            <a:r>
              <a:rPr lang="en-US" altLang="zh-CN" sz="2200" dirty="0" smtClean="0"/>
              <a:t>retain</a:t>
            </a:r>
            <a:r>
              <a:rPr lang="zh-CN" altLang="en-US" sz="2200" dirty="0" smtClean="0"/>
              <a:t>来说，</a:t>
            </a:r>
            <a:r>
              <a:rPr lang="en-US" altLang="zh-CN" sz="2200" dirty="0" smtClean="0"/>
              <a:t>copy</a:t>
            </a:r>
            <a:r>
              <a:rPr lang="zh-CN" altLang="en-US" sz="2200" dirty="0" smtClean="0"/>
              <a:t>更多的复制的是类似静态字符串，字符串常量等，而</a:t>
            </a:r>
            <a:r>
              <a:rPr lang="en-US" altLang="zh-CN" sz="2200" dirty="0" smtClean="0"/>
              <a:t>retain</a:t>
            </a:r>
            <a:r>
              <a:rPr lang="zh-CN" altLang="en-US" sz="2200" dirty="0" smtClean="0"/>
              <a:t>则更加灵活强大。</a:t>
            </a:r>
            <a:endParaRPr lang="en-US" altLang="zh-CN" sz="2200" dirty="0" smtClean="0"/>
          </a:p>
          <a:p>
            <a:pPr lvl="2">
              <a:buNone/>
            </a:pPr>
            <a:endParaRPr lang="en-US" altLang="zh-CN" sz="1500" dirty="0" smtClean="0"/>
          </a:p>
        </p:txBody>
      </p:sp>
      <p:pic>
        <p:nvPicPr>
          <p:cNvPr id="4102" name="Picture 6" descr="C:\Users\leitong\Desktop\ppt截图\copyAndMutableCop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142984"/>
            <a:ext cx="3819525" cy="81915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Objective-C</a:t>
            </a:r>
            <a:r>
              <a:rPr lang="zh-CN" altLang="en-US" sz="3200" dirty="0" smtClean="0"/>
              <a:t>的内存管理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深浅拷贝进阶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刚才介绍的都是非容器下的深浅拷贝。那么容器下的呢？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000" dirty="0" smtClean="0"/>
              <a:t>	</a:t>
            </a:r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mArray1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mArrayCopy2</a:t>
            </a:r>
            <a:r>
              <a:rPr lang="zh-CN" altLang="en-US" sz="2000" dirty="0" smtClean="0"/>
              <a:t>是指针复制，而</a:t>
            </a:r>
            <a:r>
              <a:rPr lang="en-US" altLang="zh-CN" sz="2000" dirty="0" smtClean="0"/>
              <a:t>mArrayMCopy1</a:t>
            </a:r>
            <a:r>
              <a:rPr lang="zh-CN" altLang="en-US" sz="2000" dirty="0" smtClean="0"/>
              <a:t>是对象内容复制。</a:t>
            </a:r>
            <a:r>
              <a:rPr lang="en-US" altLang="zh-CN" sz="2000" dirty="0" smtClean="0"/>
              <a:t>mArrayMCopy1</a:t>
            </a:r>
            <a:r>
              <a:rPr lang="zh-CN" altLang="en-US" sz="2000" dirty="0" smtClean="0"/>
              <a:t>可以改变其内的元素：删除或添加。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但容器内的元素内容都是浅拷贝</a:t>
            </a:r>
            <a:r>
              <a:rPr lang="zh-CN" altLang="en-US" sz="2000" dirty="0" smtClean="0"/>
              <a:t>。由此可见，对于容器而言，其元素对象始终是指针复制。如果需要元素对象也是对象复制，就需要自己实现深拷贝。</a:t>
            </a:r>
          </a:p>
          <a:p>
            <a:pPr lvl="1">
              <a:buNone/>
            </a:pPr>
            <a:endParaRPr lang="en-US" altLang="zh-CN" sz="2000" dirty="0" smtClean="0"/>
          </a:p>
        </p:txBody>
      </p:sp>
      <p:pic>
        <p:nvPicPr>
          <p:cNvPr id="5122" name="Picture 2" descr="C:\Users\leitong\Desktop\ppt截图\ArrayAndCop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714488"/>
            <a:ext cx="6467475" cy="301942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5817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Objective-C</a:t>
            </a:r>
            <a:r>
              <a:rPr lang="zh-CN" altLang="en-US" sz="3200" dirty="0" smtClean="0"/>
              <a:t>的内存管理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15040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dirty="0" smtClean="0"/>
              <a:t>针对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Copy</a:t>
            </a:r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疑问？刚才说了那么多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mutableCopy</a:t>
            </a:r>
            <a:r>
              <a:rPr lang="zh-CN" altLang="en-US" dirty="0" smtClean="0"/>
              <a:t>，难道这些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在使用的时候，还要有前提？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答案：确实是有前提的，不是所有对象都能直接用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mutableCopy</a:t>
            </a:r>
            <a:r>
              <a:rPr lang="zh-CN" altLang="en-US" dirty="0" smtClean="0"/>
              <a:t>来复制它们自身的。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ObjectEntity</a:t>
            </a:r>
            <a:r>
              <a:rPr lang="zh-CN" altLang="en-US" dirty="0" smtClean="0"/>
              <a:t>的复制原则：</a:t>
            </a:r>
            <a:endParaRPr lang="en-US" altLang="zh-CN" dirty="0" smtClean="0"/>
          </a:p>
          <a:p>
            <a:pPr lvl="3"/>
            <a:r>
              <a:rPr lang="zh-CN" altLang="en-US" sz="1800" b="1" dirty="0" smtClean="0">
                <a:solidFill>
                  <a:srgbClr val="C00000"/>
                </a:solidFill>
              </a:rPr>
              <a:t>如果要调用一个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Object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对象的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copy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方法，这个对象必须遵循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NSCopying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的协议。这个协议中规定了一个方法：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- (id)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copyWithZone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:(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NSZone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*)zone;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我们就是通过实现这个方法给对象提供拷贝的功能。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lvl="3"/>
            <a:r>
              <a:rPr lang="zh-CN" altLang="en-US" sz="1800" b="1" dirty="0" smtClean="0">
                <a:solidFill>
                  <a:srgbClr val="C00000"/>
                </a:solidFill>
              </a:rPr>
              <a:t>对于很多现有类，如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NSString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，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NSDictionary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，。。。这个方法已经实现。假设我们现在自定义了一个类，需要为这个类提供拷贝的功能，就需要自己来动手写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CopyWithZone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的方法。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sz="2000" b="1" i="1" dirty="0" smtClean="0"/>
              <a:t>之前我们介绍的</a:t>
            </a:r>
            <a:r>
              <a:rPr lang="en-US" altLang="zh-CN" sz="2000" b="1" i="1" dirty="0" smtClean="0"/>
              <a:t>Copy</a:t>
            </a:r>
            <a:r>
              <a:rPr lang="zh-CN" altLang="en-US" sz="2000" b="1" i="1" dirty="0" smtClean="0"/>
              <a:t>和</a:t>
            </a:r>
            <a:r>
              <a:rPr lang="en-US" altLang="zh-CN" sz="2000" b="1" i="1" dirty="0" err="1" smtClean="0"/>
              <a:t>MutableCopy</a:t>
            </a:r>
            <a:r>
              <a:rPr lang="zh-CN" altLang="en-US" sz="2000" b="1" i="1" dirty="0" smtClean="0"/>
              <a:t>都是针对</a:t>
            </a:r>
            <a:r>
              <a:rPr lang="en-US" altLang="zh-CN" sz="2000" b="1" i="1" dirty="0" err="1" smtClean="0"/>
              <a:t>NSString</a:t>
            </a:r>
            <a:r>
              <a:rPr lang="zh-CN" altLang="en-US" sz="2000" b="1" i="1" dirty="0" smtClean="0"/>
              <a:t>和</a:t>
            </a:r>
            <a:r>
              <a:rPr lang="en-US" altLang="zh-CN" sz="2000" b="1" i="1" dirty="0" err="1" smtClean="0"/>
              <a:t>NSArray</a:t>
            </a:r>
            <a:r>
              <a:rPr lang="zh-CN" altLang="en-US" sz="2000" b="1" i="1" dirty="0" smtClean="0"/>
              <a:t>等类型数据，而对于我们自定义或者其他的</a:t>
            </a:r>
            <a:r>
              <a:rPr lang="en-US" altLang="zh-CN" sz="2000" b="1" i="1" dirty="0" err="1" smtClean="0"/>
              <a:t>ObjectEntity</a:t>
            </a:r>
            <a:r>
              <a:rPr lang="zh-CN" altLang="en-US" sz="2000" b="1" i="1" dirty="0" smtClean="0"/>
              <a:t>对象，就需要自己来写</a:t>
            </a:r>
            <a:r>
              <a:rPr lang="en-US" altLang="zh-CN" sz="2000" b="1" i="1" dirty="0" smtClean="0"/>
              <a:t>copy</a:t>
            </a:r>
            <a:r>
              <a:rPr lang="zh-CN" altLang="en-US" sz="2000" b="1" i="1" dirty="0" smtClean="0"/>
              <a:t>，否则在调用</a:t>
            </a:r>
            <a:r>
              <a:rPr lang="en-US" altLang="zh-CN" sz="2000" b="1" i="1" dirty="0" smtClean="0"/>
              <a:t>[object copy]</a:t>
            </a:r>
            <a:r>
              <a:rPr lang="zh-CN" altLang="en-US" sz="2000" b="1" i="1" dirty="0" smtClean="0"/>
              <a:t>的时候，会报错异常，提示你要先实现</a:t>
            </a:r>
            <a:r>
              <a:rPr lang="en-US" altLang="zh-CN" sz="2000" b="1" i="1" dirty="0" err="1" smtClean="0"/>
              <a:t>copyWithZone</a:t>
            </a:r>
            <a:r>
              <a:rPr lang="zh-CN" altLang="en-US" sz="2000" b="1" i="1" dirty="0" smtClean="0"/>
              <a:t>函数。</a:t>
            </a:r>
            <a:endParaRPr lang="en-US" altLang="zh-CN" sz="2000" b="1" i="1" dirty="0" smtClean="0"/>
          </a:p>
          <a:p>
            <a:pPr lvl="1"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19054</TotalTime>
  <Words>2194</Words>
  <Application>Microsoft Office PowerPoint</Application>
  <PresentationFormat>全屏显示(4:3)</PresentationFormat>
  <Paragraphs>434</Paragraphs>
  <Slides>40</Slides>
  <Notes>39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流畅</vt:lpstr>
      <vt:lpstr>OC内存管理的分享体会 IOS下的Speex语音压缩</vt:lpstr>
      <vt:lpstr>IOS开发介绍</vt:lpstr>
      <vt:lpstr>Objective-C的内存管理</vt:lpstr>
      <vt:lpstr>Objective-C的内存管理</vt:lpstr>
      <vt:lpstr>Objective-C的内存管理</vt:lpstr>
      <vt:lpstr>Objective-C的内存管理</vt:lpstr>
      <vt:lpstr>Objective-C的内存管理</vt:lpstr>
      <vt:lpstr>Objective-C的内存管理</vt:lpstr>
      <vt:lpstr>Objective-C的内存管理</vt:lpstr>
      <vt:lpstr>Objective-C的内存管理</vt:lpstr>
      <vt:lpstr>Objective-C的内存管理</vt:lpstr>
      <vt:lpstr>Objective-C的内存管理</vt:lpstr>
      <vt:lpstr>Objective-C的内存管理</vt:lpstr>
      <vt:lpstr>Objective-C的内存管理</vt:lpstr>
      <vt:lpstr>Objective-C的内存管理</vt:lpstr>
      <vt:lpstr>Delegate的介绍和使用</vt:lpstr>
      <vt:lpstr>Delegate的介绍和使用</vt:lpstr>
      <vt:lpstr>Delegate的介绍和使用</vt:lpstr>
      <vt:lpstr>Delegate的介绍和使用</vt:lpstr>
      <vt:lpstr>Delegate的介绍和使用</vt:lpstr>
      <vt:lpstr>Delegate的介绍和使用</vt:lpstr>
      <vt:lpstr>Delegate的介绍和使用</vt:lpstr>
      <vt:lpstr>Delegate的介绍和使用</vt:lpstr>
      <vt:lpstr>Delegate的介绍和使用</vt:lpstr>
      <vt:lpstr>Delegate的介绍和使用</vt:lpstr>
      <vt:lpstr>Delegate的介绍和使用</vt:lpstr>
      <vt:lpstr>IOS内存管理与Delegate的介绍和使用</vt:lpstr>
      <vt:lpstr>Speex语音压缩</vt:lpstr>
      <vt:lpstr>Speex语音压缩</vt:lpstr>
      <vt:lpstr>Speex语音压缩</vt:lpstr>
      <vt:lpstr>Speex语音压缩</vt:lpstr>
      <vt:lpstr>Speex语音压缩</vt:lpstr>
      <vt:lpstr>Speex语音压缩</vt:lpstr>
      <vt:lpstr>Speex语音压缩</vt:lpstr>
      <vt:lpstr>Speex语音压缩</vt:lpstr>
      <vt:lpstr>Speex语音压缩</vt:lpstr>
      <vt:lpstr>Speex语音压缩</vt:lpstr>
      <vt:lpstr>Speex语音压缩</vt:lpstr>
      <vt:lpstr>Speex语音压缩</vt:lpstr>
      <vt:lpstr>Good Good Study！Day Day Up！</vt:lpstr>
    </vt:vector>
  </TitlesOfParts>
  <Company>Sohu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IOS下的Speex语音压缩</dc:title>
  <dc:creator>leitong</dc:creator>
  <cp:lastModifiedBy>付世清</cp:lastModifiedBy>
  <cp:revision>658</cp:revision>
  <dcterms:created xsi:type="dcterms:W3CDTF">2013-03-26T02:32:34Z</dcterms:created>
  <dcterms:modified xsi:type="dcterms:W3CDTF">2017-08-24T12:06:21Z</dcterms:modified>
</cp:coreProperties>
</file>