
<file path=[Content_Types].xml><?xml version="1.0" encoding="utf-8"?>
<Types xmlns="http://schemas.openxmlformats.org/package/2006/content-types">
  <Override PartName="/_rels/.rels" ContentType="application/vnd.openxmlformats-package.relationships+xml"/>
  <Override PartName="/ppt/notesSlides/_rels/notesSlide24.xml.rels" ContentType="application/vnd.openxmlformats-package.relationships+xml"/>
  <Override PartName="/ppt/notesSlides/_rels/notesSlide21.xml.rels" ContentType="application/vnd.openxmlformats-package.relationships+xml"/>
  <Override PartName="/ppt/notesSlides/_rels/notesSlide23.xml.rels" ContentType="application/vnd.openxmlformats-package.relationships+xml"/>
  <Override PartName="/ppt/notesSlides/_rels/notesSlide15.xml.rels" ContentType="application/vnd.openxmlformats-package.relationships+xml"/>
  <Override PartName="/ppt/notesSlides/_rels/notesSlide14.xml.rels" ContentType="application/vnd.openxmlformats-package.relationships+xml"/>
  <Override PartName="/ppt/notesSlides/_rels/notesSlide13.xml.rels" ContentType="application/vnd.openxmlformats-package.relationships+xml"/>
  <Override PartName="/ppt/notesSlides/_rels/notesSlide20.xml.rels" ContentType="application/vnd.openxmlformats-package.relationships+xml"/>
  <Override PartName="/ppt/notesSlides/_rels/notesSlide19.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2.xml.rels" ContentType="application/vnd.openxmlformats-package.relationships+xml"/>
  <Override PartName="/ppt/notesSlides/_rels/notesSlide8.xml.rels" ContentType="application/vnd.openxmlformats-package.relationships+xml"/>
  <Override PartName="/ppt/notesSlides/_rels/notesSlide1.xml.rels" ContentType="application/vnd.openxmlformats-package.relationships+xml"/>
  <Override PartName="/ppt/notesSlides/_rels/notesSlide9.xml.rels" ContentType="application/vnd.openxmlformats-package.relationships+xml"/>
  <Override PartName="/ppt/notesSlides/_rels/notesSlide17.xml.rels" ContentType="application/vnd.openxmlformats-package.relationships+xml"/>
  <Override PartName="/ppt/notesSlides/_rels/notesSlide10.xml.rels" ContentType="application/vnd.openxmlformats-package.relationships+xml"/>
  <Override PartName="/ppt/notesSlides/notesSlide19.xml" ContentType="application/vnd.openxmlformats-officedocument.presentationml.notesSlide+xml"/>
  <Override PartName="/ppt/notesSlides/notesSlide17.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2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23.xml" ContentType="application/vnd.openxmlformats-officedocument.presentationml.notesSlide+xml"/>
  <Override PartName="/ppt/notesSlides/notesSlide7.xml" ContentType="application/vnd.openxmlformats-officedocument.presentationml.notesSlide+xml"/>
  <Override PartName="/ppt/notesSlides/notesSlide2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slides/_rels/slide30.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23.png" ContentType="image/png"/>
  <Override PartName="/ppt/media/image24.png" ContentType="image/png"/>
  <Override PartName="/ppt/media/image9.png" ContentType="image/png"/>
  <Override PartName="/ppt/media/image10.png" ContentType="image/png"/>
  <Override PartName="/ppt/media/image25.png" ContentType="image/png"/>
  <Override PartName="/ppt/media/image8.jpeg" ContentType="image/jpeg"/>
  <Override PartName="/ppt/media/image17.png" ContentType="image/png"/>
  <Override PartName="/ppt/media/image1.png" ContentType="image/png"/>
  <Override PartName="/ppt/media/image21.png" ContentType="image/png"/>
  <Override PartName="/ppt/media/image2.png" ContentType="image/png"/>
  <Override PartName="/ppt/media/image7.png" ContentType="image/png"/>
  <Override PartName="/ppt/media/image22.png" ContentType="image/png"/>
  <Override PartName="/ppt/media/image3.png" ContentType="image/png"/>
  <Override PartName="/ppt/media/image6.jpeg" ContentType="image/jpeg"/>
  <Override PartName="/ppt/media/image4.png" ContentType="image/png"/>
  <Override PartName="/ppt/media/image11.png" ContentType="image/png"/>
  <Override PartName="/ppt/media/image12.jpeg" ContentType="image/jpeg"/>
  <Override PartName="/ppt/media/image19.png" ContentType="image/png"/>
  <Override PartName="/ppt/media/image13.png" ContentType="image/png"/>
  <Override PartName="/ppt/media/image14.png" ContentType="image/png"/>
  <Override PartName="/ppt/media/image15.png" ContentType="image/png"/>
  <Override PartName="/ppt/media/image16.png" ContentType="image/png"/>
  <Override PartName="/ppt/media/image18.png" ContentType="image/png"/>
  <Override PartName="/ppt/media/image5.png" ContentType="image/png"/>
  <Override PartName="/ppt/media/image20.png" ContentType="image/png"/>
  <Override PartName="/ppt/charts/chart1.xml" ContentType="application/vnd.openxmlformats-officedocument.drawingml.char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0" sz="1300" spc="-1" strike="noStrike">
                <a:solidFill>
                  <a:srgbClr val="000000"/>
                </a:solidFill>
                <a:uFill>
                  <a:solidFill>
                    <a:srgbClr val="ffffff"/>
                  </a:solidFill>
                </a:uFill>
                <a:latin typeface="Arial"/>
              </a:defRPr>
            </a:pPr>
            <a:r>
              <a:rPr b="0" sz="1300" spc="-1" strike="noStrike">
                <a:solidFill>
                  <a:srgbClr val="000000"/>
                </a:solidFill>
                <a:uFill>
                  <a:solidFill>
                    <a:srgbClr val="ffffff"/>
                  </a:solidFill>
                </a:uFill>
                <a:latin typeface="Arial"/>
              </a:rPr>
              <a:t>Number of Pigs in China vs Australian GDP</a:t>
            </a:r>
          </a:p>
        </c:rich>
      </c:tx>
      <c:overlay val="0"/>
    </c:title>
    <c:autoTitleDeleted val="0"/>
    <c:plotArea>
      <c:layout>
        <c:manualLayout>
          <c:layoutTarget val="inner"/>
          <c:xMode val="edge"/>
          <c:yMode val="edge"/>
          <c:x val="0.099928834064761"/>
          <c:y val="0.122626498355787"/>
          <c:w val="0.83364962637884"/>
          <c:h val="0.728015275273152"/>
        </c:manualLayout>
      </c:layout>
      <c:scatterChart>
        <c:scatterStyle val="lineMarker"/>
        <c:varyColors val="0"/>
        <c:ser>
          <c:idx val="0"/>
          <c:order val="0"/>
          <c:tx>
            <c:strRef>
              <c:f>label 0</c:f>
              <c:strCache>
                <c:ptCount val="1"/>
                <c:pt idx="0">
                  <c:v/>
                </c:pt>
              </c:strCache>
            </c:strRef>
          </c:tx>
          <c:spPr>
            <a:solidFill>
              <a:srgbClr val="000080"/>
            </a:solidFill>
            <a:ln>
              <a:noFill/>
            </a:ln>
          </c:spPr>
          <c:marker>
            <c:symbol val="diamond"/>
            <c:size val="5"/>
            <c:spPr>
              <a:solidFill>
                <a:srgbClr val="000080"/>
              </a:solidFill>
            </c:spPr>
          </c:marker>
          <c:dLbls>
            <c:showLegendKey val="0"/>
            <c:showVal val="0"/>
            <c:showCatName val="0"/>
            <c:showSerName val="0"/>
            <c:showPercent val="0"/>
            <c:showLeaderLines val="0"/>
          </c:dLbls>
          <c:trendline>
            <c:spPr>
              <a:ln w="25200">
                <a:solidFill>
                  <a:srgbClr val="3c3c3c"/>
                </a:solidFill>
                <a:round/>
              </a:ln>
            </c:spPr>
            <c:trendlineType val="linear"/>
            <c:forward val="0"/>
            <c:backward val="0"/>
            <c:dispRSqr val="1"/>
            <c:dispEq val="1"/>
          </c:trendline>
          <c:xVal>
            <c:numRef>
              <c:f>0</c:f>
              <c:numCache>
                <c:formatCode>General</c:formatCode>
                <c:ptCount val="51"/>
                <c:pt idx="0">
                  <c:v>249204</c:v>
                </c:pt>
                <c:pt idx="1">
                  <c:v>252381</c:v>
                </c:pt>
                <c:pt idx="2">
                  <c:v>268066</c:v>
                </c:pt>
                <c:pt idx="3">
                  <c:v>286764</c:v>
                </c:pt>
                <c:pt idx="4">
                  <c:v>303911</c:v>
                </c:pt>
                <c:pt idx="5">
                  <c:v>311096</c:v>
                </c:pt>
                <c:pt idx="6">
                  <c:v>330690</c:v>
                </c:pt>
                <c:pt idx="7">
                  <c:v>347528</c:v>
                </c:pt>
                <c:pt idx="8">
                  <c:v>372036</c:v>
                </c:pt>
                <c:pt idx="9">
                  <c:v>398700</c:v>
                </c:pt>
                <c:pt idx="10">
                  <c:v>414675</c:v>
                </c:pt>
                <c:pt idx="11">
                  <c:v>430892</c:v>
                </c:pt>
                <c:pt idx="12">
                  <c:v>442083</c:v>
                </c:pt>
                <c:pt idx="13">
                  <c:v>460209</c:v>
                </c:pt>
                <c:pt idx="14">
                  <c:v>466346</c:v>
                </c:pt>
                <c:pt idx="15">
                  <c:v>478411</c:v>
                </c:pt>
                <c:pt idx="16">
                  <c:v>495672</c:v>
                </c:pt>
                <c:pt idx="17">
                  <c:v>500121</c:v>
                </c:pt>
                <c:pt idx="18">
                  <c:v>520395</c:v>
                </c:pt>
                <c:pt idx="19">
                  <c:v>536273</c:v>
                </c:pt>
                <c:pt idx="20">
                  <c:v>554275</c:v>
                </c:pt>
                <c:pt idx="21">
                  <c:v>572697</c:v>
                </c:pt>
                <c:pt idx="22">
                  <c:v>559905</c:v>
                </c:pt>
                <c:pt idx="23">
                  <c:v>585832</c:v>
                </c:pt>
                <c:pt idx="24">
                  <c:v>616585</c:v>
                </c:pt>
                <c:pt idx="25">
                  <c:v>640833</c:v>
                </c:pt>
                <c:pt idx="26">
                  <c:v>656548</c:v>
                </c:pt>
                <c:pt idx="27">
                  <c:v>693150</c:v>
                </c:pt>
                <c:pt idx="28">
                  <c:v>720614</c:v>
                </c:pt>
                <c:pt idx="29">
                  <c:v>750516</c:v>
                </c:pt>
                <c:pt idx="30">
                  <c:v>749597</c:v>
                </c:pt>
                <c:pt idx="31">
                  <c:v>751978</c:v>
                </c:pt>
                <c:pt idx="32">
                  <c:v>783076</c:v>
                </c:pt>
                <c:pt idx="33">
                  <c:v>814696</c:v>
                </c:pt>
                <c:pt idx="34">
                  <c:v>845106</c:v>
                </c:pt>
                <c:pt idx="35">
                  <c:v>878445</c:v>
                </c:pt>
                <c:pt idx="36">
                  <c:v>913099</c:v>
                </c:pt>
                <c:pt idx="37">
                  <c:v>953564</c:v>
                </c:pt>
                <c:pt idx="38">
                  <c:v>1001271</c:v>
                </c:pt>
                <c:pt idx="39">
                  <c:v>1040086</c:v>
                </c:pt>
                <c:pt idx="40">
                  <c:v>1060101</c:v>
                </c:pt>
                <c:pt idx="41">
                  <c:v>1101112</c:v>
                </c:pt>
                <c:pt idx="42">
                  <c:v>1135013</c:v>
                </c:pt>
                <c:pt idx="43">
                  <c:v>1182207</c:v>
                </c:pt>
                <c:pt idx="44">
                  <c:v>1220250</c:v>
                </c:pt>
                <c:pt idx="45">
                  <c:v>1256661</c:v>
                </c:pt>
                <c:pt idx="46">
                  <c:v>1304025</c:v>
                </c:pt>
                <c:pt idx="47">
                  <c:v>1352242</c:v>
                </c:pt>
                <c:pt idx="48">
                  <c:v>1375809</c:v>
                </c:pt>
                <c:pt idx="49">
                  <c:v>1402813</c:v>
                </c:pt>
                <c:pt idx="50">
                  <c:v>1434226</c:v>
                </c:pt>
              </c:numCache>
            </c:numRef>
          </c:xVal>
          <c:yVal>
            <c:numRef>
              <c:f>1</c:f>
              <c:numCache>
                <c:formatCode>General</c:formatCode>
                <c:ptCount val="51"/>
                <c:pt idx="0">
                  <c:v>85.61857</c:v>
                </c:pt>
                <c:pt idx="1">
                  <c:v>78.91983</c:v>
                </c:pt>
                <c:pt idx="2">
                  <c:v>103.320266</c:v>
                </c:pt>
                <c:pt idx="3">
                  <c:v>134.79605</c:v>
                </c:pt>
                <c:pt idx="4">
                  <c:v>155.44462</c:v>
                </c:pt>
                <c:pt idx="5">
                  <c:v>170.0952</c:v>
                </c:pt>
                <c:pt idx="6">
                  <c:v>196.73597</c:v>
                </c:pt>
                <c:pt idx="7">
                  <c:v>193.3701</c:v>
                </c:pt>
                <c:pt idx="8">
                  <c:v>182.01196</c:v>
                </c:pt>
                <c:pt idx="9">
                  <c:v>175.96416</c:v>
                </c:pt>
                <c:pt idx="10">
                  <c:v>209.52335</c:v>
                </c:pt>
                <c:pt idx="11">
                  <c:v>253.96244</c:v>
                </c:pt>
                <c:pt idx="12">
                  <c:v>267.88429</c:v>
                </c:pt>
                <c:pt idx="13">
                  <c:v>261.91293</c:v>
                </c:pt>
                <c:pt idx="14">
                  <c:v>263.97488</c:v>
                </c:pt>
                <c:pt idx="15">
                  <c:v>284.92452</c:v>
                </c:pt>
                <c:pt idx="16">
                  <c:v>291.38464</c:v>
                </c:pt>
                <c:pt idx="17">
                  <c:v>296.03084</c:v>
                </c:pt>
                <c:pt idx="18">
                  <c:v>306.1397</c:v>
                </c:pt>
                <c:pt idx="19">
                  <c:v>325.67766</c:v>
                </c:pt>
                <c:pt idx="20">
                  <c:v>310.723</c:v>
                </c:pt>
                <c:pt idx="21">
                  <c:v>298.97546</c:v>
                </c:pt>
                <c:pt idx="22">
                  <c:v>306.47209</c:v>
                </c:pt>
                <c:pt idx="23">
                  <c:v>304.9311</c:v>
                </c:pt>
                <c:pt idx="24">
                  <c:v>313.86061</c:v>
                </c:pt>
                <c:pt idx="25">
                  <c:v>338.44198</c:v>
                </c:pt>
                <c:pt idx="26">
                  <c:v>344.6012</c:v>
                </c:pt>
                <c:pt idx="27">
                  <c:v>335.22013</c:v>
                </c:pt>
                <c:pt idx="28">
                  <c:v>349.52232</c:v>
                </c:pt>
                <c:pt idx="29">
                  <c:v>360.89808</c:v>
                </c:pt>
                <c:pt idx="30">
                  <c:v>371.20965</c:v>
                </c:pt>
                <c:pt idx="31">
                  <c:v>379.9104</c:v>
                </c:pt>
                <c:pt idx="32">
                  <c:v>394.06961</c:v>
                </c:pt>
                <c:pt idx="33">
                  <c:v>402.94282</c:v>
                </c:pt>
                <c:pt idx="34">
                  <c:v>424.7873</c:v>
                </c:pt>
                <c:pt idx="35">
                  <c:v>398.6171</c:v>
                </c:pt>
                <c:pt idx="36">
                  <c:v>373.6894</c:v>
                </c:pt>
                <c:pt idx="37">
                  <c:v>408.48789</c:v>
                </c:pt>
                <c:pt idx="38">
                  <c:v>429.3116</c:v>
                </c:pt>
                <c:pt idx="39">
                  <c:v>438.91019</c:v>
                </c:pt>
                <c:pt idx="40">
                  <c:v>424.06595</c:v>
                </c:pt>
                <c:pt idx="41">
                  <c:v>426.88961</c:v>
                </c:pt>
                <c:pt idx="42">
                  <c:v>424.75094</c:v>
                </c:pt>
                <c:pt idx="43">
                  <c:v>420.7868</c:v>
                </c:pt>
                <c:pt idx="44">
                  <c:v>428.23797</c:v>
                </c:pt>
                <c:pt idx="45">
                  <c:v>440.54954</c:v>
                </c:pt>
                <c:pt idx="46">
                  <c:v>425.71262</c:v>
                </c:pt>
                <c:pt idx="47">
                  <c:v>446.65579</c:v>
                </c:pt>
                <c:pt idx="48">
                  <c:v>469.5006</c:v>
                </c:pt>
                <c:pt idx="49">
                  <c:v>476.267</c:v>
                </c:pt>
                <c:pt idx="50">
                  <c:v>470.96095</c:v>
                </c:pt>
              </c:numCache>
            </c:numRef>
          </c:yVal>
          <c:smooth val="0"/>
        </c:ser>
        <c:axId val="6966309"/>
        <c:axId val="20438700"/>
      </c:scatterChart>
      <c:valAx>
        <c:axId val="6966309"/>
        <c:scaling>
          <c:orientation val="minMax"/>
        </c:scaling>
        <c:delete val="0"/>
        <c:axPos val="b"/>
        <c:title>
          <c:tx>
            <c:rich>
              <a:bodyPr rot="0"/>
              <a:lstStyle/>
              <a:p>
                <a:pPr>
                  <a:defRPr b="1" sz="800" spc="-1" strike="noStrike">
                    <a:solidFill>
                      <a:srgbClr val="3c3c3c"/>
                    </a:solidFill>
                    <a:uFill>
                      <a:solidFill>
                        <a:srgbClr val="ffffff"/>
                      </a:solidFill>
                    </a:uFill>
                    <a:latin typeface="Arial"/>
                  </a:defRPr>
                </a:pPr>
                <a:r>
                  <a:rPr b="1" sz="800" spc="-1" strike="noStrike">
                    <a:solidFill>
                      <a:srgbClr val="3c3c3c"/>
                    </a:solidFill>
                    <a:uFill>
                      <a:solidFill>
                        <a:srgbClr val="ffffff"/>
                      </a:solidFill>
                    </a:uFill>
                    <a:latin typeface="Arial"/>
                  </a:rPr>
                  <a:t>GDP constant prices Australia</a:t>
                </a:r>
              </a:p>
            </c:rich>
          </c:tx>
          <c:overlay val="0"/>
        </c:title>
        <c:numFmt formatCode="0;\-0;0;@" sourceLinked="0"/>
        <c:majorTickMark val="out"/>
        <c:minorTickMark val="none"/>
        <c:tickLblPos val="nextTo"/>
        <c:spPr>
          <a:ln>
            <a:solidFill>
              <a:srgbClr val="3c3c3c"/>
            </a:solidFill>
          </a:ln>
        </c:spPr>
        <c:txPr>
          <a:bodyPr/>
          <a:p>
            <a:pPr>
              <a:defRPr b="0" sz="800" spc="-1" strike="noStrike">
                <a:solidFill>
                  <a:srgbClr val="3c3c3c"/>
                </a:solidFill>
                <a:uFill>
                  <a:solidFill>
                    <a:srgbClr val="ffffff"/>
                  </a:solidFill>
                </a:uFill>
                <a:latin typeface="Arial"/>
              </a:defRPr>
            </a:pPr>
          </a:p>
        </c:txPr>
        <c:crossAx val="20438700"/>
        <c:crosses val="autoZero"/>
        <c:crossBetween val="midCat"/>
      </c:valAx>
      <c:valAx>
        <c:axId val="20438700"/>
        <c:scaling>
          <c:orientation val="minMax"/>
        </c:scaling>
        <c:delete val="0"/>
        <c:axPos val="l"/>
        <c:majorGridlines>
          <c:spPr>
            <a:ln>
              <a:solidFill>
                <a:srgbClr val="3c3c3c"/>
              </a:solidFill>
            </a:ln>
          </c:spPr>
        </c:majorGridlines>
        <c:title>
          <c:tx>
            <c:rich>
              <a:bodyPr rot="-5400000"/>
              <a:lstStyle/>
              <a:p>
                <a:pPr>
                  <a:defRPr b="1" sz="800" spc="-1" strike="noStrike">
                    <a:solidFill>
                      <a:srgbClr val="3c3c3c"/>
                    </a:solidFill>
                    <a:uFill>
                      <a:solidFill>
                        <a:srgbClr val="ffffff"/>
                      </a:solidFill>
                    </a:uFill>
                    <a:latin typeface="Arial"/>
                  </a:defRPr>
                </a:pPr>
                <a:r>
                  <a:rPr b="1" sz="800" spc="-1" strike="noStrike">
                    <a:solidFill>
                      <a:srgbClr val="3c3c3c"/>
                    </a:solidFill>
                    <a:uFill>
                      <a:solidFill>
                        <a:srgbClr val="ffffff"/>
                      </a:solidFill>
                    </a:uFill>
                    <a:latin typeface="Arial"/>
                  </a:rPr>
                  <a:t>Pigs in China (million)</a:t>
                </a:r>
              </a:p>
            </c:rich>
          </c:tx>
          <c:overlay val="0"/>
        </c:title>
        <c:numFmt formatCode="#,##0" sourceLinked="0"/>
        <c:majorTickMark val="out"/>
        <c:minorTickMark val="none"/>
        <c:tickLblPos val="nextTo"/>
        <c:spPr>
          <a:ln>
            <a:solidFill>
              <a:srgbClr val="3c3c3c"/>
            </a:solidFill>
          </a:ln>
        </c:spPr>
        <c:txPr>
          <a:bodyPr/>
          <a:p>
            <a:pPr>
              <a:defRPr b="0" sz="800" spc="-1" strike="noStrike">
                <a:solidFill>
                  <a:srgbClr val="3c3c3c"/>
                </a:solidFill>
                <a:uFill>
                  <a:solidFill>
                    <a:srgbClr val="ffffff"/>
                  </a:solidFill>
                </a:uFill>
                <a:latin typeface="Arial"/>
              </a:defRPr>
            </a:pPr>
          </a:p>
        </c:txPr>
        <c:crossAx val="6966309"/>
        <c:crosses val="autoZero"/>
        <c:crossBetween val="midCat"/>
      </c:valAx>
      <c:spPr>
        <a:noFill/>
        <a:ln w="12600">
          <a:solidFill>
            <a:srgbClr val="808080"/>
          </a:solidFill>
          <a:round/>
        </a:ln>
      </c:spPr>
    </c:plotArea>
    <c:plotVisOnly val="1"/>
    <c:dispBlanksAs val="gap"/>
  </c:chart>
  <c:spPr>
    <a:solidFill>
      <a:srgbClr val="ffffff"/>
    </a:solidFill>
    <a:ln>
      <a:noFill/>
    </a:ln>
  </c:spPr>
</c:chartSpace>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body"/>
          </p:nvPr>
        </p:nvSpPr>
        <p:spPr>
          <a:xfrm>
            <a:off x="833040" y="5938200"/>
            <a:ext cx="6666840" cy="5625360"/>
          </a:xfrm>
          <a:prstGeom prst="rect">
            <a:avLst/>
          </a:prstGeom>
        </p:spPr>
        <p:txBody>
          <a:bodyPr lIns="0" rIns="0" tIns="0" bIns="0"/>
          <a:p>
            <a:r>
              <a:rPr b="0" lang="en-AU" sz="3280" spc="-1" strike="noStrike">
                <a:solidFill>
                  <a:srgbClr val="000000"/>
                </a:solidFill>
                <a:uFill>
                  <a:solidFill>
                    <a:srgbClr val="ffffff"/>
                  </a:solidFill>
                </a:uFill>
                <a:latin typeface="Arial"/>
              </a:rPr>
              <a:t>Click to edit the notes format</a:t>
            </a:r>
            <a:endParaRPr b="0" lang="en-AU" sz="3280" spc="-1" strike="noStrike">
              <a:solidFill>
                <a:srgbClr val="000000"/>
              </a:solidFill>
              <a:uFill>
                <a:solidFill>
                  <a:srgbClr val="ffffff"/>
                </a:solidFill>
              </a:uFill>
              <a:latin typeface="Arial"/>
            </a:endParaRPr>
          </a:p>
        </p:txBody>
      </p:sp>
      <p:sp>
        <p:nvSpPr>
          <p:cNvPr id="82" name="PlaceHolder 2"/>
          <p:cNvSpPr>
            <a:spLocks noGrp="1"/>
          </p:cNvSpPr>
          <p:nvPr>
            <p:ph type="hdr"/>
          </p:nvPr>
        </p:nvSpPr>
        <p:spPr>
          <a:xfrm>
            <a:off x="0" y="0"/>
            <a:ext cx="3616560" cy="624600"/>
          </a:xfrm>
          <a:prstGeom prst="rect">
            <a:avLst/>
          </a:prstGeom>
        </p:spPr>
        <p:txBody>
          <a:bodyPr lIns="0" rIns="0" tIns="0" bIns="0"/>
          <a:p>
            <a:r>
              <a:rPr b="0" lang="en-AU" sz="1400" spc="-1" strike="noStrike">
                <a:solidFill>
                  <a:srgbClr val="000000"/>
                </a:solidFill>
                <a:uFill>
                  <a:solidFill>
                    <a:srgbClr val="ffffff"/>
                  </a:solidFill>
                </a:uFill>
                <a:latin typeface="Times New Roman"/>
              </a:rPr>
              <a:t>&lt;header&gt;</a:t>
            </a:r>
            <a:endParaRPr b="0" lang="en-AU" sz="1400" spc="-1" strike="noStrike">
              <a:solidFill>
                <a:srgbClr val="000000"/>
              </a:solidFill>
              <a:uFill>
                <a:solidFill>
                  <a:srgbClr val="ffffff"/>
                </a:solidFill>
              </a:uFill>
              <a:latin typeface="Times New Roman"/>
            </a:endParaRPr>
          </a:p>
        </p:txBody>
      </p:sp>
      <p:sp>
        <p:nvSpPr>
          <p:cNvPr id="83" name="PlaceHolder 3"/>
          <p:cNvSpPr>
            <a:spLocks noGrp="1"/>
          </p:cNvSpPr>
          <p:nvPr>
            <p:ph type="dt"/>
          </p:nvPr>
        </p:nvSpPr>
        <p:spPr>
          <a:xfrm>
            <a:off x="4716720" y="0"/>
            <a:ext cx="3616560" cy="624600"/>
          </a:xfrm>
          <a:prstGeom prst="rect">
            <a:avLst/>
          </a:prstGeom>
        </p:spPr>
        <p:txBody>
          <a:bodyPr lIns="0" rIns="0" tIns="0" bIns="0"/>
          <a:p>
            <a:pPr algn="r"/>
            <a:r>
              <a:rPr b="0" lang="en-AU" sz="1400" spc="-1" strike="noStrike">
                <a:solidFill>
                  <a:srgbClr val="000000"/>
                </a:solidFill>
                <a:uFill>
                  <a:solidFill>
                    <a:srgbClr val="ffffff"/>
                  </a:solidFill>
                </a:uFill>
                <a:latin typeface="Times New Roman"/>
              </a:rPr>
              <a:t>&lt;date/time&gt;</a:t>
            </a:r>
            <a:endParaRPr b="0" lang="en-AU" sz="1400" spc="-1" strike="noStrike">
              <a:solidFill>
                <a:srgbClr val="000000"/>
              </a:solidFill>
              <a:uFill>
                <a:solidFill>
                  <a:srgbClr val="ffffff"/>
                </a:solidFill>
              </a:uFill>
              <a:latin typeface="Times New Roman"/>
            </a:endParaRPr>
          </a:p>
        </p:txBody>
      </p:sp>
      <p:sp>
        <p:nvSpPr>
          <p:cNvPr id="84" name="PlaceHolder 4"/>
          <p:cNvSpPr>
            <a:spLocks noGrp="1"/>
          </p:cNvSpPr>
          <p:nvPr>
            <p:ph type="ftr"/>
          </p:nvPr>
        </p:nvSpPr>
        <p:spPr>
          <a:xfrm>
            <a:off x="0" y="11876760"/>
            <a:ext cx="3616560" cy="624600"/>
          </a:xfrm>
          <a:prstGeom prst="rect">
            <a:avLst/>
          </a:prstGeom>
        </p:spPr>
        <p:txBody>
          <a:bodyPr lIns="0" rIns="0" tIns="0" bIns="0" anchor="b"/>
          <a:p>
            <a:r>
              <a:rPr b="0" lang="en-AU" sz="1400" spc="-1" strike="noStrike">
                <a:solidFill>
                  <a:srgbClr val="000000"/>
                </a:solidFill>
                <a:uFill>
                  <a:solidFill>
                    <a:srgbClr val="ffffff"/>
                  </a:solidFill>
                </a:uFill>
                <a:latin typeface="Times New Roman"/>
              </a:rPr>
              <a:t>&lt;footer&gt;</a:t>
            </a:r>
            <a:endParaRPr b="0" lang="en-AU" sz="1400" spc="-1" strike="noStrike">
              <a:solidFill>
                <a:srgbClr val="000000"/>
              </a:solidFill>
              <a:uFill>
                <a:solidFill>
                  <a:srgbClr val="ffffff"/>
                </a:solidFill>
              </a:uFill>
              <a:latin typeface="Times New Roman"/>
            </a:endParaRPr>
          </a:p>
        </p:txBody>
      </p:sp>
      <p:sp>
        <p:nvSpPr>
          <p:cNvPr id="85" name="PlaceHolder 5"/>
          <p:cNvSpPr>
            <a:spLocks noGrp="1"/>
          </p:cNvSpPr>
          <p:nvPr>
            <p:ph type="sldNum"/>
          </p:nvPr>
        </p:nvSpPr>
        <p:spPr>
          <a:xfrm>
            <a:off x="4716720" y="11876760"/>
            <a:ext cx="3616560" cy="624600"/>
          </a:xfrm>
          <a:prstGeom prst="rect">
            <a:avLst/>
          </a:prstGeom>
        </p:spPr>
        <p:txBody>
          <a:bodyPr lIns="0" rIns="0" tIns="0" bIns="0" anchor="b"/>
          <a:p>
            <a:pPr algn="r"/>
            <a:fld id="{338B4D29-0C5C-48BF-954A-B27DBEF4CF90}" type="slidenum">
              <a:rPr b="0" lang="en-AU" sz="1400" spc="-1" strike="noStrike">
                <a:solidFill>
                  <a:srgbClr val="000000"/>
                </a:solidFill>
                <a:uFill>
                  <a:solidFill>
                    <a:srgbClr val="ffffff"/>
                  </a:solidFill>
                </a:uFill>
                <a:latin typeface="Times New Roman"/>
              </a:rPr>
              <a:t>&lt;number&gt;</a:t>
            </a:fld>
            <a:endParaRPr b="0" lang="en-AU"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TextShape 1"/>
          <p:cNvSpPr txBox="1"/>
          <p:nvPr/>
        </p:nvSpPr>
        <p:spPr>
          <a:xfrm>
            <a:off x="4282200" y="10155600"/>
            <a:ext cx="3275640" cy="534240"/>
          </a:xfrm>
          <a:prstGeom prst="rect">
            <a:avLst/>
          </a:prstGeom>
          <a:noFill/>
          <a:ln>
            <a:noFill/>
          </a:ln>
        </p:spPr>
        <p:txBody>
          <a:bodyPr anchor="b"/>
          <a:p>
            <a:pPr algn="r">
              <a:lnSpc>
                <a:spcPct val="100000"/>
              </a:lnSpc>
            </a:pPr>
            <a:fld id="{A0305620-703A-48DB-8208-4521E8EDDA4C}" type="slidenum">
              <a:rPr b="0" lang="en-AU" sz="1200" spc="-1" strike="noStrike">
                <a:solidFill>
                  <a:srgbClr val="000000"/>
                </a:solidFill>
                <a:uFill>
                  <a:solidFill>
                    <a:srgbClr val="ffffff"/>
                  </a:solidFill>
                </a:uFill>
                <a:latin typeface="Times New Roman"/>
              </a:rPr>
              <a:t>&lt;number&gt;</a:t>
            </a:fld>
            <a:endParaRPr b="0" lang="en-AU" sz="1400" spc="-1" strike="noStrike">
              <a:solidFill>
                <a:srgbClr val="000000"/>
              </a:solidFill>
              <a:uFill>
                <a:solidFill>
                  <a:srgbClr val="ffffff"/>
                </a:solidFill>
              </a:uFill>
              <a:latin typeface="Times New Roman"/>
            </a:endParaRPr>
          </a:p>
        </p:txBody>
      </p:sp>
      <p:sp>
        <p:nvSpPr>
          <p:cNvPr id="418" name="PlaceHolder 2"/>
          <p:cNvSpPr>
            <a:spLocks noGrp="1"/>
          </p:cNvSpPr>
          <p:nvPr>
            <p:ph type="body"/>
          </p:nvPr>
        </p:nvSpPr>
        <p:spPr>
          <a:xfrm>
            <a:off x="756000" y="5078520"/>
            <a:ext cx="6047640" cy="4811040"/>
          </a:xfrm>
          <a:prstGeom prst="rect">
            <a:avLst/>
          </a:prstGeom>
        </p:spPr>
        <p:txBody>
          <a:bodyPr/>
          <a:p>
            <a:endParaRPr b="0" lang="en-AU" sz="3280" spc="-1" strike="noStrike">
              <a:solidFill>
                <a:srgbClr val="000000"/>
              </a:solidFill>
              <a:uFill>
                <a:solidFill>
                  <a:srgbClr val="ffffff"/>
                </a:solidFill>
              </a:uFill>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PlaceHolder 1"/>
          <p:cNvSpPr>
            <a:spLocks noGrp="1"/>
          </p:cNvSpPr>
          <p:nvPr>
            <p:ph type="body"/>
          </p:nvPr>
        </p:nvSpPr>
        <p:spPr>
          <a:xfrm>
            <a:off x="756000" y="5078520"/>
            <a:ext cx="6047640" cy="4811040"/>
          </a:xfrm>
          <a:prstGeom prst="rect">
            <a:avLst/>
          </a:prstGeom>
        </p:spPr>
        <p:txBody>
          <a:bodyPr lIns="0" rIns="0" tIns="0" bIns="0"/>
          <a:p>
            <a:r>
              <a:rPr b="0" lang="en-AU" sz="2000" spc="-1" strike="noStrike">
                <a:solidFill>
                  <a:srgbClr val="000000"/>
                </a:solidFill>
                <a:uFill>
                  <a:solidFill>
                    <a:srgbClr val="ffffff"/>
                  </a:solidFill>
                </a:uFill>
                <a:latin typeface="Arial"/>
              </a:rPr>
              <a:t>This ties together the functional definition of causality with the Markov independence property</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TextShape 1"/>
          <p:cNvSpPr txBox="1"/>
          <p:nvPr/>
        </p:nvSpPr>
        <p:spPr>
          <a:xfrm>
            <a:off x="4282200" y="10155600"/>
            <a:ext cx="3275640" cy="534240"/>
          </a:xfrm>
          <a:prstGeom prst="rect">
            <a:avLst/>
          </a:prstGeom>
          <a:noFill/>
          <a:ln>
            <a:noFill/>
          </a:ln>
        </p:spPr>
        <p:txBody>
          <a:bodyPr anchor="b"/>
          <a:p>
            <a:pPr algn="r">
              <a:lnSpc>
                <a:spcPct val="100000"/>
              </a:lnSpc>
            </a:pPr>
            <a:fld id="{4D95B40F-0424-4733-8FAF-F061AEB31A44}" type="slidenum">
              <a:rPr b="0" lang="en-AU" sz="1200" spc="-1" strike="noStrike">
                <a:solidFill>
                  <a:srgbClr val="000000"/>
                </a:solidFill>
                <a:uFill>
                  <a:solidFill>
                    <a:srgbClr val="ffffff"/>
                  </a:solidFill>
                </a:uFill>
                <a:latin typeface="Times New Roman"/>
              </a:rPr>
              <a:t>&lt;number&gt;</a:t>
            </a:fld>
            <a:endParaRPr b="0" lang="en-AU" sz="1400" spc="-1" strike="noStrike">
              <a:solidFill>
                <a:srgbClr val="000000"/>
              </a:solidFill>
              <a:uFill>
                <a:solidFill>
                  <a:srgbClr val="ffffff"/>
                </a:solidFill>
              </a:uFill>
              <a:latin typeface="Times New Roman"/>
            </a:endParaRPr>
          </a:p>
        </p:txBody>
      </p:sp>
      <p:sp>
        <p:nvSpPr>
          <p:cNvPr id="434" name="PlaceHolder 2"/>
          <p:cNvSpPr>
            <a:spLocks noGrp="1"/>
          </p:cNvSpPr>
          <p:nvPr>
            <p:ph type="body"/>
          </p:nvPr>
        </p:nvSpPr>
        <p:spPr>
          <a:xfrm>
            <a:off x="756000" y="5078520"/>
            <a:ext cx="6047640" cy="4811040"/>
          </a:xfrm>
          <a:prstGeom prst="rect">
            <a:avLst/>
          </a:prstGeom>
        </p:spPr>
        <p:txBody>
          <a:bodyPr/>
          <a:p>
            <a:endParaRPr b="0" lang="en-AU" sz="3280" spc="-1" strike="noStrike">
              <a:solidFill>
                <a:srgbClr val="000000"/>
              </a:solidFill>
              <a:uFill>
                <a:solidFill>
                  <a:srgbClr val="ffffff"/>
                </a:solidFill>
              </a:u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PlaceHolder 1"/>
          <p:cNvSpPr>
            <a:spLocks noGrp="1"/>
          </p:cNvSpPr>
          <p:nvPr>
            <p:ph type="body"/>
          </p:nvPr>
        </p:nvSpPr>
        <p:spPr>
          <a:xfrm>
            <a:off x="756000" y="5078520"/>
            <a:ext cx="6047640" cy="4811040"/>
          </a:xfrm>
          <a:prstGeom prst="rect">
            <a:avLst/>
          </a:prstGeom>
        </p:spPr>
        <p:txBody>
          <a:bodyPr lIns="0" rIns="0" tIns="0" bIns="0"/>
          <a:p>
            <a:r>
              <a:rPr b="0" lang="en-AU" sz="2000" spc="-1" strike="noStrike">
                <a:solidFill>
                  <a:srgbClr val="000000"/>
                </a:solidFill>
                <a:uFill>
                  <a:solidFill>
                    <a:srgbClr val="ffffff"/>
                  </a:solidFill>
                </a:uFill>
                <a:latin typeface="Arial"/>
              </a:rPr>
              <a:t>Without latent variables, it is now trivial to answer what happens if we do(X = x). </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Simply delete edges going into the variable X and then condition on X = x</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This differs from observing X=x, as in that case the link into X is still there</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TextShape 1"/>
          <p:cNvSpPr txBox="1"/>
          <p:nvPr/>
        </p:nvSpPr>
        <p:spPr>
          <a:xfrm>
            <a:off x="4282200" y="10155600"/>
            <a:ext cx="3275640" cy="534240"/>
          </a:xfrm>
          <a:prstGeom prst="rect">
            <a:avLst/>
          </a:prstGeom>
          <a:noFill/>
          <a:ln>
            <a:noFill/>
          </a:ln>
        </p:spPr>
        <p:txBody>
          <a:bodyPr anchor="b"/>
          <a:p>
            <a:pPr algn="r">
              <a:lnSpc>
                <a:spcPct val="100000"/>
              </a:lnSpc>
            </a:pPr>
            <a:fld id="{4214F6DA-F85E-40D5-9CC7-699B5F78073B}" type="slidenum">
              <a:rPr b="0" lang="en-AU" sz="1200" spc="-1" strike="noStrike">
                <a:solidFill>
                  <a:srgbClr val="000000"/>
                </a:solidFill>
                <a:uFill>
                  <a:solidFill>
                    <a:srgbClr val="ffffff"/>
                  </a:solidFill>
                </a:uFill>
                <a:latin typeface="Times New Roman"/>
              </a:rPr>
              <a:t>&lt;number&gt;</a:t>
            </a:fld>
            <a:endParaRPr b="0" lang="en-AU" sz="1400" spc="-1" strike="noStrike">
              <a:solidFill>
                <a:srgbClr val="000000"/>
              </a:solidFill>
              <a:uFill>
                <a:solidFill>
                  <a:srgbClr val="ffffff"/>
                </a:solidFill>
              </a:uFill>
              <a:latin typeface="Times New Roman"/>
            </a:endParaRPr>
          </a:p>
        </p:txBody>
      </p:sp>
      <p:sp>
        <p:nvSpPr>
          <p:cNvPr id="437" name="PlaceHolder 2"/>
          <p:cNvSpPr>
            <a:spLocks noGrp="1"/>
          </p:cNvSpPr>
          <p:nvPr>
            <p:ph type="body"/>
          </p:nvPr>
        </p:nvSpPr>
        <p:spPr>
          <a:xfrm>
            <a:off x="756000" y="5078520"/>
            <a:ext cx="6047640" cy="4811040"/>
          </a:xfrm>
          <a:prstGeom prst="rect">
            <a:avLst/>
          </a:prstGeom>
        </p:spPr>
        <p:txBody>
          <a:bodyPr/>
          <a:p>
            <a:endParaRPr b="0" lang="en-AU" sz="3280" spc="-1" strike="noStrike">
              <a:solidFill>
                <a:srgbClr val="000000"/>
              </a:solidFill>
              <a:uFill>
                <a:solidFill>
                  <a:srgbClr val="ffffff"/>
                </a:solidFill>
              </a:uFill>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PlaceHolder 1"/>
          <p:cNvSpPr>
            <a:spLocks noGrp="1"/>
          </p:cNvSpPr>
          <p:nvPr>
            <p:ph type="body"/>
          </p:nvPr>
        </p:nvSpPr>
        <p:spPr>
          <a:xfrm>
            <a:off x="756000" y="5078520"/>
            <a:ext cx="6047640" cy="5119560"/>
          </a:xfrm>
          <a:prstGeom prst="rect">
            <a:avLst/>
          </a:prstGeom>
        </p:spPr>
        <p:txBody>
          <a:bodyPr lIns="0" rIns="0" tIns="0" bIns="0"/>
          <a:p>
            <a:r>
              <a:rPr b="0" lang="en-AU" sz="1800" spc="-1" strike="noStrike">
                <a:solidFill>
                  <a:srgbClr val="000000"/>
                </a:solidFill>
                <a:uFill>
                  <a:solidFill>
                    <a:srgbClr val="ffffff"/>
                  </a:solidFill>
                </a:uFill>
                <a:latin typeface="Arial"/>
              </a:rPr>
              <a:t>Now we have a more specific definition of intervention, we can come up with a clearer type of causal query.</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1800" spc="-1" strike="noStrike">
                <a:solidFill>
                  <a:srgbClr val="000000"/>
                </a:solidFill>
                <a:uFill>
                  <a:solidFill>
                    <a:srgbClr val="ffffff"/>
                  </a:solidFill>
                </a:uFill>
                <a:latin typeface="Arial"/>
              </a:rPr>
              <a:t>This is the query (in practice – it may not be made explicit) asked by the majority of observational studies in economics, social sciences, etc. Anywhere you hear 'after controlling for age, socio-economic status etc'</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1800" spc="-1" strike="noStrike">
                <a:solidFill>
                  <a:srgbClr val="000000"/>
                </a:solidFill>
                <a:uFill>
                  <a:solidFill>
                    <a:srgbClr val="ffffff"/>
                  </a:solidFill>
                </a:uFill>
                <a:latin typeface="Arial"/>
              </a:rPr>
              <a:t>Non-parametrically identifiable means here we haven't assumed the functional form of the relationship between variables.</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1800" spc="-1" strike="noStrike">
                <a:solidFill>
                  <a:srgbClr val="000000"/>
                </a:solidFill>
                <a:uFill>
                  <a:solidFill>
                    <a:srgbClr val="ffffff"/>
                  </a:solidFill>
                </a:uFill>
                <a:latin typeface="Arial"/>
              </a:rPr>
              <a:t>Identifiable means point identifiable at the infinite data limit. </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1800" spc="-1" strike="noStrike">
                <a:solidFill>
                  <a:srgbClr val="000000"/>
                </a:solidFill>
                <a:uFill>
                  <a:solidFill>
                    <a:srgbClr val="ffffff"/>
                  </a:solidFill>
                </a:uFill>
                <a:latin typeface="Arial"/>
              </a:rPr>
              <a:t>You may still be able to get bounds on causal effects, or a point estimate if you are willing to make additional parametric assumptions.</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1800" spc="-1" strike="noStrike">
                <a:solidFill>
                  <a:srgbClr val="000000"/>
                </a:solidFill>
                <a:uFill>
                  <a:solidFill>
                    <a:srgbClr val="ffffff"/>
                  </a:solidFill>
                </a:uFill>
                <a:latin typeface="Arial"/>
              </a:rPr>
              <a:t> </a:t>
            </a:r>
            <a:endParaRPr b="0" lang="en-AU" sz="2000" spc="-1" strike="noStrike">
              <a:solidFill>
                <a:srgbClr val="000000"/>
              </a:solidFill>
              <a:uFill>
                <a:solidFill>
                  <a:srgbClr val="ffffff"/>
                </a:solidFill>
              </a:uFill>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PlaceHolder 1"/>
          <p:cNvSpPr>
            <a:spLocks noGrp="1"/>
          </p:cNvSpPr>
          <p:nvPr>
            <p:ph type="body"/>
          </p:nvPr>
        </p:nvSpPr>
        <p:spPr>
          <a:xfrm>
            <a:off x="756000" y="5078520"/>
            <a:ext cx="6047640" cy="4811040"/>
          </a:xfrm>
          <a:prstGeom prst="rect">
            <a:avLst/>
          </a:prstGeom>
        </p:spPr>
        <p:txBody>
          <a:bodyPr lIns="0" rIns="0" tIns="0" bIns="0"/>
          <a:p>
            <a:r>
              <a:rPr b="0" lang="en-AU" sz="2000" spc="-1" strike="noStrike">
                <a:solidFill>
                  <a:srgbClr val="000000"/>
                </a:solidFill>
                <a:uFill>
                  <a:solidFill>
                    <a:srgbClr val="ffffff"/>
                  </a:solidFill>
                </a:uFill>
                <a:latin typeface="Arial"/>
              </a:rPr>
              <a:t>The key to what we are doing here is we are trying to map information we have collected in one graph (pre-intervention) to tell us what the distributions would look like were they generated by another graph (post-intervention).</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Elias Barionboims work on transportability follows very similar logic – its about mapping data collected under randomized experiment to a different population (you again need some assumptions about the cuasal structure and how the population differs). </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PlaceHolder 1"/>
          <p:cNvSpPr>
            <a:spLocks noGrp="1"/>
          </p:cNvSpPr>
          <p:nvPr>
            <p:ph type="body"/>
          </p:nvPr>
        </p:nvSpPr>
        <p:spPr>
          <a:xfrm>
            <a:off x="756000" y="5078520"/>
            <a:ext cx="6047640" cy="4811040"/>
          </a:xfrm>
          <a:prstGeom prst="rect">
            <a:avLst/>
          </a:prstGeom>
        </p:spPr>
        <p:txBody>
          <a:bodyPr lIns="0" rIns="0" tIns="0" bIns="0"/>
          <a:p>
            <a:r>
              <a:rPr b="0" lang="en-AU" sz="2000" spc="-1" strike="noStrike">
                <a:solidFill>
                  <a:srgbClr val="000000"/>
                </a:solidFill>
                <a:uFill>
                  <a:solidFill>
                    <a:srgbClr val="ffffff"/>
                  </a:solidFill>
                </a:uFill>
                <a:latin typeface="Arial"/>
              </a:rPr>
              <a:t>Make it clear that what I'm doing</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Possibly add a slide after this for bandits. Define basic idea and what we mean by regret.</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Sub-linear regret means we are learning.</a:t>
            </a:r>
            <a:endParaRPr b="0" lang="en-AU" sz="2000" spc="-1" strike="noStrike">
              <a:solidFill>
                <a:srgbClr val="000000"/>
              </a:solidFill>
              <a:uFill>
                <a:solidFill>
                  <a:srgbClr val="ffffff"/>
                </a:solidFill>
              </a:uFill>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PlaceHolder 1"/>
          <p:cNvSpPr>
            <a:spLocks noGrp="1"/>
          </p:cNvSpPr>
          <p:nvPr>
            <p:ph type="body"/>
          </p:nvPr>
        </p:nvSpPr>
        <p:spPr>
          <a:xfrm>
            <a:off x="756000" y="5078520"/>
            <a:ext cx="6047640" cy="4811040"/>
          </a:xfrm>
          <a:prstGeom prst="rect">
            <a:avLst/>
          </a:prstGeom>
        </p:spPr>
        <p:txBody>
          <a:bodyPr lIns="0" rIns="0" tIns="0" bIns="0"/>
          <a:p>
            <a:r>
              <a:rPr b="0" lang="en-AU" sz="2000" spc="-1" strike="noStrike">
                <a:solidFill>
                  <a:srgbClr val="000000"/>
                </a:solidFill>
                <a:uFill>
                  <a:solidFill>
                    <a:srgbClr val="ffffff"/>
                  </a:solidFill>
                </a:uFill>
                <a:latin typeface="Arial"/>
              </a:rPr>
              <a:t>A more general formulation for reward would be some function of final state of actions selected and final state of graph.</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Problem takes on characteristics of different bandit problems depending on what actions are permissible, what you get to see before you select an action what feedback you get afterward</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Number of arms grows exponentially with  the number of nodes in the graph.</a:t>
            </a:r>
            <a:endParaRPr b="0" lang="en-AU" sz="2000" spc="-1" strike="noStrike">
              <a:solidFill>
                <a:srgbClr val="000000"/>
              </a:solidFill>
              <a:uFill>
                <a:solidFill>
                  <a:srgbClr val="ffffff"/>
                </a:solidFill>
              </a:u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TextShape 1"/>
          <p:cNvSpPr txBox="1"/>
          <p:nvPr/>
        </p:nvSpPr>
        <p:spPr>
          <a:xfrm>
            <a:off x="4282200" y="10155600"/>
            <a:ext cx="3275640" cy="534240"/>
          </a:xfrm>
          <a:prstGeom prst="rect">
            <a:avLst/>
          </a:prstGeom>
          <a:noFill/>
          <a:ln>
            <a:noFill/>
          </a:ln>
        </p:spPr>
        <p:txBody>
          <a:bodyPr anchor="b"/>
          <a:p>
            <a:pPr algn="r">
              <a:lnSpc>
                <a:spcPct val="100000"/>
              </a:lnSpc>
            </a:pPr>
            <a:fld id="{D37EE913-2986-4E55-97CA-FE80B861E83E}" type="slidenum">
              <a:rPr b="0" lang="en-AU" sz="1200" spc="-1" strike="noStrike">
                <a:solidFill>
                  <a:srgbClr val="000000"/>
                </a:solidFill>
                <a:uFill>
                  <a:solidFill>
                    <a:srgbClr val="ffffff"/>
                  </a:solidFill>
                </a:uFill>
                <a:latin typeface="Times New Roman"/>
              </a:rPr>
              <a:t>&lt;number&gt;</a:t>
            </a:fld>
            <a:endParaRPr b="0" lang="en-AU" sz="1400" spc="-1" strike="noStrike">
              <a:solidFill>
                <a:srgbClr val="000000"/>
              </a:solidFill>
              <a:uFill>
                <a:solidFill>
                  <a:srgbClr val="ffffff"/>
                </a:solidFill>
              </a:uFill>
              <a:latin typeface="Times New Roman"/>
            </a:endParaRPr>
          </a:p>
        </p:txBody>
      </p:sp>
      <p:sp>
        <p:nvSpPr>
          <p:cNvPr id="420" name="PlaceHolder 2"/>
          <p:cNvSpPr>
            <a:spLocks noGrp="1"/>
          </p:cNvSpPr>
          <p:nvPr>
            <p:ph type="body"/>
          </p:nvPr>
        </p:nvSpPr>
        <p:spPr>
          <a:xfrm>
            <a:off x="756000" y="5078520"/>
            <a:ext cx="6047640" cy="4811040"/>
          </a:xfrm>
          <a:prstGeom prst="rect">
            <a:avLst/>
          </a:prstGeom>
        </p:spPr>
        <p:txBody>
          <a:bodyPr/>
          <a:p>
            <a:endParaRPr b="0" lang="en-AU" sz="3280" spc="-1" strike="noStrike">
              <a:solidFill>
                <a:srgbClr val="000000"/>
              </a:solidFill>
              <a:uFill>
                <a:solidFill>
                  <a:srgbClr val="ffffff"/>
                </a:solidFill>
              </a:uFill>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PlaceHolder 1"/>
          <p:cNvSpPr>
            <a:spLocks noGrp="1"/>
          </p:cNvSpPr>
          <p:nvPr>
            <p:ph type="body"/>
          </p:nvPr>
        </p:nvSpPr>
        <p:spPr>
          <a:xfrm>
            <a:off x="756000" y="5078520"/>
            <a:ext cx="6047640" cy="4811040"/>
          </a:xfrm>
          <a:prstGeom prst="rect">
            <a:avLst/>
          </a:prstGeom>
        </p:spPr>
        <p:txBody>
          <a:bodyPr lIns="0" rIns="0" tIns="0" bIns="0"/>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State why this is all we can do – probably.</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So, in this case there is no point considering actions that set diet and any other variable (as Y is independent of everything else given do(Diet).</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There is also never any point in directly intervening to change the cholesterol test result (ie by messing with the machine)</a:t>
            </a:r>
            <a:endParaRPr b="0" lang="en-AU" sz="2000" spc="-1" strike="noStrike">
              <a:solidFill>
                <a:srgbClr val="000000"/>
              </a:solidFill>
              <a:uFill>
                <a:solidFill>
                  <a:srgbClr val="ffffff"/>
                </a:solidFill>
              </a:uFill>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PlaceHolder 1"/>
          <p:cNvSpPr>
            <a:spLocks noGrp="1"/>
          </p:cNvSpPr>
          <p:nvPr>
            <p:ph type="body"/>
          </p:nvPr>
        </p:nvSpPr>
        <p:spPr>
          <a:xfrm>
            <a:off x="864360" y="4992120"/>
            <a:ext cx="6047640" cy="4871880"/>
          </a:xfrm>
          <a:prstGeom prst="rect">
            <a:avLst/>
          </a:prstGeom>
        </p:spPr>
        <p:txBody>
          <a:bodyPr lIns="0" rIns="0" tIns="0" bIns="0"/>
          <a:p>
            <a:r>
              <a:rPr b="0" lang="en-AU" sz="2000" spc="-1" strike="noStrike">
                <a:solidFill>
                  <a:srgbClr val="000000"/>
                </a:solidFill>
                <a:uFill>
                  <a:solidFill>
                    <a:srgbClr val="ffffff"/>
                  </a:solidFill>
                </a:uFill>
                <a:latin typeface="Arial"/>
              </a:rPr>
              <a:t>Non-full actions involve marginalizing out other variables and thus cannot be optimal unless they cost less. If a full action is optimal, then we can't learn about any of these actions from others – so same situation as previously.</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If you can observe everything before you take the action then, you care about the reward for the full joint action action again (which are independent) so again same as before.</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If we consider only acting on at most one variable, then we can get extra information on top of that immediately provided by the graph. This information could be built into a bandit algorithm.</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PlaceHolder 1"/>
          <p:cNvSpPr>
            <a:spLocks noGrp="1"/>
          </p:cNvSpPr>
          <p:nvPr>
            <p:ph type="body"/>
          </p:nvPr>
        </p:nvSpPr>
        <p:spPr>
          <a:xfrm>
            <a:off x="756000" y="5078520"/>
            <a:ext cx="6047640" cy="4811040"/>
          </a:xfrm>
          <a:prstGeom prst="rect">
            <a:avLst/>
          </a:prstGeom>
        </p:spPr>
        <p:txBody>
          <a:bodyPr lIns="0" rIns="0" tIns="0" bIns="0"/>
          <a:p>
            <a:r>
              <a:rPr b="0" lang="en-AU" sz="2000" spc="-1" strike="noStrike">
                <a:solidFill>
                  <a:srgbClr val="000000"/>
                </a:solidFill>
                <a:uFill>
                  <a:solidFill>
                    <a:srgbClr val="ffffff"/>
                  </a:solidFill>
                </a:uFill>
                <a:latin typeface="Arial"/>
              </a:rPr>
              <a:t>In this case, every time we observe all the arms are equally likely to occur. We get rapid convergence on all the arms by observing. </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We get a bound that is practically independent of the number of arms.</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If we considered the opposite scenario – where q_i was 0 (or 1) for all i, then we can only ever observe rewards for arms (i,1) by explicitly playing them. So we essentially have a standard bandit problem with K = N arms – and thus still order sqrt(KT) regret.</a:t>
            </a:r>
            <a:endParaRPr b="0" lang="en-AU" sz="2000" spc="-1" strike="noStrike">
              <a:solidFill>
                <a:srgbClr val="000000"/>
              </a:solidFill>
              <a:uFill>
                <a:solidFill>
                  <a:srgbClr val="ffffff"/>
                </a:solidFill>
              </a:uFill>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PlaceHolder 1"/>
          <p:cNvSpPr>
            <a:spLocks noGrp="1"/>
          </p:cNvSpPr>
          <p:nvPr>
            <p:ph type="body"/>
          </p:nvPr>
        </p:nvSpPr>
        <p:spPr>
          <a:xfrm>
            <a:off x="756000" y="5078520"/>
            <a:ext cx="6047640" cy="4811040"/>
          </a:xfrm>
          <a:prstGeom prst="rect">
            <a:avLst/>
          </a:prstGeom>
        </p:spPr>
        <p:txBody>
          <a:bodyPr lIns="0" rIns="0" tIns="0" bIns="0"/>
          <a:p>
            <a:r>
              <a:rPr b="0" lang="en-AU" sz="2000" spc="-1" strike="noStrike">
                <a:solidFill>
                  <a:srgbClr val="000000"/>
                </a:solidFill>
                <a:uFill>
                  <a:solidFill>
                    <a:srgbClr val="ffffff"/>
                  </a:solidFill>
                </a:uFill>
                <a:latin typeface="Arial"/>
              </a:rPr>
              <a:t>The above sketch is for the case where we know the vector q (and thus m) in advance. </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A more complex version of this algorithm lets us learn m and still achieves the same order regret.</a:t>
            </a:r>
            <a:endParaRPr b="0" lang="en-AU" sz="2000" spc="-1" strike="noStrike">
              <a:solidFill>
                <a:srgbClr val="000000"/>
              </a:solidFill>
              <a:uFill>
                <a:solidFill>
                  <a:srgbClr val="ffffff"/>
                </a:solidFill>
              </a:u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TextShape 1"/>
          <p:cNvSpPr txBox="1"/>
          <p:nvPr/>
        </p:nvSpPr>
        <p:spPr>
          <a:xfrm>
            <a:off x="4282200" y="10155600"/>
            <a:ext cx="3275640" cy="534240"/>
          </a:xfrm>
          <a:prstGeom prst="rect">
            <a:avLst/>
          </a:prstGeom>
          <a:noFill/>
          <a:ln>
            <a:noFill/>
          </a:ln>
        </p:spPr>
        <p:txBody>
          <a:bodyPr anchor="b"/>
          <a:p>
            <a:pPr algn="r">
              <a:lnSpc>
                <a:spcPct val="100000"/>
              </a:lnSpc>
            </a:pPr>
            <a:fld id="{63CEE544-2C6B-40BE-A584-376C6EC766A1}" type="slidenum">
              <a:rPr b="0" lang="en-AU" sz="1200" spc="-1" strike="noStrike">
                <a:solidFill>
                  <a:srgbClr val="000000"/>
                </a:solidFill>
                <a:uFill>
                  <a:solidFill>
                    <a:srgbClr val="ffffff"/>
                  </a:solidFill>
                </a:uFill>
                <a:latin typeface="Times New Roman"/>
              </a:rPr>
              <a:t>&lt;number&gt;</a:t>
            </a:fld>
            <a:endParaRPr b="0" lang="en-AU" sz="1400" spc="-1" strike="noStrike">
              <a:solidFill>
                <a:srgbClr val="000000"/>
              </a:solidFill>
              <a:uFill>
                <a:solidFill>
                  <a:srgbClr val="ffffff"/>
                </a:solidFill>
              </a:uFill>
              <a:latin typeface="Times New Roman"/>
            </a:endParaRPr>
          </a:p>
        </p:txBody>
      </p:sp>
      <p:sp>
        <p:nvSpPr>
          <p:cNvPr id="422" name="PlaceHolder 2"/>
          <p:cNvSpPr>
            <a:spLocks noGrp="1"/>
          </p:cNvSpPr>
          <p:nvPr>
            <p:ph type="body"/>
          </p:nvPr>
        </p:nvSpPr>
        <p:spPr>
          <a:xfrm>
            <a:off x="756000" y="5078520"/>
            <a:ext cx="6047640" cy="4811040"/>
          </a:xfrm>
          <a:prstGeom prst="rect">
            <a:avLst/>
          </a:prstGeom>
        </p:spPr>
        <p:txBody>
          <a:bodyPr/>
          <a:p>
            <a:endParaRPr b="0" lang="en-AU" sz="328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TextShape 1"/>
          <p:cNvSpPr txBox="1"/>
          <p:nvPr/>
        </p:nvSpPr>
        <p:spPr>
          <a:xfrm>
            <a:off x="4282200" y="10155600"/>
            <a:ext cx="3275640" cy="534240"/>
          </a:xfrm>
          <a:prstGeom prst="rect">
            <a:avLst/>
          </a:prstGeom>
          <a:noFill/>
          <a:ln>
            <a:noFill/>
          </a:ln>
        </p:spPr>
        <p:txBody>
          <a:bodyPr anchor="b"/>
          <a:p>
            <a:pPr algn="r">
              <a:lnSpc>
                <a:spcPct val="100000"/>
              </a:lnSpc>
            </a:pPr>
            <a:fld id="{D05FB511-DFD3-4670-A1D9-CB5A053B6D3E}" type="slidenum">
              <a:rPr b="0" lang="en-AU" sz="1200" spc="-1" strike="noStrike">
                <a:solidFill>
                  <a:srgbClr val="000000"/>
                </a:solidFill>
                <a:uFill>
                  <a:solidFill>
                    <a:srgbClr val="ffffff"/>
                  </a:solidFill>
                </a:uFill>
                <a:latin typeface="Times New Roman"/>
              </a:rPr>
              <a:t>&lt;number&gt;</a:t>
            </a:fld>
            <a:endParaRPr b="0" lang="en-AU" sz="1400" spc="-1" strike="noStrike">
              <a:solidFill>
                <a:srgbClr val="000000"/>
              </a:solidFill>
              <a:uFill>
                <a:solidFill>
                  <a:srgbClr val="ffffff"/>
                </a:solidFill>
              </a:uFill>
              <a:latin typeface="Times New Roman"/>
            </a:endParaRPr>
          </a:p>
        </p:txBody>
      </p:sp>
      <p:sp>
        <p:nvSpPr>
          <p:cNvPr id="424" name="PlaceHolder 2"/>
          <p:cNvSpPr>
            <a:spLocks noGrp="1"/>
          </p:cNvSpPr>
          <p:nvPr>
            <p:ph type="body"/>
          </p:nvPr>
        </p:nvSpPr>
        <p:spPr>
          <a:xfrm>
            <a:off x="756000" y="5078520"/>
            <a:ext cx="6047640" cy="4811040"/>
          </a:xfrm>
          <a:prstGeom prst="rect">
            <a:avLst/>
          </a:prstGeom>
        </p:spPr>
        <p:txBody>
          <a:bodyPr/>
          <a:p>
            <a:endParaRPr b="0" lang="en-AU" sz="3280" spc="-1" strike="noStrike">
              <a:solidFill>
                <a:srgbClr val="000000"/>
              </a:solidFill>
              <a:uFill>
                <a:solidFill>
                  <a:srgbClr val="ffffff"/>
                </a:solidFill>
              </a:u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TextShape 1"/>
          <p:cNvSpPr txBox="1"/>
          <p:nvPr/>
        </p:nvSpPr>
        <p:spPr>
          <a:xfrm>
            <a:off x="4282200" y="10155600"/>
            <a:ext cx="3275640" cy="534240"/>
          </a:xfrm>
          <a:prstGeom prst="rect">
            <a:avLst/>
          </a:prstGeom>
          <a:noFill/>
          <a:ln>
            <a:noFill/>
          </a:ln>
        </p:spPr>
        <p:txBody>
          <a:bodyPr anchor="b"/>
          <a:p>
            <a:pPr algn="r">
              <a:lnSpc>
                <a:spcPct val="100000"/>
              </a:lnSpc>
            </a:pPr>
            <a:fld id="{8D58BD31-F27A-4226-AC1F-A6315EC3EF25}" type="slidenum">
              <a:rPr b="0" lang="en-AU" sz="1200" spc="-1" strike="noStrike">
                <a:solidFill>
                  <a:srgbClr val="000000"/>
                </a:solidFill>
                <a:uFill>
                  <a:solidFill>
                    <a:srgbClr val="ffffff"/>
                  </a:solidFill>
                </a:uFill>
                <a:latin typeface="Times New Roman"/>
              </a:rPr>
              <a:t>&lt;number&gt;</a:t>
            </a:fld>
            <a:endParaRPr b="0" lang="en-AU" sz="1400" spc="-1" strike="noStrike">
              <a:solidFill>
                <a:srgbClr val="000000"/>
              </a:solidFill>
              <a:uFill>
                <a:solidFill>
                  <a:srgbClr val="ffffff"/>
                </a:solidFill>
              </a:uFill>
              <a:latin typeface="Times New Roman"/>
            </a:endParaRPr>
          </a:p>
        </p:txBody>
      </p:sp>
      <p:sp>
        <p:nvSpPr>
          <p:cNvPr id="426" name="PlaceHolder 2"/>
          <p:cNvSpPr>
            <a:spLocks noGrp="1"/>
          </p:cNvSpPr>
          <p:nvPr>
            <p:ph type="body"/>
          </p:nvPr>
        </p:nvSpPr>
        <p:spPr>
          <a:xfrm>
            <a:off x="756000" y="5078520"/>
            <a:ext cx="6047640" cy="4811040"/>
          </a:xfrm>
          <a:prstGeom prst="rect">
            <a:avLst/>
          </a:prstGeom>
        </p:spPr>
        <p:txBody>
          <a:bodyPr/>
          <a:p>
            <a:endParaRPr b="0" lang="en-AU" sz="3280" spc="-1" strike="noStrike">
              <a:solidFill>
                <a:srgbClr val="000000"/>
              </a:solidFill>
              <a:uFill>
                <a:solidFill>
                  <a:srgbClr val="ffffff"/>
                </a:solidFill>
              </a:u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TextShape 1"/>
          <p:cNvSpPr txBox="1"/>
          <p:nvPr/>
        </p:nvSpPr>
        <p:spPr>
          <a:xfrm>
            <a:off x="4282200" y="10155600"/>
            <a:ext cx="3275640" cy="534240"/>
          </a:xfrm>
          <a:prstGeom prst="rect">
            <a:avLst/>
          </a:prstGeom>
          <a:noFill/>
          <a:ln>
            <a:noFill/>
          </a:ln>
        </p:spPr>
        <p:txBody>
          <a:bodyPr anchor="b"/>
          <a:p>
            <a:pPr algn="r">
              <a:lnSpc>
                <a:spcPct val="100000"/>
              </a:lnSpc>
            </a:pPr>
            <a:fld id="{0C929FD6-26E3-4946-9607-AD3B9C10FEC4}" type="slidenum">
              <a:rPr b="0" lang="en-AU" sz="1200" spc="-1" strike="noStrike">
                <a:solidFill>
                  <a:srgbClr val="000000"/>
                </a:solidFill>
                <a:uFill>
                  <a:solidFill>
                    <a:srgbClr val="ffffff"/>
                  </a:solidFill>
                </a:uFill>
                <a:latin typeface="Times New Roman"/>
              </a:rPr>
              <a:t>&lt;number&gt;</a:t>
            </a:fld>
            <a:endParaRPr b="0" lang="en-AU" sz="1400" spc="-1" strike="noStrike">
              <a:solidFill>
                <a:srgbClr val="000000"/>
              </a:solidFill>
              <a:uFill>
                <a:solidFill>
                  <a:srgbClr val="ffffff"/>
                </a:solidFill>
              </a:uFill>
              <a:latin typeface="Times New Roman"/>
            </a:endParaRPr>
          </a:p>
        </p:txBody>
      </p:sp>
      <p:sp>
        <p:nvSpPr>
          <p:cNvPr id="428" name="PlaceHolder 2"/>
          <p:cNvSpPr>
            <a:spLocks noGrp="1"/>
          </p:cNvSpPr>
          <p:nvPr>
            <p:ph type="body"/>
          </p:nvPr>
        </p:nvSpPr>
        <p:spPr>
          <a:xfrm>
            <a:off x="756000" y="5078520"/>
            <a:ext cx="6047640" cy="4811040"/>
          </a:xfrm>
          <a:prstGeom prst="rect">
            <a:avLst/>
          </a:prstGeom>
        </p:spPr>
        <p:txBody>
          <a:bodyPr/>
          <a:p>
            <a:endParaRPr b="0" lang="en-AU" sz="3280" spc="-1" strike="noStrike">
              <a:solidFill>
                <a:srgbClr val="000000"/>
              </a:solidFill>
              <a:uFill>
                <a:solidFill>
                  <a:srgbClr val="ffffff"/>
                </a:solidFill>
              </a:u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PlaceHolder 1"/>
          <p:cNvSpPr>
            <a:spLocks noGrp="1"/>
          </p:cNvSpPr>
          <p:nvPr>
            <p:ph type="body"/>
          </p:nvPr>
        </p:nvSpPr>
        <p:spPr>
          <a:xfrm>
            <a:off x="756000" y="5078520"/>
            <a:ext cx="6047640" cy="6018120"/>
          </a:xfrm>
          <a:prstGeom prst="rect">
            <a:avLst/>
          </a:prstGeom>
        </p:spPr>
        <p:txBody>
          <a:bodyPr lIns="0" rIns="0" tIns="0" bIns="0"/>
          <a:p>
            <a:r>
              <a:rPr b="0" lang="en-AU" sz="2000" spc="-1" strike="noStrike">
                <a:solidFill>
                  <a:srgbClr val="000000"/>
                </a:solidFill>
                <a:uFill>
                  <a:solidFill>
                    <a:srgbClr val="ffffff"/>
                  </a:solidFill>
                </a:uFill>
                <a:latin typeface="Arial"/>
              </a:rPr>
              <a:t>Because so much of the time, we want to know what will happen if a system is changed by some external factor. </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Does causation actually exist in the way we think about it. Probably not (Quantum mechanics suggests not) and what does the term external to the system really mean. What would causality look like to a system that could model every possible variable?</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However, the concept of causality as generally perceived by humans is very useful, in that it allows us to break the world into manageable subsets of variables and to predict the outcome of manipulation of subsets of these variables.</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This is the fundamental problem we want to solve with causal inference.</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PlaceHolder 1"/>
          <p:cNvSpPr>
            <a:spLocks noGrp="1"/>
          </p:cNvSpPr>
          <p:nvPr>
            <p:ph type="body"/>
          </p:nvPr>
        </p:nvSpPr>
        <p:spPr>
          <a:xfrm>
            <a:off x="756000" y="5078520"/>
            <a:ext cx="6047640" cy="6018120"/>
          </a:xfrm>
          <a:prstGeom prst="rect">
            <a:avLst/>
          </a:prstGeom>
        </p:spPr>
        <p:txBody>
          <a:bodyPr lIns="0" rIns="0" tIns="0" bIns="0"/>
          <a:p>
            <a:r>
              <a:rPr b="0" lang="en-AU" sz="2000" spc="-1" strike="noStrike">
                <a:solidFill>
                  <a:srgbClr val="000000"/>
                </a:solidFill>
                <a:uFill>
                  <a:solidFill>
                    <a:srgbClr val="ffffff"/>
                  </a:solidFill>
                </a:uFill>
                <a:latin typeface="Arial"/>
              </a:rPr>
              <a:t>Because so much of the time, we want to know what will happen if a system is changed by some external factor. </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Does causation actually exist in the way we think about it. Probably not (Quantum mechanics suggests not) and what does the term external to the system really mean. What would causality look like to a system that could model every possible variable?</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However, the concept of causality as generally perceived by humans is very useful, in that it allows us to break the world into manageable subsets of variables and to predict the outcome of manipulation of subsets of these variables.</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This is the fundamental problem we want to solve with causal inference.</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PlaceHolder 1"/>
          <p:cNvSpPr>
            <a:spLocks noGrp="1"/>
          </p:cNvSpPr>
          <p:nvPr>
            <p:ph type="body"/>
          </p:nvPr>
        </p:nvSpPr>
        <p:spPr>
          <a:xfrm>
            <a:off x="756000" y="5078520"/>
            <a:ext cx="6047640" cy="6018120"/>
          </a:xfrm>
          <a:prstGeom prst="rect">
            <a:avLst/>
          </a:prstGeom>
        </p:spPr>
        <p:txBody>
          <a:bodyPr lIns="0" rIns="0" tIns="0" bIns="0"/>
          <a:p>
            <a:r>
              <a:rPr b="0" lang="en-AU" sz="2000" spc="-1" strike="noStrike">
                <a:solidFill>
                  <a:srgbClr val="000000"/>
                </a:solidFill>
                <a:uFill>
                  <a:solidFill>
                    <a:srgbClr val="ffffff"/>
                  </a:solidFill>
                </a:uFill>
                <a:latin typeface="Arial"/>
              </a:rPr>
              <a:t>Because so much of the time, we want to know what will happen if a system is changed by some external factor. </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Does causation actually exist in the way we think about it. Probably not (Quantum mechanics suggests not) and what does the term external to the system really mean. What would causality look like to a system that could model every possible variable?</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However, the concept of causality as generally perceived by humans is very useful, in that it allows us to break the world into manageable subsets of variables and to predict the outcome of manipulation of subsets of these variables.</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This is the fundamental problem we want to solve with causal inference.</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292120" y="1768680"/>
            <a:ext cx="5495040" cy="4384440"/>
          </a:xfrm>
          <a:prstGeom prst="rect">
            <a:avLst/>
          </a:prstGeom>
          <a:ln>
            <a:noFill/>
          </a:ln>
        </p:spPr>
      </p:pic>
      <p:pic>
        <p:nvPicPr>
          <p:cNvPr id="38" name="" descr=""/>
          <p:cNvPicPr/>
          <p:nvPr/>
        </p:nvPicPr>
        <p:blipFill>
          <a:blip r:embed="rId3"/>
          <a:stretch/>
        </p:blipFill>
        <p:spPr>
          <a:xfrm>
            <a:off x="2292120" y="1768680"/>
            <a:ext cx="5495040" cy="43844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48"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AU"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504000" y="1769040"/>
            <a:ext cx="9071640" cy="43844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9040"/>
            <a:ext cx="4426920" cy="43844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152680" y="1769040"/>
            <a:ext cx="4426920" cy="43844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AU"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504000" y="1769040"/>
            <a:ext cx="4426920" cy="20912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504000" y="4059360"/>
            <a:ext cx="4426920" cy="20912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5152680" y="1769040"/>
            <a:ext cx="4426920" cy="43844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AU"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504000" y="1769040"/>
            <a:ext cx="4426920" cy="43844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5152680" y="1769040"/>
            <a:ext cx="4426920" cy="20912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63" name="PlaceHolder 4"/>
          <p:cNvSpPr>
            <a:spLocks noGrp="1"/>
          </p:cNvSpPr>
          <p:nvPr>
            <p:ph type="body"/>
          </p:nvPr>
        </p:nvSpPr>
        <p:spPr>
          <a:xfrm>
            <a:off x="5152680" y="4059360"/>
            <a:ext cx="4426920" cy="20912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504000" y="1769040"/>
            <a:ext cx="4426920" cy="20912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5152680" y="1769040"/>
            <a:ext cx="4426920" cy="20912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504000" y="4059360"/>
            <a:ext cx="9071640" cy="20912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504000" y="1769040"/>
            <a:ext cx="9071640" cy="20912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504000" y="4059360"/>
            <a:ext cx="9071640" cy="20912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504000" y="1769040"/>
            <a:ext cx="4426920" cy="20912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5152680" y="1769040"/>
            <a:ext cx="4426920" cy="20912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5152680" y="4059360"/>
            <a:ext cx="4426920" cy="20912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504000" y="4059360"/>
            <a:ext cx="4426920" cy="20912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504000" y="1769040"/>
            <a:ext cx="9071640" cy="43844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504000" y="1769040"/>
            <a:ext cx="9071640" cy="43844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pic>
        <p:nvPicPr>
          <p:cNvPr id="79" name="" descr=""/>
          <p:cNvPicPr/>
          <p:nvPr/>
        </p:nvPicPr>
        <p:blipFill>
          <a:blip r:embed="rId2"/>
          <a:stretch/>
        </p:blipFill>
        <p:spPr>
          <a:xfrm>
            <a:off x="2292120" y="1768680"/>
            <a:ext cx="5495040" cy="4384440"/>
          </a:xfrm>
          <a:prstGeom prst="rect">
            <a:avLst/>
          </a:prstGeom>
          <a:ln>
            <a:noFill/>
          </a:ln>
        </p:spPr>
      </p:pic>
      <p:pic>
        <p:nvPicPr>
          <p:cNvPr id="80" name="" descr=""/>
          <p:cNvPicPr/>
          <p:nvPr/>
        </p:nvPicPr>
        <p:blipFill>
          <a:blip r:embed="rId3"/>
          <a:stretch/>
        </p:blipFill>
        <p:spPr>
          <a:xfrm>
            <a:off x="2292120" y="1768680"/>
            <a:ext cx="5495040" cy="43844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AU"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AU" sz="4400" spc="-1" strike="noStrike">
                <a:solidFill>
                  <a:srgbClr val="000000"/>
                </a:solidFill>
                <a:uFill>
                  <a:solidFill>
                    <a:srgbClr val="ffffff"/>
                  </a:solidFill>
                </a:uFill>
                <a:latin typeface="Arial"/>
              </a:rPr>
              <a:t>Click to edit the title text format</a:t>
            </a:r>
            <a:endParaRPr b="0" lang="en-AU"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b="0" lang="en-AU" sz="3200" spc="-1" strike="noStrike">
                <a:solidFill>
                  <a:srgbClr val="000000"/>
                </a:solidFill>
                <a:uFill>
                  <a:solidFill>
                    <a:srgbClr val="ffffff"/>
                  </a:solidFill>
                </a:uFill>
                <a:latin typeface="Arial"/>
              </a:rPr>
              <a:t>Click to edit the outline text format</a:t>
            </a:r>
            <a:endParaRPr b="0" lang="en-AU"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AU" sz="2800" spc="-1" strike="noStrike">
                <a:solidFill>
                  <a:srgbClr val="000000"/>
                </a:solidFill>
                <a:uFill>
                  <a:solidFill>
                    <a:srgbClr val="ffffff"/>
                  </a:solidFill>
                </a:uFill>
                <a:latin typeface="Arial"/>
              </a:rPr>
              <a:t>Second Outline Level</a:t>
            </a:r>
            <a:endParaRPr b="0" lang="en-AU"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AU" sz="2400" spc="-1" strike="noStrike">
                <a:solidFill>
                  <a:srgbClr val="000000"/>
                </a:solidFill>
                <a:uFill>
                  <a:solidFill>
                    <a:srgbClr val="ffffff"/>
                  </a:solidFill>
                </a:uFill>
                <a:latin typeface="Arial"/>
              </a:rPr>
              <a:t>Third Outline Level</a:t>
            </a:r>
            <a:endParaRPr b="0" lang="en-AU"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AU" sz="2000" spc="-1" strike="noStrike">
                <a:solidFill>
                  <a:srgbClr val="000000"/>
                </a:solidFill>
                <a:uFill>
                  <a:solidFill>
                    <a:srgbClr val="ffffff"/>
                  </a:solidFill>
                </a:uFill>
                <a:latin typeface="Arial"/>
              </a:rPr>
              <a:t>Fourth Outline Level</a:t>
            </a:r>
            <a:endParaRPr b="0" lang="en-AU"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AU" sz="2000" spc="-1" strike="noStrike">
                <a:solidFill>
                  <a:srgbClr val="000000"/>
                </a:solidFill>
                <a:uFill>
                  <a:solidFill>
                    <a:srgbClr val="ffffff"/>
                  </a:solidFill>
                </a:uFill>
                <a:latin typeface="Arial"/>
              </a:rPr>
              <a:t>Fifth Outline Level</a:t>
            </a:r>
            <a:endParaRPr b="0" lang="en-AU"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AU" sz="2000" spc="-1" strike="noStrike">
                <a:solidFill>
                  <a:srgbClr val="000000"/>
                </a:solidFill>
                <a:uFill>
                  <a:solidFill>
                    <a:srgbClr val="ffffff"/>
                  </a:solidFill>
                </a:uFill>
                <a:latin typeface="Arial"/>
              </a:rPr>
              <a:t>Sixth Outline Level</a:t>
            </a:r>
            <a:endParaRPr b="0" lang="en-AU"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AU" sz="2000" spc="-1" strike="noStrike">
                <a:solidFill>
                  <a:srgbClr val="000000"/>
                </a:solidFill>
                <a:uFill>
                  <a:solidFill>
                    <a:srgbClr val="ffffff"/>
                  </a:solidFill>
                </a:uFill>
                <a:latin typeface="Arial"/>
              </a:rPr>
              <a:t>Seventh Outline Level</a:t>
            </a:r>
            <a:endParaRPr b="0" lang="en-AU"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AU" sz="1400" spc="-1" strike="noStrike">
                <a:solidFill>
                  <a:srgbClr val="000000"/>
                </a:solidFill>
                <a:uFill>
                  <a:solidFill>
                    <a:srgbClr val="ffffff"/>
                  </a:solidFill>
                </a:uFill>
                <a:latin typeface="Times New Roman"/>
              </a:rPr>
              <a:t>&lt;date/time&gt;</a:t>
            </a:r>
            <a:endParaRPr b="0" lang="en-AU"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AU" sz="1400" spc="-1" strike="noStrike">
                <a:solidFill>
                  <a:srgbClr val="000000"/>
                </a:solidFill>
                <a:uFill>
                  <a:solidFill>
                    <a:srgbClr val="ffffff"/>
                  </a:solidFill>
                </a:uFill>
                <a:latin typeface="Times New Roman"/>
              </a:rPr>
              <a:t>&lt;footer&gt;</a:t>
            </a:r>
            <a:endParaRPr b="0" lang="en-AU"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3565EB87-F794-41A2-B9FC-174300B521C8}" type="slidenum">
              <a:rPr b="0" lang="en-AU" sz="1400" spc="-1" strike="noStrike">
                <a:solidFill>
                  <a:srgbClr val="000000"/>
                </a:solidFill>
                <a:uFill>
                  <a:solidFill>
                    <a:srgbClr val="ffffff"/>
                  </a:solidFill>
                </a:uFill>
                <a:latin typeface="Times New Roman"/>
              </a:rPr>
              <a:t>&lt;number&gt;</a:t>
            </a:fld>
            <a:endParaRPr b="0" lang="en-AU"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CustomShape 1"/>
          <p:cNvSpPr/>
          <p:nvPr/>
        </p:nvSpPr>
        <p:spPr>
          <a:xfrm>
            <a:off x="0" y="7272720"/>
            <a:ext cx="10079640" cy="286560"/>
          </a:xfrm>
          <a:prstGeom prst="rect">
            <a:avLst/>
          </a:prstGeom>
          <a:solidFill>
            <a:srgbClr val="94b0be"/>
          </a:solidFill>
          <a:ln>
            <a:noFill/>
          </a:ln>
        </p:spPr>
        <p:style>
          <a:lnRef idx="0"/>
          <a:fillRef idx="0"/>
          <a:effectRef idx="0"/>
          <a:fontRef idx="minor"/>
        </p:style>
      </p:sp>
      <p:sp>
        <p:nvSpPr>
          <p:cNvPr id="40" name="CustomShape 2"/>
          <p:cNvSpPr/>
          <p:nvPr/>
        </p:nvSpPr>
        <p:spPr>
          <a:xfrm>
            <a:off x="0" y="0"/>
            <a:ext cx="10079640" cy="842760"/>
          </a:xfrm>
          <a:prstGeom prst="rect">
            <a:avLst/>
          </a:prstGeom>
          <a:solidFill>
            <a:srgbClr val="333333"/>
          </a:solidFill>
          <a:ln>
            <a:noFill/>
          </a:ln>
        </p:spPr>
        <p:style>
          <a:lnRef idx="0"/>
          <a:fillRef idx="0"/>
          <a:effectRef idx="0"/>
          <a:fontRef idx="minor"/>
        </p:style>
      </p:sp>
      <p:pic>
        <p:nvPicPr>
          <p:cNvPr id="41" name="Picture 9" descr=""/>
          <p:cNvPicPr/>
          <p:nvPr/>
        </p:nvPicPr>
        <p:blipFill>
          <a:blip r:embed="rId2"/>
          <a:stretch/>
        </p:blipFill>
        <p:spPr>
          <a:xfrm>
            <a:off x="516240" y="127440"/>
            <a:ext cx="1665720" cy="578880"/>
          </a:xfrm>
          <a:prstGeom prst="rect">
            <a:avLst/>
          </a:prstGeom>
          <a:ln>
            <a:noFill/>
          </a:ln>
        </p:spPr>
      </p:pic>
      <p:sp>
        <p:nvSpPr>
          <p:cNvPr id="42" name="PlaceHolder 3"/>
          <p:cNvSpPr>
            <a:spLocks noGrp="1"/>
          </p:cNvSpPr>
          <p:nvPr>
            <p:ph type="title"/>
          </p:nvPr>
        </p:nvSpPr>
        <p:spPr>
          <a:xfrm>
            <a:off x="516240" y="843120"/>
            <a:ext cx="9071640" cy="1259640"/>
          </a:xfrm>
          <a:prstGeom prst="rect">
            <a:avLst/>
          </a:prstGeom>
        </p:spPr>
        <p:txBody>
          <a:bodyPr anchor="ctr"/>
          <a:p>
            <a:pPr>
              <a:lnSpc>
                <a:spcPct val="100000"/>
              </a:lnSpc>
            </a:pPr>
            <a:r>
              <a:rPr b="0" lang="en-AU" sz="3600" spc="-1" strike="noStrike">
                <a:solidFill>
                  <a:srgbClr val="527688"/>
                </a:solidFill>
                <a:uFill>
                  <a:solidFill>
                    <a:srgbClr val="ffffff"/>
                  </a:solidFill>
                </a:uFill>
                <a:latin typeface="Arial"/>
                <a:ea typeface="Arial"/>
              </a:rPr>
              <a:t>Click to edit Master title style</a:t>
            </a:r>
            <a:endParaRPr b="0" lang="en-AU" sz="4640" spc="-1" strike="noStrike">
              <a:solidFill>
                <a:srgbClr val="000000"/>
              </a:solidFill>
              <a:uFill>
                <a:solidFill>
                  <a:srgbClr val="ffffff"/>
                </a:solidFill>
              </a:uFill>
              <a:latin typeface="Arial"/>
            </a:endParaRPr>
          </a:p>
        </p:txBody>
      </p:sp>
      <p:sp>
        <p:nvSpPr>
          <p:cNvPr id="43" name="PlaceHolder 4"/>
          <p:cNvSpPr>
            <a:spLocks noGrp="1"/>
          </p:cNvSpPr>
          <p:nvPr>
            <p:ph type="body"/>
          </p:nvPr>
        </p:nvSpPr>
        <p:spPr>
          <a:xfrm>
            <a:off x="504000" y="2112120"/>
            <a:ext cx="9071640" cy="4640760"/>
          </a:xfrm>
          <a:prstGeom prst="rect">
            <a:avLst/>
          </a:prstGeom>
        </p:spPr>
        <p:txBody>
          <a:bodyPr/>
          <a:p>
            <a:pPr marL="432000" indent="-324000">
              <a:buClr>
                <a:srgbClr val="000000"/>
              </a:buClr>
              <a:buSzPct val="45000"/>
              <a:buFont typeface="Wingdings" charset="2"/>
              <a:buChar char=""/>
            </a:pPr>
            <a:r>
              <a:rPr b="0" lang="en-AU" sz="3200" spc="-1" strike="noStrike">
                <a:solidFill>
                  <a:srgbClr val="000000"/>
                </a:solidFill>
                <a:uFill>
                  <a:solidFill>
                    <a:srgbClr val="ffffff"/>
                  </a:solidFill>
                </a:uFill>
                <a:latin typeface="Arial"/>
                <a:ea typeface="Arial"/>
              </a:rPr>
              <a:t>Click to edit the outline text format</a:t>
            </a:r>
            <a:endParaRPr b="0" lang="en-AU" sz="353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AU" sz="3200" spc="-1" strike="noStrike">
                <a:solidFill>
                  <a:srgbClr val="000000"/>
                </a:solidFill>
                <a:uFill>
                  <a:solidFill>
                    <a:srgbClr val="ffffff"/>
                  </a:solidFill>
                </a:uFill>
                <a:latin typeface="Arial"/>
                <a:ea typeface="Arial"/>
              </a:rPr>
              <a:t>Second Outline Level</a:t>
            </a:r>
            <a:endParaRPr b="0" lang="en-AU" sz="265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AU" sz="3200" spc="-1" strike="noStrike">
                <a:solidFill>
                  <a:srgbClr val="000000"/>
                </a:solidFill>
                <a:uFill>
                  <a:solidFill>
                    <a:srgbClr val="ffffff"/>
                  </a:solidFill>
                </a:uFill>
                <a:latin typeface="Arial"/>
                <a:ea typeface="Arial"/>
              </a:rPr>
              <a:t>Third Outline Level</a:t>
            </a:r>
            <a:endParaRPr b="0" lang="en-AU" sz="221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AU" sz="3200" spc="-1" strike="noStrike">
                <a:solidFill>
                  <a:srgbClr val="000000"/>
                </a:solidFill>
                <a:uFill>
                  <a:solidFill>
                    <a:srgbClr val="ffffff"/>
                  </a:solidFill>
                </a:uFill>
                <a:latin typeface="Arial"/>
                <a:ea typeface="Arial"/>
              </a:rPr>
              <a:t>Fourth Outline Level</a:t>
            </a:r>
            <a:endParaRPr b="0" lang="en-AU" sz="221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AU" sz="3200" spc="-1" strike="noStrike">
                <a:solidFill>
                  <a:srgbClr val="000000"/>
                </a:solidFill>
                <a:uFill>
                  <a:solidFill>
                    <a:srgbClr val="ffffff"/>
                  </a:solidFill>
                </a:uFill>
                <a:latin typeface="Arial"/>
                <a:ea typeface="Arial"/>
              </a:rPr>
              <a:t>Fifth Outline Level</a:t>
            </a:r>
            <a:endParaRPr b="0" lang="en-AU" sz="221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AU" sz="3200" spc="-1" strike="noStrike">
                <a:solidFill>
                  <a:srgbClr val="000000"/>
                </a:solidFill>
                <a:uFill>
                  <a:solidFill>
                    <a:srgbClr val="ffffff"/>
                  </a:solidFill>
                </a:uFill>
                <a:latin typeface="Arial"/>
                <a:ea typeface="Arial"/>
              </a:rPr>
              <a:t>Sixth Outline Level</a:t>
            </a:r>
            <a:endParaRPr b="0" lang="en-AU" sz="221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AU" sz="3200" spc="-1" strike="noStrike">
                <a:solidFill>
                  <a:srgbClr val="000000"/>
                </a:solidFill>
                <a:uFill>
                  <a:solidFill>
                    <a:srgbClr val="ffffff"/>
                  </a:solidFill>
                </a:uFill>
                <a:latin typeface="Arial"/>
                <a:ea typeface="Arial"/>
              </a:rPr>
              <a:t>Seventh Outline LevelClick to edit Master text styles</a:t>
            </a:r>
            <a:endParaRPr b="0" lang="en-AU" sz="2210" spc="-1" strike="noStrike">
              <a:solidFill>
                <a:srgbClr val="000000"/>
              </a:solidFill>
              <a:uFill>
                <a:solidFill>
                  <a:srgbClr val="ffffff"/>
                </a:solidFill>
              </a:uFill>
              <a:latin typeface="Arial"/>
            </a:endParaRPr>
          </a:p>
          <a:p>
            <a:pPr lvl="7" marL="3456000" indent="-216000">
              <a:buClr>
                <a:srgbClr val="000000"/>
              </a:buClr>
              <a:buSzPct val="45000"/>
              <a:buFont typeface="Wingdings" charset="2"/>
              <a:buChar char=""/>
            </a:pPr>
            <a:r>
              <a:rPr b="0" lang="en-AU" sz="2800" spc="-1" strike="noStrike">
                <a:solidFill>
                  <a:srgbClr val="000000"/>
                </a:solidFill>
                <a:uFill>
                  <a:solidFill>
                    <a:srgbClr val="ffffff"/>
                  </a:solidFill>
                </a:uFill>
                <a:latin typeface="Arial"/>
                <a:ea typeface="Arial"/>
              </a:rPr>
              <a:t>Second level</a:t>
            </a:r>
            <a:endParaRPr b="0" lang="en-AU" sz="2210" spc="-1" strike="noStrike">
              <a:solidFill>
                <a:srgbClr val="000000"/>
              </a:solidFill>
              <a:uFill>
                <a:solidFill>
                  <a:srgbClr val="ffffff"/>
                </a:solidFill>
              </a:uFill>
              <a:latin typeface="Arial"/>
            </a:endParaRPr>
          </a:p>
          <a:p>
            <a:pPr lvl="8" marL="3888000" indent="-216000">
              <a:buClr>
                <a:srgbClr val="000000"/>
              </a:buClr>
              <a:buSzPct val="45000"/>
              <a:buFont typeface="Wingdings" charset="2"/>
              <a:buChar char=""/>
            </a:pPr>
            <a:r>
              <a:rPr b="0" lang="en-AU" sz="2400" spc="-1" strike="noStrike">
                <a:solidFill>
                  <a:srgbClr val="000000"/>
                </a:solidFill>
                <a:uFill>
                  <a:solidFill>
                    <a:srgbClr val="ffffff"/>
                  </a:solidFill>
                </a:uFill>
                <a:latin typeface="Arial"/>
                <a:ea typeface="Arial"/>
              </a:rPr>
              <a:t>Third level</a:t>
            </a:r>
            <a:endParaRPr b="0" lang="en-AU" sz="2210" spc="-1" strike="noStrike">
              <a:solidFill>
                <a:srgbClr val="000000"/>
              </a:solidFill>
              <a:uFill>
                <a:solidFill>
                  <a:srgbClr val="ffffff"/>
                </a:solidFill>
              </a:uFill>
              <a:latin typeface="Arial"/>
            </a:endParaRPr>
          </a:p>
          <a:p>
            <a:pPr lvl="9" marL="4320000" indent="-216000">
              <a:lnSpc>
                <a:spcPct val="100000"/>
              </a:lnSpc>
              <a:buClr>
                <a:srgbClr val="000000"/>
              </a:buClr>
              <a:buSzPct val="45000"/>
              <a:buFont typeface="Wingdings" charset="2"/>
              <a:buChar char=""/>
            </a:pPr>
            <a:r>
              <a:rPr b="0" lang="en-AU" sz="2000" spc="-1" strike="noStrike">
                <a:solidFill>
                  <a:srgbClr val="000000"/>
                </a:solidFill>
                <a:uFill>
                  <a:solidFill>
                    <a:srgbClr val="ffffff"/>
                  </a:solidFill>
                </a:uFill>
                <a:latin typeface="Arial"/>
                <a:ea typeface="Arial"/>
              </a:rPr>
              <a:t>Fourth level</a:t>
            </a:r>
            <a:endParaRPr b="0" lang="en-AU" sz="3530" spc="-1" strike="noStrike">
              <a:solidFill>
                <a:srgbClr val="000000"/>
              </a:solidFill>
              <a:uFill>
                <a:solidFill>
                  <a:srgbClr val="ffffff"/>
                </a:solidFill>
              </a:uFill>
              <a:latin typeface="Arial"/>
            </a:endParaRPr>
          </a:p>
          <a:p>
            <a:pPr lvl="9" marL="4320000" indent="-216000">
              <a:lnSpc>
                <a:spcPct val="100000"/>
              </a:lnSpc>
              <a:buClr>
                <a:srgbClr val="000000"/>
              </a:buClr>
              <a:buSzPct val="45000"/>
              <a:buFont typeface="Wingdings" charset="2"/>
              <a:buChar char=""/>
            </a:pPr>
            <a:r>
              <a:rPr b="0" lang="en-AU" sz="2000" spc="-1" strike="noStrike">
                <a:solidFill>
                  <a:srgbClr val="000000"/>
                </a:solidFill>
                <a:uFill>
                  <a:solidFill>
                    <a:srgbClr val="ffffff"/>
                  </a:solidFill>
                </a:uFill>
                <a:latin typeface="Arial"/>
                <a:ea typeface="Arial"/>
              </a:rPr>
              <a:t>Fifth level</a:t>
            </a:r>
            <a:endParaRPr b="0" lang="en-AU" sz="3530" spc="-1" strike="noStrike">
              <a:solidFill>
                <a:srgbClr val="000000"/>
              </a:solidFill>
              <a:uFill>
                <a:solidFill>
                  <a:srgbClr val="ffffff"/>
                </a:solidFill>
              </a:uFill>
              <a:latin typeface="Arial"/>
            </a:endParaRPr>
          </a:p>
        </p:txBody>
      </p:sp>
      <p:sp>
        <p:nvSpPr>
          <p:cNvPr id="44" name="PlaceHolder 5"/>
          <p:cNvSpPr>
            <a:spLocks noGrp="1"/>
          </p:cNvSpPr>
          <p:nvPr>
            <p:ph type="dt"/>
          </p:nvPr>
        </p:nvSpPr>
        <p:spPr>
          <a:xfrm>
            <a:off x="6310080" y="7272720"/>
            <a:ext cx="2351880" cy="216720"/>
          </a:xfrm>
          <a:prstGeom prst="rect">
            <a:avLst/>
          </a:prstGeom>
        </p:spPr>
        <p:txBody>
          <a:bodyPr/>
          <a:p>
            <a:endParaRPr b="0" lang="en-AU" sz="2400" spc="-1" strike="noStrike">
              <a:solidFill>
                <a:srgbClr val="000000"/>
              </a:solidFill>
              <a:uFill>
                <a:solidFill>
                  <a:srgbClr val="ffffff"/>
                </a:solidFill>
              </a:uFill>
              <a:latin typeface="Times New Roman"/>
            </a:endParaRPr>
          </a:p>
        </p:txBody>
      </p:sp>
      <p:sp>
        <p:nvSpPr>
          <p:cNvPr id="45" name="PlaceHolder 6"/>
          <p:cNvSpPr>
            <a:spLocks noGrp="1"/>
          </p:cNvSpPr>
          <p:nvPr>
            <p:ph type="ftr"/>
          </p:nvPr>
        </p:nvSpPr>
        <p:spPr>
          <a:xfrm>
            <a:off x="435600" y="7272720"/>
            <a:ext cx="5555880" cy="216720"/>
          </a:xfrm>
          <a:prstGeom prst="rect">
            <a:avLst/>
          </a:prstGeom>
        </p:spPr>
        <p:txBody>
          <a:bodyPr/>
          <a:p>
            <a:pPr>
              <a:lnSpc>
                <a:spcPct val="100000"/>
              </a:lnSpc>
            </a:pPr>
            <a:r>
              <a:rPr b="0" lang="en-AU" sz="1400" spc="-1" strike="noStrike">
                <a:solidFill>
                  <a:srgbClr val="000000"/>
                </a:solidFill>
                <a:uFill>
                  <a:solidFill>
                    <a:srgbClr val="ffffff"/>
                  </a:solidFill>
                </a:uFill>
                <a:latin typeface="Arial"/>
                <a:ea typeface="Arial"/>
              </a:rPr>
              <a:t>Footer text goes in here</a:t>
            </a:r>
            <a:endParaRPr b="0" lang="en-AU" sz="1400" spc="-1" strike="noStrike">
              <a:solidFill>
                <a:srgbClr val="000000"/>
              </a:solidFill>
              <a:uFill>
                <a:solidFill>
                  <a:srgbClr val="ffffff"/>
                </a:solidFill>
              </a:uFill>
              <a:latin typeface="Times New Roman"/>
            </a:endParaRPr>
          </a:p>
        </p:txBody>
      </p:sp>
      <p:sp>
        <p:nvSpPr>
          <p:cNvPr id="46" name="PlaceHolder 7"/>
          <p:cNvSpPr>
            <a:spLocks noGrp="1"/>
          </p:cNvSpPr>
          <p:nvPr>
            <p:ph type="sldNum"/>
          </p:nvPr>
        </p:nvSpPr>
        <p:spPr>
          <a:xfrm>
            <a:off x="8930160" y="7272720"/>
            <a:ext cx="645120" cy="237600"/>
          </a:xfrm>
          <a:prstGeom prst="rect">
            <a:avLst/>
          </a:prstGeom>
        </p:spPr>
        <p:txBody>
          <a:bodyPr/>
          <a:p>
            <a:pPr algn="r">
              <a:lnSpc>
                <a:spcPct val="100000"/>
              </a:lnSpc>
            </a:pPr>
            <a:fld id="{523BC398-4F04-480B-B19F-5FCAB7F3E7ED}" type="slidenum">
              <a:rPr b="0" lang="en-AU" sz="1400" spc="-1" strike="noStrike">
                <a:solidFill>
                  <a:srgbClr val="000000"/>
                </a:solidFill>
                <a:uFill>
                  <a:solidFill>
                    <a:srgbClr val="ffffff"/>
                  </a:solidFill>
                </a:uFill>
                <a:latin typeface="Arial"/>
                <a:ea typeface="Arial"/>
              </a:rPr>
              <a:t>&lt;number&gt;</a:t>
            </a:fld>
            <a:endParaRPr b="0" lang="en-AU"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jpeg"/><Relationship Id="rId3" Type="http://schemas.openxmlformats.org/officeDocument/2006/relationships/slideLayout" Target="../slideLayouts/slideLayout3.xml"/><Relationship Id="rId4"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3.xml"/><Relationship Id="rId4"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3.xml"/><Relationship Id="rId4"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3.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slideLayout" Target="../slideLayouts/slideLayout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7.png"/><Relationship Id="rId3" Type="http://schemas.openxmlformats.org/officeDocument/2006/relationships/slideLayout" Target="../slideLayouts/slideLayout13.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8930160" y="7272720"/>
            <a:ext cx="645120" cy="237600"/>
          </a:xfrm>
          <a:prstGeom prst="rect">
            <a:avLst/>
          </a:prstGeom>
          <a:noFill/>
          <a:ln>
            <a:noFill/>
          </a:ln>
        </p:spPr>
        <p:txBody>
          <a:bodyPr/>
          <a:p>
            <a:pPr algn="r">
              <a:lnSpc>
                <a:spcPct val="100000"/>
              </a:lnSpc>
            </a:pPr>
            <a:fld id="{AE85A0A7-056D-4B1E-A58F-8A29C703A281}" type="slidenum">
              <a:rPr b="0" lang="en-AU" sz="1400" spc="-1" strike="noStrike">
                <a:solidFill>
                  <a:srgbClr val="000000"/>
                </a:solidFill>
                <a:uFill>
                  <a:solidFill>
                    <a:srgbClr val="ffffff"/>
                  </a:solidFill>
                </a:uFill>
                <a:latin typeface="Arial"/>
                <a:ea typeface="Arial"/>
              </a:rPr>
              <a:t>&lt;number&gt;</a:t>
            </a:fld>
            <a:endParaRPr b="0" lang="en-AU" sz="1540" spc="-1" strike="noStrike">
              <a:solidFill>
                <a:srgbClr val="000000"/>
              </a:solidFill>
              <a:uFill>
                <a:solidFill>
                  <a:srgbClr val="ffffff"/>
                </a:solidFill>
              </a:uFill>
              <a:latin typeface="Times New Roman"/>
            </a:endParaRPr>
          </a:p>
        </p:txBody>
      </p:sp>
      <p:sp>
        <p:nvSpPr>
          <p:cNvPr id="87" name="TextShape 2"/>
          <p:cNvSpPr txBox="1"/>
          <p:nvPr/>
        </p:nvSpPr>
        <p:spPr>
          <a:xfrm>
            <a:off x="516240" y="843120"/>
            <a:ext cx="9071640" cy="1259640"/>
          </a:xfrm>
          <a:prstGeom prst="rect">
            <a:avLst/>
          </a:prstGeom>
          <a:noFill/>
          <a:ln>
            <a:noFill/>
          </a:ln>
        </p:spPr>
        <p:txBody>
          <a:bodyPr anchor="ctr"/>
          <a:p>
            <a:endParaRPr b="0" lang="en-AU" sz="4640" spc="-1" strike="noStrike">
              <a:solidFill>
                <a:srgbClr val="000000"/>
              </a:solidFill>
              <a:uFill>
                <a:solidFill>
                  <a:srgbClr val="ffffff"/>
                </a:solidFill>
              </a:uFill>
              <a:latin typeface="Arial"/>
            </a:endParaRPr>
          </a:p>
        </p:txBody>
      </p:sp>
      <p:sp>
        <p:nvSpPr>
          <p:cNvPr id="88" name="TextShape 3"/>
          <p:cNvSpPr txBox="1"/>
          <p:nvPr/>
        </p:nvSpPr>
        <p:spPr>
          <a:xfrm>
            <a:off x="468720" y="765000"/>
            <a:ext cx="8229240" cy="1142640"/>
          </a:xfrm>
          <a:prstGeom prst="rect">
            <a:avLst/>
          </a:prstGeom>
          <a:noFill/>
          <a:ln>
            <a:noFill/>
          </a:ln>
        </p:spPr>
        <p:txBody>
          <a:bodyPr anchor="ctr"/>
          <a:p>
            <a:pPr>
              <a:lnSpc>
                <a:spcPct val="100000"/>
              </a:lnSpc>
            </a:pPr>
            <a:r>
              <a:rPr b="0" lang="en-AU" sz="3600" spc="-1" strike="noStrike">
                <a:solidFill>
                  <a:srgbClr val="527688"/>
                </a:solidFill>
                <a:uFill>
                  <a:solidFill>
                    <a:srgbClr val="ffffff"/>
                  </a:solidFill>
                </a:uFill>
                <a:latin typeface="Arial"/>
              </a:rPr>
              <a:t>Causal Inference in Machine Learning</a:t>
            </a:r>
            <a:endParaRPr b="0" lang="en-AU" sz="4640" spc="-1" strike="noStrike">
              <a:solidFill>
                <a:srgbClr val="000000"/>
              </a:solidFill>
              <a:uFill>
                <a:solidFill>
                  <a:srgbClr val="ffffff"/>
                </a:solidFill>
              </a:uFill>
              <a:latin typeface="Arial"/>
            </a:endParaRPr>
          </a:p>
        </p:txBody>
      </p:sp>
      <p:pic>
        <p:nvPicPr>
          <p:cNvPr id="89" name="" descr=""/>
          <p:cNvPicPr/>
          <p:nvPr/>
        </p:nvPicPr>
        <p:blipFill>
          <a:blip r:embed="rId1"/>
          <a:stretch/>
        </p:blipFill>
        <p:spPr>
          <a:xfrm>
            <a:off x="2448000" y="1728000"/>
            <a:ext cx="4968000" cy="4968000"/>
          </a:xfrm>
          <a:prstGeom prst="rect">
            <a:avLst/>
          </a:prstGeom>
          <a:ln>
            <a:noFill/>
          </a:ln>
        </p:spPr>
      </p:pic>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504000" y="72000"/>
            <a:ext cx="9071640" cy="1262160"/>
          </a:xfrm>
          <a:prstGeom prst="rect">
            <a:avLst/>
          </a:prstGeom>
          <a:noFill/>
          <a:ln>
            <a:noFill/>
          </a:ln>
        </p:spPr>
        <p:txBody>
          <a:bodyPr lIns="0" rIns="0" tIns="0" bIns="0" anchor="ctr"/>
          <a:p>
            <a:pPr algn="ctr"/>
            <a:r>
              <a:rPr b="0" lang="en-AU" sz="4400" spc="-1" strike="noStrike">
                <a:solidFill>
                  <a:srgbClr val="000000"/>
                </a:solidFill>
                <a:uFill>
                  <a:solidFill>
                    <a:srgbClr val="ffffff"/>
                  </a:solidFill>
                </a:uFill>
                <a:latin typeface="Arial"/>
              </a:rPr>
              <a:t>Causal bayesian networks</a:t>
            </a:r>
            <a:r>
              <a:rPr b="0" lang="en-AU" sz="4400" spc="-1" strike="noStrike">
                <a:solidFill>
                  <a:srgbClr val="000000"/>
                </a:solidFill>
                <a:uFill>
                  <a:solidFill>
                    <a:srgbClr val="ffffff"/>
                  </a:solidFill>
                </a:uFill>
                <a:latin typeface="Arial"/>
              </a:rPr>
              <a:t>
</a:t>
            </a:r>
            <a:r>
              <a:rPr b="0" lang="en-AU" sz="4400" spc="-1" strike="noStrike">
                <a:solidFill>
                  <a:srgbClr val="000000"/>
                </a:solidFill>
                <a:uFill>
                  <a:solidFill>
                    <a:srgbClr val="ffffff"/>
                  </a:solidFill>
                </a:uFill>
                <a:latin typeface="Arial"/>
              </a:rPr>
              <a:t>(causal DAGs)</a:t>
            </a:r>
            <a:endParaRPr b="0" lang="en-AU" sz="4400" spc="-1" strike="noStrike">
              <a:solidFill>
                <a:srgbClr val="000000"/>
              </a:solidFill>
              <a:uFill>
                <a:solidFill>
                  <a:srgbClr val="ffffff"/>
                </a:solidFill>
              </a:uFill>
              <a:latin typeface="Arial"/>
            </a:endParaRPr>
          </a:p>
        </p:txBody>
      </p:sp>
      <p:sp>
        <p:nvSpPr>
          <p:cNvPr id="133" name="CustomShape 2"/>
          <p:cNvSpPr/>
          <p:nvPr/>
        </p:nvSpPr>
        <p:spPr>
          <a:xfrm>
            <a:off x="4104000" y="5256000"/>
            <a:ext cx="1368000" cy="504000"/>
          </a:xfrm>
          <a:prstGeom prst="ellipse">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Cancer</a:t>
            </a:r>
            <a:endParaRPr b="0" lang="en-AU" sz="1800" spc="-1" strike="noStrike">
              <a:solidFill>
                <a:srgbClr val="000000"/>
              </a:solidFill>
              <a:uFill>
                <a:solidFill>
                  <a:srgbClr val="ffffff"/>
                </a:solidFill>
              </a:uFill>
              <a:latin typeface="Arial"/>
            </a:endParaRPr>
          </a:p>
        </p:txBody>
      </p:sp>
      <p:sp>
        <p:nvSpPr>
          <p:cNvPr id="134" name="CustomShape 3"/>
          <p:cNvSpPr/>
          <p:nvPr/>
        </p:nvSpPr>
        <p:spPr>
          <a:xfrm>
            <a:off x="2736000" y="4464000"/>
            <a:ext cx="1296000" cy="432000"/>
          </a:xfrm>
          <a:prstGeom prst="ellipse">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Smoking</a:t>
            </a:r>
            <a:endParaRPr b="0" lang="en-AU" sz="1800" spc="-1" strike="noStrike">
              <a:solidFill>
                <a:srgbClr val="000000"/>
              </a:solidFill>
              <a:uFill>
                <a:solidFill>
                  <a:srgbClr val="ffffff"/>
                </a:solidFill>
              </a:uFill>
              <a:latin typeface="Arial"/>
            </a:endParaRPr>
          </a:p>
        </p:txBody>
      </p:sp>
      <p:sp>
        <p:nvSpPr>
          <p:cNvPr id="135" name="CustomShape 4"/>
          <p:cNvSpPr/>
          <p:nvPr/>
        </p:nvSpPr>
        <p:spPr>
          <a:xfrm>
            <a:off x="4032000" y="3672000"/>
            <a:ext cx="1440000" cy="432000"/>
          </a:xfrm>
          <a:prstGeom prst="ellipse">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Poverty</a:t>
            </a:r>
            <a:endParaRPr b="0" lang="en-AU" sz="1800" spc="-1" strike="noStrike">
              <a:solidFill>
                <a:srgbClr val="000000"/>
              </a:solidFill>
              <a:uFill>
                <a:solidFill>
                  <a:srgbClr val="ffffff"/>
                </a:solidFill>
              </a:uFill>
              <a:latin typeface="Arial"/>
            </a:endParaRPr>
          </a:p>
        </p:txBody>
      </p:sp>
      <p:sp>
        <p:nvSpPr>
          <p:cNvPr id="136" name="CustomShape 5"/>
          <p:cNvSpPr/>
          <p:nvPr/>
        </p:nvSpPr>
        <p:spPr>
          <a:xfrm>
            <a:off x="5328000" y="4464000"/>
            <a:ext cx="1296000" cy="432000"/>
          </a:xfrm>
          <a:prstGeom prst="ellipse">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Diet</a:t>
            </a:r>
            <a:endParaRPr b="0" lang="en-AU" sz="1800" spc="-1" strike="noStrike">
              <a:solidFill>
                <a:srgbClr val="000000"/>
              </a:solidFill>
              <a:uFill>
                <a:solidFill>
                  <a:srgbClr val="ffffff"/>
                </a:solidFill>
              </a:uFill>
              <a:latin typeface="Arial"/>
            </a:endParaRPr>
          </a:p>
        </p:txBody>
      </p:sp>
      <p:sp>
        <p:nvSpPr>
          <p:cNvPr id="137" name="Line 6"/>
          <p:cNvSpPr/>
          <p:nvPr/>
        </p:nvSpPr>
        <p:spPr>
          <a:xfrm>
            <a:off x="3384000" y="4896000"/>
            <a:ext cx="936000" cy="432000"/>
          </a:xfrm>
          <a:prstGeom prst="line">
            <a:avLst/>
          </a:prstGeom>
          <a:ln>
            <a:solidFill>
              <a:srgbClr val="000000"/>
            </a:solidFill>
            <a:tailEnd len="med" type="triangle" w="med"/>
          </a:ln>
        </p:spPr>
        <p:style>
          <a:lnRef idx="0"/>
          <a:fillRef idx="0"/>
          <a:effectRef idx="0"/>
          <a:fontRef idx="minor"/>
        </p:style>
      </p:sp>
      <p:sp>
        <p:nvSpPr>
          <p:cNvPr id="138" name="Line 7"/>
          <p:cNvSpPr/>
          <p:nvPr/>
        </p:nvSpPr>
        <p:spPr>
          <a:xfrm flipH="1">
            <a:off x="5256000" y="4896000"/>
            <a:ext cx="720000" cy="432000"/>
          </a:xfrm>
          <a:prstGeom prst="line">
            <a:avLst/>
          </a:prstGeom>
          <a:ln>
            <a:solidFill>
              <a:srgbClr val="000000"/>
            </a:solidFill>
            <a:tailEnd len="med" type="triangle" w="med"/>
          </a:ln>
        </p:spPr>
        <p:style>
          <a:lnRef idx="0"/>
          <a:fillRef idx="0"/>
          <a:effectRef idx="0"/>
          <a:fontRef idx="minor"/>
        </p:style>
      </p:sp>
      <p:sp>
        <p:nvSpPr>
          <p:cNvPr id="139" name="Line 8"/>
          <p:cNvSpPr/>
          <p:nvPr/>
        </p:nvSpPr>
        <p:spPr>
          <a:xfrm flipH="1">
            <a:off x="3888000" y="4104000"/>
            <a:ext cx="864000" cy="432000"/>
          </a:xfrm>
          <a:prstGeom prst="line">
            <a:avLst/>
          </a:prstGeom>
          <a:ln>
            <a:solidFill>
              <a:srgbClr val="000000"/>
            </a:solidFill>
            <a:tailEnd len="med" type="triangle" w="med"/>
          </a:ln>
        </p:spPr>
        <p:style>
          <a:lnRef idx="0"/>
          <a:fillRef idx="0"/>
          <a:effectRef idx="0"/>
          <a:fontRef idx="minor"/>
        </p:style>
      </p:sp>
      <p:sp>
        <p:nvSpPr>
          <p:cNvPr id="140" name="Line 9"/>
          <p:cNvSpPr/>
          <p:nvPr/>
        </p:nvSpPr>
        <p:spPr>
          <a:xfrm>
            <a:off x="4752000" y="4104000"/>
            <a:ext cx="792000" cy="432000"/>
          </a:xfrm>
          <a:prstGeom prst="line">
            <a:avLst/>
          </a:prstGeom>
          <a:ln>
            <a:solidFill>
              <a:srgbClr val="000000"/>
            </a:solidFill>
            <a:tailEnd len="med" type="triangle" w="med"/>
          </a:ln>
        </p:spPr>
        <p:style>
          <a:lnRef idx="0"/>
          <a:fillRef idx="0"/>
          <a:effectRef idx="0"/>
          <a:fontRef idx="minor"/>
        </p:style>
      </p:sp>
      <mc:AlternateContent>
        <mc:Choice xmlns:a14="http://schemas.microsoft.com/office/drawing/2010/main" Requires="a14">
          <p:sp>
            <p:nvSpPr>
              <p:cNvPr id="141" name="Formula 10"/>
              <p:cNvSpPr txBox="1"/>
              <p:nvPr/>
            </p:nvSpPr>
            <p:spPr>
              <a:xfrm>
                <a:off x="558720" y="6969600"/>
                <a:ext cx="9039960" cy="267840"/>
              </a:xfrm>
              <a:prstGeom prst="rect">
                <a:avLst/>
              </a:prstGeom>
            </p:spPr>
            <p:txBody>
              <a:bodyPr/>
              <a:p>
                <a14:m>
                  <m:oMath xmlns:m="http://schemas.openxmlformats.org/officeDocument/2006/math">
                    <m:r>
                      <m:t xml:space="preserve">P</m:t>
                    </m:r>
                    <m:d>
                      <m:dPr>
                        <m:begChr m:val="("/>
                        <m:endChr m:val=")"/>
                      </m:dPr>
                      <m:e>
                        <m:r>
                          <m:t xml:space="preserve">Po</m:t>
                        </m:r>
                        <m:r>
                          <m:t xml:space="preserve">,</m:t>
                        </m:r>
                        <m:r>
                          <m:t xml:space="preserve">S</m:t>
                        </m:r>
                        <m:r>
                          <m:t xml:space="preserve">,</m:t>
                        </m:r>
                        <m:r>
                          <m:t xml:space="preserve">D</m:t>
                        </m:r>
                        <m:r>
                          <m:t xml:space="preserve">,</m:t>
                        </m:r>
                        <m:r>
                          <m:t xml:space="preserve">C</m:t>
                        </m:r>
                      </m:e>
                    </m:d>
                    <m:r>
                      <m:t xml:space="preserve">=</m:t>
                    </m:r>
                    <m:r>
                      <m:t xml:space="preserve">P</m:t>
                    </m:r>
                    <m:d>
                      <m:dPr>
                        <m:begChr m:val="("/>
                        <m:endChr m:val=")"/>
                      </m:dPr>
                      <m:e>
                        <m:r>
                          <m:t xml:space="preserve">Po</m:t>
                        </m:r>
                      </m:e>
                    </m:d>
                    <m:r>
                      <m:t xml:space="preserve">P</m:t>
                    </m:r>
                    <m:d>
                      <m:dPr>
                        <m:begChr m:val="("/>
                        <m:endChr m:val=")"/>
                      </m:dPr>
                      <m:e>
                        <m:r>
                          <m:t xml:space="preserve">S</m:t>
                        </m:r>
                        <m:r>
                          <m:t xml:space="preserve">|</m:t>
                        </m:r>
                        <m:r>
                          <m:t xml:space="preserve">Po</m:t>
                        </m:r>
                      </m:e>
                    </m:d>
                    <m:r>
                      <m:t xml:space="preserve">P</m:t>
                    </m:r>
                    <m:d>
                      <m:dPr>
                        <m:begChr m:val="("/>
                        <m:endChr m:val=")"/>
                      </m:dPr>
                      <m:e>
                        <m:r>
                          <m:t xml:space="preserve">D</m:t>
                        </m:r>
                        <m:r>
                          <m:t xml:space="preserve">|</m:t>
                        </m:r>
                        <m:r>
                          <m:t xml:space="preserve">Po</m:t>
                        </m:r>
                        <m:r>
                          <m:t xml:space="preserve">,</m:t>
                        </m:r>
                        <m:r>
                          <m:t xml:space="preserve">S</m:t>
                        </m:r>
                      </m:e>
                    </m:d>
                    <m:r>
                      <m:t xml:space="preserve">P</m:t>
                    </m:r>
                    <m:d>
                      <m:dPr>
                        <m:begChr m:val="("/>
                        <m:endChr m:val=")"/>
                      </m:dPr>
                      <m:e>
                        <m:r>
                          <m:t xml:space="preserve">C</m:t>
                        </m:r>
                        <m:r>
                          <m:t xml:space="preserve">|</m:t>
                        </m:r>
                        <m:r>
                          <m:t xml:space="preserve">Po</m:t>
                        </m:r>
                        <m:r>
                          <m:t xml:space="preserve">,</m:t>
                        </m:r>
                        <m:r>
                          <m:t xml:space="preserve">S</m:t>
                        </m:r>
                        <m:r>
                          <m:t xml:space="preserve">,</m:t>
                        </m:r>
                        <m:r>
                          <m:t xml:space="preserve">D</m:t>
                        </m:r>
                      </m:e>
                    </m:d>
                    <m:r>
                      <m:t xml:space="preserve">=</m:t>
                    </m:r>
                    <m:r>
                      <m:t xml:space="preserve">P</m:t>
                    </m:r>
                    <m:d>
                      <m:dPr>
                        <m:begChr m:val="("/>
                        <m:endChr m:val=")"/>
                      </m:dPr>
                      <m:e>
                        <m:r>
                          <m:t xml:space="preserve">Po</m:t>
                        </m:r>
                      </m:e>
                    </m:d>
                    <m:r>
                      <m:t xml:space="preserve">P</m:t>
                    </m:r>
                    <m:d>
                      <m:dPr>
                        <m:begChr m:val="("/>
                        <m:endChr m:val=")"/>
                      </m:dPr>
                      <m:e>
                        <m:r>
                          <m:t xml:space="preserve">S</m:t>
                        </m:r>
                        <m:r>
                          <m:t xml:space="preserve">|</m:t>
                        </m:r>
                        <m:r>
                          <m:t xml:space="preserve">Po</m:t>
                        </m:r>
                      </m:e>
                    </m:d>
                    <m:r>
                      <m:t xml:space="preserve">P</m:t>
                    </m:r>
                    <m:d>
                      <m:dPr>
                        <m:begChr m:val="("/>
                        <m:endChr m:val=")"/>
                      </m:dPr>
                      <m:e>
                        <m:r>
                          <m:t xml:space="preserve">D</m:t>
                        </m:r>
                        <m:r>
                          <m:t xml:space="preserve">|</m:t>
                        </m:r>
                        <m:r>
                          <m:t xml:space="preserve">Po</m:t>
                        </m:r>
                      </m:e>
                    </m:d>
                    <m:r>
                      <m:t xml:space="preserve">P</m:t>
                    </m:r>
                    <m:d>
                      <m:dPr>
                        <m:begChr m:val="("/>
                        <m:endChr m:val=")"/>
                      </m:dPr>
                      <m:e>
                        <m:r>
                          <m:t xml:space="preserve">C</m:t>
                        </m:r>
                        <m:r>
                          <m:t xml:space="preserve">|</m:t>
                        </m:r>
                        <m:r>
                          <m:t xml:space="preserve">S</m:t>
                        </m:r>
                        <m:r>
                          <m:t xml:space="preserve">,</m:t>
                        </m:r>
                        <m:r>
                          <m:t xml:space="preserve">D</m:t>
                        </m:r>
                      </m:e>
                    </m:d>
                  </m:oMath>
                </a14:m>
              </a:p>
            </p:txBody>
          </p:sp>
        </mc:Choice>
        <mc:Fallback/>
      </mc:AlternateContent>
      <p:sp>
        <p:nvSpPr>
          <p:cNvPr id="142" name="TextShape 11"/>
          <p:cNvSpPr txBox="1"/>
          <p:nvPr/>
        </p:nvSpPr>
        <p:spPr>
          <a:xfrm>
            <a:off x="432000" y="6012720"/>
            <a:ext cx="9000000" cy="849600"/>
          </a:xfrm>
          <a:prstGeom prst="rect">
            <a:avLst/>
          </a:prstGeom>
          <a:noFill/>
          <a:ln>
            <a:noFill/>
          </a:ln>
        </p:spPr>
        <p:txBody>
          <a:bodyPr lIns="90000" rIns="90000" tIns="45000" bIns="45000"/>
          <a:p>
            <a:r>
              <a:rPr b="0" lang="en-AU" sz="500" spc="-1" strike="noStrike">
                <a:solidFill>
                  <a:srgbClr val="000000"/>
                </a:solidFill>
                <a:uFill>
                  <a:solidFill>
                    <a:srgbClr val="ffffff"/>
                  </a:solidFill>
                </a:uFill>
                <a:latin typeface="Arial"/>
              </a:rPr>
              <a:t>  </a:t>
            </a:r>
            <a:endParaRPr b="0" lang="en-AU" sz="1800" spc="-1" strike="noStrike">
              <a:solidFill>
                <a:srgbClr val="000000"/>
              </a:solidFill>
              <a:uFill>
                <a:solidFill>
                  <a:srgbClr val="ffffff"/>
                </a:solidFill>
              </a:uFill>
              <a:latin typeface="Arial"/>
            </a:endParaRPr>
          </a:p>
          <a:p>
            <a:r>
              <a:rPr b="0" lang="en-AU" sz="2400" spc="-1" strike="noStrike">
                <a:solidFill>
                  <a:srgbClr val="000000"/>
                </a:solidFill>
                <a:uFill>
                  <a:solidFill>
                    <a:srgbClr val="ffffff"/>
                  </a:solidFill>
                </a:uFill>
                <a:latin typeface="Arial"/>
              </a:rPr>
              <a:t>Absent links imply the factorisation of the full distribution can be simplified.</a:t>
            </a:r>
            <a:endParaRPr b="0" lang="en-AU" sz="1800" spc="-1" strike="noStrike">
              <a:solidFill>
                <a:srgbClr val="000000"/>
              </a:solidFill>
              <a:uFill>
                <a:solidFill>
                  <a:srgbClr val="ffffff"/>
                </a:solidFill>
              </a:uFill>
              <a:latin typeface="Arial"/>
            </a:endParaRPr>
          </a:p>
        </p:txBody>
      </p:sp>
      <p:sp>
        <p:nvSpPr>
          <p:cNvPr id="143" name="TextShape 12"/>
          <p:cNvSpPr txBox="1"/>
          <p:nvPr/>
        </p:nvSpPr>
        <p:spPr>
          <a:xfrm>
            <a:off x="648000" y="1977120"/>
            <a:ext cx="9000000" cy="1622880"/>
          </a:xfrm>
          <a:prstGeom prst="rect">
            <a:avLst/>
          </a:prstGeom>
          <a:noFill/>
          <a:ln>
            <a:noFill/>
          </a:ln>
        </p:spPr>
        <p:txBody>
          <a:bodyPr lIns="90000" rIns="90000" tIns="45000" bIns="45000"/>
          <a:p>
            <a:r>
              <a:rPr b="0" lang="en-AU" sz="2400" spc="-1" strike="noStrike">
                <a:solidFill>
                  <a:srgbClr val="000000"/>
                </a:solidFill>
                <a:uFill>
                  <a:solidFill>
                    <a:srgbClr val="ffffff"/>
                  </a:solidFill>
                </a:uFill>
                <a:latin typeface="Arial"/>
              </a:rPr>
              <a:t>A bayesian network where A → B is defined to mean A causes B</a:t>
            </a:r>
            <a:endParaRPr b="0" lang="en-AU" sz="1800" spc="-1" strike="noStrike">
              <a:solidFill>
                <a:srgbClr val="000000"/>
              </a:solidFill>
              <a:uFill>
                <a:solidFill>
                  <a:srgbClr val="ffffff"/>
                </a:solidFill>
              </a:uFill>
              <a:latin typeface="Arial"/>
            </a:endParaRPr>
          </a:p>
          <a:p>
            <a:endParaRPr b="0" lang="en-AU" sz="1800" spc="-1" strike="noStrike">
              <a:solidFill>
                <a:srgbClr val="000000"/>
              </a:solidFill>
              <a:uFill>
                <a:solidFill>
                  <a:srgbClr val="ffffff"/>
                </a:solidFill>
              </a:uFill>
              <a:latin typeface="Arial"/>
            </a:endParaRPr>
          </a:p>
          <a:p>
            <a:r>
              <a:rPr b="0" lang="en-AU" sz="2400" spc="-1" strike="noStrike">
                <a:solidFill>
                  <a:srgbClr val="000000"/>
                </a:solidFill>
                <a:uFill>
                  <a:solidFill>
                    <a:srgbClr val="ffffff"/>
                  </a:solidFill>
                </a:uFill>
                <a:latin typeface="Arial"/>
              </a:rPr>
              <a:t>=&gt; Variables are independent of their non-effects given their direct causes (Causal Markov Property)</a:t>
            </a:r>
            <a:endParaRPr b="0" lang="en-AU" sz="1800" spc="-1" strike="noStrike">
              <a:solidFill>
                <a:srgbClr val="000000"/>
              </a:solidFill>
              <a:uFill>
                <a:solidFill>
                  <a:srgbClr val="ffffff"/>
                </a:solidFill>
              </a:uFill>
              <a:latin typeface="Arial"/>
            </a:endParaRPr>
          </a:p>
          <a:p>
            <a:endParaRPr b="0" lang="en-AU" sz="1800" spc="-1" strike="noStrike">
              <a:solidFill>
                <a:srgbClr val="000000"/>
              </a:solidFill>
              <a:uFill>
                <a:solidFill>
                  <a:srgbClr val="ffffff"/>
                </a:solidFill>
              </a:uFill>
              <a:latin typeface="Arial"/>
            </a:endParaRPr>
          </a:p>
          <a:p>
            <a:r>
              <a:rPr b="0" lang="en-AU" sz="500" spc="-1" strike="noStrike">
                <a:solidFill>
                  <a:srgbClr val="000000"/>
                </a:solidFill>
                <a:uFill>
                  <a:solidFill>
                    <a:srgbClr val="ffffff"/>
                  </a:solidFill>
                </a:uFill>
                <a:latin typeface="Arial"/>
              </a:rPr>
              <a:t> </a:t>
            </a:r>
            <a:endParaRPr b="0" lang="en-AU" sz="1800" spc="-1" strike="noStrike">
              <a:solidFill>
                <a:srgbClr val="000000"/>
              </a:solidFill>
              <a:uFill>
                <a:solidFill>
                  <a:srgbClr val="ffffff"/>
                </a:solidFill>
              </a:uFill>
              <a:latin typeface="Arial"/>
            </a:endParaRPr>
          </a:p>
        </p:txBody>
      </p:sp>
      <p:pic>
        <p:nvPicPr>
          <p:cNvPr id="144" name="" descr=""/>
          <p:cNvPicPr/>
          <p:nvPr/>
        </p:nvPicPr>
        <p:blipFill>
          <a:blip r:embed="rId1"/>
          <a:stretch/>
        </p:blipFill>
        <p:spPr>
          <a:xfrm>
            <a:off x="8568000" y="72000"/>
            <a:ext cx="1436400" cy="1656000"/>
          </a:xfrm>
          <a:prstGeom prst="rect">
            <a:avLst/>
          </a:prstGeom>
          <a:ln>
            <a:noFill/>
          </a:ln>
        </p:spPr>
      </p:pic>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8930160" y="7272720"/>
            <a:ext cx="645120" cy="237600"/>
          </a:xfrm>
          <a:prstGeom prst="rect">
            <a:avLst/>
          </a:prstGeom>
          <a:noFill/>
          <a:ln>
            <a:noFill/>
          </a:ln>
        </p:spPr>
        <p:txBody>
          <a:bodyPr/>
          <a:p>
            <a:pPr algn="r">
              <a:lnSpc>
                <a:spcPct val="100000"/>
              </a:lnSpc>
            </a:pPr>
            <a:fld id="{2E285B89-52AF-4742-8262-0CB3D7BDB1DE}" type="slidenum">
              <a:rPr b="0" lang="en-AU" sz="1400" spc="-1" strike="noStrike">
                <a:solidFill>
                  <a:srgbClr val="000000"/>
                </a:solidFill>
                <a:uFill>
                  <a:solidFill>
                    <a:srgbClr val="ffffff"/>
                  </a:solidFill>
                </a:uFill>
                <a:latin typeface="Arial"/>
                <a:ea typeface="Arial"/>
              </a:rPr>
              <a:t>&lt;number&gt;</a:t>
            </a:fld>
            <a:endParaRPr b="0" lang="en-AU" sz="1540" spc="-1" strike="noStrike">
              <a:solidFill>
                <a:srgbClr val="000000"/>
              </a:solidFill>
              <a:uFill>
                <a:solidFill>
                  <a:srgbClr val="ffffff"/>
                </a:solidFill>
              </a:uFill>
              <a:latin typeface="Times New Roman"/>
            </a:endParaRPr>
          </a:p>
        </p:txBody>
      </p:sp>
      <p:sp>
        <p:nvSpPr>
          <p:cNvPr id="146" name="TextShape 2"/>
          <p:cNvSpPr txBox="1"/>
          <p:nvPr/>
        </p:nvSpPr>
        <p:spPr>
          <a:xfrm>
            <a:off x="516240" y="843120"/>
            <a:ext cx="9071640" cy="1259640"/>
          </a:xfrm>
          <a:prstGeom prst="rect">
            <a:avLst/>
          </a:prstGeom>
          <a:noFill/>
          <a:ln>
            <a:noFill/>
          </a:ln>
        </p:spPr>
        <p:txBody>
          <a:bodyPr anchor="ctr"/>
          <a:p>
            <a:endParaRPr b="0" lang="en-AU" sz="4640" spc="-1" strike="noStrike">
              <a:solidFill>
                <a:srgbClr val="000000"/>
              </a:solidFill>
              <a:uFill>
                <a:solidFill>
                  <a:srgbClr val="ffffff"/>
                </a:solidFill>
              </a:uFill>
              <a:latin typeface="Arial"/>
            </a:endParaRPr>
          </a:p>
        </p:txBody>
      </p:sp>
      <p:sp>
        <p:nvSpPr>
          <p:cNvPr id="147" name="TextShape 3"/>
          <p:cNvSpPr txBox="1"/>
          <p:nvPr/>
        </p:nvSpPr>
        <p:spPr>
          <a:xfrm>
            <a:off x="504000" y="2112120"/>
            <a:ext cx="9071640" cy="4640760"/>
          </a:xfrm>
          <a:prstGeom prst="rect">
            <a:avLst/>
          </a:prstGeom>
          <a:noFill/>
          <a:ln>
            <a:noFill/>
          </a:ln>
        </p:spPr>
        <p:txBody>
          <a:bodyPr/>
          <a:p>
            <a:pPr marL="432000" indent="-324000">
              <a:buClr>
                <a:srgbClr val="000000"/>
              </a:buClr>
              <a:buSzPct val="45000"/>
              <a:buFont typeface="Wingdings" charset="2"/>
              <a:buChar char=""/>
            </a:pPr>
            <a:r>
              <a:rPr b="0" lang="en-AU" sz="3200" spc="-1" strike="noStrike">
                <a:solidFill>
                  <a:srgbClr val="000000"/>
                </a:solidFill>
                <a:uFill>
                  <a:solidFill>
                    <a:srgbClr val="ffffff"/>
                  </a:solidFill>
                </a:uFill>
                <a:latin typeface="Arial"/>
              </a:rPr>
              <a:t>Mapping from one system to another</a:t>
            </a:r>
            <a:endParaRPr b="0" lang="en-AU" sz="353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AU" sz="3200" spc="-1" strike="noStrike">
                <a:solidFill>
                  <a:srgbClr val="000000"/>
                </a:solidFill>
                <a:uFill>
                  <a:solidFill>
                    <a:srgbClr val="ffffff"/>
                  </a:solidFill>
                </a:uFill>
                <a:latin typeface="Arial"/>
              </a:rPr>
              <a:t> </a:t>
            </a:r>
            <a:endParaRPr b="0" lang="en-AU" sz="3530" spc="-1" strike="noStrike">
              <a:solidFill>
                <a:srgbClr val="000000"/>
              </a:solidFill>
              <a:uFill>
                <a:solidFill>
                  <a:srgbClr val="ffffff"/>
                </a:solidFill>
              </a:uFill>
              <a:latin typeface="Arial"/>
            </a:endParaRPr>
          </a:p>
        </p:txBody>
      </p:sp>
      <p:sp>
        <p:nvSpPr>
          <p:cNvPr id="148" name="TextShape 4"/>
          <p:cNvSpPr txBox="1"/>
          <p:nvPr/>
        </p:nvSpPr>
        <p:spPr>
          <a:xfrm>
            <a:off x="468720" y="765000"/>
            <a:ext cx="8229240" cy="1142640"/>
          </a:xfrm>
          <a:prstGeom prst="rect">
            <a:avLst/>
          </a:prstGeom>
          <a:noFill/>
          <a:ln>
            <a:noFill/>
          </a:ln>
        </p:spPr>
        <p:txBody>
          <a:bodyPr anchor="ctr"/>
          <a:p>
            <a:pPr>
              <a:lnSpc>
                <a:spcPct val="100000"/>
              </a:lnSpc>
            </a:pPr>
            <a:r>
              <a:rPr b="0" lang="en-AU" sz="3600" spc="-1" strike="noStrike">
                <a:solidFill>
                  <a:srgbClr val="527688"/>
                </a:solidFill>
                <a:uFill>
                  <a:solidFill>
                    <a:srgbClr val="ffffff"/>
                  </a:solidFill>
                </a:uFill>
                <a:latin typeface="Arial"/>
              </a:rPr>
              <a:t>Causal Bayesian Networks</a:t>
            </a:r>
            <a:endParaRPr b="0" lang="en-AU" sz="4640" spc="-1" strike="noStrike">
              <a:solidFill>
                <a:srgbClr val="000000"/>
              </a:solidFill>
              <a:uFill>
                <a:solidFill>
                  <a:srgbClr val="ffffff"/>
                </a:solidFill>
              </a:uFill>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504000" y="72000"/>
            <a:ext cx="9071640" cy="1262160"/>
          </a:xfrm>
          <a:prstGeom prst="rect">
            <a:avLst/>
          </a:prstGeom>
          <a:noFill/>
          <a:ln>
            <a:noFill/>
          </a:ln>
        </p:spPr>
        <p:txBody>
          <a:bodyPr lIns="0" rIns="0" tIns="0" bIns="0" anchor="ctr"/>
          <a:p>
            <a:pPr algn="ctr"/>
            <a:r>
              <a:rPr b="0" lang="en-AU" sz="4400" spc="-1" strike="noStrike">
                <a:solidFill>
                  <a:srgbClr val="000000"/>
                </a:solidFill>
                <a:uFill>
                  <a:solidFill>
                    <a:srgbClr val="ffffff"/>
                  </a:solidFill>
                </a:uFill>
                <a:latin typeface="Arial"/>
              </a:rPr>
              <a:t>Intervention in Causal DAGs </a:t>
            </a:r>
            <a:endParaRPr b="0" lang="en-AU" sz="4400" spc="-1" strike="noStrike">
              <a:solidFill>
                <a:srgbClr val="000000"/>
              </a:solidFill>
              <a:uFill>
                <a:solidFill>
                  <a:srgbClr val="ffffff"/>
                </a:solidFill>
              </a:uFill>
              <a:latin typeface="Arial"/>
            </a:endParaRPr>
          </a:p>
        </p:txBody>
      </p:sp>
      <p:sp>
        <p:nvSpPr>
          <p:cNvPr id="150" name="CustomShape 2"/>
          <p:cNvSpPr/>
          <p:nvPr/>
        </p:nvSpPr>
        <p:spPr>
          <a:xfrm>
            <a:off x="6193080" y="3003840"/>
            <a:ext cx="1368000" cy="504000"/>
          </a:xfrm>
          <a:prstGeom prst="ellipse">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Cancer</a:t>
            </a:r>
            <a:endParaRPr b="0" lang="en-AU" sz="1800" spc="-1" strike="noStrike">
              <a:solidFill>
                <a:srgbClr val="000000"/>
              </a:solidFill>
              <a:uFill>
                <a:solidFill>
                  <a:srgbClr val="ffffff"/>
                </a:solidFill>
              </a:uFill>
              <a:latin typeface="Arial"/>
            </a:endParaRPr>
          </a:p>
        </p:txBody>
      </p:sp>
      <p:sp>
        <p:nvSpPr>
          <p:cNvPr id="151" name="CustomShape 3"/>
          <p:cNvSpPr/>
          <p:nvPr/>
        </p:nvSpPr>
        <p:spPr>
          <a:xfrm>
            <a:off x="4825080" y="2211840"/>
            <a:ext cx="1296000" cy="432000"/>
          </a:xfrm>
          <a:prstGeom prst="ellipse">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Smoking</a:t>
            </a:r>
            <a:endParaRPr b="0" lang="en-AU" sz="1800" spc="-1" strike="noStrike">
              <a:solidFill>
                <a:srgbClr val="000000"/>
              </a:solidFill>
              <a:uFill>
                <a:solidFill>
                  <a:srgbClr val="ffffff"/>
                </a:solidFill>
              </a:uFill>
              <a:latin typeface="Arial"/>
            </a:endParaRPr>
          </a:p>
        </p:txBody>
      </p:sp>
      <p:sp>
        <p:nvSpPr>
          <p:cNvPr id="152" name="CustomShape 4"/>
          <p:cNvSpPr/>
          <p:nvPr/>
        </p:nvSpPr>
        <p:spPr>
          <a:xfrm>
            <a:off x="6121080" y="1419840"/>
            <a:ext cx="1440000" cy="432000"/>
          </a:xfrm>
          <a:prstGeom prst="ellipse">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Poverty</a:t>
            </a:r>
            <a:endParaRPr b="0" lang="en-AU" sz="1800" spc="-1" strike="noStrike">
              <a:solidFill>
                <a:srgbClr val="000000"/>
              </a:solidFill>
              <a:uFill>
                <a:solidFill>
                  <a:srgbClr val="ffffff"/>
                </a:solidFill>
              </a:uFill>
              <a:latin typeface="Arial"/>
            </a:endParaRPr>
          </a:p>
        </p:txBody>
      </p:sp>
      <p:sp>
        <p:nvSpPr>
          <p:cNvPr id="153" name="CustomShape 5"/>
          <p:cNvSpPr/>
          <p:nvPr/>
        </p:nvSpPr>
        <p:spPr>
          <a:xfrm>
            <a:off x="7417080" y="2211840"/>
            <a:ext cx="1296000" cy="432000"/>
          </a:xfrm>
          <a:prstGeom prst="ellipse">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Diet</a:t>
            </a:r>
            <a:endParaRPr b="0" lang="en-AU" sz="1800" spc="-1" strike="noStrike">
              <a:solidFill>
                <a:srgbClr val="000000"/>
              </a:solidFill>
              <a:uFill>
                <a:solidFill>
                  <a:srgbClr val="ffffff"/>
                </a:solidFill>
              </a:uFill>
              <a:latin typeface="Arial"/>
            </a:endParaRPr>
          </a:p>
        </p:txBody>
      </p:sp>
      <p:sp>
        <p:nvSpPr>
          <p:cNvPr id="154" name="Line 6"/>
          <p:cNvSpPr/>
          <p:nvPr/>
        </p:nvSpPr>
        <p:spPr>
          <a:xfrm>
            <a:off x="5473080" y="2643840"/>
            <a:ext cx="936000" cy="432000"/>
          </a:xfrm>
          <a:prstGeom prst="line">
            <a:avLst/>
          </a:prstGeom>
          <a:ln>
            <a:solidFill>
              <a:srgbClr val="000000"/>
            </a:solidFill>
            <a:tailEnd len="med" type="triangle" w="med"/>
          </a:ln>
        </p:spPr>
        <p:style>
          <a:lnRef idx="0"/>
          <a:fillRef idx="0"/>
          <a:effectRef idx="0"/>
          <a:fontRef idx="minor"/>
        </p:style>
      </p:sp>
      <p:sp>
        <p:nvSpPr>
          <p:cNvPr id="155" name="Line 7"/>
          <p:cNvSpPr/>
          <p:nvPr/>
        </p:nvSpPr>
        <p:spPr>
          <a:xfrm flipH="1">
            <a:off x="7345080" y="2643840"/>
            <a:ext cx="720000" cy="432000"/>
          </a:xfrm>
          <a:prstGeom prst="line">
            <a:avLst/>
          </a:prstGeom>
          <a:ln>
            <a:solidFill>
              <a:srgbClr val="000000"/>
            </a:solidFill>
            <a:tailEnd len="med" type="triangle" w="med"/>
          </a:ln>
        </p:spPr>
        <p:style>
          <a:lnRef idx="0"/>
          <a:fillRef idx="0"/>
          <a:effectRef idx="0"/>
          <a:fontRef idx="minor"/>
        </p:style>
      </p:sp>
      <p:sp>
        <p:nvSpPr>
          <p:cNvPr id="156" name="Line 8"/>
          <p:cNvSpPr/>
          <p:nvPr/>
        </p:nvSpPr>
        <p:spPr>
          <a:xfrm flipH="1">
            <a:off x="5977080" y="1851840"/>
            <a:ext cx="864000" cy="432000"/>
          </a:xfrm>
          <a:prstGeom prst="line">
            <a:avLst/>
          </a:prstGeom>
          <a:ln>
            <a:solidFill>
              <a:srgbClr val="000000"/>
            </a:solidFill>
            <a:tailEnd len="med" type="triangle" w="med"/>
          </a:ln>
        </p:spPr>
        <p:style>
          <a:lnRef idx="0"/>
          <a:fillRef idx="0"/>
          <a:effectRef idx="0"/>
          <a:fontRef idx="minor"/>
        </p:style>
      </p:sp>
      <p:sp>
        <p:nvSpPr>
          <p:cNvPr id="157" name="Line 9"/>
          <p:cNvSpPr/>
          <p:nvPr/>
        </p:nvSpPr>
        <p:spPr>
          <a:xfrm>
            <a:off x="6841080" y="1851840"/>
            <a:ext cx="792000" cy="432000"/>
          </a:xfrm>
          <a:prstGeom prst="line">
            <a:avLst/>
          </a:prstGeom>
          <a:ln>
            <a:solidFill>
              <a:srgbClr val="000000"/>
            </a:solidFill>
            <a:tailEnd len="med" type="triangle" w="med"/>
          </a:ln>
        </p:spPr>
        <p:style>
          <a:lnRef idx="0"/>
          <a:fillRef idx="0"/>
          <a:effectRef idx="0"/>
          <a:fontRef idx="minor"/>
        </p:style>
      </p:sp>
      <p:sp>
        <p:nvSpPr>
          <p:cNvPr id="158" name="CustomShape 10"/>
          <p:cNvSpPr/>
          <p:nvPr/>
        </p:nvSpPr>
        <p:spPr>
          <a:xfrm>
            <a:off x="6679440" y="3939840"/>
            <a:ext cx="504000" cy="576000"/>
          </a:xfrm>
          <a:custGeom>
            <a:avLst/>
            <a:gdLst/>
            <a:ahLst/>
            <a:rect l="0" t="0" r="r" b="b"/>
            <a:pathLst>
              <a:path w="1401" h="1601">
                <a:moveTo>
                  <a:pt x="350" y="0"/>
                </a:moveTo>
                <a:lnTo>
                  <a:pt x="350" y="1200"/>
                </a:lnTo>
                <a:lnTo>
                  <a:pt x="0" y="1200"/>
                </a:lnTo>
                <a:lnTo>
                  <a:pt x="700" y="1600"/>
                </a:lnTo>
                <a:lnTo>
                  <a:pt x="1400" y="1200"/>
                </a:lnTo>
                <a:lnTo>
                  <a:pt x="1050" y="1200"/>
                </a:lnTo>
                <a:lnTo>
                  <a:pt x="1050" y="0"/>
                </a:lnTo>
                <a:lnTo>
                  <a:pt x="350" y="0"/>
                </a:lnTo>
              </a:path>
            </a:pathLst>
          </a:custGeom>
          <a:solidFill>
            <a:srgbClr val="c5000b"/>
          </a:solidFill>
          <a:ln>
            <a:solidFill>
              <a:srgbClr val="c5000b"/>
            </a:solidFill>
          </a:ln>
        </p:spPr>
        <p:style>
          <a:lnRef idx="0"/>
          <a:fillRef idx="0"/>
          <a:effectRef idx="0"/>
          <a:fontRef idx="minor"/>
        </p:style>
      </p:sp>
      <mc:AlternateContent>
        <mc:Choice xmlns:a14="http://schemas.microsoft.com/office/drawing/2010/main" Requires="a14">
          <p:sp>
            <p:nvSpPr>
              <p:cNvPr id="159" name="Formula 11"/>
              <p:cNvSpPr txBox="1"/>
              <p:nvPr/>
            </p:nvSpPr>
            <p:spPr>
              <a:xfrm>
                <a:off x="7126200" y="3939840"/>
                <a:ext cx="2738880" cy="412920"/>
              </a:xfrm>
              <a:prstGeom prst="rect">
                <a:avLst/>
              </a:prstGeom>
            </p:spPr>
            <p:txBody>
              <a:bodyPr/>
              <a:p>
                <a14:m>
                  <m:oMath xmlns:m="http://schemas.openxmlformats.org/officeDocument/2006/math">
                    <m:r>
                      <m:t xml:space="preserve">do</m:t>
                    </m:r>
                    <m:d>
                      <m:dPr>
                        <m:begChr m:val="("/>
                        <m:endChr m:val=")"/>
                      </m:dPr>
                      <m:e>
                        <m:r>
                          <m:t xml:space="preserve">Smoking</m:t>
                        </m:r>
                        <m:r>
                          <m:t xml:space="preserve">=</m:t>
                        </m:r>
                        <m:r>
                          <m:t xml:space="preserve">No</m:t>
                        </m:r>
                      </m:e>
                    </m:d>
                  </m:oMath>
                </a14:m>
              </a:p>
            </p:txBody>
          </p:sp>
        </mc:Choice>
        <mc:Fallback/>
      </mc:AlternateContent>
      <p:sp>
        <p:nvSpPr>
          <p:cNvPr id="160" name="CustomShape 12"/>
          <p:cNvSpPr/>
          <p:nvPr/>
        </p:nvSpPr>
        <p:spPr>
          <a:xfrm>
            <a:off x="6390000" y="6531840"/>
            <a:ext cx="1368000" cy="504000"/>
          </a:xfrm>
          <a:prstGeom prst="ellipse">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Cancer</a:t>
            </a:r>
            <a:endParaRPr b="0" lang="en-AU" sz="1800" spc="-1" strike="noStrike">
              <a:solidFill>
                <a:srgbClr val="000000"/>
              </a:solidFill>
              <a:uFill>
                <a:solidFill>
                  <a:srgbClr val="ffffff"/>
                </a:solidFill>
              </a:uFill>
              <a:latin typeface="Arial"/>
            </a:endParaRPr>
          </a:p>
        </p:txBody>
      </p:sp>
      <p:sp>
        <p:nvSpPr>
          <p:cNvPr id="161" name="CustomShape 13"/>
          <p:cNvSpPr/>
          <p:nvPr/>
        </p:nvSpPr>
        <p:spPr>
          <a:xfrm>
            <a:off x="5022000" y="5739840"/>
            <a:ext cx="1444320" cy="432000"/>
          </a:xfrm>
          <a:prstGeom prst="ellipse">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Smoking=No</a:t>
            </a:r>
            <a:endParaRPr b="0" lang="en-AU" sz="1800" spc="-1" strike="noStrike">
              <a:solidFill>
                <a:srgbClr val="000000"/>
              </a:solidFill>
              <a:uFill>
                <a:solidFill>
                  <a:srgbClr val="ffffff"/>
                </a:solidFill>
              </a:uFill>
              <a:latin typeface="Arial"/>
            </a:endParaRPr>
          </a:p>
        </p:txBody>
      </p:sp>
      <p:sp>
        <p:nvSpPr>
          <p:cNvPr id="162" name="CustomShape 14"/>
          <p:cNvSpPr/>
          <p:nvPr/>
        </p:nvSpPr>
        <p:spPr>
          <a:xfrm>
            <a:off x="6318000" y="4947840"/>
            <a:ext cx="1440000" cy="432000"/>
          </a:xfrm>
          <a:prstGeom prst="ellipse">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Poverty</a:t>
            </a:r>
            <a:endParaRPr b="0" lang="en-AU" sz="1800" spc="-1" strike="noStrike">
              <a:solidFill>
                <a:srgbClr val="000000"/>
              </a:solidFill>
              <a:uFill>
                <a:solidFill>
                  <a:srgbClr val="ffffff"/>
                </a:solidFill>
              </a:uFill>
              <a:latin typeface="Arial"/>
            </a:endParaRPr>
          </a:p>
        </p:txBody>
      </p:sp>
      <p:sp>
        <p:nvSpPr>
          <p:cNvPr id="163" name="CustomShape 15"/>
          <p:cNvSpPr/>
          <p:nvPr/>
        </p:nvSpPr>
        <p:spPr>
          <a:xfrm>
            <a:off x="7614000" y="5739840"/>
            <a:ext cx="1296000" cy="432000"/>
          </a:xfrm>
          <a:prstGeom prst="ellipse">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Diet</a:t>
            </a:r>
            <a:endParaRPr b="0" lang="en-AU" sz="1800" spc="-1" strike="noStrike">
              <a:solidFill>
                <a:srgbClr val="000000"/>
              </a:solidFill>
              <a:uFill>
                <a:solidFill>
                  <a:srgbClr val="ffffff"/>
                </a:solidFill>
              </a:uFill>
              <a:latin typeface="Arial"/>
            </a:endParaRPr>
          </a:p>
        </p:txBody>
      </p:sp>
      <p:sp>
        <p:nvSpPr>
          <p:cNvPr id="164" name="Line 16"/>
          <p:cNvSpPr/>
          <p:nvPr/>
        </p:nvSpPr>
        <p:spPr>
          <a:xfrm>
            <a:off x="5670000" y="6171840"/>
            <a:ext cx="936000" cy="432000"/>
          </a:xfrm>
          <a:prstGeom prst="line">
            <a:avLst/>
          </a:prstGeom>
          <a:ln>
            <a:solidFill>
              <a:srgbClr val="000000"/>
            </a:solidFill>
            <a:tailEnd len="med" type="triangle" w="med"/>
          </a:ln>
        </p:spPr>
        <p:style>
          <a:lnRef idx="0"/>
          <a:fillRef idx="0"/>
          <a:effectRef idx="0"/>
          <a:fontRef idx="minor"/>
        </p:style>
      </p:sp>
      <p:sp>
        <p:nvSpPr>
          <p:cNvPr id="165" name="Line 17"/>
          <p:cNvSpPr/>
          <p:nvPr/>
        </p:nvSpPr>
        <p:spPr>
          <a:xfrm flipH="1">
            <a:off x="7542000" y="6171840"/>
            <a:ext cx="720000" cy="432000"/>
          </a:xfrm>
          <a:prstGeom prst="line">
            <a:avLst/>
          </a:prstGeom>
          <a:ln>
            <a:solidFill>
              <a:srgbClr val="000000"/>
            </a:solidFill>
            <a:tailEnd len="med" type="triangle" w="med"/>
          </a:ln>
        </p:spPr>
        <p:style>
          <a:lnRef idx="0"/>
          <a:fillRef idx="0"/>
          <a:effectRef idx="0"/>
          <a:fontRef idx="minor"/>
        </p:style>
      </p:sp>
      <p:sp>
        <p:nvSpPr>
          <p:cNvPr id="166" name="Line 18"/>
          <p:cNvSpPr/>
          <p:nvPr/>
        </p:nvSpPr>
        <p:spPr>
          <a:xfrm>
            <a:off x="7038000" y="5379840"/>
            <a:ext cx="792000" cy="432000"/>
          </a:xfrm>
          <a:prstGeom prst="line">
            <a:avLst/>
          </a:prstGeom>
          <a:ln>
            <a:solidFill>
              <a:srgbClr val="000000"/>
            </a:solidFill>
            <a:tailEnd len="med" type="triangle" w="med"/>
          </a:ln>
        </p:spPr>
        <p:style>
          <a:lnRef idx="0"/>
          <a:fillRef idx="0"/>
          <a:effectRef idx="0"/>
          <a:fontRef idx="minor"/>
        </p:style>
      </p:sp>
      <mc:AlternateContent>
        <mc:Choice xmlns:a14="http://schemas.microsoft.com/office/drawing/2010/main" Requires="a14">
          <p:sp>
            <p:nvSpPr>
              <p:cNvPr id="167" name="Formula 19"/>
              <p:cNvSpPr txBox="1"/>
              <p:nvPr/>
            </p:nvSpPr>
            <p:spPr>
              <a:xfrm>
                <a:off x="4320000" y="1080000"/>
                <a:ext cx="4969080" cy="267840"/>
              </a:xfrm>
              <a:prstGeom prst="rect">
                <a:avLst/>
              </a:prstGeom>
            </p:spPr>
            <p:txBody>
              <a:bodyPr/>
              <a:p>
                <a14:m>
                  <m:oMath xmlns:m="http://schemas.openxmlformats.org/officeDocument/2006/math">
                    <m:r>
                      <m:t xml:space="preserve">P</m:t>
                    </m:r>
                    <m:d>
                      <m:dPr>
                        <m:begChr m:val="("/>
                        <m:endChr m:val=")"/>
                      </m:dPr>
                      <m:e>
                        <m:r>
                          <m:t xml:space="preserve">Po</m:t>
                        </m:r>
                        <m:r>
                          <m:t xml:space="preserve">,</m:t>
                        </m:r>
                        <m:r>
                          <m:t xml:space="preserve">S</m:t>
                        </m:r>
                        <m:r>
                          <m:t xml:space="preserve">,</m:t>
                        </m:r>
                        <m:r>
                          <m:t xml:space="preserve">D</m:t>
                        </m:r>
                        <m:r>
                          <m:t xml:space="preserve">,</m:t>
                        </m:r>
                        <m:r>
                          <m:t xml:space="preserve">C</m:t>
                        </m:r>
                      </m:e>
                    </m:d>
                    <m:r>
                      <m:t xml:space="preserve">=</m:t>
                    </m:r>
                    <m:r>
                      <m:t xml:space="preserve">P</m:t>
                    </m:r>
                    <m:d>
                      <m:dPr>
                        <m:begChr m:val="("/>
                        <m:endChr m:val=")"/>
                      </m:dPr>
                      <m:e>
                        <m:r>
                          <m:t xml:space="preserve">Po</m:t>
                        </m:r>
                      </m:e>
                    </m:d>
                    <m:r>
                      <m:t xml:space="preserve">P</m:t>
                    </m:r>
                    <m:d>
                      <m:dPr>
                        <m:begChr m:val="("/>
                        <m:endChr m:val=")"/>
                      </m:dPr>
                      <m:e>
                        <m:r>
                          <m:t xml:space="preserve">S</m:t>
                        </m:r>
                        <m:r>
                          <m:t xml:space="preserve">|</m:t>
                        </m:r>
                        <m:r>
                          <m:t xml:space="preserve">Po</m:t>
                        </m:r>
                      </m:e>
                    </m:d>
                    <m:r>
                      <m:t xml:space="preserve">P</m:t>
                    </m:r>
                    <m:d>
                      <m:dPr>
                        <m:begChr m:val="("/>
                        <m:endChr m:val=")"/>
                      </m:dPr>
                      <m:e>
                        <m:r>
                          <m:t xml:space="preserve">D</m:t>
                        </m:r>
                        <m:r>
                          <m:t xml:space="preserve">|</m:t>
                        </m:r>
                        <m:r>
                          <m:t xml:space="preserve">Po</m:t>
                        </m:r>
                      </m:e>
                    </m:d>
                    <m:r>
                      <m:t xml:space="preserve">P</m:t>
                    </m:r>
                    <m:d>
                      <m:dPr>
                        <m:begChr m:val="("/>
                        <m:endChr m:val=")"/>
                      </m:dPr>
                      <m:e>
                        <m:r>
                          <m:t xml:space="preserve">C</m:t>
                        </m:r>
                        <m:r>
                          <m:t xml:space="preserve">|</m:t>
                        </m:r>
                        <m:r>
                          <m:t xml:space="preserve">S</m:t>
                        </m:r>
                        <m:r>
                          <m:t xml:space="preserve">,</m:t>
                        </m:r>
                        <m:r>
                          <m:t xml:space="preserve">D</m:t>
                        </m:r>
                      </m:e>
                    </m:d>
                  </m:oMath>
                </a14:m>
              </a:p>
            </p:txBody>
          </p:sp>
        </mc:Choice>
        <mc:Fallback/>
      </mc:AlternateContent>
      <mc:AlternateContent>
        <mc:Choice xmlns:a14="http://schemas.microsoft.com/office/drawing/2010/main" Requires="a14">
          <p:sp>
            <p:nvSpPr>
              <p:cNvPr id="168" name="Formula 20"/>
              <p:cNvSpPr txBox="1"/>
              <p:nvPr/>
            </p:nvSpPr>
            <p:spPr>
              <a:xfrm>
                <a:off x="4393080" y="7107840"/>
                <a:ext cx="5383080" cy="267840"/>
              </a:xfrm>
              <a:prstGeom prst="rect">
                <a:avLst/>
              </a:prstGeom>
            </p:spPr>
            <p:txBody>
              <a:bodyPr/>
              <a:p>
                <a14:m>
                  <m:oMath xmlns:m="http://schemas.openxmlformats.org/officeDocument/2006/math">
                    <m:r>
                      <m:t xml:space="preserve">P</m:t>
                    </m:r>
                    <m:d>
                      <m:dPr>
                        <m:begChr m:val="("/>
                        <m:endChr m:val=")"/>
                      </m:dPr>
                      <m:e>
                        <m:r>
                          <m:t xml:space="preserve">Po</m:t>
                        </m:r>
                        <m:r>
                          <m:t xml:space="preserve">,</m:t>
                        </m:r>
                        <m:r>
                          <m:t xml:space="preserve">D</m:t>
                        </m:r>
                        <m:r>
                          <m:t xml:space="preserve">,</m:t>
                        </m:r>
                        <m:r>
                          <m:t xml:space="preserve">C</m:t>
                        </m:r>
                        <m:r>
                          <m:t xml:space="preserve">|</m:t>
                        </m:r>
                        <m:r>
                          <m:t xml:space="preserve">do</m:t>
                        </m:r>
                        <m:d>
                          <m:dPr>
                            <m:begChr m:val="("/>
                            <m:endChr m:val=")"/>
                          </m:dPr>
                          <m:e>
                            <m:r>
                              <m:t xml:space="preserve">S</m:t>
                            </m:r>
                            <m:r>
                              <m:t xml:space="preserve">=</m:t>
                            </m:r>
                            <m:r>
                              <m:t xml:space="preserve">no</m:t>
                            </m:r>
                          </m:e>
                        </m:d>
                      </m:e>
                    </m:d>
                    <m:r>
                      <m:t xml:space="preserve">=</m:t>
                    </m:r>
                    <m:r>
                      <m:t xml:space="preserve">P</m:t>
                    </m:r>
                    <m:d>
                      <m:dPr>
                        <m:begChr m:val="("/>
                        <m:endChr m:val=")"/>
                      </m:dPr>
                      <m:e>
                        <m:r>
                          <m:t xml:space="preserve">Po</m:t>
                        </m:r>
                      </m:e>
                    </m:d>
                    <m:r>
                      <m:t xml:space="preserve">P</m:t>
                    </m:r>
                    <m:d>
                      <m:dPr>
                        <m:begChr m:val="("/>
                        <m:endChr m:val=")"/>
                      </m:dPr>
                      <m:e>
                        <m:r>
                          <m:t xml:space="preserve">D</m:t>
                        </m:r>
                        <m:r>
                          <m:t xml:space="preserve">|</m:t>
                        </m:r>
                        <m:r>
                          <m:t xml:space="preserve">Po</m:t>
                        </m:r>
                      </m:e>
                    </m:d>
                    <m:r>
                      <m:t xml:space="preserve">P</m:t>
                    </m:r>
                    <m:d>
                      <m:dPr>
                        <m:begChr m:val="("/>
                        <m:endChr m:val=")"/>
                      </m:dPr>
                      <m:e>
                        <m:r>
                          <m:t xml:space="preserve">C</m:t>
                        </m:r>
                        <m:r>
                          <m:t xml:space="preserve">|</m:t>
                        </m:r>
                        <m:r>
                          <m:t xml:space="preserve">S</m:t>
                        </m:r>
                        <m:r>
                          <m:t xml:space="preserve">=</m:t>
                        </m:r>
                        <m:r>
                          <m:t xml:space="preserve">no</m:t>
                        </m:r>
                        <m:r>
                          <m:t xml:space="preserve">,</m:t>
                        </m:r>
                        <m:r>
                          <m:t xml:space="preserve">D</m:t>
                        </m:r>
                      </m:e>
                    </m:d>
                  </m:oMath>
                </a14:m>
              </a:p>
            </p:txBody>
          </p:sp>
        </mc:Choice>
        <mc:Fallback/>
      </mc:AlternateContent>
      <p:sp>
        <p:nvSpPr>
          <p:cNvPr id="169" name="TextShape 21"/>
          <p:cNvSpPr txBox="1"/>
          <p:nvPr/>
        </p:nvSpPr>
        <p:spPr>
          <a:xfrm>
            <a:off x="216000" y="1584000"/>
            <a:ext cx="4650120" cy="1462680"/>
          </a:xfrm>
          <a:prstGeom prst="rect">
            <a:avLst/>
          </a:prstGeom>
          <a:noFill/>
          <a:ln>
            <a:noFill/>
          </a:ln>
        </p:spPr>
        <p:txBody>
          <a:bodyPr lIns="90000" rIns="90000" tIns="45000" bIns="45000"/>
          <a:p>
            <a:r>
              <a:rPr b="1" lang="en-AU" sz="2400" spc="-1" strike="noStrike">
                <a:solidFill>
                  <a:srgbClr val="000000"/>
                </a:solidFill>
                <a:uFill>
                  <a:solidFill>
                    <a:srgbClr val="ffffff"/>
                  </a:solidFill>
                </a:uFill>
                <a:latin typeface="Arial"/>
              </a:rPr>
              <a:t>Truncated product formula</a:t>
            </a:r>
            <a:endParaRPr b="0" lang="en-AU" sz="1800" spc="-1" strike="noStrike">
              <a:solidFill>
                <a:srgbClr val="000000"/>
              </a:solidFill>
              <a:uFill>
                <a:solidFill>
                  <a:srgbClr val="ffffff"/>
                </a:solidFill>
              </a:uFill>
              <a:latin typeface="Arial"/>
            </a:endParaRPr>
          </a:p>
          <a:p>
            <a:r>
              <a:rPr b="0" lang="en-AU" sz="2400" spc="-1" strike="noStrike">
                <a:solidFill>
                  <a:srgbClr val="000000"/>
                </a:solidFill>
                <a:uFill>
                  <a:solidFill>
                    <a:srgbClr val="ffffff"/>
                  </a:solidFill>
                </a:uFill>
                <a:latin typeface="Arial"/>
              </a:rPr>
              <a:t>	</a:t>
            </a:r>
            <a:r>
              <a:rPr b="0" lang="en-AU" sz="2400" spc="-1" strike="noStrike">
                <a:solidFill>
                  <a:srgbClr val="000000"/>
                </a:solidFill>
                <a:uFill>
                  <a:solidFill>
                    <a:srgbClr val="ffffff"/>
                  </a:solidFill>
                </a:uFill>
                <a:latin typeface="Arial"/>
              </a:rPr>
              <a:t>Drop from terms for </a:t>
            </a:r>
            <a:r>
              <a:rPr b="0" lang="en-AU" sz="2400" spc="-1" strike="noStrike">
                <a:solidFill>
                  <a:srgbClr val="000000"/>
                </a:solidFill>
                <a:uFill>
                  <a:solidFill>
                    <a:srgbClr val="ffffff"/>
                  </a:solidFill>
                </a:uFill>
                <a:latin typeface="Arial"/>
              </a:rPr>
              <a:t>	</a:t>
            </a:r>
            <a:r>
              <a:rPr b="0" lang="en-AU" sz="2400" spc="-1" strike="noStrike">
                <a:solidFill>
                  <a:srgbClr val="000000"/>
                </a:solidFill>
                <a:uFill>
                  <a:solidFill>
                    <a:srgbClr val="ffffff"/>
                  </a:solidFill>
                </a:uFill>
                <a:latin typeface="Arial"/>
              </a:rPr>
              <a:t>	</a:t>
            </a:r>
            <a:r>
              <a:rPr b="0" lang="en-AU" sz="2400" spc="-1" strike="noStrike">
                <a:solidFill>
                  <a:srgbClr val="000000"/>
                </a:solidFill>
                <a:uFill>
                  <a:solidFill>
                    <a:srgbClr val="ffffff"/>
                  </a:solidFill>
                </a:uFill>
                <a:latin typeface="Arial"/>
              </a:rPr>
              <a:t>	</a:t>
            </a:r>
            <a:r>
              <a:rPr b="0" lang="en-AU" sz="2400" spc="-1" strike="noStrike">
                <a:solidFill>
                  <a:srgbClr val="000000"/>
                </a:solidFill>
                <a:uFill>
                  <a:solidFill>
                    <a:srgbClr val="ffffff"/>
                  </a:solidFill>
                </a:uFill>
                <a:latin typeface="Arial"/>
              </a:rPr>
              <a:t>intervened on variables from </a:t>
            </a:r>
            <a:r>
              <a:rPr b="0" lang="en-AU" sz="2400" spc="-1" strike="noStrike">
                <a:solidFill>
                  <a:srgbClr val="000000"/>
                </a:solidFill>
                <a:uFill>
                  <a:solidFill>
                    <a:srgbClr val="ffffff"/>
                  </a:solidFill>
                </a:uFill>
                <a:latin typeface="Arial"/>
              </a:rPr>
              <a:t>	</a:t>
            </a:r>
            <a:r>
              <a:rPr b="0" lang="en-AU" sz="2400" spc="-1" strike="noStrike">
                <a:solidFill>
                  <a:srgbClr val="000000"/>
                </a:solidFill>
                <a:uFill>
                  <a:solidFill>
                    <a:srgbClr val="ffffff"/>
                  </a:solidFill>
                </a:uFill>
                <a:latin typeface="Arial"/>
              </a:rPr>
              <a:t>the factorization </a:t>
            </a:r>
            <a:endParaRPr b="0" lang="en-AU" sz="1800" spc="-1" strike="noStrike">
              <a:solidFill>
                <a:srgbClr val="000000"/>
              </a:solidFill>
              <a:uFill>
                <a:solidFill>
                  <a:srgbClr val="ffffff"/>
                </a:solidFill>
              </a:uFill>
              <a:latin typeface="Arial"/>
            </a:endParaRPr>
          </a:p>
        </p:txBody>
      </p:sp>
      <p:sp>
        <p:nvSpPr>
          <p:cNvPr id="170" name="TextShape 22"/>
          <p:cNvSpPr txBox="1"/>
          <p:nvPr/>
        </p:nvSpPr>
        <p:spPr>
          <a:xfrm>
            <a:off x="216000" y="3312000"/>
            <a:ext cx="5256000" cy="1119600"/>
          </a:xfrm>
          <a:prstGeom prst="rect">
            <a:avLst/>
          </a:prstGeom>
          <a:noFill/>
          <a:ln>
            <a:noFill/>
          </a:ln>
        </p:spPr>
        <p:txBody>
          <a:bodyPr lIns="90000" rIns="90000" tIns="45000" bIns="45000"/>
          <a:p>
            <a:r>
              <a:rPr b="1" lang="en-AU" sz="2400" spc="-1" strike="noStrike">
                <a:solidFill>
                  <a:srgbClr val="000000"/>
                </a:solidFill>
                <a:uFill>
                  <a:solidFill>
                    <a:srgbClr val="ffffff"/>
                  </a:solidFill>
                </a:uFill>
                <a:latin typeface="Arial"/>
              </a:rPr>
              <a:t>A causal DAG represents the set of all possible interventional distributions over its variables</a:t>
            </a:r>
            <a:endParaRPr b="0" lang="en-AU" sz="1800" spc="-1" strike="noStrike">
              <a:solidFill>
                <a:srgbClr val="000000"/>
              </a:solidFill>
              <a:uFill>
                <a:solidFill>
                  <a:srgbClr val="ffffff"/>
                </a:solidFill>
              </a:uFill>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8930160" y="7272720"/>
            <a:ext cx="645120" cy="237600"/>
          </a:xfrm>
          <a:prstGeom prst="rect">
            <a:avLst/>
          </a:prstGeom>
          <a:noFill/>
          <a:ln>
            <a:noFill/>
          </a:ln>
        </p:spPr>
        <p:txBody>
          <a:bodyPr/>
          <a:p>
            <a:pPr algn="r">
              <a:lnSpc>
                <a:spcPct val="100000"/>
              </a:lnSpc>
            </a:pPr>
            <a:fld id="{3BA15FB5-389C-49D8-8AE7-4E500DC01A9A}" type="slidenum">
              <a:rPr b="0" lang="en-AU" sz="1400" spc="-1" strike="noStrike">
                <a:solidFill>
                  <a:srgbClr val="000000"/>
                </a:solidFill>
                <a:uFill>
                  <a:solidFill>
                    <a:srgbClr val="ffffff"/>
                  </a:solidFill>
                </a:uFill>
                <a:latin typeface="Arial"/>
                <a:ea typeface="Arial"/>
              </a:rPr>
              <a:t>&lt;number&gt;</a:t>
            </a:fld>
            <a:endParaRPr b="0" lang="en-AU" sz="1540" spc="-1" strike="noStrike">
              <a:solidFill>
                <a:srgbClr val="000000"/>
              </a:solidFill>
              <a:uFill>
                <a:solidFill>
                  <a:srgbClr val="ffffff"/>
                </a:solidFill>
              </a:uFill>
              <a:latin typeface="Times New Roman"/>
            </a:endParaRPr>
          </a:p>
        </p:txBody>
      </p:sp>
      <p:sp>
        <p:nvSpPr>
          <p:cNvPr id="172" name="TextShape 2"/>
          <p:cNvSpPr txBox="1"/>
          <p:nvPr/>
        </p:nvSpPr>
        <p:spPr>
          <a:xfrm>
            <a:off x="516240" y="843120"/>
            <a:ext cx="9071640" cy="1259640"/>
          </a:xfrm>
          <a:prstGeom prst="rect">
            <a:avLst/>
          </a:prstGeom>
          <a:noFill/>
          <a:ln>
            <a:noFill/>
          </a:ln>
        </p:spPr>
        <p:txBody>
          <a:bodyPr anchor="ctr"/>
          <a:p>
            <a:endParaRPr b="0" lang="en-AU" sz="4640" spc="-1" strike="noStrike">
              <a:solidFill>
                <a:srgbClr val="000000"/>
              </a:solidFill>
              <a:uFill>
                <a:solidFill>
                  <a:srgbClr val="ffffff"/>
                </a:solidFill>
              </a:uFill>
              <a:latin typeface="Arial"/>
            </a:endParaRPr>
          </a:p>
        </p:txBody>
      </p:sp>
      <p:sp>
        <p:nvSpPr>
          <p:cNvPr id="173" name="TextShape 3"/>
          <p:cNvSpPr txBox="1"/>
          <p:nvPr/>
        </p:nvSpPr>
        <p:spPr>
          <a:xfrm>
            <a:off x="504000" y="2112120"/>
            <a:ext cx="9071640" cy="4640760"/>
          </a:xfrm>
          <a:prstGeom prst="rect">
            <a:avLst/>
          </a:prstGeom>
          <a:noFill/>
          <a:ln>
            <a:noFill/>
          </a:ln>
        </p:spPr>
        <p:txBody>
          <a:bodyPr/>
          <a:p>
            <a:pPr marL="432000" indent="-324000">
              <a:buClr>
                <a:srgbClr val="000000"/>
              </a:buClr>
              <a:buSzPct val="45000"/>
              <a:buFont typeface="Wingdings" charset="2"/>
              <a:buChar char=""/>
            </a:pPr>
            <a:r>
              <a:rPr b="0" lang="en-AU" sz="3200" spc="-1" strike="noStrike">
                <a:solidFill>
                  <a:srgbClr val="000000"/>
                </a:solidFill>
                <a:uFill>
                  <a:solidFill>
                    <a:srgbClr val="ffffff"/>
                  </a:solidFill>
                </a:uFill>
                <a:latin typeface="Arial"/>
              </a:rPr>
              <a:t>Counterfactuals</a:t>
            </a:r>
            <a:endParaRPr b="0" lang="en-AU" sz="353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AU" sz="3200" spc="-1" strike="noStrike">
                <a:solidFill>
                  <a:srgbClr val="000000"/>
                </a:solidFill>
                <a:uFill>
                  <a:solidFill>
                    <a:srgbClr val="ffffff"/>
                  </a:solidFill>
                </a:uFill>
                <a:latin typeface="Arial"/>
              </a:rPr>
              <a:t>Structural equation models</a:t>
            </a:r>
            <a:endParaRPr b="0" lang="en-AU" sz="353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AU" sz="3200" spc="-1" strike="noStrike">
                <a:solidFill>
                  <a:srgbClr val="000000"/>
                </a:solidFill>
                <a:uFill>
                  <a:solidFill>
                    <a:srgbClr val="ffffff"/>
                  </a:solidFill>
                </a:uFill>
                <a:latin typeface="Arial"/>
              </a:rPr>
              <a:t>Granger causality</a:t>
            </a:r>
            <a:endParaRPr b="0" lang="en-AU" sz="353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AU" sz="3200" spc="-1" strike="noStrike">
                <a:solidFill>
                  <a:srgbClr val="000000"/>
                </a:solidFill>
                <a:uFill>
                  <a:solidFill>
                    <a:srgbClr val="ffffff"/>
                  </a:solidFill>
                </a:uFill>
                <a:latin typeface="Arial"/>
              </a:rPr>
              <a:t> </a:t>
            </a:r>
            <a:endParaRPr b="0" lang="en-AU" sz="3530" spc="-1" strike="noStrike">
              <a:solidFill>
                <a:srgbClr val="000000"/>
              </a:solidFill>
              <a:uFill>
                <a:solidFill>
                  <a:srgbClr val="ffffff"/>
                </a:solidFill>
              </a:uFill>
              <a:latin typeface="Arial"/>
            </a:endParaRPr>
          </a:p>
        </p:txBody>
      </p:sp>
      <p:sp>
        <p:nvSpPr>
          <p:cNvPr id="174" name="TextShape 4"/>
          <p:cNvSpPr txBox="1"/>
          <p:nvPr/>
        </p:nvSpPr>
        <p:spPr>
          <a:xfrm>
            <a:off x="468720" y="765000"/>
            <a:ext cx="9755280" cy="1142640"/>
          </a:xfrm>
          <a:prstGeom prst="rect">
            <a:avLst/>
          </a:prstGeom>
          <a:noFill/>
          <a:ln>
            <a:noFill/>
          </a:ln>
        </p:spPr>
        <p:txBody>
          <a:bodyPr anchor="ctr"/>
          <a:p>
            <a:pPr>
              <a:lnSpc>
                <a:spcPct val="100000"/>
              </a:lnSpc>
            </a:pPr>
            <a:r>
              <a:rPr b="0" lang="en-AU" sz="3600" spc="-1" strike="noStrike">
                <a:solidFill>
                  <a:srgbClr val="527688"/>
                </a:solidFill>
                <a:uFill>
                  <a:solidFill>
                    <a:srgbClr val="ffffff"/>
                  </a:solidFill>
                </a:uFill>
                <a:latin typeface="Arial"/>
              </a:rPr>
              <a:t>Other causal frameworks</a:t>
            </a:r>
            <a:endParaRPr b="0" lang="en-AU" sz="4640" spc="-1" strike="noStrike">
              <a:solidFill>
                <a:srgbClr val="000000"/>
              </a:solidFill>
              <a:uFill>
                <a:solidFill>
                  <a:srgbClr val="ffffff"/>
                </a:solidFill>
              </a:uFill>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504360" y="33840"/>
            <a:ext cx="9071640" cy="1262160"/>
          </a:xfrm>
          <a:prstGeom prst="rect">
            <a:avLst/>
          </a:prstGeom>
          <a:noFill/>
          <a:ln>
            <a:noFill/>
          </a:ln>
        </p:spPr>
        <p:txBody>
          <a:bodyPr lIns="0" rIns="0" tIns="0" bIns="0" anchor="ctr"/>
          <a:p>
            <a:pPr algn="ctr"/>
            <a:r>
              <a:rPr b="0" lang="en-AU" sz="4400" spc="-1" strike="noStrike">
                <a:solidFill>
                  <a:srgbClr val="000000"/>
                </a:solidFill>
                <a:uFill>
                  <a:solidFill>
                    <a:srgbClr val="ffffff"/>
                  </a:solidFill>
                </a:uFill>
                <a:latin typeface="Arial"/>
              </a:rPr>
              <a:t>Causal Inference</a:t>
            </a:r>
            <a:endParaRPr b="0" lang="en-AU" sz="4400" spc="-1" strike="noStrike">
              <a:solidFill>
                <a:srgbClr val="000000"/>
              </a:solidFill>
              <a:uFill>
                <a:solidFill>
                  <a:srgbClr val="ffffff"/>
                </a:solidFill>
              </a:uFill>
              <a:latin typeface="Arial"/>
            </a:endParaRPr>
          </a:p>
        </p:txBody>
      </p:sp>
      <p:sp>
        <p:nvSpPr>
          <p:cNvPr id="176"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1" lang="en-AU" sz="3200" spc="-1" strike="noStrike">
                <a:solidFill>
                  <a:srgbClr val="000000"/>
                </a:solidFill>
                <a:uFill>
                  <a:solidFill>
                    <a:srgbClr val="ffffff"/>
                  </a:solidFill>
                </a:uFill>
                <a:latin typeface="Arial"/>
              </a:rPr>
              <a:t>Problem</a:t>
            </a:r>
            <a:r>
              <a:rPr b="0" lang="en-AU" sz="3200" spc="-1" strike="noStrike">
                <a:solidFill>
                  <a:srgbClr val="000000"/>
                </a:solidFill>
                <a:uFill>
                  <a:solidFill>
                    <a:srgbClr val="ffffff"/>
                  </a:solidFill>
                </a:uFill>
                <a:latin typeface="Arial"/>
              </a:rPr>
              <a:t>: Given a graph with known structure, predict the outcome of an intervention based on observational data. </a:t>
            </a:r>
            <a:endParaRPr b="0" lang="en-AU"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1" lang="en-AU" sz="3200" spc="-1" strike="noStrike">
                <a:solidFill>
                  <a:srgbClr val="000000"/>
                </a:solidFill>
                <a:uFill>
                  <a:solidFill>
                    <a:srgbClr val="ffffff"/>
                  </a:solidFill>
                </a:uFill>
                <a:latin typeface="Arial"/>
              </a:rPr>
              <a:t>Solution</a:t>
            </a:r>
            <a:r>
              <a:rPr b="0" lang="en-AU" sz="3200" spc="-1" strike="noStrike">
                <a:solidFill>
                  <a:srgbClr val="000000"/>
                </a:solidFill>
                <a:uFill>
                  <a:solidFill>
                    <a:srgbClr val="ffffff"/>
                  </a:solidFill>
                </a:uFill>
                <a:latin typeface="Arial"/>
              </a:rPr>
              <a:t>: Use the Do Calculus</a:t>
            </a:r>
            <a:endParaRPr b="0" lang="en-AU"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AU" sz="2800" spc="-1" strike="noStrike">
                <a:solidFill>
                  <a:srgbClr val="000000"/>
                </a:solidFill>
                <a:uFill>
                  <a:solidFill>
                    <a:srgbClr val="ffffff"/>
                  </a:solidFill>
                </a:uFill>
                <a:latin typeface="Arial"/>
              </a:rPr>
              <a:t>The Do-calculus rules result from D-separation in a causal DAG</a:t>
            </a:r>
            <a:endParaRPr b="0" lang="en-AU"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AU" sz="2800" spc="-1" strike="noStrike">
                <a:solidFill>
                  <a:srgbClr val="000000"/>
                </a:solidFill>
                <a:uFill>
                  <a:solidFill>
                    <a:srgbClr val="ffffff"/>
                  </a:solidFill>
                </a:uFill>
                <a:latin typeface="Arial"/>
              </a:rPr>
              <a:t>A causal effect is non-parametrically identifiable if and only if the interventional query can be reduced to an observational one via repeat application of the three rules (see Shpitser&amp;Pearl 2012 for algorithm</a:t>
            </a:r>
            <a:r>
              <a:rPr b="0" lang="en-AU" sz="2600" spc="-1" strike="noStrike">
                <a:solidFill>
                  <a:srgbClr val="000000"/>
                </a:solidFill>
                <a:uFill>
                  <a:solidFill>
                    <a:srgbClr val="ffffff"/>
                  </a:solidFill>
                </a:uFill>
                <a:latin typeface="Arial"/>
              </a:rPr>
              <a:t>)</a:t>
            </a:r>
            <a:r>
              <a:rPr b="0" lang="en-AU" sz="2800" spc="-1" strike="noStrike">
                <a:solidFill>
                  <a:srgbClr val="000000"/>
                </a:solidFill>
                <a:uFill>
                  <a:solidFill>
                    <a:srgbClr val="ffffff"/>
                  </a:solidFill>
                </a:uFill>
                <a:latin typeface="Arial"/>
              </a:rPr>
              <a:t> </a:t>
            </a:r>
            <a:endParaRPr b="0" lang="en-AU" sz="28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AU" sz="3200" spc="-1" strike="noStrike">
                <a:solidFill>
                  <a:srgbClr val="000000"/>
                </a:solidFill>
                <a:uFill>
                  <a:solidFill>
                    <a:srgbClr val="ffffff"/>
                  </a:solidFill>
                </a:uFill>
                <a:latin typeface="Arial"/>
              </a:rPr>
              <a:t> </a:t>
            </a:r>
            <a:endParaRPr b="0" lang="en-AU" sz="3200" spc="-1" strike="noStrike">
              <a:solidFill>
                <a:srgbClr val="000000"/>
              </a:solidFill>
              <a:uFill>
                <a:solidFill>
                  <a:srgbClr val="ffffff"/>
                </a:solidFill>
              </a:uFill>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504000" y="301320"/>
            <a:ext cx="9071640" cy="1262160"/>
          </a:xfrm>
          <a:prstGeom prst="rect">
            <a:avLst/>
          </a:prstGeom>
          <a:noFill/>
          <a:ln>
            <a:noFill/>
          </a:ln>
        </p:spPr>
        <p:txBody>
          <a:bodyPr lIns="0" rIns="0" tIns="0" bIns="0" anchor="ctr"/>
          <a:p>
            <a:pPr algn="ctr"/>
            <a:r>
              <a:rPr b="0" lang="en-AU" sz="4400" spc="-1" strike="noStrike">
                <a:solidFill>
                  <a:srgbClr val="000000"/>
                </a:solidFill>
                <a:uFill>
                  <a:solidFill>
                    <a:srgbClr val="ffffff"/>
                  </a:solidFill>
                </a:uFill>
                <a:latin typeface="Arial"/>
              </a:rPr>
              <a:t>The Do Calculus (simplified)</a:t>
            </a:r>
            <a:endParaRPr b="0" lang="en-AU" sz="4400" spc="-1" strike="noStrike">
              <a:solidFill>
                <a:srgbClr val="000000"/>
              </a:solidFill>
              <a:uFill>
                <a:solidFill>
                  <a:srgbClr val="ffffff"/>
                </a:solidFill>
              </a:uFill>
              <a:latin typeface="Arial"/>
            </a:endParaRPr>
          </a:p>
        </p:txBody>
      </p:sp>
      <p:pic>
        <p:nvPicPr>
          <p:cNvPr id="178" name="" descr=""/>
          <p:cNvPicPr/>
          <p:nvPr/>
        </p:nvPicPr>
        <p:blipFill>
          <a:blip r:embed="rId1"/>
          <a:stretch/>
        </p:blipFill>
        <p:spPr>
          <a:xfrm>
            <a:off x="72360" y="1355040"/>
            <a:ext cx="10079640" cy="4909680"/>
          </a:xfrm>
          <a:prstGeom prst="rect">
            <a:avLst/>
          </a:prstGeom>
          <a:ln>
            <a:noFill/>
          </a:ln>
        </p:spPr>
      </p:pic>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9" name="" descr=""/>
          <p:cNvPicPr/>
          <p:nvPr/>
        </p:nvPicPr>
        <p:blipFill>
          <a:blip r:embed="rId1"/>
          <a:stretch/>
        </p:blipFill>
        <p:spPr>
          <a:xfrm>
            <a:off x="288000" y="1213200"/>
            <a:ext cx="9703440" cy="6058800"/>
          </a:xfrm>
          <a:prstGeom prst="rect">
            <a:avLst/>
          </a:prstGeom>
          <a:ln>
            <a:noFill/>
          </a:ln>
        </p:spPr>
      </p:pic>
      <p:sp>
        <p:nvSpPr>
          <p:cNvPr id="180" name="TextShape 1"/>
          <p:cNvSpPr txBox="1"/>
          <p:nvPr/>
        </p:nvSpPr>
        <p:spPr>
          <a:xfrm>
            <a:off x="504000" y="301320"/>
            <a:ext cx="9071640" cy="1262160"/>
          </a:xfrm>
          <a:prstGeom prst="rect">
            <a:avLst/>
          </a:prstGeom>
          <a:noFill/>
          <a:ln>
            <a:noFill/>
          </a:ln>
        </p:spPr>
        <p:txBody>
          <a:bodyPr lIns="0" rIns="0" tIns="0" bIns="0" anchor="ctr"/>
          <a:p>
            <a:pPr algn="ctr"/>
            <a:r>
              <a:rPr b="0" lang="en-AU" sz="4400" spc="-1" strike="noStrike">
                <a:solidFill>
                  <a:srgbClr val="000000"/>
                </a:solidFill>
                <a:uFill>
                  <a:solidFill>
                    <a:srgbClr val="ffffff"/>
                  </a:solidFill>
                </a:uFill>
                <a:latin typeface="Arial"/>
              </a:rPr>
              <a:t>A recipe for causal inference from observational data</a:t>
            </a:r>
            <a:endParaRPr b="0" lang="en-AU" sz="4400" spc="-1" strike="noStrike">
              <a:solidFill>
                <a:srgbClr val="000000"/>
              </a:solidFill>
              <a:uFill>
                <a:solidFill>
                  <a:srgbClr val="ffffff"/>
                </a:solidFill>
              </a:uFill>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504000" y="301320"/>
            <a:ext cx="9071640" cy="1262160"/>
          </a:xfrm>
          <a:prstGeom prst="rect">
            <a:avLst/>
          </a:prstGeom>
          <a:noFill/>
          <a:ln>
            <a:noFill/>
          </a:ln>
        </p:spPr>
        <p:txBody>
          <a:bodyPr lIns="0" rIns="0" tIns="0" bIns="0" anchor="ctr"/>
          <a:p>
            <a:pPr algn="ctr"/>
            <a:r>
              <a:rPr b="0" lang="en-AU" sz="4400" spc="-1" strike="noStrike">
                <a:solidFill>
                  <a:srgbClr val="000000"/>
                </a:solidFill>
                <a:uFill>
                  <a:solidFill>
                    <a:srgbClr val="ffffff"/>
                  </a:solidFill>
                </a:uFill>
                <a:latin typeface="Arial"/>
              </a:rPr>
              <a:t>Causal Inference and Bandits</a:t>
            </a:r>
            <a:endParaRPr b="0" lang="en-AU" sz="4400" spc="-1" strike="noStrike">
              <a:solidFill>
                <a:srgbClr val="000000"/>
              </a:solidFill>
              <a:uFill>
                <a:solidFill>
                  <a:srgbClr val="ffffff"/>
                </a:solidFill>
              </a:uFill>
              <a:latin typeface="Arial"/>
            </a:endParaRPr>
          </a:p>
        </p:txBody>
      </p:sp>
      <p:pic>
        <p:nvPicPr>
          <p:cNvPr id="182" name="" descr=""/>
          <p:cNvPicPr/>
          <p:nvPr/>
        </p:nvPicPr>
        <p:blipFill>
          <a:blip r:embed="rId1"/>
          <a:stretch/>
        </p:blipFill>
        <p:spPr>
          <a:xfrm>
            <a:off x="1440000" y="1944000"/>
            <a:ext cx="6696000" cy="1613160"/>
          </a:xfrm>
          <a:prstGeom prst="rect">
            <a:avLst/>
          </a:prstGeom>
          <a:ln>
            <a:noFill/>
          </a:ln>
        </p:spPr>
      </p:pic>
      <p:sp>
        <p:nvSpPr>
          <p:cNvPr id="183" name="TextShape 2"/>
          <p:cNvSpPr txBox="1"/>
          <p:nvPr/>
        </p:nvSpPr>
        <p:spPr>
          <a:xfrm>
            <a:off x="792000" y="1525680"/>
            <a:ext cx="7632000" cy="346320"/>
          </a:xfrm>
          <a:prstGeom prst="rect">
            <a:avLst/>
          </a:prstGeom>
          <a:noFill/>
          <a:ln>
            <a:noFill/>
          </a:ln>
        </p:spPr>
        <p:txBody>
          <a:bodyPr lIns="90000" rIns="90000" tIns="45000" bIns="45000"/>
          <a:p>
            <a:r>
              <a:rPr b="0" lang="en-AU" sz="1800" spc="-1" strike="noStrike">
                <a:solidFill>
                  <a:srgbClr val="000000"/>
                </a:solidFill>
                <a:uFill>
                  <a:solidFill>
                    <a:srgbClr val="ffffff"/>
                  </a:solidFill>
                </a:uFill>
                <a:latin typeface="Arial"/>
              </a:rPr>
              <a:t>Randomized trials considered gold standard for determining causality</a:t>
            </a:r>
            <a:endParaRPr b="0" lang="en-AU" sz="1800" spc="-1" strike="noStrike">
              <a:solidFill>
                <a:srgbClr val="000000"/>
              </a:solidFill>
              <a:uFill>
                <a:solidFill>
                  <a:srgbClr val="ffffff"/>
                </a:solidFill>
              </a:uFill>
              <a:latin typeface="Arial"/>
            </a:endParaRPr>
          </a:p>
        </p:txBody>
      </p:sp>
      <p:pic>
        <p:nvPicPr>
          <p:cNvPr id="184" name="" descr=""/>
          <p:cNvPicPr/>
          <p:nvPr/>
        </p:nvPicPr>
        <p:blipFill>
          <a:blip r:embed="rId2"/>
          <a:stretch/>
        </p:blipFill>
        <p:spPr>
          <a:xfrm>
            <a:off x="3246480" y="4608000"/>
            <a:ext cx="2873520" cy="2030760"/>
          </a:xfrm>
          <a:prstGeom prst="rect">
            <a:avLst/>
          </a:prstGeom>
          <a:ln>
            <a:noFill/>
          </a:ln>
        </p:spPr>
      </p:pic>
      <p:sp>
        <p:nvSpPr>
          <p:cNvPr id="185" name="TextShape 3"/>
          <p:cNvSpPr txBox="1"/>
          <p:nvPr/>
        </p:nvSpPr>
        <p:spPr>
          <a:xfrm>
            <a:off x="576000" y="3888000"/>
            <a:ext cx="9000000" cy="602280"/>
          </a:xfrm>
          <a:prstGeom prst="rect">
            <a:avLst/>
          </a:prstGeom>
          <a:noFill/>
          <a:ln>
            <a:noFill/>
          </a:ln>
        </p:spPr>
        <p:txBody>
          <a:bodyPr lIns="90000" rIns="90000" tIns="45000" bIns="45000"/>
          <a:p>
            <a:pPr marL="216000" indent="-216000">
              <a:buClr>
                <a:srgbClr val="000000"/>
              </a:buClr>
              <a:buSzPct val="45000"/>
              <a:buFont typeface="Wingdings" charset="2"/>
              <a:buChar char=""/>
            </a:pPr>
            <a:r>
              <a:rPr b="0" lang="en-AU" sz="1800" spc="-1" strike="noStrike">
                <a:solidFill>
                  <a:srgbClr val="000000"/>
                </a:solidFill>
                <a:uFill>
                  <a:solidFill>
                    <a:srgbClr val="ffffff"/>
                  </a:solidFill>
                </a:uFill>
                <a:latin typeface="Arial"/>
              </a:rPr>
              <a:t>Bandits algorithms can be seen as an improvement on randomized trials that leverage the sequential nature of the decision process.</a:t>
            </a:r>
            <a:endParaRPr b="0" lang="en-AU" sz="1800" spc="-1" strike="noStrike">
              <a:solidFill>
                <a:srgbClr val="000000"/>
              </a:solidFill>
              <a:uFill>
                <a:solidFill>
                  <a:srgbClr val="ffffff"/>
                </a:solidFill>
              </a:uFill>
              <a:latin typeface="Arial"/>
            </a:endParaRPr>
          </a:p>
        </p:txBody>
      </p:sp>
      <p:sp>
        <p:nvSpPr>
          <p:cNvPr id="186" name="TextShape 4"/>
          <p:cNvSpPr txBox="1"/>
          <p:nvPr/>
        </p:nvSpPr>
        <p:spPr>
          <a:xfrm>
            <a:off x="792000" y="6813720"/>
            <a:ext cx="7762680" cy="602280"/>
          </a:xfrm>
          <a:prstGeom prst="rect">
            <a:avLst/>
          </a:prstGeom>
          <a:noFill/>
          <a:ln>
            <a:noFill/>
          </a:ln>
        </p:spPr>
        <p:txBody>
          <a:bodyPr lIns="90000" rIns="90000" tIns="45000" bIns="45000"/>
          <a:p>
            <a:r>
              <a:rPr b="0" lang="en-AU" sz="1800" spc="-1" strike="noStrike">
                <a:solidFill>
                  <a:srgbClr val="000000"/>
                </a:solidFill>
                <a:uFill>
                  <a:solidFill>
                    <a:srgbClr val="ffffff"/>
                  </a:solidFill>
                </a:uFill>
                <a:latin typeface="Arial"/>
              </a:rPr>
              <a:t>Can we incorporate ideas from causal inference into the bandit framework?</a:t>
            </a:r>
            <a:endParaRPr b="0" lang="en-AU" sz="1800" spc="-1" strike="noStrike">
              <a:solidFill>
                <a:srgbClr val="000000"/>
              </a:solidFill>
              <a:uFill>
                <a:solidFill>
                  <a:srgbClr val="ffffff"/>
                </a:solidFill>
              </a:uFill>
              <a:latin typeface="Arial"/>
            </a:endParaRPr>
          </a:p>
          <a:p>
            <a:r>
              <a:rPr b="0" lang="en-AU" sz="1800" spc="-1" strike="noStrike">
                <a:solidFill>
                  <a:srgbClr val="000000"/>
                </a:solidFill>
                <a:uFill>
                  <a:solidFill>
                    <a:srgbClr val="ffffff"/>
                  </a:solidFill>
                </a:uFill>
                <a:latin typeface="Arial"/>
              </a:rPr>
              <a:t>What problems would this be useful for? </a:t>
            </a:r>
            <a:endParaRPr b="0" lang="en-AU" sz="1800" spc="-1" strike="noStrike">
              <a:solidFill>
                <a:srgbClr val="000000"/>
              </a:solidFill>
              <a:uFill>
                <a:solidFill>
                  <a:srgbClr val="ffffff"/>
                </a:solidFill>
              </a:uFill>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504000" y="301320"/>
            <a:ext cx="9071640" cy="1262160"/>
          </a:xfrm>
          <a:prstGeom prst="rect">
            <a:avLst/>
          </a:prstGeom>
          <a:noFill/>
          <a:ln>
            <a:noFill/>
          </a:ln>
        </p:spPr>
        <p:txBody>
          <a:bodyPr lIns="0" rIns="0" tIns="0" bIns="0" anchor="ctr"/>
          <a:p>
            <a:pPr algn="ctr"/>
            <a:r>
              <a:rPr b="0" lang="en-AU" sz="4400" spc="-1" strike="noStrike">
                <a:solidFill>
                  <a:srgbClr val="000000"/>
                </a:solidFill>
                <a:uFill>
                  <a:solidFill>
                    <a:srgbClr val="ffffff"/>
                  </a:solidFill>
                </a:uFill>
                <a:latin typeface="Arial"/>
              </a:rPr>
              <a:t>Classic Multi-armed Bandits</a:t>
            </a:r>
            <a:endParaRPr b="0" lang="en-AU" sz="4400" spc="-1" strike="noStrike">
              <a:solidFill>
                <a:srgbClr val="000000"/>
              </a:solidFill>
              <a:uFill>
                <a:solidFill>
                  <a:srgbClr val="ffffff"/>
                </a:solidFill>
              </a:uFill>
              <a:latin typeface="Arial"/>
            </a:endParaRPr>
          </a:p>
        </p:txBody>
      </p:sp>
      <p:pic>
        <p:nvPicPr>
          <p:cNvPr id="188" name="" descr=""/>
          <p:cNvPicPr/>
          <p:nvPr/>
        </p:nvPicPr>
        <p:blipFill>
          <a:blip r:embed="rId1"/>
          <a:stretch/>
        </p:blipFill>
        <p:spPr>
          <a:xfrm>
            <a:off x="0" y="1870920"/>
            <a:ext cx="10079640" cy="3097080"/>
          </a:xfrm>
          <a:prstGeom prst="rect">
            <a:avLst/>
          </a:prstGeom>
          <a:ln>
            <a:noFill/>
          </a:ln>
        </p:spPr>
      </p:pic>
      <p:sp>
        <p:nvSpPr>
          <p:cNvPr id="189" name="TextShape 2"/>
          <p:cNvSpPr txBox="1"/>
          <p:nvPr/>
        </p:nvSpPr>
        <p:spPr>
          <a:xfrm>
            <a:off x="72000" y="1368000"/>
            <a:ext cx="10368000" cy="576000"/>
          </a:xfrm>
          <a:prstGeom prst="rect">
            <a:avLst/>
          </a:prstGeom>
          <a:noFill/>
          <a:ln>
            <a:noFill/>
          </a:ln>
        </p:spPr>
        <p:txBody>
          <a:bodyPr lIns="90000" rIns="90000" tIns="45000" bIns="45000"/>
          <a:p>
            <a:r>
              <a:rPr b="0" lang="en-AU" sz="1800" spc="-1" strike="noStrike">
                <a:solidFill>
                  <a:srgbClr val="000000"/>
                </a:solidFill>
                <a:uFill>
                  <a:solidFill>
                    <a:srgbClr val="ffffff"/>
                  </a:solidFill>
                </a:uFill>
                <a:latin typeface="Arial"/>
              </a:rPr>
              <a:t>Multiple actions (arms). Each associated with an unknown but fixed distribution over reward, y.</a:t>
            </a:r>
            <a:endParaRPr b="0" lang="en-AU" sz="1800" spc="-1" strike="noStrike">
              <a:solidFill>
                <a:srgbClr val="000000"/>
              </a:solidFill>
              <a:uFill>
                <a:solidFill>
                  <a:srgbClr val="ffffff"/>
                </a:solidFill>
              </a:uFill>
              <a:latin typeface="Arial"/>
            </a:endParaRPr>
          </a:p>
        </p:txBody>
      </p:sp>
      <p:sp>
        <p:nvSpPr>
          <p:cNvPr id="190" name="TextShape 3"/>
          <p:cNvSpPr txBox="1"/>
          <p:nvPr/>
        </p:nvSpPr>
        <p:spPr>
          <a:xfrm>
            <a:off x="72000" y="5125680"/>
            <a:ext cx="9072000" cy="346320"/>
          </a:xfrm>
          <a:prstGeom prst="rect">
            <a:avLst/>
          </a:prstGeom>
          <a:noFill/>
          <a:ln>
            <a:noFill/>
          </a:ln>
        </p:spPr>
        <p:txBody>
          <a:bodyPr lIns="90000" rIns="90000" tIns="45000" bIns="45000"/>
          <a:p>
            <a:r>
              <a:rPr b="0" lang="en-AU" sz="1800" spc="-1" strike="noStrike">
                <a:solidFill>
                  <a:srgbClr val="000000"/>
                </a:solidFill>
                <a:uFill>
                  <a:solidFill>
                    <a:srgbClr val="ffffff"/>
                  </a:solidFill>
                </a:uFill>
                <a:latin typeface="Arial"/>
              </a:rPr>
              <a:t>Measure algorithm performance in terms of (psuedo)-regret.</a:t>
            </a:r>
            <a:endParaRPr b="0" lang="en-AU" sz="1800" spc="-1" strike="noStrike">
              <a:solidFill>
                <a:srgbClr val="000000"/>
              </a:solidFill>
              <a:uFill>
                <a:solidFill>
                  <a:srgbClr val="ffffff"/>
                </a:solidFill>
              </a:uFill>
              <a:latin typeface="Arial"/>
            </a:endParaRPr>
          </a:p>
        </p:txBody>
      </p:sp>
      <p:sp>
        <p:nvSpPr>
          <p:cNvPr id="191" name="Freeform 4"/>
          <p:cNvSpPr/>
          <p:nvPr/>
        </p:nvSpPr>
        <p:spPr>
          <a:xfrm>
            <a:off x="566280" y="5924880"/>
            <a:ext cx="214200" cy="211680"/>
          </a:xfrm>
          <a:custGeom>
            <a:avLst/>
            <a:gdLst/>
            <a:ahLst/>
            <a:rect l="0" t="0" r="r" b="b"/>
            <a:pathLst>
              <a:path w="279" h="249">
                <a:moveTo>
                  <a:pt x="54" y="31"/>
                </a:moveTo>
                <a:cubicBezTo>
                  <a:pt x="59" y="12"/>
                  <a:pt x="61" y="2"/>
                  <a:pt x="78" y="0"/>
                </a:cubicBezTo>
                <a:cubicBezTo>
                  <a:pt x="85" y="0"/>
                  <a:pt x="111" y="0"/>
                  <a:pt x="127" y="0"/>
                </a:cubicBezTo>
                <a:cubicBezTo>
                  <a:pt x="186" y="0"/>
                  <a:pt x="278" y="0"/>
                  <a:pt x="278" y="83"/>
                </a:cubicBezTo>
                <a:cubicBezTo>
                  <a:pt x="278" y="111"/>
                  <a:pt x="267" y="167"/>
                  <a:pt x="234" y="200"/>
                </a:cubicBezTo>
                <a:cubicBezTo>
                  <a:pt x="212" y="222"/>
                  <a:pt x="168" y="248"/>
                  <a:pt x="92" y="248"/>
                </a:cubicBezTo>
                <a:lnTo>
                  <a:pt x="0" y="248"/>
                </a:lnTo>
                <a:lnTo>
                  <a:pt x="54" y="31"/>
                </a:lnTo>
              </a:path>
              <a:path w="595" h="588">
                <a:moveTo>
                  <a:pt x="399" y="285"/>
                </a:moveTo>
                <a:cubicBezTo>
                  <a:pt x="481" y="267"/>
                  <a:pt x="580" y="210"/>
                  <a:pt x="580" y="125"/>
                </a:cubicBezTo>
                <a:cubicBezTo>
                  <a:pt x="580" y="54"/>
                  <a:pt x="507" y="0"/>
                  <a:pt x="396" y="0"/>
                </a:cubicBezTo>
                <a:lnTo>
                  <a:pt x="160" y="0"/>
                </a:lnTo>
                <a:cubicBezTo>
                  <a:pt x="144" y="0"/>
                  <a:pt x="137" y="0"/>
                  <a:pt x="137" y="17"/>
                </a:cubicBezTo>
                <a:cubicBezTo>
                  <a:pt x="137" y="26"/>
                  <a:pt x="144" y="26"/>
                  <a:pt x="158" y="26"/>
                </a:cubicBezTo>
                <a:cubicBezTo>
                  <a:pt x="160" y="26"/>
                  <a:pt x="177" y="26"/>
                  <a:pt x="191" y="28"/>
                </a:cubicBezTo>
                <a:cubicBezTo>
                  <a:pt x="205" y="28"/>
                  <a:pt x="212" y="31"/>
                  <a:pt x="212" y="40"/>
                </a:cubicBezTo>
                <a:cubicBezTo>
                  <a:pt x="212" y="45"/>
                  <a:pt x="212" y="47"/>
                  <a:pt x="210" y="57"/>
                </a:cubicBezTo>
                <a:lnTo>
                  <a:pt x="99" y="502"/>
                </a:lnTo>
                <a:cubicBezTo>
                  <a:pt x="90" y="535"/>
                  <a:pt x="87" y="543"/>
                  <a:pt x="24" y="543"/>
                </a:cubicBezTo>
                <a:cubicBezTo>
                  <a:pt x="7" y="543"/>
                  <a:pt x="0" y="543"/>
                  <a:pt x="0" y="559"/>
                </a:cubicBezTo>
                <a:cubicBezTo>
                  <a:pt x="0" y="568"/>
                  <a:pt x="9" y="568"/>
                  <a:pt x="12" y="568"/>
                </a:cubicBezTo>
                <a:cubicBezTo>
                  <a:pt x="35" y="568"/>
                  <a:pt x="94" y="566"/>
                  <a:pt x="116" y="566"/>
                </a:cubicBezTo>
                <a:cubicBezTo>
                  <a:pt x="139" y="566"/>
                  <a:pt x="198" y="568"/>
                  <a:pt x="222" y="568"/>
                </a:cubicBezTo>
                <a:cubicBezTo>
                  <a:pt x="229" y="568"/>
                  <a:pt x="238" y="568"/>
                  <a:pt x="238" y="552"/>
                </a:cubicBezTo>
                <a:cubicBezTo>
                  <a:pt x="238" y="543"/>
                  <a:pt x="231" y="543"/>
                  <a:pt x="215" y="543"/>
                </a:cubicBezTo>
                <a:cubicBezTo>
                  <a:pt x="184" y="543"/>
                  <a:pt x="160" y="543"/>
                  <a:pt x="160" y="528"/>
                </a:cubicBezTo>
                <a:cubicBezTo>
                  <a:pt x="160" y="524"/>
                  <a:pt x="163" y="519"/>
                  <a:pt x="165" y="514"/>
                </a:cubicBezTo>
                <a:lnTo>
                  <a:pt x="219" y="292"/>
                </a:lnTo>
                <a:lnTo>
                  <a:pt x="318" y="292"/>
                </a:lnTo>
                <a:cubicBezTo>
                  <a:pt x="394" y="292"/>
                  <a:pt x="408" y="340"/>
                  <a:pt x="408" y="368"/>
                </a:cubicBezTo>
                <a:cubicBezTo>
                  <a:pt x="408" y="382"/>
                  <a:pt x="401" y="408"/>
                  <a:pt x="396" y="427"/>
                </a:cubicBezTo>
                <a:cubicBezTo>
                  <a:pt x="392" y="451"/>
                  <a:pt x="384" y="481"/>
                  <a:pt x="384" y="498"/>
                </a:cubicBezTo>
                <a:cubicBezTo>
                  <a:pt x="384" y="587"/>
                  <a:pt x="484" y="587"/>
                  <a:pt x="495" y="587"/>
                </a:cubicBezTo>
                <a:cubicBezTo>
                  <a:pt x="566" y="587"/>
                  <a:pt x="594" y="502"/>
                  <a:pt x="594" y="491"/>
                </a:cubicBezTo>
                <a:cubicBezTo>
                  <a:pt x="594" y="481"/>
                  <a:pt x="585" y="481"/>
                  <a:pt x="585" y="481"/>
                </a:cubicBezTo>
                <a:cubicBezTo>
                  <a:pt x="578" y="481"/>
                  <a:pt x="576" y="486"/>
                  <a:pt x="573" y="493"/>
                </a:cubicBezTo>
                <a:cubicBezTo>
                  <a:pt x="552" y="554"/>
                  <a:pt x="517" y="568"/>
                  <a:pt x="498" y="568"/>
                </a:cubicBezTo>
                <a:cubicBezTo>
                  <a:pt x="469" y="568"/>
                  <a:pt x="465" y="550"/>
                  <a:pt x="465" y="517"/>
                </a:cubicBezTo>
                <a:cubicBezTo>
                  <a:pt x="465" y="493"/>
                  <a:pt x="469" y="451"/>
                  <a:pt x="472" y="422"/>
                </a:cubicBezTo>
                <a:cubicBezTo>
                  <a:pt x="474" y="410"/>
                  <a:pt x="476" y="396"/>
                  <a:pt x="476" y="384"/>
                </a:cubicBezTo>
                <a:cubicBezTo>
                  <a:pt x="476" y="321"/>
                  <a:pt x="420" y="295"/>
                  <a:pt x="399" y="285"/>
                </a:cubicBezTo>
              </a:path>
            </a:pathLst>
          </a:custGeom>
          <a:solidFill>
            <a:srgbClr val="000000"/>
          </a:solidFill>
          <a:ln w="12600">
            <a:noFill/>
          </a:ln>
        </p:spPr>
      </p:sp>
      <p:sp>
        <p:nvSpPr>
          <p:cNvPr id="192" name="Freeform 5"/>
          <p:cNvSpPr/>
          <p:nvPr/>
        </p:nvSpPr>
        <p:spPr>
          <a:xfrm>
            <a:off x="789480" y="6032520"/>
            <a:ext cx="157320" cy="142200"/>
          </a:xfrm>
          <a:custGeom>
            <a:avLst/>
            <a:gdLst/>
            <a:ahLst/>
            <a:rect l="0" t="0" r="r" b="b"/>
            <a:pathLst>
              <a:path w="437" h="395">
                <a:moveTo>
                  <a:pt x="259" y="42"/>
                </a:moveTo>
                <a:cubicBezTo>
                  <a:pt x="262" y="24"/>
                  <a:pt x="264" y="24"/>
                  <a:pt x="276" y="21"/>
                </a:cubicBezTo>
                <a:cubicBezTo>
                  <a:pt x="278" y="21"/>
                  <a:pt x="300" y="21"/>
                  <a:pt x="311" y="21"/>
                </a:cubicBezTo>
                <a:cubicBezTo>
                  <a:pt x="347" y="21"/>
                  <a:pt x="363" y="21"/>
                  <a:pt x="377" y="26"/>
                </a:cubicBezTo>
                <a:cubicBezTo>
                  <a:pt x="403" y="33"/>
                  <a:pt x="403" y="52"/>
                  <a:pt x="403" y="71"/>
                </a:cubicBezTo>
                <a:cubicBezTo>
                  <a:pt x="403" y="80"/>
                  <a:pt x="403" y="90"/>
                  <a:pt x="401" y="118"/>
                </a:cubicBezTo>
                <a:lnTo>
                  <a:pt x="399" y="125"/>
                </a:lnTo>
                <a:cubicBezTo>
                  <a:pt x="399" y="132"/>
                  <a:pt x="403" y="134"/>
                  <a:pt x="408" y="134"/>
                </a:cubicBezTo>
                <a:cubicBezTo>
                  <a:pt x="417" y="134"/>
                  <a:pt x="420" y="130"/>
                  <a:pt x="420" y="120"/>
                </a:cubicBezTo>
                <a:lnTo>
                  <a:pt x="436" y="7"/>
                </a:lnTo>
                <a:cubicBezTo>
                  <a:pt x="436" y="0"/>
                  <a:pt x="429" y="0"/>
                  <a:pt x="417" y="0"/>
                </a:cubicBezTo>
                <a:lnTo>
                  <a:pt x="59" y="0"/>
                </a:lnTo>
                <a:cubicBezTo>
                  <a:pt x="45" y="0"/>
                  <a:pt x="45" y="0"/>
                  <a:pt x="40" y="12"/>
                </a:cubicBezTo>
                <a:lnTo>
                  <a:pt x="2" y="116"/>
                </a:lnTo>
                <a:cubicBezTo>
                  <a:pt x="2" y="118"/>
                  <a:pt x="0" y="123"/>
                  <a:pt x="0" y="125"/>
                </a:cubicBezTo>
                <a:cubicBezTo>
                  <a:pt x="0" y="127"/>
                  <a:pt x="0" y="134"/>
                  <a:pt x="9" y="134"/>
                </a:cubicBezTo>
                <a:cubicBezTo>
                  <a:pt x="17" y="134"/>
                  <a:pt x="19" y="132"/>
                  <a:pt x="21" y="120"/>
                </a:cubicBezTo>
                <a:cubicBezTo>
                  <a:pt x="57" y="26"/>
                  <a:pt x="75" y="21"/>
                  <a:pt x="165" y="21"/>
                </a:cubicBezTo>
                <a:lnTo>
                  <a:pt x="189" y="21"/>
                </a:lnTo>
                <a:cubicBezTo>
                  <a:pt x="205" y="21"/>
                  <a:pt x="208" y="21"/>
                  <a:pt x="208" y="26"/>
                </a:cubicBezTo>
                <a:cubicBezTo>
                  <a:pt x="208" y="28"/>
                  <a:pt x="208" y="31"/>
                  <a:pt x="205" y="40"/>
                </a:cubicBezTo>
                <a:lnTo>
                  <a:pt x="127" y="347"/>
                </a:lnTo>
                <a:cubicBezTo>
                  <a:pt x="123" y="368"/>
                  <a:pt x="120" y="373"/>
                  <a:pt x="59" y="373"/>
                </a:cubicBezTo>
                <a:cubicBezTo>
                  <a:pt x="38" y="373"/>
                  <a:pt x="33" y="373"/>
                  <a:pt x="33" y="387"/>
                </a:cubicBezTo>
                <a:cubicBezTo>
                  <a:pt x="33" y="389"/>
                  <a:pt x="33" y="394"/>
                  <a:pt x="42" y="394"/>
                </a:cubicBezTo>
                <a:cubicBezTo>
                  <a:pt x="59" y="394"/>
                  <a:pt x="75" y="394"/>
                  <a:pt x="92" y="394"/>
                </a:cubicBezTo>
                <a:cubicBezTo>
                  <a:pt x="108" y="394"/>
                  <a:pt x="127" y="392"/>
                  <a:pt x="144" y="392"/>
                </a:cubicBezTo>
                <a:cubicBezTo>
                  <a:pt x="160" y="392"/>
                  <a:pt x="179" y="392"/>
                  <a:pt x="196" y="394"/>
                </a:cubicBezTo>
                <a:cubicBezTo>
                  <a:pt x="212" y="394"/>
                  <a:pt x="229" y="394"/>
                  <a:pt x="245" y="394"/>
                </a:cubicBezTo>
                <a:cubicBezTo>
                  <a:pt x="250" y="394"/>
                  <a:pt x="257" y="394"/>
                  <a:pt x="257" y="382"/>
                </a:cubicBezTo>
                <a:cubicBezTo>
                  <a:pt x="257" y="373"/>
                  <a:pt x="252" y="373"/>
                  <a:pt x="234" y="373"/>
                </a:cubicBezTo>
                <a:cubicBezTo>
                  <a:pt x="222" y="373"/>
                  <a:pt x="212" y="373"/>
                  <a:pt x="200" y="373"/>
                </a:cubicBezTo>
                <a:cubicBezTo>
                  <a:pt x="179" y="370"/>
                  <a:pt x="179" y="368"/>
                  <a:pt x="179" y="361"/>
                </a:cubicBezTo>
                <a:cubicBezTo>
                  <a:pt x="179" y="356"/>
                  <a:pt x="179" y="356"/>
                  <a:pt x="182" y="349"/>
                </a:cubicBezTo>
                <a:lnTo>
                  <a:pt x="259" y="42"/>
                </a:lnTo>
              </a:path>
            </a:pathLst>
          </a:custGeom>
          <a:solidFill>
            <a:srgbClr val="000000"/>
          </a:solidFill>
          <a:ln w="12600">
            <a:noFill/>
          </a:ln>
        </p:spPr>
      </p:sp>
      <p:sp>
        <p:nvSpPr>
          <p:cNvPr id="193" name="Freeform 6"/>
          <p:cNvSpPr/>
          <p:nvPr/>
        </p:nvSpPr>
        <p:spPr>
          <a:xfrm>
            <a:off x="1068840" y="6018840"/>
            <a:ext cx="199800" cy="70920"/>
          </a:xfrm>
          <a:custGeom>
            <a:avLst/>
            <a:gdLst/>
            <a:ahLst/>
            <a:rect l="0" t="0" r="r" b="b"/>
            <a:pathLst>
              <a:path w="555" h="34">
                <a:moveTo>
                  <a:pt x="526" y="33"/>
                </a:moveTo>
                <a:cubicBezTo>
                  <a:pt x="538" y="33"/>
                  <a:pt x="554" y="33"/>
                  <a:pt x="554" y="17"/>
                </a:cubicBezTo>
                <a:cubicBezTo>
                  <a:pt x="554" y="0"/>
                  <a:pt x="538" y="0"/>
                  <a:pt x="526" y="0"/>
                </a:cubicBezTo>
                <a:lnTo>
                  <a:pt x="28" y="0"/>
                </a:lnTo>
                <a:cubicBezTo>
                  <a:pt x="17" y="0"/>
                  <a:pt x="0" y="0"/>
                  <a:pt x="0" y="17"/>
                </a:cubicBezTo>
                <a:cubicBezTo>
                  <a:pt x="0" y="33"/>
                  <a:pt x="17" y="33"/>
                  <a:pt x="28" y="33"/>
                </a:cubicBezTo>
                <a:lnTo>
                  <a:pt x="526" y="33"/>
                </a:lnTo>
              </a:path>
              <a:path w="555" h="34">
                <a:moveTo>
                  <a:pt x="526" y="33"/>
                </a:moveTo>
                <a:cubicBezTo>
                  <a:pt x="538" y="33"/>
                  <a:pt x="554" y="33"/>
                  <a:pt x="554" y="16"/>
                </a:cubicBezTo>
                <a:cubicBezTo>
                  <a:pt x="554" y="0"/>
                  <a:pt x="538" y="0"/>
                  <a:pt x="526" y="0"/>
                </a:cubicBezTo>
                <a:lnTo>
                  <a:pt x="28" y="0"/>
                </a:lnTo>
                <a:cubicBezTo>
                  <a:pt x="17" y="0"/>
                  <a:pt x="0" y="0"/>
                  <a:pt x="0" y="16"/>
                </a:cubicBezTo>
                <a:cubicBezTo>
                  <a:pt x="0" y="33"/>
                  <a:pt x="17" y="33"/>
                  <a:pt x="28" y="33"/>
                </a:cubicBezTo>
                <a:lnTo>
                  <a:pt x="526" y="33"/>
                </a:lnTo>
              </a:path>
            </a:pathLst>
          </a:custGeom>
          <a:solidFill>
            <a:srgbClr val="000000"/>
          </a:solidFill>
          <a:ln w="12600">
            <a:noFill/>
          </a:ln>
        </p:spPr>
      </p:sp>
      <p:sp>
        <p:nvSpPr>
          <p:cNvPr id="194" name="Freeform 7"/>
          <p:cNvSpPr/>
          <p:nvPr/>
        </p:nvSpPr>
        <p:spPr>
          <a:xfrm>
            <a:off x="1373760" y="5927400"/>
            <a:ext cx="204120" cy="203400"/>
          </a:xfrm>
          <a:custGeom>
            <a:avLst/>
            <a:gdLst/>
            <a:ahLst/>
            <a:rect l="0" t="0" r="r" b="b"/>
            <a:pathLst>
              <a:path w="567" h="565">
                <a:moveTo>
                  <a:pt x="335" y="59"/>
                </a:moveTo>
                <a:cubicBezTo>
                  <a:pt x="342" y="35"/>
                  <a:pt x="344" y="31"/>
                  <a:pt x="354" y="28"/>
                </a:cubicBezTo>
                <a:cubicBezTo>
                  <a:pt x="363" y="26"/>
                  <a:pt x="389" y="26"/>
                  <a:pt x="408" y="26"/>
                </a:cubicBezTo>
                <a:cubicBezTo>
                  <a:pt x="491" y="26"/>
                  <a:pt x="528" y="28"/>
                  <a:pt x="528" y="94"/>
                </a:cubicBezTo>
                <a:cubicBezTo>
                  <a:pt x="528" y="106"/>
                  <a:pt x="526" y="139"/>
                  <a:pt x="521" y="160"/>
                </a:cubicBezTo>
                <a:cubicBezTo>
                  <a:pt x="521" y="165"/>
                  <a:pt x="519" y="175"/>
                  <a:pt x="519" y="177"/>
                </a:cubicBezTo>
                <a:cubicBezTo>
                  <a:pt x="519" y="182"/>
                  <a:pt x="521" y="186"/>
                  <a:pt x="528" y="186"/>
                </a:cubicBezTo>
                <a:cubicBezTo>
                  <a:pt x="538" y="186"/>
                  <a:pt x="540" y="182"/>
                  <a:pt x="542" y="167"/>
                </a:cubicBezTo>
                <a:lnTo>
                  <a:pt x="564" y="24"/>
                </a:lnTo>
                <a:cubicBezTo>
                  <a:pt x="566" y="19"/>
                  <a:pt x="566" y="12"/>
                  <a:pt x="566" y="9"/>
                </a:cubicBezTo>
                <a:cubicBezTo>
                  <a:pt x="566" y="0"/>
                  <a:pt x="557" y="0"/>
                  <a:pt x="542" y="0"/>
                </a:cubicBezTo>
                <a:lnTo>
                  <a:pt x="83" y="0"/>
                </a:lnTo>
                <a:cubicBezTo>
                  <a:pt x="61" y="0"/>
                  <a:pt x="61" y="0"/>
                  <a:pt x="54" y="17"/>
                </a:cubicBezTo>
                <a:lnTo>
                  <a:pt x="5" y="163"/>
                </a:lnTo>
                <a:cubicBezTo>
                  <a:pt x="5" y="165"/>
                  <a:pt x="0" y="177"/>
                  <a:pt x="0" y="179"/>
                </a:cubicBezTo>
                <a:cubicBezTo>
                  <a:pt x="0" y="184"/>
                  <a:pt x="5" y="186"/>
                  <a:pt x="9" y="186"/>
                </a:cubicBezTo>
                <a:cubicBezTo>
                  <a:pt x="19" y="186"/>
                  <a:pt x="19" y="184"/>
                  <a:pt x="24" y="170"/>
                </a:cubicBezTo>
                <a:cubicBezTo>
                  <a:pt x="68" y="40"/>
                  <a:pt x="90" y="26"/>
                  <a:pt x="215" y="26"/>
                </a:cubicBezTo>
                <a:lnTo>
                  <a:pt x="245" y="26"/>
                </a:lnTo>
                <a:cubicBezTo>
                  <a:pt x="269" y="26"/>
                  <a:pt x="269" y="28"/>
                  <a:pt x="269" y="35"/>
                </a:cubicBezTo>
                <a:cubicBezTo>
                  <a:pt x="269" y="40"/>
                  <a:pt x="267" y="52"/>
                  <a:pt x="267" y="54"/>
                </a:cubicBezTo>
                <a:lnTo>
                  <a:pt x="156" y="498"/>
                </a:lnTo>
                <a:cubicBezTo>
                  <a:pt x="146" y="528"/>
                  <a:pt x="144" y="538"/>
                  <a:pt x="57" y="538"/>
                </a:cubicBezTo>
                <a:cubicBezTo>
                  <a:pt x="26" y="538"/>
                  <a:pt x="21" y="538"/>
                  <a:pt x="21" y="554"/>
                </a:cubicBezTo>
                <a:cubicBezTo>
                  <a:pt x="21" y="564"/>
                  <a:pt x="31" y="564"/>
                  <a:pt x="35" y="564"/>
                </a:cubicBezTo>
                <a:cubicBezTo>
                  <a:pt x="57" y="564"/>
                  <a:pt x="80" y="561"/>
                  <a:pt x="104" y="561"/>
                </a:cubicBezTo>
                <a:cubicBezTo>
                  <a:pt x="127" y="561"/>
                  <a:pt x="151" y="561"/>
                  <a:pt x="175" y="561"/>
                </a:cubicBezTo>
                <a:cubicBezTo>
                  <a:pt x="198" y="561"/>
                  <a:pt x="222" y="561"/>
                  <a:pt x="243" y="561"/>
                </a:cubicBezTo>
                <a:cubicBezTo>
                  <a:pt x="267" y="561"/>
                  <a:pt x="292" y="564"/>
                  <a:pt x="316" y="564"/>
                </a:cubicBezTo>
                <a:cubicBezTo>
                  <a:pt x="323" y="564"/>
                  <a:pt x="335" y="564"/>
                  <a:pt x="335" y="547"/>
                </a:cubicBezTo>
                <a:cubicBezTo>
                  <a:pt x="335" y="538"/>
                  <a:pt x="328" y="538"/>
                  <a:pt x="307" y="538"/>
                </a:cubicBezTo>
                <a:cubicBezTo>
                  <a:pt x="285" y="538"/>
                  <a:pt x="274" y="538"/>
                  <a:pt x="252" y="535"/>
                </a:cubicBezTo>
                <a:cubicBezTo>
                  <a:pt x="229" y="533"/>
                  <a:pt x="222" y="531"/>
                  <a:pt x="222" y="519"/>
                </a:cubicBezTo>
                <a:cubicBezTo>
                  <a:pt x="222" y="517"/>
                  <a:pt x="222" y="512"/>
                  <a:pt x="224" y="500"/>
                </a:cubicBezTo>
                <a:lnTo>
                  <a:pt x="335" y="59"/>
                </a:lnTo>
              </a:path>
            </a:pathLst>
          </a:custGeom>
          <a:solidFill>
            <a:srgbClr val="000000"/>
          </a:solidFill>
          <a:ln w="12600">
            <a:noFill/>
          </a:ln>
        </p:spPr>
      </p:sp>
      <p:sp>
        <p:nvSpPr>
          <p:cNvPr id="195" name="Freeform 8"/>
          <p:cNvSpPr/>
          <p:nvPr/>
        </p:nvSpPr>
        <p:spPr>
          <a:xfrm>
            <a:off x="1591920" y="5996880"/>
            <a:ext cx="162720" cy="197280"/>
          </a:xfrm>
          <a:custGeom>
            <a:avLst/>
            <a:gdLst/>
            <a:ahLst/>
            <a:rect l="0" t="0" r="r" b="b"/>
            <a:pathLst>
              <a:path w="452" h="548">
                <a:moveTo>
                  <a:pt x="167" y="75"/>
                </a:moveTo>
                <a:cubicBezTo>
                  <a:pt x="172" y="59"/>
                  <a:pt x="179" y="26"/>
                  <a:pt x="179" y="24"/>
                </a:cubicBezTo>
                <a:cubicBezTo>
                  <a:pt x="179" y="9"/>
                  <a:pt x="170" y="0"/>
                  <a:pt x="156" y="0"/>
                </a:cubicBezTo>
                <a:cubicBezTo>
                  <a:pt x="153" y="0"/>
                  <a:pt x="130" y="0"/>
                  <a:pt x="123" y="31"/>
                </a:cubicBezTo>
                <a:lnTo>
                  <a:pt x="2" y="512"/>
                </a:lnTo>
                <a:cubicBezTo>
                  <a:pt x="0" y="521"/>
                  <a:pt x="0" y="524"/>
                  <a:pt x="0" y="526"/>
                </a:cubicBezTo>
                <a:cubicBezTo>
                  <a:pt x="0" y="538"/>
                  <a:pt x="9" y="547"/>
                  <a:pt x="24" y="547"/>
                </a:cubicBezTo>
                <a:cubicBezTo>
                  <a:pt x="40" y="547"/>
                  <a:pt x="52" y="533"/>
                  <a:pt x="52" y="531"/>
                </a:cubicBezTo>
                <a:cubicBezTo>
                  <a:pt x="57" y="524"/>
                  <a:pt x="66" y="479"/>
                  <a:pt x="99" y="351"/>
                </a:cubicBezTo>
                <a:cubicBezTo>
                  <a:pt x="125" y="373"/>
                  <a:pt x="163" y="377"/>
                  <a:pt x="179" y="377"/>
                </a:cubicBezTo>
                <a:cubicBezTo>
                  <a:pt x="238" y="377"/>
                  <a:pt x="269" y="340"/>
                  <a:pt x="290" y="316"/>
                </a:cubicBezTo>
                <a:cubicBezTo>
                  <a:pt x="297" y="354"/>
                  <a:pt x="328" y="377"/>
                  <a:pt x="366" y="377"/>
                </a:cubicBezTo>
                <a:cubicBezTo>
                  <a:pt x="394" y="377"/>
                  <a:pt x="413" y="359"/>
                  <a:pt x="427" y="330"/>
                </a:cubicBezTo>
                <a:cubicBezTo>
                  <a:pt x="441" y="302"/>
                  <a:pt x="451" y="250"/>
                  <a:pt x="451" y="250"/>
                </a:cubicBezTo>
                <a:cubicBezTo>
                  <a:pt x="451" y="241"/>
                  <a:pt x="443" y="241"/>
                  <a:pt x="441" y="241"/>
                </a:cubicBezTo>
                <a:cubicBezTo>
                  <a:pt x="434" y="241"/>
                  <a:pt x="432" y="243"/>
                  <a:pt x="429" y="255"/>
                </a:cubicBezTo>
                <a:cubicBezTo>
                  <a:pt x="415" y="309"/>
                  <a:pt x="401" y="359"/>
                  <a:pt x="366" y="359"/>
                </a:cubicBezTo>
                <a:cubicBezTo>
                  <a:pt x="344" y="359"/>
                  <a:pt x="342" y="337"/>
                  <a:pt x="342" y="321"/>
                </a:cubicBezTo>
                <a:cubicBezTo>
                  <a:pt x="342" y="302"/>
                  <a:pt x="351" y="264"/>
                  <a:pt x="359" y="234"/>
                </a:cubicBezTo>
                <a:lnTo>
                  <a:pt x="382" y="144"/>
                </a:lnTo>
                <a:cubicBezTo>
                  <a:pt x="384" y="132"/>
                  <a:pt x="392" y="99"/>
                  <a:pt x="396" y="87"/>
                </a:cubicBezTo>
                <a:cubicBezTo>
                  <a:pt x="401" y="68"/>
                  <a:pt x="408" y="38"/>
                  <a:pt x="408" y="31"/>
                </a:cubicBezTo>
                <a:cubicBezTo>
                  <a:pt x="408" y="17"/>
                  <a:pt x="396" y="9"/>
                  <a:pt x="384" y="9"/>
                </a:cubicBezTo>
                <a:cubicBezTo>
                  <a:pt x="380" y="9"/>
                  <a:pt x="359" y="9"/>
                  <a:pt x="351" y="38"/>
                </a:cubicBezTo>
                <a:lnTo>
                  <a:pt x="311" y="193"/>
                </a:lnTo>
                <a:cubicBezTo>
                  <a:pt x="302" y="236"/>
                  <a:pt x="292" y="271"/>
                  <a:pt x="290" y="278"/>
                </a:cubicBezTo>
                <a:cubicBezTo>
                  <a:pt x="290" y="283"/>
                  <a:pt x="250" y="359"/>
                  <a:pt x="182" y="359"/>
                </a:cubicBezTo>
                <a:cubicBezTo>
                  <a:pt x="142" y="359"/>
                  <a:pt x="120" y="330"/>
                  <a:pt x="120" y="285"/>
                </a:cubicBezTo>
                <a:cubicBezTo>
                  <a:pt x="120" y="262"/>
                  <a:pt x="127" y="238"/>
                  <a:pt x="132" y="215"/>
                </a:cubicBezTo>
                <a:lnTo>
                  <a:pt x="167" y="75"/>
                </a:lnTo>
              </a:path>
            </a:pathLst>
          </a:custGeom>
          <a:solidFill>
            <a:srgbClr val="000000"/>
          </a:solidFill>
          <a:ln w="12600">
            <a:noFill/>
          </a:ln>
        </p:spPr>
      </p:sp>
      <p:sp>
        <p:nvSpPr>
          <p:cNvPr id="196" name="Freeform 9"/>
          <p:cNvSpPr/>
          <p:nvPr/>
        </p:nvSpPr>
        <p:spPr>
          <a:xfrm>
            <a:off x="1781280" y="5908680"/>
            <a:ext cx="86040" cy="91080"/>
          </a:xfrm>
          <a:custGeom>
            <a:avLst/>
            <a:gdLst/>
            <a:ahLst/>
            <a:rect l="0" t="0" r="r" b="b"/>
            <a:pathLst>
              <a:path w="239" h="253">
                <a:moveTo>
                  <a:pt x="137" y="127"/>
                </a:moveTo>
                <a:cubicBezTo>
                  <a:pt x="186" y="106"/>
                  <a:pt x="208" y="97"/>
                  <a:pt x="222" y="90"/>
                </a:cubicBezTo>
                <a:cubicBezTo>
                  <a:pt x="234" y="85"/>
                  <a:pt x="238" y="83"/>
                  <a:pt x="238" y="73"/>
                </a:cubicBezTo>
                <a:cubicBezTo>
                  <a:pt x="238" y="61"/>
                  <a:pt x="231" y="54"/>
                  <a:pt x="219" y="54"/>
                </a:cubicBezTo>
                <a:cubicBezTo>
                  <a:pt x="215" y="54"/>
                  <a:pt x="215" y="54"/>
                  <a:pt x="208" y="59"/>
                </a:cubicBezTo>
                <a:lnTo>
                  <a:pt x="127" y="111"/>
                </a:lnTo>
                <a:lnTo>
                  <a:pt x="137" y="26"/>
                </a:lnTo>
                <a:cubicBezTo>
                  <a:pt x="137" y="14"/>
                  <a:pt x="137" y="0"/>
                  <a:pt x="118" y="0"/>
                </a:cubicBezTo>
                <a:cubicBezTo>
                  <a:pt x="111" y="0"/>
                  <a:pt x="101" y="5"/>
                  <a:pt x="101" y="17"/>
                </a:cubicBezTo>
                <a:cubicBezTo>
                  <a:pt x="101" y="24"/>
                  <a:pt x="104" y="40"/>
                  <a:pt x="104" y="47"/>
                </a:cubicBezTo>
                <a:cubicBezTo>
                  <a:pt x="104" y="57"/>
                  <a:pt x="108" y="99"/>
                  <a:pt x="111" y="111"/>
                </a:cubicBezTo>
                <a:lnTo>
                  <a:pt x="31" y="59"/>
                </a:lnTo>
                <a:cubicBezTo>
                  <a:pt x="26" y="54"/>
                  <a:pt x="24" y="54"/>
                  <a:pt x="19" y="54"/>
                </a:cubicBezTo>
                <a:cubicBezTo>
                  <a:pt x="7" y="54"/>
                  <a:pt x="0" y="61"/>
                  <a:pt x="0" y="73"/>
                </a:cubicBezTo>
                <a:cubicBezTo>
                  <a:pt x="0" y="85"/>
                  <a:pt x="7" y="87"/>
                  <a:pt x="12" y="90"/>
                </a:cubicBezTo>
                <a:lnTo>
                  <a:pt x="101" y="125"/>
                </a:lnTo>
                <a:cubicBezTo>
                  <a:pt x="52" y="146"/>
                  <a:pt x="31" y="156"/>
                  <a:pt x="17" y="163"/>
                </a:cubicBezTo>
                <a:cubicBezTo>
                  <a:pt x="5" y="167"/>
                  <a:pt x="0" y="170"/>
                  <a:pt x="0" y="179"/>
                </a:cubicBezTo>
                <a:cubicBezTo>
                  <a:pt x="0" y="191"/>
                  <a:pt x="7" y="198"/>
                  <a:pt x="19" y="198"/>
                </a:cubicBezTo>
                <a:cubicBezTo>
                  <a:pt x="21" y="198"/>
                  <a:pt x="24" y="198"/>
                  <a:pt x="31" y="193"/>
                </a:cubicBezTo>
                <a:lnTo>
                  <a:pt x="111" y="142"/>
                </a:lnTo>
                <a:lnTo>
                  <a:pt x="101" y="236"/>
                </a:lnTo>
                <a:cubicBezTo>
                  <a:pt x="101" y="248"/>
                  <a:pt x="111" y="252"/>
                  <a:pt x="118" y="252"/>
                </a:cubicBezTo>
                <a:cubicBezTo>
                  <a:pt x="125" y="252"/>
                  <a:pt x="137" y="248"/>
                  <a:pt x="137" y="236"/>
                </a:cubicBezTo>
                <a:cubicBezTo>
                  <a:pt x="137" y="229"/>
                  <a:pt x="134" y="212"/>
                  <a:pt x="134" y="205"/>
                </a:cubicBezTo>
                <a:cubicBezTo>
                  <a:pt x="132" y="196"/>
                  <a:pt x="130" y="153"/>
                  <a:pt x="127" y="142"/>
                </a:cubicBezTo>
                <a:lnTo>
                  <a:pt x="198" y="186"/>
                </a:lnTo>
                <a:cubicBezTo>
                  <a:pt x="212" y="198"/>
                  <a:pt x="215" y="198"/>
                  <a:pt x="219" y="198"/>
                </a:cubicBezTo>
                <a:cubicBezTo>
                  <a:pt x="231" y="198"/>
                  <a:pt x="238" y="191"/>
                  <a:pt x="238" y="179"/>
                </a:cubicBezTo>
                <a:cubicBezTo>
                  <a:pt x="238" y="170"/>
                  <a:pt x="231" y="165"/>
                  <a:pt x="226" y="163"/>
                </a:cubicBezTo>
                <a:lnTo>
                  <a:pt x="137" y="127"/>
                </a:lnTo>
              </a:path>
            </a:pathLst>
          </a:custGeom>
          <a:solidFill>
            <a:srgbClr val="000000"/>
          </a:solidFill>
          <a:ln w="12600">
            <a:noFill/>
          </a:ln>
        </p:spPr>
      </p:sp>
      <p:sp>
        <p:nvSpPr>
          <p:cNvPr id="197" name="Freeform 10"/>
          <p:cNvSpPr/>
          <p:nvPr/>
        </p:nvSpPr>
        <p:spPr>
          <a:xfrm>
            <a:off x="1991160" y="6048720"/>
            <a:ext cx="183600" cy="12960"/>
          </a:xfrm>
          <a:custGeom>
            <a:avLst/>
            <a:gdLst/>
            <a:ahLst/>
            <a:rect l="0" t="0" r="r" b="b"/>
            <a:pathLst>
              <a:path w="510" h="36">
                <a:moveTo>
                  <a:pt x="479" y="35"/>
                </a:moveTo>
                <a:cubicBezTo>
                  <a:pt x="493" y="35"/>
                  <a:pt x="509" y="35"/>
                  <a:pt x="509" y="19"/>
                </a:cubicBezTo>
                <a:cubicBezTo>
                  <a:pt x="509" y="0"/>
                  <a:pt x="493" y="0"/>
                  <a:pt x="479" y="0"/>
                </a:cubicBezTo>
                <a:lnTo>
                  <a:pt x="28" y="0"/>
                </a:lnTo>
                <a:cubicBezTo>
                  <a:pt x="14" y="0"/>
                  <a:pt x="0" y="0"/>
                  <a:pt x="0" y="19"/>
                </a:cubicBezTo>
                <a:cubicBezTo>
                  <a:pt x="0" y="35"/>
                  <a:pt x="14" y="35"/>
                  <a:pt x="28" y="35"/>
                </a:cubicBezTo>
                <a:lnTo>
                  <a:pt x="479" y="35"/>
                </a:lnTo>
              </a:path>
            </a:pathLst>
          </a:custGeom>
          <a:solidFill>
            <a:srgbClr val="000000"/>
          </a:solidFill>
          <a:ln w="12600">
            <a:noFill/>
          </a:ln>
        </p:spPr>
      </p:sp>
      <p:sp>
        <p:nvSpPr>
          <p:cNvPr id="198" name="Freeform 11"/>
          <p:cNvSpPr/>
          <p:nvPr/>
        </p:nvSpPr>
        <p:spPr>
          <a:xfrm>
            <a:off x="2401920" y="5614920"/>
            <a:ext cx="157320" cy="142200"/>
          </a:xfrm>
          <a:custGeom>
            <a:avLst/>
            <a:gdLst/>
            <a:ahLst/>
            <a:rect l="0" t="0" r="r" b="b"/>
            <a:pathLst>
              <a:path w="437" h="395">
                <a:moveTo>
                  <a:pt x="259" y="42"/>
                </a:moveTo>
                <a:cubicBezTo>
                  <a:pt x="262" y="24"/>
                  <a:pt x="264" y="24"/>
                  <a:pt x="276" y="21"/>
                </a:cubicBezTo>
                <a:cubicBezTo>
                  <a:pt x="278" y="21"/>
                  <a:pt x="300" y="21"/>
                  <a:pt x="311" y="21"/>
                </a:cubicBezTo>
                <a:cubicBezTo>
                  <a:pt x="347" y="21"/>
                  <a:pt x="363" y="21"/>
                  <a:pt x="377" y="26"/>
                </a:cubicBezTo>
                <a:cubicBezTo>
                  <a:pt x="403" y="33"/>
                  <a:pt x="403" y="52"/>
                  <a:pt x="403" y="71"/>
                </a:cubicBezTo>
                <a:cubicBezTo>
                  <a:pt x="403" y="80"/>
                  <a:pt x="403" y="90"/>
                  <a:pt x="401" y="118"/>
                </a:cubicBezTo>
                <a:lnTo>
                  <a:pt x="399" y="125"/>
                </a:lnTo>
                <a:cubicBezTo>
                  <a:pt x="399" y="132"/>
                  <a:pt x="403" y="134"/>
                  <a:pt x="408" y="134"/>
                </a:cubicBezTo>
                <a:cubicBezTo>
                  <a:pt x="417" y="134"/>
                  <a:pt x="420" y="130"/>
                  <a:pt x="420" y="120"/>
                </a:cubicBezTo>
                <a:lnTo>
                  <a:pt x="436" y="7"/>
                </a:lnTo>
                <a:cubicBezTo>
                  <a:pt x="436" y="0"/>
                  <a:pt x="429" y="0"/>
                  <a:pt x="417" y="0"/>
                </a:cubicBezTo>
                <a:lnTo>
                  <a:pt x="59" y="0"/>
                </a:lnTo>
                <a:cubicBezTo>
                  <a:pt x="45" y="0"/>
                  <a:pt x="45" y="0"/>
                  <a:pt x="40" y="12"/>
                </a:cubicBezTo>
                <a:lnTo>
                  <a:pt x="2" y="116"/>
                </a:lnTo>
                <a:cubicBezTo>
                  <a:pt x="2" y="118"/>
                  <a:pt x="0" y="123"/>
                  <a:pt x="0" y="125"/>
                </a:cubicBezTo>
                <a:cubicBezTo>
                  <a:pt x="0" y="127"/>
                  <a:pt x="0" y="134"/>
                  <a:pt x="9" y="134"/>
                </a:cubicBezTo>
                <a:cubicBezTo>
                  <a:pt x="17" y="134"/>
                  <a:pt x="19" y="132"/>
                  <a:pt x="21" y="120"/>
                </a:cubicBezTo>
                <a:cubicBezTo>
                  <a:pt x="57" y="26"/>
                  <a:pt x="75" y="21"/>
                  <a:pt x="165" y="21"/>
                </a:cubicBezTo>
                <a:lnTo>
                  <a:pt x="189" y="21"/>
                </a:lnTo>
                <a:cubicBezTo>
                  <a:pt x="205" y="21"/>
                  <a:pt x="208" y="21"/>
                  <a:pt x="208" y="26"/>
                </a:cubicBezTo>
                <a:cubicBezTo>
                  <a:pt x="208" y="28"/>
                  <a:pt x="208" y="31"/>
                  <a:pt x="205" y="40"/>
                </a:cubicBezTo>
                <a:lnTo>
                  <a:pt x="127" y="347"/>
                </a:lnTo>
                <a:cubicBezTo>
                  <a:pt x="123" y="368"/>
                  <a:pt x="120" y="373"/>
                  <a:pt x="59" y="373"/>
                </a:cubicBezTo>
                <a:cubicBezTo>
                  <a:pt x="38" y="373"/>
                  <a:pt x="33" y="373"/>
                  <a:pt x="33" y="387"/>
                </a:cubicBezTo>
                <a:cubicBezTo>
                  <a:pt x="33" y="389"/>
                  <a:pt x="33" y="394"/>
                  <a:pt x="42" y="394"/>
                </a:cubicBezTo>
                <a:cubicBezTo>
                  <a:pt x="59" y="394"/>
                  <a:pt x="75" y="394"/>
                  <a:pt x="92" y="394"/>
                </a:cubicBezTo>
                <a:cubicBezTo>
                  <a:pt x="108" y="394"/>
                  <a:pt x="127" y="392"/>
                  <a:pt x="144" y="392"/>
                </a:cubicBezTo>
                <a:cubicBezTo>
                  <a:pt x="160" y="392"/>
                  <a:pt x="179" y="392"/>
                  <a:pt x="196" y="394"/>
                </a:cubicBezTo>
                <a:cubicBezTo>
                  <a:pt x="212" y="394"/>
                  <a:pt x="229" y="394"/>
                  <a:pt x="245" y="394"/>
                </a:cubicBezTo>
                <a:cubicBezTo>
                  <a:pt x="250" y="394"/>
                  <a:pt x="257" y="394"/>
                  <a:pt x="257" y="382"/>
                </a:cubicBezTo>
                <a:cubicBezTo>
                  <a:pt x="257" y="373"/>
                  <a:pt x="252" y="373"/>
                  <a:pt x="234" y="373"/>
                </a:cubicBezTo>
                <a:cubicBezTo>
                  <a:pt x="222" y="373"/>
                  <a:pt x="212" y="373"/>
                  <a:pt x="200" y="373"/>
                </a:cubicBezTo>
                <a:cubicBezTo>
                  <a:pt x="179" y="370"/>
                  <a:pt x="179" y="368"/>
                  <a:pt x="179" y="361"/>
                </a:cubicBezTo>
                <a:cubicBezTo>
                  <a:pt x="179" y="356"/>
                  <a:pt x="179" y="356"/>
                  <a:pt x="182" y="349"/>
                </a:cubicBezTo>
                <a:lnTo>
                  <a:pt x="259" y="42"/>
                </a:lnTo>
              </a:path>
            </a:pathLst>
          </a:custGeom>
          <a:solidFill>
            <a:srgbClr val="000000"/>
          </a:solidFill>
          <a:ln w="12600">
            <a:noFill/>
          </a:ln>
        </p:spPr>
      </p:sp>
      <p:sp>
        <p:nvSpPr>
          <p:cNvPr id="199" name="Freeform 12"/>
          <p:cNvSpPr/>
          <p:nvPr/>
        </p:nvSpPr>
        <p:spPr>
          <a:xfrm>
            <a:off x="2281320" y="5845680"/>
            <a:ext cx="398520" cy="419040"/>
          </a:xfrm>
          <a:custGeom>
            <a:avLst/>
            <a:gdLst/>
            <a:ahLst/>
            <a:rect l="0" t="0" r="r" b="b"/>
            <a:pathLst>
              <a:path w="1107" h="1164">
                <a:moveTo>
                  <a:pt x="1005" y="1163"/>
                </a:moveTo>
                <a:lnTo>
                  <a:pt x="1106" y="896"/>
                </a:lnTo>
                <a:lnTo>
                  <a:pt x="1085" y="896"/>
                </a:lnTo>
                <a:cubicBezTo>
                  <a:pt x="1052" y="984"/>
                  <a:pt x="965" y="1040"/>
                  <a:pt x="868" y="1064"/>
                </a:cubicBezTo>
                <a:cubicBezTo>
                  <a:pt x="851" y="1069"/>
                  <a:pt x="769" y="1090"/>
                  <a:pt x="611" y="1090"/>
                </a:cubicBezTo>
                <a:lnTo>
                  <a:pt x="108" y="1090"/>
                </a:lnTo>
                <a:lnTo>
                  <a:pt x="533" y="594"/>
                </a:lnTo>
                <a:cubicBezTo>
                  <a:pt x="538" y="587"/>
                  <a:pt x="540" y="585"/>
                  <a:pt x="540" y="583"/>
                </a:cubicBezTo>
                <a:cubicBezTo>
                  <a:pt x="540" y="580"/>
                  <a:pt x="540" y="578"/>
                  <a:pt x="533" y="568"/>
                </a:cubicBezTo>
                <a:lnTo>
                  <a:pt x="146" y="40"/>
                </a:lnTo>
                <a:lnTo>
                  <a:pt x="601" y="40"/>
                </a:lnTo>
                <a:cubicBezTo>
                  <a:pt x="715" y="40"/>
                  <a:pt x="790" y="52"/>
                  <a:pt x="797" y="54"/>
                </a:cubicBezTo>
                <a:cubicBezTo>
                  <a:pt x="842" y="59"/>
                  <a:pt x="913" y="73"/>
                  <a:pt x="979" y="116"/>
                </a:cubicBezTo>
                <a:cubicBezTo>
                  <a:pt x="1000" y="130"/>
                  <a:pt x="1057" y="165"/>
                  <a:pt x="1085" y="234"/>
                </a:cubicBezTo>
                <a:lnTo>
                  <a:pt x="1106" y="234"/>
                </a:lnTo>
                <a:lnTo>
                  <a:pt x="1005" y="0"/>
                </a:lnTo>
                <a:lnTo>
                  <a:pt x="24" y="0"/>
                </a:lnTo>
                <a:cubicBezTo>
                  <a:pt x="5" y="0"/>
                  <a:pt x="2" y="0"/>
                  <a:pt x="0" y="5"/>
                </a:cubicBezTo>
                <a:cubicBezTo>
                  <a:pt x="0" y="9"/>
                  <a:pt x="0" y="24"/>
                  <a:pt x="0" y="33"/>
                </a:cubicBezTo>
                <a:lnTo>
                  <a:pt x="439" y="634"/>
                </a:lnTo>
                <a:lnTo>
                  <a:pt x="9" y="1139"/>
                </a:lnTo>
                <a:cubicBezTo>
                  <a:pt x="0" y="1149"/>
                  <a:pt x="0" y="1153"/>
                  <a:pt x="0" y="1153"/>
                </a:cubicBezTo>
                <a:cubicBezTo>
                  <a:pt x="0" y="1163"/>
                  <a:pt x="9" y="1163"/>
                  <a:pt x="24" y="1163"/>
                </a:cubicBezTo>
                <a:lnTo>
                  <a:pt x="1005" y="1163"/>
                </a:lnTo>
              </a:path>
            </a:pathLst>
          </a:custGeom>
          <a:solidFill>
            <a:srgbClr val="000000"/>
          </a:solidFill>
          <a:ln w="12600">
            <a:noFill/>
          </a:ln>
        </p:spPr>
      </p:sp>
      <p:sp>
        <p:nvSpPr>
          <p:cNvPr id="200" name="Freeform 13"/>
          <p:cNvSpPr/>
          <p:nvPr/>
        </p:nvSpPr>
        <p:spPr>
          <a:xfrm>
            <a:off x="2292480" y="6346800"/>
            <a:ext cx="71640" cy="133560"/>
          </a:xfrm>
          <a:custGeom>
            <a:avLst/>
            <a:gdLst/>
            <a:ahLst/>
            <a:rect l="0" t="0" r="r" b="b"/>
            <a:pathLst>
              <a:path w="199" h="371">
                <a:moveTo>
                  <a:pt x="120" y="134"/>
                </a:moveTo>
                <a:lnTo>
                  <a:pt x="179" y="134"/>
                </a:lnTo>
                <a:cubicBezTo>
                  <a:pt x="191" y="134"/>
                  <a:pt x="198" y="134"/>
                  <a:pt x="198" y="123"/>
                </a:cubicBezTo>
                <a:cubicBezTo>
                  <a:pt x="198" y="113"/>
                  <a:pt x="191" y="113"/>
                  <a:pt x="182" y="113"/>
                </a:cubicBezTo>
                <a:lnTo>
                  <a:pt x="125" y="113"/>
                </a:lnTo>
                <a:lnTo>
                  <a:pt x="146" y="26"/>
                </a:lnTo>
                <a:cubicBezTo>
                  <a:pt x="146" y="24"/>
                  <a:pt x="149" y="21"/>
                  <a:pt x="149" y="19"/>
                </a:cubicBezTo>
                <a:cubicBezTo>
                  <a:pt x="149" y="7"/>
                  <a:pt x="142" y="0"/>
                  <a:pt x="130" y="0"/>
                </a:cubicBezTo>
                <a:cubicBezTo>
                  <a:pt x="113" y="0"/>
                  <a:pt x="106" y="9"/>
                  <a:pt x="101" y="26"/>
                </a:cubicBezTo>
                <a:cubicBezTo>
                  <a:pt x="97" y="40"/>
                  <a:pt x="104" y="12"/>
                  <a:pt x="78" y="113"/>
                </a:cubicBezTo>
                <a:lnTo>
                  <a:pt x="19" y="113"/>
                </a:lnTo>
                <a:cubicBezTo>
                  <a:pt x="7" y="113"/>
                  <a:pt x="0" y="113"/>
                  <a:pt x="0" y="125"/>
                </a:cubicBezTo>
                <a:cubicBezTo>
                  <a:pt x="0" y="134"/>
                  <a:pt x="7" y="134"/>
                  <a:pt x="17" y="134"/>
                </a:cubicBezTo>
                <a:lnTo>
                  <a:pt x="73" y="134"/>
                </a:lnTo>
                <a:lnTo>
                  <a:pt x="38" y="271"/>
                </a:lnTo>
                <a:cubicBezTo>
                  <a:pt x="35" y="288"/>
                  <a:pt x="31" y="307"/>
                  <a:pt x="31" y="316"/>
                </a:cubicBezTo>
                <a:cubicBezTo>
                  <a:pt x="31" y="349"/>
                  <a:pt x="59" y="370"/>
                  <a:pt x="92" y="370"/>
                </a:cubicBezTo>
                <a:cubicBezTo>
                  <a:pt x="158" y="370"/>
                  <a:pt x="196" y="290"/>
                  <a:pt x="196" y="281"/>
                </a:cubicBezTo>
                <a:cubicBezTo>
                  <a:pt x="196" y="274"/>
                  <a:pt x="186" y="274"/>
                  <a:pt x="186" y="274"/>
                </a:cubicBezTo>
                <a:cubicBezTo>
                  <a:pt x="179" y="274"/>
                  <a:pt x="177" y="276"/>
                  <a:pt x="172" y="285"/>
                </a:cubicBezTo>
                <a:cubicBezTo>
                  <a:pt x="156" y="321"/>
                  <a:pt x="127" y="354"/>
                  <a:pt x="94" y="354"/>
                </a:cubicBezTo>
                <a:cubicBezTo>
                  <a:pt x="83" y="354"/>
                  <a:pt x="73" y="347"/>
                  <a:pt x="73" y="326"/>
                </a:cubicBezTo>
                <a:cubicBezTo>
                  <a:pt x="73" y="321"/>
                  <a:pt x="75" y="307"/>
                  <a:pt x="78" y="302"/>
                </a:cubicBezTo>
                <a:lnTo>
                  <a:pt x="120" y="134"/>
                </a:lnTo>
              </a:path>
            </a:pathLst>
          </a:custGeom>
          <a:solidFill>
            <a:srgbClr val="000000"/>
          </a:solidFill>
          <a:ln w="12600">
            <a:noFill/>
          </a:ln>
        </p:spPr>
      </p:sp>
      <p:sp>
        <p:nvSpPr>
          <p:cNvPr id="201" name="Freeform 14"/>
          <p:cNvSpPr/>
          <p:nvPr/>
        </p:nvSpPr>
        <p:spPr>
          <a:xfrm>
            <a:off x="2388600" y="6396840"/>
            <a:ext cx="154800" cy="57240"/>
          </a:xfrm>
          <a:custGeom>
            <a:avLst/>
            <a:gdLst/>
            <a:ahLst/>
            <a:rect l="0" t="0" r="r" b="b"/>
            <a:pathLst>
              <a:path w="430" h="29">
                <a:moveTo>
                  <a:pt x="408" y="28"/>
                </a:moveTo>
                <a:cubicBezTo>
                  <a:pt x="415" y="28"/>
                  <a:pt x="429" y="28"/>
                  <a:pt x="429" y="14"/>
                </a:cubicBezTo>
                <a:cubicBezTo>
                  <a:pt x="429" y="0"/>
                  <a:pt x="415" y="0"/>
                  <a:pt x="408" y="0"/>
                </a:cubicBezTo>
                <a:lnTo>
                  <a:pt x="21" y="0"/>
                </a:lnTo>
                <a:cubicBezTo>
                  <a:pt x="14" y="0"/>
                  <a:pt x="0" y="0"/>
                  <a:pt x="0" y="14"/>
                </a:cubicBezTo>
                <a:cubicBezTo>
                  <a:pt x="0" y="28"/>
                  <a:pt x="14" y="28"/>
                  <a:pt x="21" y="28"/>
                </a:cubicBezTo>
                <a:lnTo>
                  <a:pt x="408" y="28"/>
                </a:lnTo>
              </a:path>
              <a:path w="430" h="29">
                <a:moveTo>
                  <a:pt x="408" y="28"/>
                </a:moveTo>
                <a:cubicBezTo>
                  <a:pt x="415" y="28"/>
                  <a:pt x="429" y="28"/>
                  <a:pt x="429" y="14"/>
                </a:cubicBezTo>
                <a:cubicBezTo>
                  <a:pt x="429" y="0"/>
                  <a:pt x="415" y="0"/>
                  <a:pt x="408" y="0"/>
                </a:cubicBezTo>
                <a:lnTo>
                  <a:pt x="21" y="0"/>
                </a:lnTo>
                <a:cubicBezTo>
                  <a:pt x="14" y="0"/>
                  <a:pt x="0" y="0"/>
                  <a:pt x="0" y="14"/>
                </a:cubicBezTo>
                <a:cubicBezTo>
                  <a:pt x="0" y="28"/>
                  <a:pt x="14" y="28"/>
                  <a:pt x="21" y="28"/>
                </a:cubicBezTo>
                <a:lnTo>
                  <a:pt x="408" y="28"/>
                </a:lnTo>
              </a:path>
            </a:pathLst>
          </a:custGeom>
          <a:solidFill>
            <a:srgbClr val="000000"/>
          </a:solidFill>
          <a:ln w="12600">
            <a:noFill/>
          </a:ln>
        </p:spPr>
      </p:sp>
      <p:sp>
        <p:nvSpPr>
          <p:cNvPr id="202" name="Freeform 15"/>
          <p:cNvSpPr/>
          <p:nvPr/>
        </p:nvSpPr>
        <p:spPr>
          <a:xfrm>
            <a:off x="2580480" y="6339240"/>
            <a:ext cx="77760" cy="139680"/>
          </a:xfrm>
          <a:custGeom>
            <a:avLst/>
            <a:gdLst/>
            <a:ahLst/>
            <a:rect l="0" t="0" r="r" b="b"/>
            <a:pathLst>
              <a:path w="216" h="388">
                <a:moveTo>
                  <a:pt x="132" y="17"/>
                </a:moveTo>
                <a:cubicBezTo>
                  <a:pt x="132" y="0"/>
                  <a:pt x="132" y="0"/>
                  <a:pt x="116" y="0"/>
                </a:cubicBezTo>
                <a:cubicBezTo>
                  <a:pt x="78" y="38"/>
                  <a:pt x="24" y="38"/>
                  <a:pt x="0" y="38"/>
                </a:cubicBezTo>
                <a:lnTo>
                  <a:pt x="0" y="59"/>
                </a:lnTo>
                <a:cubicBezTo>
                  <a:pt x="14" y="59"/>
                  <a:pt x="52" y="59"/>
                  <a:pt x="85" y="42"/>
                </a:cubicBezTo>
                <a:lnTo>
                  <a:pt x="85" y="340"/>
                </a:lnTo>
                <a:cubicBezTo>
                  <a:pt x="85" y="359"/>
                  <a:pt x="85" y="366"/>
                  <a:pt x="26" y="366"/>
                </a:cubicBezTo>
                <a:lnTo>
                  <a:pt x="5" y="366"/>
                </a:lnTo>
                <a:lnTo>
                  <a:pt x="5" y="387"/>
                </a:lnTo>
                <a:cubicBezTo>
                  <a:pt x="14" y="387"/>
                  <a:pt x="87" y="384"/>
                  <a:pt x="108" y="384"/>
                </a:cubicBezTo>
                <a:cubicBezTo>
                  <a:pt x="127" y="384"/>
                  <a:pt x="200" y="387"/>
                  <a:pt x="215" y="387"/>
                </a:cubicBezTo>
                <a:lnTo>
                  <a:pt x="215" y="366"/>
                </a:lnTo>
                <a:lnTo>
                  <a:pt x="191" y="366"/>
                </a:lnTo>
                <a:cubicBezTo>
                  <a:pt x="132" y="366"/>
                  <a:pt x="132" y="359"/>
                  <a:pt x="132" y="340"/>
                </a:cubicBezTo>
                <a:lnTo>
                  <a:pt x="132" y="17"/>
                </a:lnTo>
              </a:path>
            </a:pathLst>
          </a:custGeom>
          <a:solidFill>
            <a:srgbClr val="000000"/>
          </a:solidFill>
          <a:ln w="12600">
            <a:noFill/>
          </a:ln>
        </p:spPr>
      </p:sp>
      <p:sp>
        <p:nvSpPr>
          <p:cNvPr id="203" name="Freeform 16"/>
          <p:cNvSpPr/>
          <p:nvPr/>
        </p:nvSpPr>
        <p:spPr>
          <a:xfrm>
            <a:off x="2756880" y="5925600"/>
            <a:ext cx="218520" cy="204120"/>
          </a:xfrm>
          <a:custGeom>
            <a:avLst/>
            <a:gdLst/>
            <a:ahLst/>
            <a:rect l="0" t="0" r="r" b="b"/>
            <a:pathLst>
              <a:path w="607" h="567">
                <a:moveTo>
                  <a:pt x="557" y="373"/>
                </a:moveTo>
                <a:cubicBezTo>
                  <a:pt x="559" y="368"/>
                  <a:pt x="561" y="363"/>
                  <a:pt x="561" y="361"/>
                </a:cubicBezTo>
                <a:cubicBezTo>
                  <a:pt x="561" y="359"/>
                  <a:pt x="561" y="351"/>
                  <a:pt x="552" y="351"/>
                </a:cubicBezTo>
                <a:cubicBezTo>
                  <a:pt x="545" y="351"/>
                  <a:pt x="542" y="356"/>
                  <a:pt x="540" y="361"/>
                </a:cubicBezTo>
                <a:cubicBezTo>
                  <a:pt x="486" y="484"/>
                  <a:pt x="455" y="540"/>
                  <a:pt x="314" y="540"/>
                </a:cubicBezTo>
                <a:lnTo>
                  <a:pt x="193" y="540"/>
                </a:lnTo>
                <a:cubicBezTo>
                  <a:pt x="182" y="540"/>
                  <a:pt x="179" y="540"/>
                  <a:pt x="175" y="540"/>
                </a:cubicBezTo>
                <a:cubicBezTo>
                  <a:pt x="165" y="538"/>
                  <a:pt x="163" y="538"/>
                  <a:pt x="163" y="531"/>
                </a:cubicBezTo>
                <a:cubicBezTo>
                  <a:pt x="163" y="528"/>
                  <a:pt x="163" y="526"/>
                  <a:pt x="167" y="512"/>
                </a:cubicBezTo>
                <a:lnTo>
                  <a:pt x="224" y="285"/>
                </a:lnTo>
                <a:lnTo>
                  <a:pt x="307" y="285"/>
                </a:lnTo>
                <a:cubicBezTo>
                  <a:pt x="377" y="285"/>
                  <a:pt x="377" y="302"/>
                  <a:pt x="377" y="323"/>
                </a:cubicBezTo>
                <a:cubicBezTo>
                  <a:pt x="377" y="328"/>
                  <a:pt x="377" y="340"/>
                  <a:pt x="370" y="363"/>
                </a:cubicBezTo>
                <a:cubicBezTo>
                  <a:pt x="370" y="368"/>
                  <a:pt x="368" y="370"/>
                  <a:pt x="368" y="373"/>
                </a:cubicBezTo>
                <a:cubicBezTo>
                  <a:pt x="368" y="377"/>
                  <a:pt x="373" y="382"/>
                  <a:pt x="380" y="382"/>
                </a:cubicBezTo>
                <a:cubicBezTo>
                  <a:pt x="387" y="382"/>
                  <a:pt x="389" y="377"/>
                  <a:pt x="392" y="366"/>
                </a:cubicBezTo>
                <a:lnTo>
                  <a:pt x="439" y="170"/>
                </a:lnTo>
                <a:cubicBezTo>
                  <a:pt x="439" y="165"/>
                  <a:pt x="436" y="160"/>
                  <a:pt x="429" y="160"/>
                </a:cubicBezTo>
                <a:cubicBezTo>
                  <a:pt x="422" y="160"/>
                  <a:pt x="420" y="167"/>
                  <a:pt x="417" y="177"/>
                </a:cubicBezTo>
                <a:cubicBezTo>
                  <a:pt x="401" y="241"/>
                  <a:pt x="384" y="259"/>
                  <a:pt x="309" y="259"/>
                </a:cubicBezTo>
                <a:lnTo>
                  <a:pt x="231" y="259"/>
                </a:lnTo>
                <a:lnTo>
                  <a:pt x="281" y="59"/>
                </a:lnTo>
                <a:cubicBezTo>
                  <a:pt x="288" y="28"/>
                  <a:pt x="288" y="26"/>
                  <a:pt x="325" y="26"/>
                </a:cubicBezTo>
                <a:lnTo>
                  <a:pt x="443" y="26"/>
                </a:lnTo>
                <a:cubicBezTo>
                  <a:pt x="545" y="26"/>
                  <a:pt x="568" y="50"/>
                  <a:pt x="568" y="118"/>
                </a:cubicBezTo>
                <a:cubicBezTo>
                  <a:pt x="568" y="139"/>
                  <a:pt x="568" y="139"/>
                  <a:pt x="566" y="163"/>
                </a:cubicBezTo>
                <a:cubicBezTo>
                  <a:pt x="566" y="167"/>
                  <a:pt x="566" y="172"/>
                  <a:pt x="566" y="177"/>
                </a:cubicBezTo>
                <a:cubicBezTo>
                  <a:pt x="566" y="182"/>
                  <a:pt x="568" y="186"/>
                  <a:pt x="576" y="186"/>
                </a:cubicBezTo>
                <a:cubicBezTo>
                  <a:pt x="585" y="186"/>
                  <a:pt x="585" y="182"/>
                  <a:pt x="587" y="167"/>
                </a:cubicBezTo>
                <a:lnTo>
                  <a:pt x="604" y="24"/>
                </a:lnTo>
                <a:cubicBezTo>
                  <a:pt x="606" y="0"/>
                  <a:pt x="601" y="0"/>
                  <a:pt x="580" y="0"/>
                </a:cubicBezTo>
                <a:lnTo>
                  <a:pt x="160" y="0"/>
                </a:lnTo>
                <a:cubicBezTo>
                  <a:pt x="144" y="0"/>
                  <a:pt x="137" y="0"/>
                  <a:pt x="137" y="17"/>
                </a:cubicBezTo>
                <a:cubicBezTo>
                  <a:pt x="137" y="26"/>
                  <a:pt x="144" y="26"/>
                  <a:pt x="158" y="26"/>
                </a:cubicBezTo>
                <a:cubicBezTo>
                  <a:pt x="189" y="26"/>
                  <a:pt x="212" y="26"/>
                  <a:pt x="212" y="40"/>
                </a:cubicBezTo>
                <a:cubicBezTo>
                  <a:pt x="212" y="45"/>
                  <a:pt x="212" y="45"/>
                  <a:pt x="210" y="61"/>
                </a:cubicBezTo>
                <a:lnTo>
                  <a:pt x="99" y="500"/>
                </a:lnTo>
                <a:cubicBezTo>
                  <a:pt x="90" y="533"/>
                  <a:pt x="90" y="540"/>
                  <a:pt x="24" y="540"/>
                </a:cubicBezTo>
                <a:cubicBezTo>
                  <a:pt x="9" y="540"/>
                  <a:pt x="0" y="540"/>
                  <a:pt x="0" y="557"/>
                </a:cubicBezTo>
                <a:cubicBezTo>
                  <a:pt x="0" y="566"/>
                  <a:pt x="7" y="566"/>
                  <a:pt x="24" y="566"/>
                </a:cubicBezTo>
                <a:lnTo>
                  <a:pt x="455" y="566"/>
                </a:lnTo>
                <a:cubicBezTo>
                  <a:pt x="474" y="566"/>
                  <a:pt x="474" y="566"/>
                  <a:pt x="481" y="552"/>
                </a:cubicBezTo>
                <a:lnTo>
                  <a:pt x="557" y="373"/>
                </a:lnTo>
              </a:path>
            </a:pathLst>
          </a:custGeom>
          <a:solidFill>
            <a:srgbClr val="000000"/>
          </a:solidFill>
          <a:ln w="12600">
            <a:noFill/>
          </a:ln>
        </p:spPr>
      </p:sp>
      <p:sp>
        <p:nvSpPr>
          <p:cNvPr id="204" name="Freeform 17"/>
          <p:cNvSpPr/>
          <p:nvPr/>
        </p:nvSpPr>
        <p:spPr>
          <a:xfrm>
            <a:off x="3074400" y="5996880"/>
            <a:ext cx="162720" cy="197280"/>
          </a:xfrm>
          <a:custGeom>
            <a:avLst/>
            <a:gdLst/>
            <a:ahLst/>
            <a:rect l="0" t="0" r="r" b="b"/>
            <a:pathLst>
              <a:path w="452" h="548">
                <a:moveTo>
                  <a:pt x="167" y="75"/>
                </a:moveTo>
                <a:cubicBezTo>
                  <a:pt x="172" y="59"/>
                  <a:pt x="179" y="26"/>
                  <a:pt x="179" y="24"/>
                </a:cubicBezTo>
                <a:cubicBezTo>
                  <a:pt x="179" y="9"/>
                  <a:pt x="170" y="0"/>
                  <a:pt x="156" y="0"/>
                </a:cubicBezTo>
                <a:cubicBezTo>
                  <a:pt x="153" y="0"/>
                  <a:pt x="130" y="0"/>
                  <a:pt x="123" y="31"/>
                </a:cubicBezTo>
                <a:lnTo>
                  <a:pt x="2" y="512"/>
                </a:lnTo>
                <a:cubicBezTo>
                  <a:pt x="0" y="521"/>
                  <a:pt x="0" y="524"/>
                  <a:pt x="0" y="526"/>
                </a:cubicBezTo>
                <a:cubicBezTo>
                  <a:pt x="0" y="538"/>
                  <a:pt x="9" y="547"/>
                  <a:pt x="24" y="547"/>
                </a:cubicBezTo>
                <a:cubicBezTo>
                  <a:pt x="40" y="547"/>
                  <a:pt x="52" y="533"/>
                  <a:pt x="52" y="531"/>
                </a:cubicBezTo>
                <a:cubicBezTo>
                  <a:pt x="57" y="524"/>
                  <a:pt x="66" y="479"/>
                  <a:pt x="99" y="351"/>
                </a:cubicBezTo>
                <a:cubicBezTo>
                  <a:pt x="125" y="373"/>
                  <a:pt x="163" y="377"/>
                  <a:pt x="179" y="377"/>
                </a:cubicBezTo>
                <a:cubicBezTo>
                  <a:pt x="238" y="377"/>
                  <a:pt x="269" y="340"/>
                  <a:pt x="290" y="316"/>
                </a:cubicBezTo>
                <a:cubicBezTo>
                  <a:pt x="297" y="354"/>
                  <a:pt x="328" y="377"/>
                  <a:pt x="366" y="377"/>
                </a:cubicBezTo>
                <a:cubicBezTo>
                  <a:pt x="394" y="377"/>
                  <a:pt x="413" y="359"/>
                  <a:pt x="427" y="330"/>
                </a:cubicBezTo>
                <a:cubicBezTo>
                  <a:pt x="441" y="302"/>
                  <a:pt x="451" y="250"/>
                  <a:pt x="451" y="250"/>
                </a:cubicBezTo>
                <a:cubicBezTo>
                  <a:pt x="451" y="241"/>
                  <a:pt x="443" y="241"/>
                  <a:pt x="441" y="241"/>
                </a:cubicBezTo>
                <a:cubicBezTo>
                  <a:pt x="434" y="241"/>
                  <a:pt x="432" y="243"/>
                  <a:pt x="429" y="255"/>
                </a:cubicBezTo>
                <a:cubicBezTo>
                  <a:pt x="415" y="309"/>
                  <a:pt x="401" y="359"/>
                  <a:pt x="366" y="359"/>
                </a:cubicBezTo>
                <a:cubicBezTo>
                  <a:pt x="344" y="359"/>
                  <a:pt x="342" y="337"/>
                  <a:pt x="342" y="321"/>
                </a:cubicBezTo>
                <a:cubicBezTo>
                  <a:pt x="342" y="302"/>
                  <a:pt x="351" y="264"/>
                  <a:pt x="359" y="234"/>
                </a:cubicBezTo>
                <a:lnTo>
                  <a:pt x="382" y="144"/>
                </a:lnTo>
                <a:cubicBezTo>
                  <a:pt x="384" y="132"/>
                  <a:pt x="392" y="99"/>
                  <a:pt x="396" y="87"/>
                </a:cubicBezTo>
                <a:cubicBezTo>
                  <a:pt x="401" y="68"/>
                  <a:pt x="408" y="38"/>
                  <a:pt x="408" y="31"/>
                </a:cubicBezTo>
                <a:cubicBezTo>
                  <a:pt x="408" y="17"/>
                  <a:pt x="396" y="9"/>
                  <a:pt x="384" y="9"/>
                </a:cubicBezTo>
                <a:cubicBezTo>
                  <a:pt x="380" y="9"/>
                  <a:pt x="359" y="9"/>
                  <a:pt x="351" y="38"/>
                </a:cubicBezTo>
                <a:lnTo>
                  <a:pt x="311" y="193"/>
                </a:lnTo>
                <a:cubicBezTo>
                  <a:pt x="302" y="236"/>
                  <a:pt x="292" y="271"/>
                  <a:pt x="290" y="278"/>
                </a:cubicBezTo>
                <a:cubicBezTo>
                  <a:pt x="290" y="283"/>
                  <a:pt x="250" y="359"/>
                  <a:pt x="182" y="359"/>
                </a:cubicBezTo>
                <a:cubicBezTo>
                  <a:pt x="142" y="359"/>
                  <a:pt x="120" y="330"/>
                  <a:pt x="120" y="285"/>
                </a:cubicBezTo>
                <a:cubicBezTo>
                  <a:pt x="120" y="262"/>
                  <a:pt x="127" y="238"/>
                  <a:pt x="132" y="215"/>
                </a:cubicBezTo>
                <a:lnTo>
                  <a:pt x="167" y="75"/>
                </a:lnTo>
              </a:path>
            </a:pathLst>
          </a:custGeom>
          <a:solidFill>
            <a:srgbClr val="000000"/>
          </a:solidFill>
          <a:ln w="12600">
            <a:noFill/>
          </a:ln>
        </p:spPr>
      </p:sp>
      <p:sp>
        <p:nvSpPr>
          <p:cNvPr id="205" name="Freeform 18"/>
          <p:cNvSpPr/>
          <p:nvPr/>
        </p:nvSpPr>
        <p:spPr>
          <a:xfrm>
            <a:off x="3255480" y="6035040"/>
            <a:ext cx="64800" cy="142200"/>
          </a:xfrm>
          <a:custGeom>
            <a:avLst/>
            <a:gdLst/>
            <a:ahLst/>
            <a:rect l="0" t="0" r="r" b="b"/>
            <a:pathLst>
              <a:path w="58" h="55">
                <a:moveTo>
                  <a:pt x="57" y="21"/>
                </a:moveTo>
                <a:cubicBezTo>
                  <a:pt x="57" y="12"/>
                  <a:pt x="50" y="0"/>
                  <a:pt x="33" y="0"/>
                </a:cubicBezTo>
                <a:cubicBezTo>
                  <a:pt x="17" y="0"/>
                  <a:pt x="0" y="14"/>
                  <a:pt x="0" y="33"/>
                </a:cubicBezTo>
                <a:cubicBezTo>
                  <a:pt x="0" y="42"/>
                  <a:pt x="7" y="54"/>
                  <a:pt x="24" y="54"/>
                </a:cubicBezTo>
                <a:cubicBezTo>
                  <a:pt x="40" y="54"/>
                  <a:pt x="57" y="38"/>
                  <a:pt x="57" y="21"/>
                </a:cubicBezTo>
              </a:path>
              <a:path w="180" h="265">
                <a:moveTo>
                  <a:pt x="42" y="188"/>
                </a:moveTo>
                <a:cubicBezTo>
                  <a:pt x="40" y="196"/>
                  <a:pt x="38" y="203"/>
                  <a:pt x="38" y="214"/>
                </a:cubicBezTo>
                <a:cubicBezTo>
                  <a:pt x="38" y="240"/>
                  <a:pt x="61" y="264"/>
                  <a:pt x="94" y="264"/>
                </a:cubicBezTo>
                <a:cubicBezTo>
                  <a:pt x="153" y="264"/>
                  <a:pt x="179" y="181"/>
                  <a:pt x="179" y="174"/>
                </a:cubicBezTo>
                <a:cubicBezTo>
                  <a:pt x="179" y="165"/>
                  <a:pt x="170" y="165"/>
                  <a:pt x="170" y="165"/>
                </a:cubicBezTo>
                <a:cubicBezTo>
                  <a:pt x="160" y="165"/>
                  <a:pt x="160" y="170"/>
                  <a:pt x="158" y="177"/>
                </a:cubicBezTo>
                <a:cubicBezTo>
                  <a:pt x="144" y="221"/>
                  <a:pt x="118" y="247"/>
                  <a:pt x="94" y="247"/>
                </a:cubicBezTo>
                <a:cubicBezTo>
                  <a:pt x="83" y="247"/>
                  <a:pt x="80" y="238"/>
                  <a:pt x="80" y="226"/>
                </a:cubicBezTo>
                <a:cubicBezTo>
                  <a:pt x="80" y="212"/>
                  <a:pt x="85" y="203"/>
                  <a:pt x="90" y="188"/>
                </a:cubicBezTo>
                <a:cubicBezTo>
                  <a:pt x="97" y="172"/>
                  <a:pt x="101" y="158"/>
                  <a:pt x="108" y="141"/>
                </a:cubicBezTo>
                <a:cubicBezTo>
                  <a:pt x="113" y="127"/>
                  <a:pt x="134" y="75"/>
                  <a:pt x="137" y="68"/>
                </a:cubicBezTo>
                <a:cubicBezTo>
                  <a:pt x="139" y="61"/>
                  <a:pt x="142" y="54"/>
                  <a:pt x="142" y="49"/>
                </a:cubicBezTo>
                <a:cubicBezTo>
                  <a:pt x="142" y="21"/>
                  <a:pt x="118" y="0"/>
                  <a:pt x="85" y="0"/>
                </a:cubicBezTo>
                <a:cubicBezTo>
                  <a:pt x="26" y="0"/>
                  <a:pt x="0" y="80"/>
                  <a:pt x="0" y="89"/>
                </a:cubicBezTo>
                <a:cubicBezTo>
                  <a:pt x="0" y="96"/>
                  <a:pt x="7" y="96"/>
                  <a:pt x="9" y="96"/>
                </a:cubicBezTo>
                <a:cubicBezTo>
                  <a:pt x="19" y="96"/>
                  <a:pt x="19" y="94"/>
                  <a:pt x="21" y="87"/>
                </a:cubicBezTo>
                <a:cubicBezTo>
                  <a:pt x="35" y="37"/>
                  <a:pt x="61" y="16"/>
                  <a:pt x="83" y="16"/>
                </a:cubicBezTo>
                <a:cubicBezTo>
                  <a:pt x="92" y="16"/>
                  <a:pt x="99" y="21"/>
                  <a:pt x="99" y="37"/>
                </a:cubicBezTo>
                <a:cubicBezTo>
                  <a:pt x="99" y="49"/>
                  <a:pt x="94" y="59"/>
                  <a:pt x="80" y="94"/>
                </a:cubicBezTo>
                <a:lnTo>
                  <a:pt x="42" y="188"/>
                </a:lnTo>
              </a:path>
            </a:pathLst>
          </a:custGeom>
          <a:solidFill>
            <a:srgbClr val="000000"/>
          </a:solidFill>
          <a:ln w="12600">
            <a:noFill/>
          </a:ln>
        </p:spPr>
      </p:sp>
      <p:sp>
        <p:nvSpPr>
          <p:cNvPr id="206" name="Freeform 19"/>
          <p:cNvSpPr/>
          <p:nvPr/>
        </p:nvSpPr>
        <p:spPr>
          <a:xfrm>
            <a:off x="3342960" y="6109920"/>
            <a:ext cx="59040" cy="96480"/>
          </a:xfrm>
          <a:custGeom>
            <a:avLst/>
            <a:gdLst/>
            <a:ahLst/>
            <a:rect l="0" t="0" r="r" b="b"/>
            <a:pathLst>
              <a:path w="164" h="268">
                <a:moveTo>
                  <a:pt x="97" y="101"/>
                </a:moveTo>
                <a:lnTo>
                  <a:pt x="146" y="101"/>
                </a:lnTo>
                <a:cubicBezTo>
                  <a:pt x="156" y="101"/>
                  <a:pt x="156" y="99"/>
                  <a:pt x="158" y="99"/>
                </a:cubicBezTo>
                <a:cubicBezTo>
                  <a:pt x="160" y="97"/>
                  <a:pt x="160" y="92"/>
                  <a:pt x="160" y="90"/>
                </a:cubicBezTo>
                <a:cubicBezTo>
                  <a:pt x="160" y="83"/>
                  <a:pt x="156" y="83"/>
                  <a:pt x="149" y="83"/>
                </a:cubicBezTo>
                <a:lnTo>
                  <a:pt x="101" y="83"/>
                </a:lnTo>
                <a:lnTo>
                  <a:pt x="111" y="47"/>
                </a:lnTo>
                <a:cubicBezTo>
                  <a:pt x="113" y="35"/>
                  <a:pt x="118" y="17"/>
                  <a:pt x="118" y="14"/>
                </a:cubicBezTo>
                <a:cubicBezTo>
                  <a:pt x="118" y="7"/>
                  <a:pt x="113" y="0"/>
                  <a:pt x="101" y="0"/>
                </a:cubicBezTo>
                <a:cubicBezTo>
                  <a:pt x="94" y="0"/>
                  <a:pt x="85" y="5"/>
                  <a:pt x="83" y="17"/>
                </a:cubicBezTo>
                <a:cubicBezTo>
                  <a:pt x="80" y="24"/>
                  <a:pt x="85" y="2"/>
                  <a:pt x="64" y="83"/>
                </a:cubicBezTo>
                <a:lnTo>
                  <a:pt x="14" y="83"/>
                </a:lnTo>
                <a:cubicBezTo>
                  <a:pt x="7" y="83"/>
                  <a:pt x="0" y="83"/>
                  <a:pt x="0" y="94"/>
                </a:cubicBezTo>
                <a:cubicBezTo>
                  <a:pt x="0" y="101"/>
                  <a:pt x="5" y="101"/>
                  <a:pt x="14" y="101"/>
                </a:cubicBezTo>
                <a:lnTo>
                  <a:pt x="59" y="101"/>
                </a:lnTo>
                <a:lnTo>
                  <a:pt x="35" y="198"/>
                </a:lnTo>
                <a:cubicBezTo>
                  <a:pt x="33" y="208"/>
                  <a:pt x="31" y="222"/>
                  <a:pt x="31" y="226"/>
                </a:cubicBezTo>
                <a:cubicBezTo>
                  <a:pt x="31" y="250"/>
                  <a:pt x="52" y="267"/>
                  <a:pt x="83" y="267"/>
                </a:cubicBezTo>
                <a:cubicBezTo>
                  <a:pt x="132" y="267"/>
                  <a:pt x="163" y="210"/>
                  <a:pt x="163" y="200"/>
                </a:cubicBezTo>
                <a:cubicBezTo>
                  <a:pt x="163" y="196"/>
                  <a:pt x="156" y="196"/>
                  <a:pt x="156" y="196"/>
                </a:cubicBezTo>
                <a:cubicBezTo>
                  <a:pt x="149" y="196"/>
                  <a:pt x="146" y="198"/>
                  <a:pt x="146" y="203"/>
                </a:cubicBezTo>
                <a:cubicBezTo>
                  <a:pt x="132" y="234"/>
                  <a:pt x="106" y="252"/>
                  <a:pt x="83" y="252"/>
                </a:cubicBezTo>
                <a:cubicBezTo>
                  <a:pt x="71" y="252"/>
                  <a:pt x="66" y="243"/>
                  <a:pt x="66" y="231"/>
                </a:cubicBezTo>
                <a:cubicBezTo>
                  <a:pt x="66" y="224"/>
                  <a:pt x="66" y="222"/>
                  <a:pt x="66" y="219"/>
                </a:cubicBezTo>
                <a:lnTo>
                  <a:pt x="97" y="101"/>
                </a:lnTo>
              </a:path>
            </a:pathLst>
          </a:custGeom>
          <a:solidFill>
            <a:srgbClr val="000000"/>
          </a:solidFill>
          <a:ln w="12600">
            <a:noFill/>
          </a:ln>
        </p:spPr>
      </p:sp>
      <p:sp>
        <p:nvSpPr>
          <p:cNvPr id="207" name="TextShape 20"/>
          <p:cNvSpPr txBox="1"/>
          <p:nvPr/>
        </p:nvSpPr>
        <p:spPr>
          <a:xfrm>
            <a:off x="144000" y="6768000"/>
            <a:ext cx="7046280" cy="346320"/>
          </a:xfrm>
          <a:prstGeom prst="rect">
            <a:avLst/>
          </a:prstGeom>
          <a:noFill/>
          <a:ln>
            <a:noFill/>
          </a:ln>
        </p:spPr>
        <p:txBody>
          <a:bodyPr lIns="90000" rIns="90000" tIns="45000" bIns="45000"/>
          <a:p>
            <a:r>
              <a:rPr b="0" lang="en-AU" sz="1800" spc="-1" strike="noStrike">
                <a:solidFill>
                  <a:srgbClr val="000000"/>
                </a:solidFill>
                <a:uFill>
                  <a:solidFill>
                    <a:srgbClr val="ffffff"/>
                  </a:solidFill>
                </a:uFill>
                <a:latin typeface="Arial"/>
              </a:rPr>
              <a:t>We are learning if the regret is sublinear in T. Optimal algorithms get</a:t>
            </a:r>
            <a:endParaRPr b="0" lang="en-AU" sz="1800" spc="-1" strike="noStrike">
              <a:solidFill>
                <a:srgbClr val="000000"/>
              </a:solidFill>
              <a:uFill>
                <a:solidFill>
                  <a:srgbClr val="ffffff"/>
                </a:solidFill>
              </a:uFill>
              <a:latin typeface="Arial"/>
            </a:endParaRPr>
          </a:p>
        </p:txBody>
      </p:sp>
      <p:sp>
        <p:nvSpPr>
          <p:cNvPr id="208" name="Freeform 21"/>
          <p:cNvSpPr/>
          <p:nvPr/>
        </p:nvSpPr>
        <p:spPr>
          <a:xfrm>
            <a:off x="7214400" y="6837840"/>
            <a:ext cx="167400" cy="165600"/>
          </a:xfrm>
          <a:custGeom>
            <a:avLst/>
            <a:gdLst/>
            <a:ahLst/>
            <a:rect l="0" t="0" r="r" b="b"/>
            <a:pathLst>
              <a:path w="219" h="195">
                <a:moveTo>
                  <a:pt x="42" y="24"/>
                </a:moveTo>
                <a:cubicBezTo>
                  <a:pt x="46" y="9"/>
                  <a:pt x="48" y="2"/>
                  <a:pt x="61" y="0"/>
                </a:cubicBezTo>
                <a:cubicBezTo>
                  <a:pt x="66" y="0"/>
                  <a:pt x="87" y="0"/>
                  <a:pt x="100" y="0"/>
                </a:cubicBezTo>
                <a:cubicBezTo>
                  <a:pt x="146" y="0"/>
                  <a:pt x="218" y="0"/>
                  <a:pt x="218" y="65"/>
                </a:cubicBezTo>
                <a:cubicBezTo>
                  <a:pt x="218" y="87"/>
                  <a:pt x="208" y="131"/>
                  <a:pt x="182" y="157"/>
                </a:cubicBezTo>
                <a:cubicBezTo>
                  <a:pt x="166" y="173"/>
                  <a:pt x="131" y="194"/>
                  <a:pt x="72" y="194"/>
                </a:cubicBezTo>
                <a:lnTo>
                  <a:pt x="0" y="194"/>
                </a:lnTo>
                <a:lnTo>
                  <a:pt x="42" y="24"/>
                </a:lnTo>
              </a:path>
              <a:path w="465" h="460">
                <a:moveTo>
                  <a:pt x="311" y="223"/>
                </a:moveTo>
                <a:cubicBezTo>
                  <a:pt x="376" y="208"/>
                  <a:pt x="453" y="164"/>
                  <a:pt x="453" y="98"/>
                </a:cubicBezTo>
                <a:cubicBezTo>
                  <a:pt x="453" y="42"/>
                  <a:pt x="396" y="0"/>
                  <a:pt x="310" y="0"/>
                </a:cubicBezTo>
                <a:lnTo>
                  <a:pt x="125" y="0"/>
                </a:lnTo>
                <a:cubicBezTo>
                  <a:pt x="112" y="0"/>
                  <a:pt x="107" y="0"/>
                  <a:pt x="107" y="13"/>
                </a:cubicBezTo>
                <a:cubicBezTo>
                  <a:pt x="107" y="20"/>
                  <a:pt x="112" y="20"/>
                  <a:pt x="123" y="20"/>
                </a:cubicBezTo>
                <a:cubicBezTo>
                  <a:pt x="125" y="20"/>
                  <a:pt x="138" y="20"/>
                  <a:pt x="149" y="22"/>
                </a:cubicBezTo>
                <a:cubicBezTo>
                  <a:pt x="160" y="22"/>
                  <a:pt x="166" y="24"/>
                  <a:pt x="166" y="31"/>
                </a:cubicBezTo>
                <a:cubicBezTo>
                  <a:pt x="166" y="35"/>
                  <a:pt x="166" y="37"/>
                  <a:pt x="164" y="44"/>
                </a:cubicBezTo>
                <a:lnTo>
                  <a:pt x="77" y="392"/>
                </a:lnTo>
                <a:cubicBezTo>
                  <a:pt x="70" y="418"/>
                  <a:pt x="68" y="424"/>
                  <a:pt x="18" y="424"/>
                </a:cubicBezTo>
                <a:cubicBezTo>
                  <a:pt x="6" y="424"/>
                  <a:pt x="0" y="424"/>
                  <a:pt x="0" y="437"/>
                </a:cubicBezTo>
                <a:cubicBezTo>
                  <a:pt x="0" y="444"/>
                  <a:pt x="7" y="444"/>
                  <a:pt x="9" y="444"/>
                </a:cubicBezTo>
                <a:cubicBezTo>
                  <a:pt x="28" y="444"/>
                  <a:pt x="74" y="442"/>
                  <a:pt x="90" y="442"/>
                </a:cubicBezTo>
                <a:cubicBezTo>
                  <a:pt x="109" y="442"/>
                  <a:pt x="155" y="444"/>
                  <a:pt x="173" y="444"/>
                </a:cubicBezTo>
                <a:cubicBezTo>
                  <a:pt x="179" y="444"/>
                  <a:pt x="186" y="444"/>
                  <a:pt x="186" y="431"/>
                </a:cubicBezTo>
                <a:cubicBezTo>
                  <a:pt x="186" y="424"/>
                  <a:pt x="181" y="424"/>
                  <a:pt x="168" y="424"/>
                </a:cubicBezTo>
                <a:cubicBezTo>
                  <a:pt x="144" y="424"/>
                  <a:pt x="125" y="424"/>
                  <a:pt x="125" y="413"/>
                </a:cubicBezTo>
                <a:cubicBezTo>
                  <a:pt x="125" y="409"/>
                  <a:pt x="127" y="405"/>
                  <a:pt x="129" y="402"/>
                </a:cubicBezTo>
                <a:lnTo>
                  <a:pt x="171" y="228"/>
                </a:lnTo>
                <a:lnTo>
                  <a:pt x="249" y="228"/>
                </a:lnTo>
                <a:cubicBezTo>
                  <a:pt x="308" y="228"/>
                  <a:pt x="319" y="265"/>
                  <a:pt x="319" y="287"/>
                </a:cubicBezTo>
                <a:cubicBezTo>
                  <a:pt x="319" y="298"/>
                  <a:pt x="313" y="319"/>
                  <a:pt x="310" y="333"/>
                </a:cubicBezTo>
                <a:cubicBezTo>
                  <a:pt x="306" y="352"/>
                  <a:pt x="300" y="376"/>
                  <a:pt x="300" y="389"/>
                </a:cubicBezTo>
                <a:cubicBezTo>
                  <a:pt x="300" y="459"/>
                  <a:pt x="378" y="459"/>
                  <a:pt x="387" y="459"/>
                </a:cubicBezTo>
                <a:cubicBezTo>
                  <a:pt x="442" y="459"/>
                  <a:pt x="464" y="392"/>
                  <a:pt x="464" y="383"/>
                </a:cubicBezTo>
                <a:cubicBezTo>
                  <a:pt x="464" y="376"/>
                  <a:pt x="457" y="376"/>
                  <a:pt x="457" y="376"/>
                </a:cubicBezTo>
                <a:cubicBezTo>
                  <a:pt x="451" y="376"/>
                  <a:pt x="450" y="379"/>
                  <a:pt x="448" y="385"/>
                </a:cubicBezTo>
                <a:cubicBezTo>
                  <a:pt x="431" y="433"/>
                  <a:pt x="404" y="444"/>
                  <a:pt x="389" y="444"/>
                </a:cubicBezTo>
                <a:cubicBezTo>
                  <a:pt x="367" y="444"/>
                  <a:pt x="363" y="429"/>
                  <a:pt x="363" y="403"/>
                </a:cubicBezTo>
                <a:cubicBezTo>
                  <a:pt x="363" y="385"/>
                  <a:pt x="367" y="352"/>
                  <a:pt x="369" y="330"/>
                </a:cubicBezTo>
                <a:cubicBezTo>
                  <a:pt x="370" y="321"/>
                  <a:pt x="372" y="309"/>
                  <a:pt x="372" y="300"/>
                </a:cubicBezTo>
                <a:cubicBezTo>
                  <a:pt x="372" y="251"/>
                  <a:pt x="328" y="230"/>
                  <a:pt x="311" y="223"/>
                </a:cubicBezTo>
              </a:path>
            </a:pathLst>
          </a:custGeom>
          <a:solidFill>
            <a:srgbClr val="000000"/>
          </a:solidFill>
          <a:ln w="12600">
            <a:noFill/>
          </a:ln>
        </p:spPr>
      </p:sp>
      <p:sp>
        <p:nvSpPr>
          <p:cNvPr id="209" name="Freeform 22"/>
          <p:cNvSpPr/>
          <p:nvPr/>
        </p:nvSpPr>
        <p:spPr>
          <a:xfrm>
            <a:off x="7388640" y="6921360"/>
            <a:ext cx="123120" cy="111240"/>
          </a:xfrm>
          <a:custGeom>
            <a:avLst/>
            <a:gdLst/>
            <a:ahLst/>
            <a:rect l="0" t="0" r="r" b="b"/>
            <a:pathLst>
              <a:path w="342" h="309">
                <a:moveTo>
                  <a:pt x="203" y="33"/>
                </a:moveTo>
                <a:cubicBezTo>
                  <a:pt x="205" y="18"/>
                  <a:pt x="206" y="18"/>
                  <a:pt x="216" y="17"/>
                </a:cubicBezTo>
                <a:cubicBezTo>
                  <a:pt x="217" y="17"/>
                  <a:pt x="234" y="17"/>
                  <a:pt x="243" y="17"/>
                </a:cubicBezTo>
                <a:cubicBezTo>
                  <a:pt x="271" y="17"/>
                  <a:pt x="284" y="17"/>
                  <a:pt x="295" y="20"/>
                </a:cubicBezTo>
                <a:cubicBezTo>
                  <a:pt x="315" y="26"/>
                  <a:pt x="315" y="41"/>
                  <a:pt x="315" y="55"/>
                </a:cubicBezTo>
                <a:cubicBezTo>
                  <a:pt x="315" y="63"/>
                  <a:pt x="315" y="70"/>
                  <a:pt x="313" y="92"/>
                </a:cubicBezTo>
                <a:lnTo>
                  <a:pt x="311" y="98"/>
                </a:lnTo>
                <a:cubicBezTo>
                  <a:pt x="311" y="103"/>
                  <a:pt x="315" y="105"/>
                  <a:pt x="319" y="105"/>
                </a:cubicBezTo>
                <a:cubicBezTo>
                  <a:pt x="326" y="105"/>
                  <a:pt x="328" y="101"/>
                  <a:pt x="328" y="94"/>
                </a:cubicBezTo>
                <a:lnTo>
                  <a:pt x="341" y="6"/>
                </a:lnTo>
                <a:cubicBezTo>
                  <a:pt x="341" y="0"/>
                  <a:pt x="335" y="0"/>
                  <a:pt x="326" y="0"/>
                </a:cubicBezTo>
                <a:lnTo>
                  <a:pt x="46" y="0"/>
                </a:lnTo>
                <a:cubicBezTo>
                  <a:pt x="35" y="0"/>
                  <a:pt x="35" y="0"/>
                  <a:pt x="31" y="9"/>
                </a:cubicBezTo>
                <a:lnTo>
                  <a:pt x="2" y="90"/>
                </a:lnTo>
                <a:cubicBezTo>
                  <a:pt x="2" y="92"/>
                  <a:pt x="0" y="96"/>
                  <a:pt x="0" y="98"/>
                </a:cubicBezTo>
                <a:cubicBezTo>
                  <a:pt x="0" y="99"/>
                  <a:pt x="0" y="105"/>
                  <a:pt x="7" y="105"/>
                </a:cubicBezTo>
                <a:cubicBezTo>
                  <a:pt x="13" y="105"/>
                  <a:pt x="15" y="103"/>
                  <a:pt x="17" y="94"/>
                </a:cubicBezTo>
                <a:cubicBezTo>
                  <a:pt x="44" y="20"/>
                  <a:pt x="59" y="17"/>
                  <a:pt x="129" y="17"/>
                </a:cubicBezTo>
                <a:lnTo>
                  <a:pt x="147" y="17"/>
                </a:lnTo>
                <a:cubicBezTo>
                  <a:pt x="160" y="17"/>
                  <a:pt x="162" y="17"/>
                  <a:pt x="162" y="20"/>
                </a:cubicBezTo>
                <a:cubicBezTo>
                  <a:pt x="162" y="22"/>
                  <a:pt x="162" y="24"/>
                  <a:pt x="160" y="31"/>
                </a:cubicBezTo>
                <a:lnTo>
                  <a:pt x="100" y="271"/>
                </a:lnTo>
                <a:cubicBezTo>
                  <a:pt x="96" y="287"/>
                  <a:pt x="94" y="291"/>
                  <a:pt x="46" y="291"/>
                </a:cubicBezTo>
                <a:cubicBezTo>
                  <a:pt x="29" y="291"/>
                  <a:pt x="26" y="291"/>
                  <a:pt x="26" y="302"/>
                </a:cubicBezTo>
                <a:cubicBezTo>
                  <a:pt x="26" y="304"/>
                  <a:pt x="26" y="308"/>
                  <a:pt x="33" y="308"/>
                </a:cubicBezTo>
                <a:cubicBezTo>
                  <a:pt x="46" y="308"/>
                  <a:pt x="59" y="308"/>
                  <a:pt x="72" y="308"/>
                </a:cubicBezTo>
                <a:cubicBezTo>
                  <a:pt x="85" y="308"/>
                  <a:pt x="100" y="306"/>
                  <a:pt x="112" y="306"/>
                </a:cubicBezTo>
                <a:cubicBezTo>
                  <a:pt x="125" y="306"/>
                  <a:pt x="140" y="306"/>
                  <a:pt x="153" y="308"/>
                </a:cubicBezTo>
                <a:cubicBezTo>
                  <a:pt x="166" y="308"/>
                  <a:pt x="179" y="308"/>
                  <a:pt x="192" y="308"/>
                </a:cubicBezTo>
                <a:cubicBezTo>
                  <a:pt x="195" y="308"/>
                  <a:pt x="201" y="308"/>
                  <a:pt x="201" y="298"/>
                </a:cubicBezTo>
                <a:cubicBezTo>
                  <a:pt x="201" y="291"/>
                  <a:pt x="197" y="291"/>
                  <a:pt x="182" y="291"/>
                </a:cubicBezTo>
                <a:cubicBezTo>
                  <a:pt x="173" y="291"/>
                  <a:pt x="166" y="291"/>
                  <a:pt x="157" y="291"/>
                </a:cubicBezTo>
                <a:cubicBezTo>
                  <a:pt x="140" y="289"/>
                  <a:pt x="140" y="287"/>
                  <a:pt x="140" y="282"/>
                </a:cubicBezTo>
                <a:cubicBezTo>
                  <a:pt x="140" y="278"/>
                  <a:pt x="140" y="278"/>
                  <a:pt x="142" y="273"/>
                </a:cubicBezTo>
                <a:lnTo>
                  <a:pt x="203" y="33"/>
                </a:lnTo>
              </a:path>
            </a:pathLst>
          </a:custGeom>
          <a:solidFill>
            <a:srgbClr val="000000"/>
          </a:solidFill>
          <a:ln w="12600">
            <a:noFill/>
          </a:ln>
        </p:spPr>
      </p:sp>
      <p:sp>
        <p:nvSpPr>
          <p:cNvPr id="210" name="Freeform 23"/>
          <p:cNvSpPr/>
          <p:nvPr/>
        </p:nvSpPr>
        <p:spPr>
          <a:xfrm>
            <a:off x="7607160" y="6911280"/>
            <a:ext cx="156240" cy="55440"/>
          </a:xfrm>
          <a:custGeom>
            <a:avLst/>
            <a:gdLst/>
            <a:ahLst/>
            <a:rect l="0" t="0" r="r" b="b"/>
            <a:pathLst>
              <a:path w="434" h="27">
                <a:moveTo>
                  <a:pt x="411" y="26"/>
                </a:moveTo>
                <a:cubicBezTo>
                  <a:pt x="420" y="26"/>
                  <a:pt x="433" y="26"/>
                  <a:pt x="433" y="13"/>
                </a:cubicBezTo>
                <a:cubicBezTo>
                  <a:pt x="433" y="0"/>
                  <a:pt x="420" y="0"/>
                  <a:pt x="411" y="0"/>
                </a:cubicBezTo>
                <a:lnTo>
                  <a:pt x="22" y="0"/>
                </a:lnTo>
                <a:cubicBezTo>
                  <a:pt x="13" y="0"/>
                  <a:pt x="0" y="0"/>
                  <a:pt x="0" y="13"/>
                </a:cubicBezTo>
                <a:cubicBezTo>
                  <a:pt x="0" y="26"/>
                  <a:pt x="13" y="26"/>
                  <a:pt x="22" y="26"/>
                </a:cubicBezTo>
                <a:lnTo>
                  <a:pt x="411" y="26"/>
                </a:lnTo>
              </a:path>
              <a:path w="434" h="27">
                <a:moveTo>
                  <a:pt x="411" y="26"/>
                </a:moveTo>
                <a:cubicBezTo>
                  <a:pt x="420" y="26"/>
                  <a:pt x="433" y="26"/>
                  <a:pt x="433" y="13"/>
                </a:cubicBezTo>
                <a:cubicBezTo>
                  <a:pt x="433" y="0"/>
                  <a:pt x="420" y="0"/>
                  <a:pt x="411" y="0"/>
                </a:cubicBezTo>
                <a:lnTo>
                  <a:pt x="22" y="0"/>
                </a:lnTo>
                <a:cubicBezTo>
                  <a:pt x="13" y="0"/>
                  <a:pt x="0" y="0"/>
                  <a:pt x="0" y="13"/>
                </a:cubicBezTo>
                <a:cubicBezTo>
                  <a:pt x="0" y="26"/>
                  <a:pt x="13" y="26"/>
                  <a:pt x="22" y="26"/>
                </a:cubicBezTo>
                <a:lnTo>
                  <a:pt x="411" y="26"/>
                </a:lnTo>
              </a:path>
            </a:pathLst>
          </a:custGeom>
          <a:solidFill>
            <a:srgbClr val="000000"/>
          </a:solidFill>
          <a:ln w="12600">
            <a:noFill/>
          </a:ln>
        </p:spPr>
      </p:sp>
      <p:sp>
        <p:nvSpPr>
          <p:cNvPr id="211" name="Freeform 24"/>
          <p:cNvSpPr/>
          <p:nvPr/>
        </p:nvSpPr>
        <p:spPr>
          <a:xfrm>
            <a:off x="7851240" y="6832440"/>
            <a:ext cx="162360" cy="170640"/>
          </a:xfrm>
          <a:custGeom>
            <a:avLst/>
            <a:gdLst/>
            <a:ahLst/>
            <a:rect l="0" t="0" r="r" b="b"/>
            <a:pathLst>
              <a:path w="451" h="474">
                <a:moveTo>
                  <a:pt x="450" y="175"/>
                </a:moveTo>
                <a:cubicBezTo>
                  <a:pt x="450" y="70"/>
                  <a:pt x="380" y="0"/>
                  <a:pt x="284" y="0"/>
                </a:cubicBezTo>
                <a:cubicBezTo>
                  <a:pt x="144" y="0"/>
                  <a:pt x="0" y="147"/>
                  <a:pt x="0" y="298"/>
                </a:cubicBezTo>
                <a:cubicBezTo>
                  <a:pt x="0" y="407"/>
                  <a:pt x="74" y="473"/>
                  <a:pt x="166" y="473"/>
                </a:cubicBezTo>
                <a:cubicBezTo>
                  <a:pt x="304" y="473"/>
                  <a:pt x="450" y="330"/>
                  <a:pt x="450" y="175"/>
                </a:cubicBezTo>
              </a:path>
              <a:path w="331" h="439">
                <a:moveTo>
                  <a:pt x="109" y="438"/>
                </a:moveTo>
                <a:cubicBezTo>
                  <a:pt x="46" y="438"/>
                  <a:pt x="0" y="386"/>
                  <a:pt x="0" y="300"/>
                </a:cubicBezTo>
                <a:cubicBezTo>
                  <a:pt x="0" y="272"/>
                  <a:pt x="9" y="176"/>
                  <a:pt x="59" y="101"/>
                </a:cubicBezTo>
                <a:cubicBezTo>
                  <a:pt x="103" y="33"/>
                  <a:pt x="167" y="0"/>
                  <a:pt x="219" y="0"/>
                </a:cubicBezTo>
                <a:cubicBezTo>
                  <a:pt x="273" y="0"/>
                  <a:pt x="330" y="36"/>
                  <a:pt x="330" y="132"/>
                </a:cubicBezTo>
                <a:cubicBezTo>
                  <a:pt x="330" y="180"/>
                  <a:pt x="313" y="281"/>
                  <a:pt x="249" y="361"/>
                </a:cubicBezTo>
                <a:cubicBezTo>
                  <a:pt x="217" y="401"/>
                  <a:pt x="164" y="438"/>
                  <a:pt x="109" y="438"/>
                </a:cubicBezTo>
              </a:path>
            </a:pathLst>
          </a:custGeom>
          <a:solidFill>
            <a:srgbClr val="000000"/>
          </a:solidFill>
          <a:ln w="12600">
            <a:noFill/>
          </a:ln>
        </p:spPr>
      </p:sp>
      <p:sp>
        <p:nvSpPr>
          <p:cNvPr id="212" name="Freeform 25"/>
          <p:cNvSpPr/>
          <p:nvPr/>
        </p:nvSpPr>
        <p:spPr>
          <a:xfrm>
            <a:off x="8047440" y="6822000"/>
            <a:ext cx="55440" cy="233640"/>
          </a:xfrm>
          <a:custGeom>
            <a:avLst/>
            <a:gdLst/>
            <a:ahLst/>
            <a:rect l="0" t="0" r="r" b="b"/>
            <a:pathLst>
              <a:path w="154" h="649">
                <a:moveTo>
                  <a:pt x="153" y="643"/>
                </a:moveTo>
                <a:cubicBezTo>
                  <a:pt x="153" y="641"/>
                  <a:pt x="153" y="639"/>
                  <a:pt x="140" y="628"/>
                </a:cubicBezTo>
                <a:cubicBezTo>
                  <a:pt x="59" y="547"/>
                  <a:pt x="39" y="424"/>
                  <a:pt x="39" y="324"/>
                </a:cubicBezTo>
                <a:cubicBezTo>
                  <a:pt x="39" y="212"/>
                  <a:pt x="63" y="99"/>
                  <a:pt x="144" y="18"/>
                </a:cubicBezTo>
                <a:cubicBezTo>
                  <a:pt x="153" y="9"/>
                  <a:pt x="153" y="9"/>
                  <a:pt x="153" y="7"/>
                </a:cubicBezTo>
                <a:cubicBezTo>
                  <a:pt x="153" y="2"/>
                  <a:pt x="149" y="0"/>
                  <a:pt x="146" y="0"/>
                </a:cubicBezTo>
                <a:cubicBezTo>
                  <a:pt x="138" y="0"/>
                  <a:pt x="79" y="44"/>
                  <a:pt x="41" y="127"/>
                </a:cubicBezTo>
                <a:cubicBezTo>
                  <a:pt x="7" y="199"/>
                  <a:pt x="0" y="271"/>
                  <a:pt x="0" y="324"/>
                </a:cubicBezTo>
                <a:cubicBezTo>
                  <a:pt x="0" y="376"/>
                  <a:pt x="7" y="453"/>
                  <a:pt x="42" y="527"/>
                </a:cubicBezTo>
                <a:cubicBezTo>
                  <a:pt x="83" y="608"/>
                  <a:pt x="138" y="648"/>
                  <a:pt x="146" y="648"/>
                </a:cubicBezTo>
                <a:cubicBezTo>
                  <a:pt x="149" y="648"/>
                  <a:pt x="153" y="647"/>
                  <a:pt x="153" y="643"/>
                </a:cubicBezTo>
              </a:path>
            </a:pathLst>
          </a:custGeom>
          <a:solidFill>
            <a:srgbClr val="000000"/>
          </a:solidFill>
          <a:ln w="12600">
            <a:noFill/>
          </a:ln>
        </p:spPr>
      </p:sp>
      <p:sp>
        <p:nvSpPr>
          <p:cNvPr id="213" name="Freeform 26"/>
          <p:cNvSpPr/>
          <p:nvPr/>
        </p:nvSpPr>
        <p:spPr>
          <a:xfrm>
            <a:off x="8131680" y="6778800"/>
            <a:ext cx="182880" cy="233640"/>
          </a:xfrm>
          <a:custGeom>
            <a:avLst/>
            <a:gdLst/>
            <a:ahLst/>
            <a:rect l="0" t="0" r="r" b="b"/>
            <a:pathLst>
              <a:path w="508" h="649">
                <a:moveTo>
                  <a:pt x="205" y="580"/>
                </a:moveTo>
                <a:lnTo>
                  <a:pt x="90" y="328"/>
                </a:lnTo>
                <a:cubicBezTo>
                  <a:pt x="87" y="319"/>
                  <a:pt x="83" y="319"/>
                  <a:pt x="81" y="319"/>
                </a:cubicBezTo>
                <a:cubicBezTo>
                  <a:pt x="81" y="319"/>
                  <a:pt x="77" y="319"/>
                  <a:pt x="70" y="324"/>
                </a:cubicBezTo>
                <a:lnTo>
                  <a:pt x="9" y="370"/>
                </a:lnTo>
                <a:cubicBezTo>
                  <a:pt x="0" y="376"/>
                  <a:pt x="0" y="378"/>
                  <a:pt x="0" y="381"/>
                </a:cubicBezTo>
                <a:cubicBezTo>
                  <a:pt x="0" y="383"/>
                  <a:pt x="2" y="387"/>
                  <a:pt x="7" y="387"/>
                </a:cubicBezTo>
                <a:cubicBezTo>
                  <a:pt x="11" y="387"/>
                  <a:pt x="22" y="378"/>
                  <a:pt x="29" y="374"/>
                </a:cubicBezTo>
                <a:cubicBezTo>
                  <a:pt x="33" y="370"/>
                  <a:pt x="42" y="363"/>
                  <a:pt x="50" y="357"/>
                </a:cubicBezTo>
                <a:lnTo>
                  <a:pt x="177" y="639"/>
                </a:lnTo>
                <a:cubicBezTo>
                  <a:pt x="182" y="648"/>
                  <a:pt x="186" y="648"/>
                  <a:pt x="192" y="648"/>
                </a:cubicBezTo>
                <a:cubicBezTo>
                  <a:pt x="201" y="648"/>
                  <a:pt x="203" y="645"/>
                  <a:pt x="208" y="636"/>
                </a:cubicBezTo>
                <a:lnTo>
                  <a:pt x="503" y="26"/>
                </a:lnTo>
                <a:cubicBezTo>
                  <a:pt x="507" y="17"/>
                  <a:pt x="507" y="15"/>
                  <a:pt x="507" y="13"/>
                </a:cubicBezTo>
                <a:cubicBezTo>
                  <a:pt x="507" y="7"/>
                  <a:pt x="501" y="0"/>
                  <a:pt x="494" y="0"/>
                </a:cubicBezTo>
                <a:cubicBezTo>
                  <a:pt x="488" y="0"/>
                  <a:pt x="485" y="4"/>
                  <a:pt x="479" y="13"/>
                </a:cubicBezTo>
                <a:lnTo>
                  <a:pt x="205" y="580"/>
                </a:lnTo>
              </a:path>
            </a:pathLst>
          </a:custGeom>
          <a:solidFill>
            <a:srgbClr val="000000"/>
          </a:solidFill>
          <a:ln w="12600">
            <a:noFill/>
          </a:ln>
        </p:spPr>
      </p:sp>
      <p:sp>
        <p:nvSpPr>
          <p:cNvPr id="214" name="Freeform 27"/>
          <p:cNvSpPr/>
          <p:nvPr/>
        </p:nvSpPr>
        <p:spPr>
          <a:xfrm>
            <a:off x="8314920" y="6839280"/>
            <a:ext cx="159480" cy="158760"/>
          </a:xfrm>
          <a:custGeom>
            <a:avLst/>
            <a:gdLst/>
            <a:ahLst/>
            <a:rect l="0" t="0" r="r" b="b"/>
            <a:pathLst>
              <a:path w="443" h="441">
                <a:moveTo>
                  <a:pt x="262" y="46"/>
                </a:moveTo>
                <a:cubicBezTo>
                  <a:pt x="267" y="28"/>
                  <a:pt x="269" y="24"/>
                  <a:pt x="276" y="22"/>
                </a:cubicBezTo>
                <a:cubicBezTo>
                  <a:pt x="284" y="20"/>
                  <a:pt x="304" y="20"/>
                  <a:pt x="319" y="20"/>
                </a:cubicBezTo>
                <a:cubicBezTo>
                  <a:pt x="383" y="20"/>
                  <a:pt x="413" y="22"/>
                  <a:pt x="413" y="74"/>
                </a:cubicBezTo>
                <a:cubicBezTo>
                  <a:pt x="413" y="83"/>
                  <a:pt x="411" y="109"/>
                  <a:pt x="407" y="125"/>
                </a:cubicBezTo>
                <a:cubicBezTo>
                  <a:pt x="407" y="129"/>
                  <a:pt x="405" y="136"/>
                  <a:pt x="405" y="138"/>
                </a:cubicBezTo>
                <a:cubicBezTo>
                  <a:pt x="405" y="142"/>
                  <a:pt x="407" y="146"/>
                  <a:pt x="413" y="146"/>
                </a:cubicBezTo>
                <a:cubicBezTo>
                  <a:pt x="420" y="146"/>
                  <a:pt x="422" y="142"/>
                  <a:pt x="424" y="131"/>
                </a:cubicBezTo>
                <a:lnTo>
                  <a:pt x="440" y="18"/>
                </a:lnTo>
                <a:cubicBezTo>
                  <a:pt x="442" y="15"/>
                  <a:pt x="442" y="9"/>
                  <a:pt x="442" y="7"/>
                </a:cubicBezTo>
                <a:cubicBezTo>
                  <a:pt x="442" y="0"/>
                  <a:pt x="435" y="0"/>
                  <a:pt x="424" y="0"/>
                </a:cubicBezTo>
                <a:lnTo>
                  <a:pt x="64" y="0"/>
                </a:lnTo>
                <a:cubicBezTo>
                  <a:pt x="48" y="0"/>
                  <a:pt x="48" y="0"/>
                  <a:pt x="42" y="13"/>
                </a:cubicBezTo>
                <a:lnTo>
                  <a:pt x="4" y="127"/>
                </a:lnTo>
                <a:cubicBezTo>
                  <a:pt x="4" y="129"/>
                  <a:pt x="0" y="138"/>
                  <a:pt x="0" y="140"/>
                </a:cubicBezTo>
                <a:cubicBezTo>
                  <a:pt x="0" y="144"/>
                  <a:pt x="4" y="146"/>
                  <a:pt x="7" y="146"/>
                </a:cubicBezTo>
                <a:cubicBezTo>
                  <a:pt x="15" y="146"/>
                  <a:pt x="15" y="144"/>
                  <a:pt x="18" y="133"/>
                </a:cubicBezTo>
                <a:cubicBezTo>
                  <a:pt x="53" y="31"/>
                  <a:pt x="70" y="20"/>
                  <a:pt x="168" y="20"/>
                </a:cubicBezTo>
                <a:lnTo>
                  <a:pt x="192" y="20"/>
                </a:lnTo>
                <a:cubicBezTo>
                  <a:pt x="210" y="20"/>
                  <a:pt x="210" y="22"/>
                  <a:pt x="210" y="28"/>
                </a:cubicBezTo>
                <a:cubicBezTo>
                  <a:pt x="210" y="31"/>
                  <a:pt x="208" y="41"/>
                  <a:pt x="208" y="42"/>
                </a:cubicBezTo>
                <a:lnTo>
                  <a:pt x="122" y="389"/>
                </a:lnTo>
                <a:cubicBezTo>
                  <a:pt x="114" y="413"/>
                  <a:pt x="112" y="420"/>
                  <a:pt x="44" y="420"/>
                </a:cubicBezTo>
                <a:cubicBezTo>
                  <a:pt x="20" y="420"/>
                  <a:pt x="17" y="420"/>
                  <a:pt x="17" y="433"/>
                </a:cubicBezTo>
                <a:cubicBezTo>
                  <a:pt x="17" y="440"/>
                  <a:pt x="24" y="440"/>
                  <a:pt x="28" y="440"/>
                </a:cubicBezTo>
                <a:cubicBezTo>
                  <a:pt x="44" y="440"/>
                  <a:pt x="63" y="438"/>
                  <a:pt x="81" y="438"/>
                </a:cubicBezTo>
                <a:cubicBezTo>
                  <a:pt x="100" y="438"/>
                  <a:pt x="118" y="438"/>
                  <a:pt x="136" y="438"/>
                </a:cubicBezTo>
                <a:cubicBezTo>
                  <a:pt x="155" y="438"/>
                  <a:pt x="173" y="438"/>
                  <a:pt x="190" y="438"/>
                </a:cubicBezTo>
                <a:cubicBezTo>
                  <a:pt x="208" y="438"/>
                  <a:pt x="228" y="440"/>
                  <a:pt x="247" y="440"/>
                </a:cubicBezTo>
                <a:cubicBezTo>
                  <a:pt x="252" y="440"/>
                  <a:pt x="262" y="440"/>
                  <a:pt x="262" y="427"/>
                </a:cubicBezTo>
                <a:cubicBezTo>
                  <a:pt x="262" y="420"/>
                  <a:pt x="256" y="420"/>
                  <a:pt x="240" y="420"/>
                </a:cubicBezTo>
                <a:cubicBezTo>
                  <a:pt x="223" y="420"/>
                  <a:pt x="214" y="420"/>
                  <a:pt x="197" y="418"/>
                </a:cubicBezTo>
                <a:cubicBezTo>
                  <a:pt x="179" y="416"/>
                  <a:pt x="173" y="414"/>
                  <a:pt x="173" y="405"/>
                </a:cubicBezTo>
                <a:cubicBezTo>
                  <a:pt x="173" y="403"/>
                  <a:pt x="173" y="400"/>
                  <a:pt x="175" y="391"/>
                </a:cubicBezTo>
                <a:lnTo>
                  <a:pt x="262" y="46"/>
                </a:lnTo>
              </a:path>
            </a:pathLst>
          </a:custGeom>
          <a:solidFill>
            <a:srgbClr val="000000"/>
          </a:solidFill>
          <a:ln w="12600">
            <a:noFill/>
          </a:ln>
        </p:spPr>
      </p:sp>
      <p:sp>
        <p:nvSpPr>
          <p:cNvPr id="215" name="Freeform 28"/>
          <p:cNvSpPr/>
          <p:nvPr/>
        </p:nvSpPr>
        <p:spPr>
          <a:xfrm>
            <a:off x="8486640" y="6837840"/>
            <a:ext cx="199440" cy="160200"/>
          </a:xfrm>
          <a:custGeom>
            <a:avLst/>
            <a:gdLst/>
            <a:ahLst/>
            <a:rect l="0" t="0" r="r" b="b"/>
            <a:pathLst>
              <a:path w="554" h="445">
                <a:moveTo>
                  <a:pt x="306" y="181"/>
                </a:moveTo>
                <a:cubicBezTo>
                  <a:pt x="306" y="179"/>
                  <a:pt x="302" y="175"/>
                  <a:pt x="302" y="173"/>
                </a:cubicBezTo>
                <a:cubicBezTo>
                  <a:pt x="302" y="171"/>
                  <a:pt x="315" y="162"/>
                  <a:pt x="322" y="157"/>
                </a:cubicBezTo>
                <a:lnTo>
                  <a:pt x="435" y="70"/>
                </a:lnTo>
                <a:cubicBezTo>
                  <a:pt x="496" y="24"/>
                  <a:pt x="521" y="22"/>
                  <a:pt x="542" y="20"/>
                </a:cubicBezTo>
                <a:cubicBezTo>
                  <a:pt x="547" y="20"/>
                  <a:pt x="553" y="18"/>
                  <a:pt x="553" y="7"/>
                </a:cubicBezTo>
                <a:cubicBezTo>
                  <a:pt x="553" y="4"/>
                  <a:pt x="551" y="0"/>
                  <a:pt x="545" y="0"/>
                </a:cubicBezTo>
                <a:cubicBezTo>
                  <a:pt x="531" y="0"/>
                  <a:pt x="516" y="2"/>
                  <a:pt x="499" y="2"/>
                </a:cubicBezTo>
                <a:cubicBezTo>
                  <a:pt x="475" y="2"/>
                  <a:pt x="451" y="0"/>
                  <a:pt x="428" y="0"/>
                </a:cubicBezTo>
                <a:cubicBezTo>
                  <a:pt x="424" y="0"/>
                  <a:pt x="415" y="0"/>
                  <a:pt x="415" y="13"/>
                </a:cubicBezTo>
                <a:cubicBezTo>
                  <a:pt x="415" y="18"/>
                  <a:pt x="418" y="20"/>
                  <a:pt x="424" y="20"/>
                </a:cubicBezTo>
                <a:cubicBezTo>
                  <a:pt x="437" y="22"/>
                  <a:pt x="442" y="24"/>
                  <a:pt x="442" y="33"/>
                </a:cubicBezTo>
                <a:cubicBezTo>
                  <a:pt x="442" y="46"/>
                  <a:pt x="424" y="61"/>
                  <a:pt x="420" y="64"/>
                </a:cubicBezTo>
                <a:lnTo>
                  <a:pt x="166" y="258"/>
                </a:lnTo>
                <a:lnTo>
                  <a:pt x="217" y="50"/>
                </a:lnTo>
                <a:cubicBezTo>
                  <a:pt x="225" y="26"/>
                  <a:pt x="225" y="20"/>
                  <a:pt x="273" y="20"/>
                </a:cubicBezTo>
                <a:cubicBezTo>
                  <a:pt x="289" y="20"/>
                  <a:pt x="295" y="20"/>
                  <a:pt x="295" y="7"/>
                </a:cubicBezTo>
                <a:cubicBezTo>
                  <a:pt x="295" y="2"/>
                  <a:pt x="289" y="0"/>
                  <a:pt x="286" y="0"/>
                </a:cubicBezTo>
                <a:cubicBezTo>
                  <a:pt x="267" y="0"/>
                  <a:pt x="221" y="2"/>
                  <a:pt x="203" y="2"/>
                </a:cubicBezTo>
                <a:cubicBezTo>
                  <a:pt x="184" y="2"/>
                  <a:pt x="138" y="0"/>
                  <a:pt x="120" y="0"/>
                </a:cubicBezTo>
                <a:cubicBezTo>
                  <a:pt x="114" y="0"/>
                  <a:pt x="105" y="0"/>
                  <a:pt x="105" y="13"/>
                </a:cubicBezTo>
                <a:cubicBezTo>
                  <a:pt x="105" y="20"/>
                  <a:pt x="112" y="20"/>
                  <a:pt x="125" y="20"/>
                </a:cubicBezTo>
                <a:cubicBezTo>
                  <a:pt x="133" y="20"/>
                  <a:pt x="146" y="20"/>
                  <a:pt x="153" y="22"/>
                </a:cubicBezTo>
                <a:cubicBezTo>
                  <a:pt x="164" y="22"/>
                  <a:pt x="168" y="24"/>
                  <a:pt x="168" y="31"/>
                </a:cubicBezTo>
                <a:cubicBezTo>
                  <a:pt x="168" y="35"/>
                  <a:pt x="166" y="37"/>
                  <a:pt x="164" y="44"/>
                </a:cubicBezTo>
                <a:lnTo>
                  <a:pt x="77" y="394"/>
                </a:lnTo>
                <a:cubicBezTo>
                  <a:pt x="70" y="418"/>
                  <a:pt x="70" y="424"/>
                  <a:pt x="18" y="424"/>
                </a:cubicBezTo>
                <a:cubicBezTo>
                  <a:pt x="7" y="424"/>
                  <a:pt x="0" y="424"/>
                  <a:pt x="0" y="437"/>
                </a:cubicBezTo>
                <a:cubicBezTo>
                  <a:pt x="0" y="444"/>
                  <a:pt x="7" y="444"/>
                  <a:pt x="9" y="444"/>
                </a:cubicBezTo>
                <a:cubicBezTo>
                  <a:pt x="28" y="444"/>
                  <a:pt x="74" y="442"/>
                  <a:pt x="92" y="442"/>
                </a:cubicBezTo>
                <a:cubicBezTo>
                  <a:pt x="105" y="442"/>
                  <a:pt x="120" y="442"/>
                  <a:pt x="135" y="442"/>
                </a:cubicBezTo>
                <a:cubicBezTo>
                  <a:pt x="147" y="442"/>
                  <a:pt x="162" y="444"/>
                  <a:pt x="177" y="444"/>
                </a:cubicBezTo>
                <a:cubicBezTo>
                  <a:pt x="181" y="444"/>
                  <a:pt x="190" y="444"/>
                  <a:pt x="190" y="431"/>
                </a:cubicBezTo>
                <a:cubicBezTo>
                  <a:pt x="190" y="424"/>
                  <a:pt x="182" y="424"/>
                  <a:pt x="171" y="424"/>
                </a:cubicBezTo>
                <a:cubicBezTo>
                  <a:pt x="147" y="424"/>
                  <a:pt x="129" y="424"/>
                  <a:pt x="129" y="413"/>
                </a:cubicBezTo>
                <a:cubicBezTo>
                  <a:pt x="129" y="407"/>
                  <a:pt x="133" y="394"/>
                  <a:pt x="135" y="383"/>
                </a:cubicBezTo>
                <a:cubicBezTo>
                  <a:pt x="144" y="350"/>
                  <a:pt x="153" y="315"/>
                  <a:pt x="160" y="282"/>
                </a:cubicBezTo>
                <a:lnTo>
                  <a:pt x="258" y="206"/>
                </a:lnTo>
                <a:lnTo>
                  <a:pt x="334" y="381"/>
                </a:lnTo>
                <a:cubicBezTo>
                  <a:pt x="341" y="398"/>
                  <a:pt x="341" y="400"/>
                  <a:pt x="341" y="403"/>
                </a:cubicBezTo>
                <a:cubicBezTo>
                  <a:pt x="341" y="424"/>
                  <a:pt x="313" y="424"/>
                  <a:pt x="306" y="424"/>
                </a:cubicBezTo>
                <a:cubicBezTo>
                  <a:pt x="300" y="424"/>
                  <a:pt x="293" y="424"/>
                  <a:pt x="293" y="437"/>
                </a:cubicBezTo>
                <a:cubicBezTo>
                  <a:pt x="293" y="444"/>
                  <a:pt x="300" y="444"/>
                  <a:pt x="302" y="444"/>
                </a:cubicBezTo>
                <a:cubicBezTo>
                  <a:pt x="328" y="444"/>
                  <a:pt x="356" y="442"/>
                  <a:pt x="381" y="442"/>
                </a:cubicBezTo>
                <a:cubicBezTo>
                  <a:pt x="394" y="442"/>
                  <a:pt x="429" y="444"/>
                  <a:pt x="444" y="444"/>
                </a:cubicBezTo>
                <a:cubicBezTo>
                  <a:pt x="448" y="444"/>
                  <a:pt x="457" y="444"/>
                  <a:pt x="457" y="431"/>
                </a:cubicBezTo>
                <a:cubicBezTo>
                  <a:pt x="457" y="424"/>
                  <a:pt x="450" y="424"/>
                  <a:pt x="442" y="424"/>
                </a:cubicBezTo>
                <a:cubicBezTo>
                  <a:pt x="416" y="424"/>
                  <a:pt x="407" y="418"/>
                  <a:pt x="398" y="394"/>
                </a:cubicBezTo>
                <a:lnTo>
                  <a:pt x="306" y="181"/>
                </a:lnTo>
              </a:path>
            </a:pathLst>
          </a:custGeom>
          <a:solidFill>
            <a:srgbClr val="000000"/>
          </a:solidFill>
          <a:ln w="12600">
            <a:noFill/>
          </a:ln>
        </p:spPr>
      </p:sp>
      <p:sp>
        <p:nvSpPr>
          <p:cNvPr id="216" name="Freeform 29"/>
          <p:cNvSpPr/>
          <p:nvPr/>
        </p:nvSpPr>
        <p:spPr>
          <a:xfrm>
            <a:off x="8705520" y="6822000"/>
            <a:ext cx="55440" cy="233640"/>
          </a:xfrm>
          <a:custGeom>
            <a:avLst/>
            <a:gdLst/>
            <a:ahLst/>
            <a:rect l="0" t="0" r="r" b="b"/>
            <a:pathLst>
              <a:path w="154" h="649">
                <a:moveTo>
                  <a:pt x="153" y="324"/>
                </a:moveTo>
                <a:cubicBezTo>
                  <a:pt x="153" y="274"/>
                  <a:pt x="146" y="195"/>
                  <a:pt x="109" y="122"/>
                </a:cubicBezTo>
                <a:cubicBezTo>
                  <a:pt x="70" y="42"/>
                  <a:pt x="13" y="0"/>
                  <a:pt x="7" y="0"/>
                </a:cubicBezTo>
                <a:cubicBezTo>
                  <a:pt x="2" y="0"/>
                  <a:pt x="0" y="2"/>
                  <a:pt x="0" y="7"/>
                </a:cubicBezTo>
                <a:cubicBezTo>
                  <a:pt x="0" y="9"/>
                  <a:pt x="0" y="9"/>
                  <a:pt x="13" y="22"/>
                </a:cubicBezTo>
                <a:cubicBezTo>
                  <a:pt x="77" y="87"/>
                  <a:pt x="114" y="190"/>
                  <a:pt x="114" y="324"/>
                </a:cubicBezTo>
                <a:cubicBezTo>
                  <a:pt x="114" y="437"/>
                  <a:pt x="90" y="551"/>
                  <a:pt x="9" y="632"/>
                </a:cubicBezTo>
                <a:cubicBezTo>
                  <a:pt x="0" y="639"/>
                  <a:pt x="0" y="641"/>
                  <a:pt x="0" y="643"/>
                </a:cubicBezTo>
                <a:cubicBezTo>
                  <a:pt x="0" y="647"/>
                  <a:pt x="2" y="648"/>
                  <a:pt x="7" y="648"/>
                </a:cubicBezTo>
                <a:cubicBezTo>
                  <a:pt x="13" y="648"/>
                  <a:pt x="72" y="604"/>
                  <a:pt x="111" y="523"/>
                </a:cubicBezTo>
                <a:cubicBezTo>
                  <a:pt x="144" y="451"/>
                  <a:pt x="153" y="379"/>
                  <a:pt x="153" y="324"/>
                </a:cubicBezTo>
              </a:path>
            </a:pathLst>
          </a:custGeom>
          <a:solidFill>
            <a:srgbClr val="000000"/>
          </a:solidFill>
          <a:ln w="12600">
            <a:noFill/>
          </a:ln>
        </p:spPr>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504000" y="301320"/>
            <a:ext cx="9071640" cy="1262160"/>
          </a:xfrm>
          <a:prstGeom prst="rect">
            <a:avLst/>
          </a:prstGeom>
          <a:noFill/>
          <a:ln>
            <a:noFill/>
          </a:ln>
        </p:spPr>
        <p:txBody>
          <a:bodyPr lIns="0" rIns="0" tIns="0" bIns="0" anchor="ctr"/>
          <a:p>
            <a:pPr algn="ctr"/>
            <a:r>
              <a:rPr b="0" lang="en-AU" sz="4400" spc="-1" strike="noStrike">
                <a:solidFill>
                  <a:srgbClr val="000000"/>
                </a:solidFill>
                <a:uFill>
                  <a:solidFill>
                    <a:srgbClr val="ffffff"/>
                  </a:solidFill>
                </a:uFill>
                <a:latin typeface="Arial"/>
              </a:rPr>
              <a:t>Establishing a link between causal graphs and bandits</a:t>
            </a:r>
            <a:endParaRPr b="0" lang="en-AU" sz="4400" spc="-1" strike="noStrike">
              <a:solidFill>
                <a:srgbClr val="000000"/>
              </a:solidFill>
              <a:uFill>
                <a:solidFill>
                  <a:srgbClr val="ffffff"/>
                </a:solidFill>
              </a:uFill>
              <a:latin typeface="Arial"/>
            </a:endParaRPr>
          </a:p>
        </p:txBody>
      </p:sp>
      <p:sp>
        <p:nvSpPr>
          <p:cNvPr id="218"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AU" sz="2800" spc="-1" strike="noStrike">
                <a:solidFill>
                  <a:srgbClr val="000000"/>
                </a:solidFill>
                <a:uFill>
                  <a:solidFill>
                    <a:srgbClr val="ffffff"/>
                  </a:solidFill>
                </a:uFill>
                <a:latin typeface="Arial"/>
              </a:rPr>
              <a:t>Each possible assignment of variables to values that we </a:t>
            </a:r>
            <a:r>
              <a:rPr b="0" lang="en-AU" sz="2800" spc="-1" strike="noStrike">
                <a:solidFill>
                  <a:srgbClr val="000000"/>
                </a:solidFill>
                <a:uFill>
                  <a:solidFill>
                    <a:srgbClr val="ffffff"/>
                  </a:solidFill>
                </a:uFill>
                <a:latin typeface="Arial"/>
              </a:rPr>
              <a:t>can</a:t>
            </a:r>
            <a:r>
              <a:rPr b="0" lang="en-AU" sz="2800" spc="-1" strike="noStrike">
                <a:solidFill>
                  <a:srgbClr val="000000"/>
                </a:solidFill>
                <a:uFill>
                  <a:solidFill>
                    <a:srgbClr val="ffffff"/>
                  </a:solidFill>
                </a:uFill>
                <a:latin typeface="Arial"/>
              </a:rPr>
              <a:t> make is an action (or bandit arm)</a:t>
            </a:r>
            <a:endParaRPr b="0" lang="en-AU"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AU" sz="2800" spc="-1" strike="noStrike">
                <a:solidFill>
                  <a:srgbClr val="000000"/>
                </a:solidFill>
                <a:uFill>
                  <a:solidFill>
                    <a:srgbClr val="ffffff"/>
                  </a:solidFill>
                </a:uFill>
                <a:latin typeface="Arial"/>
              </a:rPr>
              <a:t>Reward is value of a single specified node in the graph after the action is chosen – cost of actions.</a:t>
            </a:r>
            <a:endParaRPr b="0" lang="en-AU"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AU" sz="3200" spc="-1" strike="noStrike">
                <a:solidFill>
                  <a:srgbClr val="000000"/>
                </a:solidFill>
                <a:uFill>
                  <a:solidFill>
                    <a:srgbClr val="ffffff"/>
                  </a:solidFill>
                </a:uFill>
                <a:latin typeface="Arial"/>
              </a:rPr>
              <a:t> </a:t>
            </a:r>
            <a:endParaRPr b="0" lang="en-AU" sz="3200" spc="-1" strike="noStrike">
              <a:solidFill>
                <a:srgbClr val="000000"/>
              </a:solidFill>
              <a:uFill>
                <a:solidFill>
                  <a:srgbClr val="ffffff"/>
                </a:solidFill>
              </a:uFill>
              <a:latin typeface="Arial"/>
            </a:endParaRPr>
          </a:p>
        </p:txBody>
      </p:sp>
      <p:pic>
        <p:nvPicPr>
          <p:cNvPr id="219" name="" descr=""/>
          <p:cNvPicPr/>
          <p:nvPr/>
        </p:nvPicPr>
        <p:blipFill>
          <a:blip r:embed="rId1"/>
          <a:stretch/>
        </p:blipFill>
        <p:spPr>
          <a:xfrm>
            <a:off x="5947560" y="3952800"/>
            <a:ext cx="3556440" cy="3247200"/>
          </a:xfrm>
          <a:prstGeom prst="rect">
            <a:avLst/>
          </a:prstGeom>
          <a:ln>
            <a:noFill/>
          </a:ln>
        </p:spPr>
      </p:pic>
      <p:pic>
        <p:nvPicPr>
          <p:cNvPr id="220" name="" descr=""/>
          <p:cNvPicPr/>
          <p:nvPr/>
        </p:nvPicPr>
        <p:blipFill>
          <a:blip r:embed="rId2"/>
          <a:stretch/>
        </p:blipFill>
        <p:spPr>
          <a:xfrm>
            <a:off x="1944000" y="4248000"/>
            <a:ext cx="3828240" cy="235584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8930160" y="7272720"/>
            <a:ext cx="645120" cy="237600"/>
          </a:xfrm>
          <a:prstGeom prst="rect">
            <a:avLst/>
          </a:prstGeom>
          <a:noFill/>
          <a:ln>
            <a:noFill/>
          </a:ln>
        </p:spPr>
        <p:txBody>
          <a:bodyPr/>
          <a:p>
            <a:pPr algn="r">
              <a:lnSpc>
                <a:spcPct val="100000"/>
              </a:lnSpc>
            </a:pPr>
            <a:fld id="{BC856EBB-408C-4AAF-9156-3B09D3F81C88}" type="slidenum">
              <a:rPr b="0" lang="en-AU" sz="1400" spc="-1" strike="noStrike">
                <a:solidFill>
                  <a:srgbClr val="000000"/>
                </a:solidFill>
                <a:uFill>
                  <a:solidFill>
                    <a:srgbClr val="ffffff"/>
                  </a:solidFill>
                </a:uFill>
                <a:latin typeface="Arial"/>
                <a:ea typeface="Arial"/>
              </a:rPr>
              <a:t>&lt;number&gt;</a:t>
            </a:fld>
            <a:endParaRPr b="0" lang="en-AU" sz="1540" spc="-1" strike="noStrike">
              <a:solidFill>
                <a:srgbClr val="000000"/>
              </a:solidFill>
              <a:uFill>
                <a:solidFill>
                  <a:srgbClr val="ffffff"/>
                </a:solidFill>
              </a:uFill>
              <a:latin typeface="Times New Roman"/>
            </a:endParaRPr>
          </a:p>
        </p:txBody>
      </p:sp>
      <p:sp>
        <p:nvSpPr>
          <p:cNvPr id="91" name="TextShape 2"/>
          <p:cNvSpPr txBox="1"/>
          <p:nvPr/>
        </p:nvSpPr>
        <p:spPr>
          <a:xfrm>
            <a:off x="516240" y="843120"/>
            <a:ext cx="9071640" cy="1259640"/>
          </a:xfrm>
          <a:prstGeom prst="rect">
            <a:avLst/>
          </a:prstGeom>
          <a:noFill/>
          <a:ln>
            <a:noFill/>
          </a:ln>
        </p:spPr>
        <p:txBody>
          <a:bodyPr anchor="ctr"/>
          <a:p>
            <a:endParaRPr b="0" lang="en-AU" sz="4640" spc="-1" strike="noStrike">
              <a:solidFill>
                <a:srgbClr val="000000"/>
              </a:solidFill>
              <a:uFill>
                <a:solidFill>
                  <a:srgbClr val="ffffff"/>
                </a:solidFill>
              </a:uFill>
              <a:latin typeface="Arial"/>
            </a:endParaRPr>
          </a:p>
        </p:txBody>
      </p:sp>
      <p:sp>
        <p:nvSpPr>
          <p:cNvPr id="92" name="TextShape 3"/>
          <p:cNvSpPr txBox="1"/>
          <p:nvPr/>
        </p:nvSpPr>
        <p:spPr>
          <a:xfrm>
            <a:off x="504000" y="2112120"/>
            <a:ext cx="9071640" cy="4640760"/>
          </a:xfrm>
          <a:prstGeom prst="rect">
            <a:avLst/>
          </a:prstGeom>
          <a:noFill/>
          <a:ln>
            <a:noFill/>
          </a:ln>
        </p:spPr>
        <p:txBody>
          <a:bodyPr/>
          <a:p>
            <a:endParaRPr b="0" lang="en-AU" sz="3530" spc="-1" strike="noStrike">
              <a:solidFill>
                <a:srgbClr val="000000"/>
              </a:solidFill>
              <a:uFill>
                <a:solidFill>
                  <a:srgbClr val="ffffff"/>
                </a:solidFill>
              </a:uFill>
              <a:latin typeface="Arial"/>
            </a:endParaRPr>
          </a:p>
        </p:txBody>
      </p:sp>
      <p:sp>
        <p:nvSpPr>
          <p:cNvPr id="93" name="TextShape 4"/>
          <p:cNvSpPr txBox="1"/>
          <p:nvPr/>
        </p:nvSpPr>
        <p:spPr>
          <a:xfrm>
            <a:off x="468720" y="765000"/>
            <a:ext cx="8229240" cy="1142640"/>
          </a:xfrm>
          <a:prstGeom prst="rect">
            <a:avLst/>
          </a:prstGeom>
          <a:noFill/>
          <a:ln>
            <a:noFill/>
          </a:ln>
        </p:spPr>
        <p:txBody>
          <a:bodyPr anchor="ctr"/>
          <a:p>
            <a:pPr>
              <a:lnSpc>
                <a:spcPct val="100000"/>
              </a:lnSpc>
            </a:pPr>
            <a:r>
              <a:rPr b="0" lang="en-AU" sz="3600" spc="-1" strike="noStrike">
                <a:solidFill>
                  <a:srgbClr val="527688"/>
                </a:solidFill>
                <a:uFill>
                  <a:solidFill>
                    <a:srgbClr val="ffffff"/>
                  </a:solidFill>
                </a:uFill>
                <a:latin typeface="Arial"/>
              </a:rPr>
              <a:t>What is causality</a:t>
            </a:r>
            <a:endParaRPr b="0" lang="en-AU" sz="4640" spc="-1" strike="noStrike">
              <a:solidFill>
                <a:srgbClr val="000000"/>
              </a:solidFill>
              <a:uFill>
                <a:solidFill>
                  <a:srgbClr val="ffffff"/>
                </a:solidFill>
              </a:uFill>
              <a:latin typeface="Arial"/>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504000" y="301320"/>
            <a:ext cx="9071640" cy="1262160"/>
          </a:xfrm>
          <a:prstGeom prst="rect">
            <a:avLst/>
          </a:prstGeom>
          <a:noFill/>
          <a:ln>
            <a:noFill/>
          </a:ln>
        </p:spPr>
        <p:txBody>
          <a:bodyPr lIns="0" rIns="0" tIns="0" bIns="0" anchor="ctr"/>
          <a:p>
            <a:pPr algn="ctr"/>
            <a:r>
              <a:rPr b="0" lang="en-AU" sz="4400" spc="-1" strike="noStrike">
                <a:solidFill>
                  <a:srgbClr val="000000"/>
                </a:solidFill>
                <a:uFill>
                  <a:solidFill>
                    <a:srgbClr val="ffffff"/>
                  </a:solidFill>
                </a:uFill>
                <a:latin typeface="Arial"/>
              </a:rPr>
              <a:t>Feedback on reward node only</a:t>
            </a:r>
            <a:endParaRPr b="0" lang="en-AU" sz="4400" spc="-1" strike="noStrike">
              <a:solidFill>
                <a:srgbClr val="000000"/>
              </a:solidFill>
              <a:uFill>
                <a:solidFill>
                  <a:srgbClr val="ffffff"/>
                </a:solidFill>
              </a:uFill>
              <a:latin typeface="Arial"/>
            </a:endParaRPr>
          </a:p>
        </p:txBody>
      </p:sp>
      <p:sp>
        <p:nvSpPr>
          <p:cNvPr id="222"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AU" sz="3200" spc="-1" strike="noStrike">
                <a:solidFill>
                  <a:srgbClr val="000000"/>
                </a:solidFill>
                <a:uFill>
                  <a:solidFill>
                    <a:srgbClr val="ffffff"/>
                  </a:solidFill>
                </a:uFill>
                <a:latin typeface="Arial"/>
              </a:rPr>
              <a:t>We can rule out some actions immediately based on the graph structure</a:t>
            </a:r>
            <a:endParaRPr b="0" lang="en-AU"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AU" sz="3200" spc="-1" strike="noStrike">
                <a:solidFill>
                  <a:srgbClr val="000000"/>
                </a:solidFill>
                <a:uFill>
                  <a:solidFill>
                    <a:srgbClr val="ffffff"/>
                  </a:solidFill>
                </a:uFill>
                <a:latin typeface="Arial"/>
              </a:rPr>
              <a:t>Then run a standard bandit algorithm on remaining actions</a:t>
            </a:r>
            <a:endParaRPr b="0" lang="en-AU" sz="3200" spc="-1" strike="noStrike">
              <a:solidFill>
                <a:srgbClr val="000000"/>
              </a:solidFill>
              <a:uFill>
                <a:solidFill>
                  <a:srgbClr val="ffffff"/>
                </a:solidFill>
              </a:uFill>
              <a:latin typeface="Arial"/>
            </a:endParaRPr>
          </a:p>
        </p:txBody>
      </p:sp>
      <p:pic>
        <p:nvPicPr>
          <p:cNvPr id="223" name="" descr=""/>
          <p:cNvPicPr/>
          <p:nvPr/>
        </p:nvPicPr>
        <p:blipFill>
          <a:blip r:embed="rId1"/>
          <a:stretch/>
        </p:blipFill>
        <p:spPr>
          <a:xfrm>
            <a:off x="4248000" y="3474360"/>
            <a:ext cx="5400000" cy="3581640"/>
          </a:xfrm>
          <a:prstGeom prst="rect">
            <a:avLst/>
          </a:prstGeom>
          <a:ln>
            <a:noFill/>
          </a:ln>
        </p:spPr>
      </p:pic>
      <p:sp>
        <p:nvSpPr>
          <p:cNvPr id="224" name="TextShape 3"/>
          <p:cNvSpPr txBox="1"/>
          <p:nvPr/>
        </p:nvSpPr>
        <p:spPr>
          <a:xfrm>
            <a:off x="7128000" y="7225560"/>
            <a:ext cx="2880000" cy="262440"/>
          </a:xfrm>
          <a:prstGeom prst="rect">
            <a:avLst/>
          </a:prstGeom>
          <a:noFill/>
          <a:ln>
            <a:noFill/>
          </a:ln>
        </p:spPr>
        <p:txBody>
          <a:bodyPr lIns="90000" rIns="90000" tIns="45000" bIns="45000"/>
          <a:p>
            <a:r>
              <a:rPr b="0" lang="en-AU" sz="1200" spc="-1" strike="noStrike">
                <a:solidFill>
                  <a:srgbClr val="000000"/>
                </a:solidFill>
                <a:uFill>
                  <a:solidFill>
                    <a:srgbClr val="ffffff"/>
                  </a:solidFill>
                </a:uFill>
                <a:latin typeface="Arial"/>
              </a:rPr>
              <a:t>Network adapted from Koller(2009)</a:t>
            </a:r>
            <a:endParaRPr b="0" lang="en-AU" sz="1800" spc="-1" strike="noStrike">
              <a:solidFill>
                <a:srgbClr val="000000"/>
              </a:solidFill>
              <a:uFill>
                <a:solidFill>
                  <a:srgbClr val="ffffff"/>
                </a:solidFill>
              </a:uFill>
              <a:latin typeface="Arial"/>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504000" y="301320"/>
            <a:ext cx="9071640" cy="1262160"/>
          </a:xfrm>
          <a:prstGeom prst="rect">
            <a:avLst/>
          </a:prstGeom>
          <a:noFill/>
          <a:ln>
            <a:noFill/>
          </a:ln>
        </p:spPr>
        <p:txBody>
          <a:bodyPr lIns="0" rIns="0" tIns="0" bIns="0" anchor="ctr"/>
          <a:p>
            <a:pPr algn="ctr"/>
            <a:r>
              <a:rPr b="0" lang="en-AU" sz="4400" spc="-1" strike="noStrike">
                <a:solidFill>
                  <a:srgbClr val="000000"/>
                </a:solidFill>
                <a:uFill>
                  <a:solidFill>
                    <a:srgbClr val="ffffff"/>
                  </a:solidFill>
                </a:uFill>
                <a:latin typeface="Arial"/>
              </a:rPr>
              <a:t>Feedback on additional nodes</a:t>
            </a:r>
            <a:endParaRPr b="0" lang="en-AU" sz="4400" spc="-1" strike="noStrike">
              <a:solidFill>
                <a:srgbClr val="000000"/>
              </a:solidFill>
              <a:uFill>
                <a:solidFill>
                  <a:srgbClr val="ffffff"/>
                </a:solidFill>
              </a:uFill>
              <a:latin typeface="Arial"/>
            </a:endParaRPr>
          </a:p>
        </p:txBody>
      </p:sp>
      <p:sp>
        <p:nvSpPr>
          <p:cNvPr id="226" name="TextShape 2"/>
          <p:cNvSpPr txBox="1"/>
          <p:nvPr/>
        </p:nvSpPr>
        <p:spPr>
          <a:xfrm>
            <a:off x="432000" y="1413720"/>
            <a:ext cx="9576000" cy="1106280"/>
          </a:xfrm>
          <a:prstGeom prst="rect">
            <a:avLst/>
          </a:prstGeom>
          <a:noFill/>
          <a:ln>
            <a:noFill/>
          </a:ln>
        </p:spPr>
        <p:txBody>
          <a:bodyPr lIns="90000" rIns="90000" tIns="45000" bIns="45000"/>
          <a:p>
            <a:pPr marL="216000" indent="-216000">
              <a:buClr>
                <a:srgbClr val="000000"/>
              </a:buClr>
              <a:buSzPct val="45000"/>
              <a:buFont typeface="Wingdings" charset="2"/>
              <a:buChar char=""/>
            </a:pPr>
            <a:r>
              <a:rPr b="0" lang="en-AU" sz="3200" spc="-1" strike="noStrike">
                <a:solidFill>
                  <a:srgbClr val="000000"/>
                </a:solidFill>
                <a:uFill>
                  <a:solidFill>
                    <a:srgbClr val="ffffff"/>
                  </a:solidFill>
                </a:uFill>
                <a:latin typeface="Arial"/>
              </a:rPr>
              <a:t>Can give us some, but not always full, information on actions that were not selected.</a:t>
            </a:r>
            <a:endParaRPr b="0" lang="en-AU" sz="1800" spc="-1" strike="noStrike">
              <a:solidFill>
                <a:srgbClr val="000000"/>
              </a:solidFill>
              <a:uFill>
                <a:solidFill>
                  <a:srgbClr val="ffffff"/>
                </a:solidFill>
              </a:uFill>
              <a:latin typeface="Arial"/>
            </a:endParaRPr>
          </a:p>
        </p:txBody>
      </p:sp>
      <p:pic>
        <p:nvPicPr>
          <p:cNvPr id="227" name="" descr=""/>
          <p:cNvPicPr/>
          <p:nvPr/>
        </p:nvPicPr>
        <p:blipFill>
          <a:blip r:embed="rId1"/>
          <a:stretch/>
        </p:blipFill>
        <p:spPr>
          <a:xfrm>
            <a:off x="5832000" y="2296800"/>
            <a:ext cx="3556440" cy="3247200"/>
          </a:xfrm>
          <a:prstGeom prst="rect">
            <a:avLst/>
          </a:prstGeom>
          <a:ln>
            <a:noFill/>
          </a:ln>
        </p:spPr>
      </p:pic>
      <p:pic>
        <p:nvPicPr>
          <p:cNvPr id="228" name="" descr=""/>
          <p:cNvPicPr/>
          <p:nvPr/>
        </p:nvPicPr>
        <p:blipFill>
          <a:blip r:embed="rId2"/>
          <a:stretch/>
        </p:blipFill>
        <p:spPr>
          <a:xfrm>
            <a:off x="1440000" y="2952000"/>
            <a:ext cx="3828240" cy="2355840"/>
          </a:xfrm>
          <a:prstGeom prst="rect">
            <a:avLst/>
          </a:prstGeom>
          <a:ln>
            <a:noFill/>
          </a:ln>
        </p:spPr>
      </p:pic>
      <p:sp>
        <p:nvSpPr>
          <p:cNvPr id="229" name="Freeform 3"/>
          <p:cNvSpPr/>
          <p:nvPr/>
        </p:nvSpPr>
        <p:spPr>
          <a:xfrm>
            <a:off x="801720" y="6136920"/>
            <a:ext cx="177480" cy="169920"/>
          </a:xfrm>
          <a:custGeom>
            <a:avLst/>
            <a:gdLst/>
            <a:ahLst/>
            <a:rect l="0" t="0" r="r" b="b"/>
            <a:pathLst>
              <a:path w="493" h="472">
                <a:moveTo>
                  <a:pt x="182" y="254"/>
                </a:moveTo>
                <a:lnTo>
                  <a:pt x="299" y="254"/>
                </a:lnTo>
                <a:cubicBezTo>
                  <a:pt x="396" y="254"/>
                  <a:pt x="492" y="182"/>
                  <a:pt x="492" y="103"/>
                </a:cubicBezTo>
                <a:cubicBezTo>
                  <a:pt x="492" y="51"/>
                  <a:pt x="447" y="0"/>
                  <a:pt x="355" y="0"/>
                </a:cubicBezTo>
                <a:lnTo>
                  <a:pt x="133" y="0"/>
                </a:lnTo>
                <a:cubicBezTo>
                  <a:pt x="119" y="0"/>
                  <a:pt x="113" y="0"/>
                  <a:pt x="113" y="14"/>
                </a:cubicBezTo>
                <a:cubicBezTo>
                  <a:pt x="113" y="21"/>
                  <a:pt x="119" y="21"/>
                  <a:pt x="133" y="21"/>
                </a:cubicBezTo>
                <a:cubicBezTo>
                  <a:pt x="141" y="21"/>
                  <a:pt x="154" y="21"/>
                  <a:pt x="162" y="23"/>
                </a:cubicBezTo>
                <a:cubicBezTo>
                  <a:pt x="174" y="23"/>
                  <a:pt x="178" y="25"/>
                  <a:pt x="178" y="33"/>
                </a:cubicBezTo>
                <a:cubicBezTo>
                  <a:pt x="178" y="37"/>
                  <a:pt x="176" y="39"/>
                  <a:pt x="174" y="47"/>
                </a:cubicBezTo>
                <a:lnTo>
                  <a:pt x="82" y="418"/>
                </a:lnTo>
                <a:cubicBezTo>
                  <a:pt x="74" y="443"/>
                  <a:pt x="74" y="449"/>
                  <a:pt x="20" y="449"/>
                </a:cubicBezTo>
                <a:cubicBezTo>
                  <a:pt x="8" y="449"/>
                  <a:pt x="0" y="449"/>
                  <a:pt x="0" y="463"/>
                </a:cubicBezTo>
                <a:cubicBezTo>
                  <a:pt x="0" y="471"/>
                  <a:pt x="8" y="471"/>
                  <a:pt x="10" y="471"/>
                </a:cubicBezTo>
                <a:cubicBezTo>
                  <a:pt x="29" y="471"/>
                  <a:pt x="78" y="469"/>
                  <a:pt x="98" y="469"/>
                </a:cubicBezTo>
                <a:cubicBezTo>
                  <a:pt x="113" y="469"/>
                  <a:pt x="127" y="469"/>
                  <a:pt x="142" y="469"/>
                </a:cubicBezTo>
                <a:cubicBezTo>
                  <a:pt x="156" y="469"/>
                  <a:pt x="172" y="471"/>
                  <a:pt x="187" y="471"/>
                </a:cubicBezTo>
                <a:cubicBezTo>
                  <a:pt x="191" y="471"/>
                  <a:pt x="201" y="471"/>
                  <a:pt x="201" y="457"/>
                </a:cubicBezTo>
                <a:cubicBezTo>
                  <a:pt x="201" y="449"/>
                  <a:pt x="195" y="449"/>
                  <a:pt x="182" y="449"/>
                </a:cubicBezTo>
                <a:cubicBezTo>
                  <a:pt x="156" y="449"/>
                  <a:pt x="137" y="449"/>
                  <a:pt x="137" y="437"/>
                </a:cubicBezTo>
                <a:cubicBezTo>
                  <a:pt x="137" y="433"/>
                  <a:pt x="139" y="430"/>
                  <a:pt x="139" y="426"/>
                </a:cubicBezTo>
                <a:lnTo>
                  <a:pt x="182" y="254"/>
                </a:lnTo>
              </a:path>
              <a:path w="245" h="214">
                <a:moveTo>
                  <a:pt x="47" y="26"/>
                </a:moveTo>
                <a:cubicBezTo>
                  <a:pt x="53" y="2"/>
                  <a:pt x="55" y="0"/>
                  <a:pt x="84" y="0"/>
                </a:cubicBezTo>
                <a:lnTo>
                  <a:pt x="151" y="0"/>
                </a:lnTo>
                <a:cubicBezTo>
                  <a:pt x="207" y="0"/>
                  <a:pt x="244" y="18"/>
                  <a:pt x="244" y="67"/>
                </a:cubicBezTo>
                <a:cubicBezTo>
                  <a:pt x="244" y="94"/>
                  <a:pt x="231" y="153"/>
                  <a:pt x="203" y="178"/>
                </a:cubicBezTo>
                <a:cubicBezTo>
                  <a:pt x="170" y="209"/>
                  <a:pt x="127" y="213"/>
                  <a:pt x="98" y="213"/>
                </a:cubicBezTo>
                <a:lnTo>
                  <a:pt x="0" y="213"/>
                </a:lnTo>
                <a:lnTo>
                  <a:pt x="47" y="26"/>
                </a:lnTo>
              </a:path>
            </a:pathLst>
          </a:custGeom>
          <a:solidFill>
            <a:srgbClr val="000000"/>
          </a:solidFill>
          <a:ln w="12600">
            <a:noFill/>
          </a:ln>
        </p:spPr>
      </p:sp>
      <p:sp>
        <p:nvSpPr>
          <p:cNvPr id="230" name="Freeform 4"/>
          <p:cNvSpPr/>
          <p:nvPr/>
        </p:nvSpPr>
        <p:spPr>
          <a:xfrm>
            <a:off x="1009080" y="6120000"/>
            <a:ext cx="58680" cy="247680"/>
          </a:xfrm>
          <a:custGeom>
            <a:avLst/>
            <a:gdLst/>
            <a:ahLst/>
            <a:rect l="0" t="0" r="r" b="b"/>
            <a:pathLst>
              <a:path w="163" h="688">
                <a:moveTo>
                  <a:pt x="162" y="681"/>
                </a:moveTo>
                <a:cubicBezTo>
                  <a:pt x="162" y="680"/>
                  <a:pt x="162" y="678"/>
                  <a:pt x="148" y="666"/>
                </a:cubicBezTo>
                <a:cubicBezTo>
                  <a:pt x="62" y="580"/>
                  <a:pt x="41" y="449"/>
                  <a:pt x="41" y="344"/>
                </a:cubicBezTo>
                <a:cubicBezTo>
                  <a:pt x="41" y="225"/>
                  <a:pt x="66" y="105"/>
                  <a:pt x="152" y="20"/>
                </a:cubicBezTo>
                <a:cubicBezTo>
                  <a:pt x="162" y="10"/>
                  <a:pt x="162" y="10"/>
                  <a:pt x="162" y="8"/>
                </a:cubicBezTo>
                <a:cubicBezTo>
                  <a:pt x="162" y="2"/>
                  <a:pt x="158" y="0"/>
                  <a:pt x="154" y="0"/>
                </a:cubicBezTo>
                <a:cubicBezTo>
                  <a:pt x="146" y="0"/>
                  <a:pt x="84" y="47"/>
                  <a:pt x="43" y="135"/>
                </a:cubicBezTo>
                <a:cubicBezTo>
                  <a:pt x="8" y="211"/>
                  <a:pt x="0" y="287"/>
                  <a:pt x="0" y="344"/>
                </a:cubicBezTo>
                <a:cubicBezTo>
                  <a:pt x="0" y="398"/>
                  <a:pt x="8" y="480"/>
                  <a:pt x="45" y="558"/>
                </a:cubicBezTo>
                <a:cubicBezTo>
                  <a:pt x="88" y="644"/>
                  <a:pt x="146" y="687"/>
                  <a:pt x="154" y="687"/>
                </a:cubicBezTo>
                <a:cubicBezTo>
                  <a:pt x="158" y="687"/>
                  <a:pt x="162" y="685"/>
                  <a:pt x="162" y="681"/>
                </a:cubicBezTo>
              </a:path>
            </a:pathLst>
          </a:custGeom>
          <a:solidFill>
            <a:srgbClr val="000000"/>
          </a:solidFill>
          <a:ln w="12600">
            <a:noFill/>
          </a:ln>
        </p:spPr>
      </p:sp>
      <p:sp>
        <p:nvSpPr>
          <p:cNvPr id="231" name="Freeform 5"/>
          <p:cNvSpPr/>
          <p:nvPr/>
        </p:nvSpPr>
        <p:spPr>
          <a:xfrm>
            <a:off x="1089360" y="6136920"/>
            <a:ext cx="181080" cy="169920"/>
          </a:xfrm>
          <a:custGeom>
            <a:avLst/>
            <a:gdLst/>
            <a:ahLst/>
            <a:rect l="0" t="0" r="r" b="b"/>
            <a:pathLst>
              <a:path w="503" h="472">
                <a:moveTo>
                  <a:pt x="386" y="78"/>
                </a:moveTo>
                <a:lnTo>
                  <a:pt x="396" y="68"/>
                </a:lnTo>
                <a:cubicBezTo>
                  <a:pt x="418" y="49"/>
                  <a:pt x="439" y="25"/>
                  <a:pt x="486" y="21"/>
                </a:cubicBezTo>
                <a:cubicBezTo>
                  <a:pt x="494" y="21"/>
                  <a:pt x="502" y="21"/>
                  <a:pt x="502" y="8"/>
                </a:cubicBezTo>
                <a:cubicBezTo>
                  <a:pt x="502" y="2"/>
                  <a:pt x="498" y="0"/>
                  <a:pt x="492" y="0"/>
                </a:cubicBezTo>
                <a:cubicBezTo>
                  <a:pt x="474" y="0"/>
                  <a:pt x="455" y="2"/>
                  <a:pt x="435" y="2"/>
                </a:cubicBezTo>
                <a:cubicBezTo>
                  <a:pt x="412" y="2"/>
                  <a:pt x="388" y="0"/>
                  <a:pt x="367" y="0"/>
                </a:cubicBezTo>
                <a:cubicBezTo>
                  <a:pt x="363" y="0"/>
                  <a:pt x="353" y="0"/>
                  <a:pt x="353" y="14"/>
                </a:cubicBezTo>
                <a:cubicBezTo>
                  <a:pt x="353" y="21"/>
                  <a:pt x="361" y="21"/>
                  <a:pt x="363" y="21"/>
                </a:cubicBezTo>
                <a:cubicBezTo>
                  <a:pt x="369" y="21"/>
                  <a:pt x="388" y="23"/>
                  <a:pt x="388" y="37"/>
                </a:cubicBezTo>
                <a:cubicBezTo>
                  <a:pt x="388" y="49"/>
                  <a:pt x="373" y="66"/>
                  <a:pt x="369" y="70"/>
                </a:cubicBezTo>
                <a:lnTo>
                  <a:pt x="211" y="254"/>
                </a:lnTo>
                <a:lnTo>
                  <a:pt x="135" y="49"/>
                </a:lnTo>
                <a:cubicBezTo>
                  <a:pt x="131" y="39"/>
                  <a:pt x="131" y="39"/>
                  <a:pt x="131" y="37"/>
                </a:cubicBezTo>
                <a:cubicBezTo>
                  <a:pt x="131" y="21"/>
                  <a:pt x="164" y="21"/>
                  <a:pt x="172" y="21"/>
                </a:cubicBezTo>
                <a:cubicBezTo>
                  <a:pt x="180" y="21"/>
                  <a:pt x="187" y="21"/>
                  <a:pt x="187" y="8"/>
                </a:cubicBezTo>
                <a:cubicBezTo>
                  <a:pt x="187" y="0"/>
                  <a:pt x="180" y="0"/>
                  <a:pt x="178" y="0"/>
                </a:cubicBezTo>
                <a:cubicBezTo>
                  <a:pt x="158" y="0"/>
                  <a:pt x="109" y="2"/>
                  <a:pt x="90" y="2"/>
                </a:cubicBezTo>
                <a:cubicBezTo>
                  <a:pt x="72" y="2"/>
                  <a:pt x="31" y="0"/>
                  <a:pt x="14" y="0"/>
                </a:cubicBezTo>
                <a:cubicBezTo>
                  <a:pt x="10" y="0"/>
                  <a:pt x="0" y="0"/>
                  <a:pt x="0" y="14"/>
                </a:cubicBezTo>
                <a:cubicBezTo>
                  <a:pt x="0" y="21"/>
                  <a:pt x="8" y="21"/>
                  <a:pt x="16" y="21"/>
                </a:cubicBezTo>
                <a:cubicBezTo>
                  <a:pt x="57" y="21"/>
                  <a:pt x="61" y="27"/>
                  <a:pt x="66" y="45"/>
                </a:cubicBezTo>
                <a:lnTo>
                  <a:pt x="150" y="271"/>
                </a:lnTo>
                <a:cubicBezTo>
                  <a:pt x="152" y="273"/>
                  <a:pt x="154" y="281"/>
                  <a:pt x="154" y="283"/>
                </a:cubicBezTo>
                <a:cubicBezTo>
                  <a:pt x="154" y="285"/>
                  <a:pt x="127" y="396"/>
                  <a:pt x="123" y="408"/>
                </a:cubicBezTo>
                <a:cubicBezTo>
                  <a:pt x="113" y="447"/>
                  <a:pt x="113" y="449"/>
                  <a:pt x="59" y="449"/>
                </a:cubicBezTo>
                <a:cubicBezTo>
                  <a:pt x="45" y="449"/>
                  <a:pt x="39" y="449"/>
                  <a:pt x="39" y="463"/>
                </a:cubicBezTo>
                <a:cubicBezTo>
                  <a:pt x="39" y="471"/>
                  <a:pt x="47" y="471"/>
                  <a:pt x="49" y="471"/>
                </a:cubicBezTo>
                <a:cubicBezTo>
                  <a:pt x="68" y="471"/>
                  <a:pt x="117" y="469"/>
                  <a:pt x="137" y="469"/>
                </a:cubicBezTo>
                <a:cubicBezTo>
                  <a:pt x="154" y="469"/>
                  <a:pt x="205" y="471"/>
                  <a:pt x="224" y="471"/>
                </a:cubicBezTo>
                <a:cubicBezTo>
                  <a:pt x="228" y="471"/>
                  <a:pt x="236" y="471"/>
                  <a:pt x="236" y="457"/>
                </a:cubicBezTo>
                <a:cubicBezTo>
                  <a:pt x="236" y="449"/>
                  <a:pt x="230" y="449"/>
                  <a:pt x="217" y="449"/>
                </a:cubicBezTo>
                <a:cubicBezTo>
                  <a:pt x="217" y="449"/>
                  <a:pt x="203" y="449"/>
                  <a:pt x="191" y="447"/>
                </a:cubicBezTo>
                <a:cubicBezTo>
                  <a:pt x="178" y="447"/>
                  <a:pt x="174" y="445"/>
                  <a:pt x="174" y="437"/>
                </a:cubicBezTo>
                <a:cubicBezTo>
                  <a:pt x="174" y="432"/>
                  <a:pt x="180" y="408"/>
                  <a:pt x="183" y="394"/>
                </a:cubicBezTo>
                <a:lnTo>
                  <a:pt x="207" y="297"/>
                </a:lnTo>
                <a:cubicBezTo>
                  <a:pt x="211" y="283"/>
                  <a:pt x="211" y="281"/>
                  <a:pt x="217" y="275"/>
                </a:cubicBezTo>
                <a:lnTo>
                  <a:pt x="386" y="78"/>
                </a:lnTo>
              </a:path>
            </a:pathLst>
          </a:custGeom>
          <a:solidFill>
            <a:srgbClr val="000000"/>
          </a:solidFill>
          <a:ln w="12600">
            <a:noFill/>
          </a:ln>
        </p:spPr>
      </p:sp>
      <p:sp>
        <p:nvSpPr>
          <p:cNvPr id="232" name="Freeform 6"/>
          <p:cNvSpPr/>
          <p:nvPr/>
        </p:nvSpPr>
        <p:spPr>
          <a:xfrm>
            <a:off x="1308600" y="6120000"/>
            <a:ext cx="10800" cy="247680"/>
          </a:xfrm>
          <a:custGeom>
            <a:avLst/>
            <a:gdLst/>
            <a:ahLst/>
            <a:rect l="0" t="0" r="r" b="b"/>
            <a:pathLst>
              <a:path w="30" h="688">
                <a:moveTo>
                  <a:pt x="29" y="25"/>
                </a:moveTo>
                <a:cubicBezTo>
                  <a:pt x="29" y="12"/>
                  <a:pt x="29" y="0"/>
                  <a:pt x="16" y="0"/>
                </a:cubicBezTo>
                <a:cubicBezTo>
                  <a:pt x="0" y="0"/>
                  <a:pt x="0" y="12"/>
                  <a:pt x="0" y="25"/>
                </a:cubicBezTo>
                <a:lnTo>
                  <a:pt x="0" y="664"/>
                </a:lnTo>
                <a:cubicBezTo>
                  <a:pt x="0" y="676"/>
                  <a:pt x="0" y="687"/>
                  <a:pt x="16" y="687"/>
                </a:cubicBezTo>
                <a:cubicBezTo>
                  <a:pt x="29" y="687"/>
                  <a:pt x="29" y="676"/>
                  <a:pt x="29" y="664"/>
                </a:cubicBezTo>
                <a:lnTo>
                  <a:pt x="29" y="25"/>
                </a:lnTo>
              </a:path>
            </a:pathLst>
          </a:custGeom>
          <a:solidFill>
            <a:srgbClr val="000000"/>
          </a:solidFill>
          <a:ln w="12600">
            <a:noFill/>
          </a:ln>
        </p:spPr>
      </p:sp>
      <p:sp>
        <p:nvSpPr>
          <p:cNvPr id="233" name="Freeform 7"/>
          <p:cNvSpPr/>
          <p:nvPr/>
        </p:nvSpPr>
        <p:spPr>
          <a:xfrm>
            <a:off x="1357560" y="6134040"/>
            <a:ext cx="118440" cy="175320"/>
          </a:xfrm>
          <a:custGeom>
            <a:avLst/>
            <a:gdLst/>
            <a:ahLst/>
            <a:rect l="0" t="0" r="r" b="b"/>
            <a:pathLst>
              <a:path w="329" h="487">
                <a:moveTo>
                  <a:pt x="328" y="8"/>
                </a:moveTo>
                <a:cubicBezTo>
                  <a:pt x="328" y="8"/>
                  <a:pt x="328" y="0"/>
                  <a:pt x="320" y="0"/>
                </a:cubicBezTo>
                <a:cubicBezTo>
                  <a:pt x="308" y="0"/>
                  <a:pt x="244" y="6"/>
                  <a:pt x="232" y="8"/>
                </a:cubicBezTo>
                <a:cubicBezTo>
                  <a:pt x="226" y="8"/>
                  <a:pt x="223" y="12"/>
                  <a:pt x="223" y="21"/>
                </a:cubicBezTo>
                <a:cubicBezTo>
                  <a:pt x="223" y="29"/>
                  <a:pt x="228" y="29"/>
                  <a:pt x="238" y="29"/>
                </a:cubicBezTo>
                <a:cubicBezTo>
                  <a:pt x="271" y="29"/>
                  <a:pt x="273" y="33"/>
                  <a:pt x="273" y="41"/>
                </a:cubicBezTo>
                <a:lnTo>
                  <a:pt x="271" y="55"/>
                </a:lnTo>
                <a:lnTo>
                  <a:pt x="230" y="219"/>
                </a:lnTo>
                <a:cubicBezTo>
                  <a:pt x="217" y="191"/>
                  <a:pt x="197" y="174"/>
                  <a:pt x="166" y="174"/>
                </a:cubicBezTo>
                <a:cubicBezTo>
                  <a:pt x="86" y="174"/>
                  <a:pt x="0" y="275"/>
                  <a:pt x="0" y="375"/>
                </a:cubicBezTo>
                <a:cubicBezTo>
                  <a:pt x="0" y="439"/>
                  <a:pt x="37" y="486"/>
                  <a:pt x="92" y="486"/>
                </a:cubicBezTo>
                <a:cubicBezTo>
                  <a:pt x="105" y="486"/>
                  <a:pt x="141" y="482"/>
                  <a:pt x="182" y="433"/>
                </a:cubicBezTo>
                <a:cubicBezTo>
                  <a:pt x="187" y="463"/>
                  <a:pt x="211" y="486"/>
                  <a:pt x="244" y="486"/>
                </a:cubicBezTo>
                <a:cubicBezTo>
                  <a:pt x="269" y="486"/>
                  <a:pt x="285" y="471"/>
                  <a:pt x="295" y="447"/>
                </a:cubicBezTo>
                <a:cubicBezTo>
                  <a:pt x="306" y="424"/>
                  <a:pt x="316" y="381"/>
                  <a:pt x="316" y="379"/>
                </a:cubicBezTo>
                <a:cubicBezTo>
                  <a:pt x="316" y="373"/>
                  <a:pt x="310" y="373"/>
                  <a:pt x="308" y="373"/>
                </a:cubicBezTo>
                <a:cubicBezTo>
                  <a:pt x="301" y="373"/>
                  <a:pt x="301" y="375"/>
                  <a:pt x="299" y="385"/>
                </a:cubicBezTo>
                <a:cubicBezTo>
                  <a:pt x="287" y="430"/>
                  <a:pt x="273" y="471"/>
                  <a:pt x="246" y="471"/>
                </a:cubicBezTo>
                <a:cubicBezTo>
                  <a:pt x="226" y="471"/>
                  <a:pt x="224" y="453"/>
                  <a:pt x="224" y="439"/>
                </a:cubicBezTo>
                <a:cubicBezTo>
                  <a:pt x="224" y="422"/>
                  <a:pt x="226" y="418"/>
                  <a:pt x="228" y="406"/>
                </a:cubicBezTo>
                <a:lnTo>
                  <a:pt x="328" y="8"/>
                </a:lnTo>
              </a:path>
              <a:path w="175" h="283">
                <a:moveTo>
                  <a:pt x="136" y="207"/>
                </a:moveTo>
                <a:cubicBezTo>
                  <a:pt x="133" y="219"/>
                  <a:pt x="133" y="221"/>
                  <a:pt x="123" y="233"/>
                </a:cubicBezTo>
                <a:cubicBezTo>
                  <a:pt x="92" y="270"/>
                  <a:pt x="64" y="282"/>
                  <a:pt x="45" y="282"/>
                </a:cubicBezTo>
                <a:cubicBezTo>
                  <a:pt x="10" y="282"/>
                  <a:pt x="0" y="244"/>
                  <a:pt x="0" y="217"/>
                </a:cubicBezTo>
                <a:cubicBezTo>
                  <a:pt x="0" y="182"/>
                  <a:pt x="21" y="98"/>
                  <a:pt x="39" y="67"/>
                </a:cubicBezTo>
                <a:cubicBezTo>
                  <a:pt x="60" y="26"/>
                  <a:pt x="90" y="0"/>
                  <a:pt x="119" y="0"/>
                </a:cubicBezTo>
                <a:cubicBezTo>
                  <a:pt x="164" y="0"/>
                  <a:pt x="174" y="57"/>
                  <a:pt x="174" y="61"/>
                </a:cubicBezTo>
                <a:cubicBezTo>
                  <a:pt x="174" y="65"/>
                  <a:pt x="172" y="69"/>
                  <a:pt x="170" y="73"/>
                </a:cubicBezTo>
                <a:lnTo>
                  <a:pt x="136" y="207"/>
                </a:lnTo>
              </a:path>
            </a:pathLst>
          </a:custGeom>
          <a:solidFill>
            <a:srgbClr val="000000"/>
          </a:solidFill>
          <a:ln w="12600">
            <a:noFill/>
          </a:ln>
        </p:spPr>
      </p:sp>
      <p:sp>
        <p:nvSpPr>
          <p:cNvPr id="234" name="Freeform 8"/>
          <p:cNvSpPr/>
          <p:nvPr/>
        </p:nvSpPr>
        <p:spPr>
          <a:xfrm>
            <a:off x="1486440" y="6195960"/>
            <a:ext cx="106560" cy="112680"/>
          </a:xfrm>
          <a:custGeom>
            <a:avLst/>
            <a:gdLst/>
            <a:ahLst/>
            <a:rect l="0" t="0" r="r" b="b"/>
            <a:pathLst>
              <a:path w="296" h="313">
                <a:moveTo>
                  <a:pt x="295" y="117"/>
                </a:moveTo>
                <a:cubicBezTo>
                  <a:pt x="295" y="45"/>
                  <a:pt x="248" y="0"/>
                  <a:pt x="185" y="0"/>
                </a:cubicBezTo>
                <a:cubicBezTo>
                  <a:pt x="92" y="0"/>
                  <a:pt x="0" y="98"/>
                  <a:pt x="0" y="195"/>
                </a:cubicBezTo>
                <a:cubicBezTo>
                  <a:pt x="0" y="264"/>
                  <a:pt x="47" y="312"/>
                  <a:pt x="111" y="312"/>
                </a:cubicBezTo>
                <a:cubicBezTo>
                  <a:pt x="203" y="312"/>
                  <a:pt x="295" y="217"/>
                  <a:pt x="295" y="117"/>
                </a:cubicBezTo>
              </a:path>
              <a:path w="196" h="282">
                <a:moveTo>
                  <a:pt x="60" y="281"/>
                </a:moveTo>
                <a:cubicBezTo>
                  <a:pt x="31" y="281"/>
                  <a:pt x="0" y="259"/>
                  <a:pt x="0" y="207"/>
                </a:cubicBezTo>
                <a:cubicBezTo>
                  <a:pt x="0" y="173"/>
                  <a:pt x="17" y="97"/>
                  <a:pt x="41" y="62"/>
                </a:cubicBezTo>
                <a:cubicBezTo>
                  <a:pt x="74" y="9"/>
                  <a:pt x="115" y="0"/>
                  <a:pt x="132" y="0"/>
                </a:cubicBezTo>
                <a:cubicBezTo>
                  <a:pt x="173" y="0"/>
                  <a:pt x="195" y="33"/>
                  <a:pt x="195" y="74"/>
                </a:cubicBezTo>
                <a:cubicBezTo>
                  <a:pt x="195" y="101"/>
                  <a:pt x="181" y="173"/>
                  <a:pt x="154" y="218"/>
                </a:cubicBezTo>
                <a:cubicBezTo>
                  <a:pt x="131" y="257"/>
                  <a:pt x="91" y="281"/>
                  <a:pt x="60" y="281"/>
                </a:cubicBezTo>
              </a:path>
            </a:pathLst>
          </a:custGeom>
          <a:solidFill>
            <a:srgbClr val="000000"/>
          </a:solidFill>
          <a:ln w="12600">
            <a:noFill/>
          </a:ln>
        </p:spPr>
      </p:sp>
      <p:sp>
        <p:nvSpPr>
          <p:cNvPr id="235" name="Freeform 9"/>
          <p:cNvSpPr/>
          <p:nvPr/>
        </p:nvSpPr>
        <p:spPr>
          <a:xfrm>
            <a:off x="1620360" y="6120000"/>
            <a:ext cx="58680" cy="247680"/>
          </a:xfrm>
          <a:custGeom>
            <a:avLst/>
            <a:gdLst/>
            <a:ahLst/>
            <a:rect l="0" t="0" r="r" b="b"/>
            <a:pathLst>
              <a:path w="163" h="688">
                <a:moveTo>
                  <a:pt x="162" y="681"/>
                </a:moveTo>
                <a:cubicBezTo>
                  <a:pt x="162" y="680"/>
                  <a:pt x="162" y="678"/>
                  <a:pt x="148" y="666"/>
                </a:cubicBezTo>
                <a:cubicBezTo>
                  <a:pt x="62" y="580"/>
                  <a:pt x="41" y="449"/>
                  <a:pt x="41" y="344"/>
                </a:cubicBezTo>
                <a:cubicBezTo>
                  <a:pt x="41" y="225"/>
                  <a:pt x="66" y="105"/>
                  <a:pt x="152" y="20"/>
                </a:cubicBezTo>
                <a:cubicBezTo>
                  <a:pt x="162" y="10"/>
                  <a:pt x="162" y="10"/>
                  <a:pt x="162" y="8"/>
                </a:cubicBezTo>
                <a:cubicBezTo>
                  <a:pt x="162" y="2"/>
                  <a:pt x="158" y="0"/>
                  <a:pt x="154" y="0"/>
                </a:cubicBezTo>
                <a:cubicBezTo>
                  <a:pt x="146" y="0"/>
                  <a:pt x="84" y="47"/>
                  <a:pt x="43" y="135"/>
                </a:cubicBezTo>
                <a:cubicBezTo>
                  <a:pt x="8" y="211"/>
                  <a:pt x="0" y="287"/>
                  <a:pt x="0" y="344"/>
                </a:cubicBezTo>
                <a:cubicBezTo>
                  <a:pt x="0" y="398"/>
                  <a:pt x="8" y="480"/>
                  <a:pt x="45" y="558"/>
                </a:cubicBezTo>
                <a:cubicBezTo>
                  <a:pt x="88" y="644"/>
                  <a:pt x="146" y="687"/>
                  <a:pt x="154" y="687"/>
                </a:cubicBezTo>
                <a:cubicBezTo>
                  <a:pt x="158" y="687"/>
                  <a:pt x="162" y="685"/>
                  <a:pt x="162" y="681"/>
                </a:cubicBezTo>
              </a:path>
            </a:pathLst>
          </a:custGeom>
          <a:solidFill>
            <a:srgbClr val="000000"/>
          </a:solidFill>
          <a:ln w="12600">
            <a:noFill/>
          </a:ln>
        </p:spPr>
      </p:sp>
      <p:sp>
        <p:nvSpPr>
          <p:cNvPr id="236" name="Freeform 10"/>
          <p:cNvSpPr/>
          <p:nvPr/>
        </p:nvSpPr>
        <p:spPr>
          <a:xfrm>
            <a:off x="1700640" y="6128280"/>
            <a:ext cx="170280" cy="178200"/>
          </a:xfrm>
          <a:custGeom>
            <a:avLst/>
            <a:gdLst/>
            <a:ahLst/>
            <a:rect l="0" t="0" r="r" b="b"/>
            <a:pathLst>
              <a:path w="473" h="495">
                <a:moveTo>
                  <a:pt x="100" y="414"/>
                </a:moveTo>
                <a:cubicBezTo>
                  <a:pt x="72" y="461"/>
                  <a:pt x="45" y="471"/>
                  <a:pt x="14" y="473"/>
                </a:cubicBezTo>
                <a:cubicBezTo>
                  <a:pt x="6" y="473"/>
                  <a:pt x="0" y="473"/>
                  <a:pt x="0" y="486"/>
                </a:cubicBezTo>
                <a:cubicBezTo>
                  <a:pt x="0" y="490"/>
                  <a:pt x="4" y="494"/>
                  <a:pt x="10" y="494"/>
                </a:cubicBezTo>
                <a:cubicBezTo>
                  <a:pt x="27" y="494"/>
                  <a:pt x="49" y="492"/>
                  <a:pt x="68" y="492"/>
                </a:cubicBezTo>
                <a:cubicBezTo>
                  <a:pt x="92" y="492"/>
                  <a:pt x="115" y="494"/>
                  <a:pt x="137" y="494"/>
                </a:cubicBezTo>
                <a:cubicBezTo>
                  <a:pt x="141" y="494"/>
                  <a:pt x="150" y="494"/>
                  <a:pt x="150" y="480"/>
                </a:cubicBezTo>
                <a:cubicBezTo>
                  <a:pt x="150" y="473"/>
                  <a:pt x="144" y="473"/>
                  <a:pt x="139" y="473"/>
                </a:cubicBezTo>
                <a:cubicBezTo>
                  <a:pt x="123" y="471"/>
                  <a:pt x="107" y="465"/>
                  <a:pt x="107" y="447"/>
                </a:cubicBezTo>
                <a:cubicBezTo>
                  <a:pt x="107" y="439"/>
                  <a:pt x="111" y="432"/>
                  <a:pt x="117" y="422"/>
                </a:cubicBezTo>
                <a:lnTo>
                  <a:pt x="168" y="334"/>
                </a:lnTo>
                <a:lnTo>
                  <a:pt x="342" y="334"/>
                </a:lnTo>
                <a:cubicBezTo>
                  <a:pt x="344" y="350"/>
                  <a:pt x="353" y="443"/>
                  <a:pt x="353" y="449"/>
                </a:cubicBezTo>
                <a:cubicBezTo>
                  <a:pt x="353" y="471"/>
                  <a:pt x="316" y="473"/>
                  <a:pt x="303" y="473"/>
                </a:cubicBezTo>
                <a:cubicBezTo>
                  <a:pt x="293" y="473"/>
                  <a:pt x="287" y="473"/>
                  <a:pt x="287" y="486"/>
                </a:cubicBezTo>
                <a:cubicBezTo>
                  <a:pt x="287" y="494"/>
                  <a:pt x="295" y="494"/>
                  <a:pt x="297" y="494"/>
                </a:cubicBezTo>
                <a:cubicBezTo>
                  <a:pt x="324" y="494"/>
                  <a:pt x="353" y="492"/>
                  <a:pt x="383" y="492"/>
                </a:cubicBezTo>
                <a:cubicBezTo>
                  <a:pt x="400" y="492"/>
                  <a:pt x="443" y="494"/>
                  <a:pt x="461" y="494"/>
                </a:cubicBezTo>
                <a:cubicBezTo>
                  <a:pt x="465" y="494"/>
                  <a:pt x="472" y="494"/>
                  <a:pt x="472" y="480"/>
                </a:cubicBezTo>
                <a:cubicBezTo>
                  <a:pt x="472" y="473"/>
                  <a:pt x="467" y="473"/>
                  <a:pt x="457" y="473"/>
                </a:cubicBezTo>
                <a:cubicBezTo>
                  <a:pt x="414" y="473"/>
                  <a:pt x="414" y="467"/>
                  <a:pt x="412" y="447"/>
                </a:cubicBezTo>
                <a:lnTo>
                  <a:pt x="371" y="16"/>
                </a:lnTo>
                <a:cubicBezTo>
                  <a:pt x="369" y="2"/>
                  <a:pt x="369" y="0"/>
                  <a:pt x="357" y="0"/>
                </a:cubicBezTo>
                <a:cubicBezTo>
                  <a:pt x="345" y="0"/>
                  <a:pt x="344" y="4"/>
                  <a:pt x="340" y="12"/>
                </a:cubicBezTo>
                <a:lnTo>
                  <a:pt x="100" y="414"/>
                </a:lnTo>
              </a:path>
              <a:path w="159" h="227">
                <a:moveTo>
                  <a:pt x="0" y="226"/>
                </a:moveTo>
                <a:lnTo>
                  <a:pt x="136" y="0"/>
                </a:lnTo>
                <a:lnTo>
                  <a:pt x="158" y="226"/>
                </a:lnTo>
                <a:lnTo>
                  <a:pt x="0" y="226"/>
                </a:lnTo>
              </a:path>
            </a:pathLst>
          </a:custGeom>
          <a:solidFill>
            <a:srgbClr val="000000"/>
          </a:solidFill>
          <a:ln w="12600">
            <a:noFill/>
          </a:ln>
        </p:spPr>
      </p:sp>
      <p:sp>
        <p:nvSpPr>
          <p:cNvPr id="237" name="Freeform 11"/>
          <p:cNvSpPr/>
          <p:nvPr/>
        </p:nvSpPr>
        <p:spPr>
          <a:xfrm>
            <a:off x="1959840" y="6215040"/>
            <a:ext cx="165600" cy="58680"/>
          </a:xfrm>
          <a:custGeom>
            <a:avLst/>
            <a:gdLst/>
            <a:ahLst/>
            <a:rect l="0" t="0" r="r" b="b"/>
            <a:pathLst>
              <a:path w="460" h="28">
                <a:moveTo>
                  <a:pt x="435" y="27"/>
                </a:moveTo>
                <a:cubicBezTo>
                  <a:pt x="445" y="27"/>
                  <a:pt x="459" y="27"/>
                  <a:pt x="459" y="14"/>
                </a:cubicBezTo>
                <a:cubicBezTo>
                  <a:pt x="459" y="0"/>
                  <a:pt x="445" y="0"/>
                  <a:pt x="435" y="0"/>
                </a:cubicBezTo>
                <a:lnTo>
                  <a:pt x="23" y="0"/>
                </a:lnTo>
                <a:cubicBezTo>
                  <a:pt x="14" y="0"/>
                  <a:pt x="0" y="0"/>
                  <a:pt x="0" y="14"/>
                </a:cubicBezTo>
                <a:cubicBezTo>
                  <a:pt x="0" y="27"/>
                  <a:pt x="14" y="27"/>
                  <a:pt x="23" y="27"/>
                </a:cubicBezTo>
                <a:lnTo>
                  <a:pt x="435" y="27"/>
                </a:lnTo>
              </a:path>
              <a:path w="460" h="28">
                <a:moveTo>
                  <a:pt x="435" y="27"/>
                </a:moveTo>
                <a:cubicBezTo>
                  <a:pt x="445" y="27"/>
                  <a:pt x="459" y="27"/>
                  <a:pt x="459" y="13"/>
                </a:cubicBezTo>
                <a:cubicBezTo>
                  <a:pt x="459" y="0"/>
                  <a:pt x="445" y="0"/>
                  <a:pt x="435" y="0"/>
                </a:cubicBezTo>
                <a:lnTo>
                  <a:pt x="23" y="0"/>
                </a:lnTo>
                <a:cubicBezTo>
                  <a:pt x="14" y="0"/>
                  <a:pt x="0" y="0"/>
                  <a:pt x="0" y="13"/>
                </a:cubicBezTo>
                <a:cubicBezTo>
                  <a:pt x="0" y="27"/>
                  <a:pt x="14" y="27"/>
                  <a:pt x="23" y="27"/>
                </a:cubicBezTo>
                <a:lnTo>
                  <a:pt x="435" y="27"/>
                </a:lnTo>
              </a:path>
            </a:pathLst>
          </a:custGeom>
          <a:solidFill>
            <a:srgbClr val="000000"/>
          </a:solidFill>
          <a:ln w="12600">
            <a:noFill/>
          </a:ln>
        </p:spPr>
      </p:sp>
      <p:sp>
        <p:nvSpPr>
          <p:cNvPr id="238" name="Freeform 12"/>
          <p:cNvSpPr/>
          <p:nvPr/>
        </p:nvSpPr>
        <p:spPr>
          <a:xfrm>
            <a:off x="2228400" y="6141240"/>
            <a:ext cx="82440" cy="165600"/>
          </a:xfrm>
          <a:custGeom>
            <a:avLst/>
            <a:gdLst/>
            <a:ahLst/>
            <a:rect l="0" t="0" r="r" b="b"/>
            <a:pathLst>
              <a:path w="229" h="460">
                <a:moveTo>
                  <a:pt x="142" y="18"/>
                </a:moveTo>
                <a:cubicBezTo>
                  <a:pt x="142" y="2"/>
                  <a:pt x="142" y="0"/>
                  <a:pt x="127" y="0"/>
                </a:cubicBezTo>
                <a:cubicBezTo>
                  <a:pt x="84" y="45"/>
                  <a:pt x="21" y="45"/>
                  <a:pt x="0" y="45"/>
                </a:cubicBezTo>
                <a:lnTo>
                  <a:pt x="0" y="66"/>
                </a:lnTo>
                <a:cubicBezTo>
                  <a:pt x="14" y="66"/>
                  <a:pt x="55" y="66"/>
                  <a:pt x="90" y="47"/>
                </a:cubicBezTo>
                <a:lnTo>
                  <a:pt x="90" y="404"/>
                </a:lnTo>
                <a:cubicBezTo>
                  <a:pt x="90" y="430"/>
                  <a:pt x="88" y="437"/>
                  <a:pt x="25" y="437"/>
                </a:cubicBezTo>
                <a:lnTo>
                  <a:pt x="4" y="437"/>
                </a:lnTo>
                <a:lnTo>
                  <a:pt x="4" y="459"/>
                </a:lnTo>
                <a:cubicBezTo>
                  <a:pt x="29" y="457"/>
                  <a:pt x="88" y="457"/>
                  <a:pt x="117" y="457"/>
                </a:cubicBezTo>
                <a:cubicBezTo>
                  <a:pt x="144" y="457"/>
                  <a:pt x="205" y="457"/>
                  <a:pt x="228" y="459"/>
                </a:cubicBezTo>
                <a:lnTo>
                  <a:pt x="228" y="437"/>
                </a:lnTo>
                <a:lnTo>
                  <a:pt x="207" y="437"/>
                </a:lnTo>
                <a:cubicBezTo>
                  <a:pt x="144" y="437"/>
                  <a:pt x="142" y="430"/>
                  <a:pt x="142" y="404"/>
                </a:cubicBezTo>
                <a:lnTo>
                  <a:pt x="142" y="18"/>
                </a:lnTo>
              </a:path>
            </a:pathLst>
          </a:custGeom>
          <a:solidFill>
            <a:srgbClr val="000000"/>
          </a:solidFill>
          <a:ln w="12600">
            <a:noFill/>
          </a:ln>
        </p:spPr>
      </p:sp>
      <p:sp>
        <p:nvSpPr>
          <p:cNvPr id="239" name="Freeform 13"/>
          <p:cNvSpPr/>
          <p:nvPr/>
        </p:nvSpPr>
        <p:spPr>
          <a:xfrm>
            <a:off x="2344320" y="6120000"/>
            <a:ext cx="58680" cy="247680"/>
          </a:xfrm>
          <a:custGeom>
            <a:avLst/>
            <a:gdLst/>
            <a:ahLst/>
            <a:rect l="0" t="0" r="r" b="b"/>
            <a:pathLst>
              <a:path w="163" h="688">
                <a:moveTo>
                  <a:pt x="162" y="344"/>
                </a:moveTo>
                <a:cubicBezTo>
                  <a:pt x="162" y="291"/>
                  <a:pt x="154" y="207"/>
                  <a:pt x="115" y="129"/>
                </a:cubicBezTo>
                <a:cubicBezTo>
                  <a:pt x="74" y="45"/>
                  <a:pt x="14" y="0"/>
                  <a:pt x="8" y="0"/>
                </a:cubicBezTo>
                <a:cubicBezTo>
                  <a:pt x="2" y="0"/>
                  <a:pt x="0" y="2"/>
                  <a:pt x="0" y="8"/>
                </a:cubicBezTo>
                <a:cubicBezTo>
                  <a:pt x="0" y="10"/>
                  <a:pt x="0" y="10"/>
                  <a:pt x="14" y="23"/>
                </a:cubicBezTo>
                <a:cubicBezTo>
                  <a:pt x="82" y="92"/>
                  <a:pt x="121" y="201"/>
                  <a:pt x="121" y="344"/>
                </a:cubicBezTo>
                <a:cubicBezTo>
                  <a:pt x="121" y="463"/>
                  <a:pt x="96" y="584"/>
                  <a:pt x="10" y="670"/>
                </a:cubicBezTo>
                <a:cubicBezTo>
                  <a:pt x="0" y="678"/>
                  <a:pt x="0" y="680"/>
                  <a:pt x="0" y="681"/>
                </a:cubicBezTo>
                <a:cubicBezTo>
                  <a:pt x="0" y="685"/>
                  <a:pt x="2" y="687"/>
                  <a:pt x="8" y="687"/>
                </a:cubicBezTo>
                <a:cubicBezTo>
                  <a:pt x="14" y="687"/>
                  <a:pt x="76" y="640"/>
                  <a:pt x="117" y="555"/>
                </a:cubicBezTo>
                <a:cubicBezTo>
                  <a:pt x="152" y="478"/>
                  <a:pt x="162" y="402"/>
                  <a:pt x="162" y="344"/>
                </a:cubicBezTo>
              </a:path>
            </a:pathLst>
          </a:custGeom>
          <a:solidFill>
            <a:srgbClr val="000000"/>
          </a:solidFill>
          <a:ln w="12600">
            <a:noFill/>
          </a:ln>
        </p:spPr>
      </p:sp>
      <p:sp>
        <p:nvSpPr>
          <p:cNvPr id="240" name="Freeform 14"/>
          <p:cNvSpPr/>
          <p:nvPr/>
        </p:nvSpPr>
        <p:spPr>
          <a:xfrm>
            <a:off x="2440440" y="6120000"/>
            <a:ext cx="58680" cy="247680"/>
          </a:xfrm>
          <a:custGeom>
            <a:avLst/>
            <a:gdLst/>
            <a:ahLst/>
            <a:rect l="0" t="0" r="r" b="b"/>
            <a:pathLst>
              <a:path w="163" h="688">
                <a:moveTo>
                  <a:pt x="162" y="344"/>
                </a:moveTo>
                <a:cubicBezTo>
                  <a:pt x="162" y="291"/>
                  <a:pt x="154" y="207"/>
                  <a:pt x="115" y="129"/>
                </a:cubicBezTo>
                <a:cubicBezTo>
                  <a:pt x="74" y="45"/>
                  <a:pt x="14" y="0"/>
                  <a:pt x="8" y="0"/>
                </a:cubicBezTo>
                <a:cubicBezTo>
                  <a:pt x="2" y="0"/>
                  <a:pt x="0" y="2"/>
                  <a:pt x="0" y="8"/>
                </a:cubicBezTo>
                <a:cubicBezTo>
                  <a:pt x="0" y="10"/>
                  <a:pt x="0" y="10"/>
                  <a:pt x="14" y="23"/>
                </a:cubicBezTo>
                <a:cubicBezTo>
                  <a:pt x="82" y="92"/>
                  <a:pt x="121" y="201"/>
                  <a:pt x="121" y="344"/>
                </a:cubicBezTo>
                <a:cubicBezTo>
                  <a:pt x="121" y="463"/>
                  <a:pt x="96" y="584"/>
                  <a:pt x="10" y="670"/>
                </a:cubicBezTo>
                <a:cubicBezTo>
                  <a:pt x="0" y="678"/>
                  <a:pt x="0" y="680"/>
                  <a:pt x="0" y="681"/>
                </a:cubicBezTo>
                <a:cubicBezTo>
                  <a:pt x="0" y="685"/>
                  <a:pt x="2" y="687"/>
                  <a:pt x="8" y="687"/>
                </a:cubicBezTo>
                <a:cubicBezTo>
                  <a:pt x="14" y="687"/>
                  <a:pt x="76" y="640"/>
                  <a:pt x="117" y="555"/>
                </a:cubicBezTo>
                <a:cubicBezTo>
                  <a:pt x="152" y="478"/>
                  <a:pt x="162" y="402"/>
                  <a:pt x="162" y="344"/>
                </a:cubicBezTo>
              </a:path>
            </a:pathLst>
          </a:custGeom>
          <a:solidFill>
            <a:srgbClr val="000000"/>
          </a:solidFill>
          <a:ln w="12600">
            <a:noFill/>
          </a:ln>
        </p:spPr>
      </p:sp>
      <p:sp>
        <p:nvSpPr>
          <p:cNvPr id="241" name="Freeform 15"/>
          <p:cNvSpPr/>
          <p:nvPr/>
        </p:nvSpPr>
        <p:spPr>
          <a:xfrm>
            <a:off x="2604240" y="6215040"/>
            <a:ext cx="165600" cy="58680"/>
          </a:xfrm>
          <a:custGeom>
            <a:avLst/>
            <a:gdLst/>
            <a:ahLst/>
            <a:rect l="0" t="0" r="r" b="b"/>
            <a:pathLst>
              <a:path w="460" h="28">
                <a:moveTo>
                  <a:pt x="435" y="27"/>
                </a:moveTo>
                <a:cubicBezTo>
                  <a:pt x="445" y="27"/>
                  <a:pt x="459" y="27"/>
                  <a:pt x="459" y="14"/>
                </a:cubicBezTo>
                <a:cubicBezTo>
                  <a:pt x="459" y="0"/>
                  <a:pt x="445" y="0"/>
                  <a:pt x="435" y="0"/>
                </a:cubicBezTo>
                <a:lnTo>
                  <a:pt x="23" y="0"/>
                </a:lnTo>
                <a:cubicBezTo>
                  <a:pt x="14" y="0"/>
                  <a:pt x="0" y="0"/>
                  <a:pt x="0" y="14"/>
                </a:cubicBezTo>
                <a:cubicBezTo>
                  <a:pt x="0" y="27"/>
                  <a:pt x="14" y="27"/>
                  <a:pt x="23" y="27"/>
                </a:cubicBezTo>
                <a:lnTo>
                  <a:pt x="435" y="27"/>
                </a:lnTo>
              </a:path>
              <a:path w="460" h="28">
                <a:moveTo>
                  <a:pt x="435" y="27"/>
                </a:moveTo>
                <a:cubicBezTo>
                  <a:pt x="445" y="27"/>
                  <a:pt x="459" y="27"/>
                  <a:pt x="459" y="13"/>
                </a:cubicBezTo>
                <a:cubicBezTo>
                  <a:pt x="459" y="0"/>
                  <a:pt x="445" y="0"/>
                  <a:pt x="435" y="0"/>
                </a:cubicBezTo>
                <a:lnTo>
                  <a:pt x="23" y="0"/>
                </a:lnTo>
                <a:cubicBezTo>
                  <a:pt x="14" y="0"/>
                  <a:pt x="0" y="0"/>
                  <a:pt x="0" y="13"/>
                </a:cubicBezTo>
                <a:cubicBezTo>
                  <a:pt x="0" y="27"/>
                  <a:pt x="14" y="27"/>
                  <a:pt x="23" y="27"/>
                </a:cubicBezTo>
                <a:lnTo>
                  <a:pt x="435" y="27"/>
                </a:lnTo>
              </a:path>
            </a:pathLst>
          </a:custGeom>
          <a:solidFill>
            <a:srgbClr val="000000"/>
          </a:solidFill>
          <a:ln w="12600">
            <a:noFill/>
          </a:ln>
        </p:spPr>
      </p:sp>
      <p:sp>
        <p:nvSpPr>
          <p:cNvPr id="242" name="Freeform 16"/>
          <p:cNvSpPr/>
          <p:nvPr/>
        </p:nvSpPr>
        <p:spPr>
          <a:xfrm>
            <a:off x="2861640" y="6136920"/>
            <a:ext cx="177480" cy="169920"/>
          </a:xfrm>
          <a:custGeom>
            <a:avLst/>
            <a:gdLst/>
            <a:ahLst/>
            <a:rect l="0" t="0" r="r" b="b"/>
            <a:pathLst>
              <a:path w="493" h="472">
                <a:moveTo>
                  <a:pt x="182" y="254"/>
                </a:moveTo>
                <a:lnTo>
                  <a:pt x="299" y="254"/>
                </a:lnTo>
                <a:cubicBezTo>
                  <a:pt x="396" y="254"/>
                  <a:pt x="492" y="182"/>
                  <a:pt x="492" y="103"/>
                </a:cubicBezTo>
                <a:cubicBezTo>
                  <a:pt x="492" y="51"/>
                  <a:pt x="447" y="0"/>
                  <a:pt x="355" y="0"/>
                </a:cubicBezTo>
                <a:lnTo>
                  <a:pt x="133" y="0"/>
                </a:lnTo>
                <a:cubicBezTo>
                  <a:pt x="119" y="0"/>
                  <a:pt x="113" y="0"/>
                  <a:pt x="113" y="14"/>
                </a:cubicBezTo>
                <a:cubicBezTo>
                  <a:pt x="113" y="21"/>
                  <a:pt x="119" y="21"/>
                  <a:pt x="133" y="21"/>
                </a:cubicBezTo>
                <a:cubicBezTo>
                  <a:pt x="141" y="21"/>
                  <a:pt x="154" y="21"/>
                  <a:pt x="162" y="23"/>
                </a:cubicBezTo>
                <a:cubicBezTo>
                  <a:pt x="174" y="23"/>
                  <a:pt x="178" y="25"/>
                  <a:pt x="178" y="33"/>
                </a:cubicBezTo>
                <a:cubicBezTo>
                  <a:pt x="178" y="37"/>
                  <a:pt x="176" y="39"/>
                  <a:pt x="174" y="47"/>
                </a:cubicBezTo>
                <a:lnTo>
                  <a:pt x="82" y="418"/>
                </a:lnTo>
                <a:cubicBezTo>
                  <a:pt x="74" y="443"/>
                  <a:pt x="74" y="449"/>
                  <a:pt x="20" y="449"/>
                </a:cubicBezTo>
                <a:cubicBezTo>
                  <a:pt x="8" y="449"/>
                  <a:pt x="0" y="449"/>
                  <a:pt x="0" y="463"/>
                </a:cubicBezTo>
                <a:cubicBezTo>
                  <a:pt x="0" y="471"/>
                  <a:pt x="8" y="471"/>
                  <a:pt x="10" y="471"/>
                </a:cubicBezTo>
                <a:cubicBezTo>
                  <a:pt x="29" y="471"/>
                  <a:pt x="78" y="469"/>
                  <a:pt x="98" y="469"/>
                </a:cubicBezTo>
                <a:cubicBezTo>
                  <a:pt x="113" y="469"/>
                  <a:pt x="127" y="469"/>
                  <a:pt x="142" y="469"/>
                </a:cubicBezTo>
                <a:cubicBezTo>
                  <a:pt x="156" y="469"/>
                  <a:pt x="172" y="471"/>
                  <a:pt x="187" y="471"/>
                </a:cubicBezTo>
                <a:cubicBezTo>
                  <a:pt x="191" y="471"/>
                  <a:pt x="201" y="471"/>
                  <a:pt x="201" y="457"/>
                </a:cubicBezTo>
                <a:cubicBezTo>
                  <a:pt x="201" y="449"/>
                  <a:pt x="195" y="449"/>
                  <a:pt x="182" y="449"/>
                </a:cubicBezTo>
                <a:cubicBezTo>
                  <a:pt x="156" y="449"/>
                  <a:pt x="137" y="449"/>
                  <a:pt x="137" y="437"/>
                </a:cubicBezTo>
                <a:cubicBezTo>
                  <a:pt x="137" y="433"/>
                  <a:pt x="139" y="430"/>
                  <a:pt x="139" y="426"/>
                </a:cubicBezTo>
                <a:lnTo>
                  <a:pt x="182" y="254"/>
                </a:lnTo>
              </a:path>
              <a:path w="245" h="214">
                <a:moveTo>
                  <a:pt x="47" y="26"/>
                </a:moveTo>
                <a:cubicBezTo>
                  <a:pt x="53" y="2"/>
                  <a:pt x="55" y="0"/>
                  <a:pt x="84" y="0"/>
                </a:cubicBezTo>
                <a:lnTo>
                  <a:pt x="151" y="0"/>
                </a:lnTo>
                <a:cubicBezTo>
                  <a:pt x="207" y="0"/>
                  <a:pt x="244" y="18"/>
                  <a:pt x="244" y="67"/>
                </a:cubicBezTo>
                <a:cubicBezTo>
                  <a:pt x="244" y="94"/>
                  <a:pt x="231" y="153"/>
                  <a:pt x="203" y="178"/>
                </a:cubicBezTo>
                <a:cubicBezTo>
                  <a:pt x="170" y="209"/>
                  <a:pt x="127" y="213"/>
                  <a:pt x="98" y="213"/>
                </a:cubicBezTo>
                <a:lnTo>
                  <a:pt x="0" y="213"/>
                </a:lnTo>
                <a:lnTo>
                  <a:pt x="47" y="26"/>
                </a:lnTo>
              </a:path>
            </a:pathLst>
          </a:custGeom>
          <a:solidFill>
            <a:srgbClr val="000000"/>
          </a:solidFill>
          <a:ln w="12600">
            <a:noFill/>
          </a:ln>
        </p:spPr>
      </p:sp>
      <p:sp>
        <p:nvSpPr>
          <p:cNvPr id="243" name="Freeform 17"/>
          <p:cNvSpPr/>
          <p:nvPr/>
        </p:nvSpPr>
        <p:spPr>
          <a:xfrm>
            <a:off x="3068640" y="6120000"/>
            <a:ext cx="58680" cy="247680"/>
          </a:xfrm>
          <a:custGeom>
            <a:avLst/>
            <a:gdLst/>
            <a:ahLst/>
            <a:rect l="0" t="0" r="r" b="b"/>
            <a:pathLst>
              <a:path w="163" h="688">
                <a:moveTo>
                  <a:pt x="162" y="681"/>
                </a:moveTo>
                <a:cubicBezTo>
                  <a:pt x="162" y="680"/>
                  <a:pt x="162" y="678"/>
                  <a:pt x="148" y="666"/>
                </a:cubicBezTo>
                <a:cubicBezTo>
                  <a:pt x="62" y="580"/>
                  <a:pt x="41" y="449"/>
                  <a:pt x="41" y="344"/>
                </a:cubicBezTo>
                <a:cubicBezTo>
                  <a:pt x="41" y="225"/>
                  <a:pt x="66" y="105"/>
                  <a:pt x="152" y="20"/>
                </a:cubicBezTo>
                <a:cubicBezTo>
                  <a:pt x="162" y="10"/>
                  <a:pt x="162" y="10"/>
                  <a:pt x="162" y="8"/>
                </a:cubicBezTo>
                <a:cubicBezTo>
                  <a:pt x="162" y="2"/>
                  <a:pt x="158" y="0"/>
                  <a:pt x="154" y="0"/>
                </a:cubicBezTo>
                <a:cubicBezTo>
                  <a:pt x="146" y="0"/>
                  <a:pt x="84" y="47"/>
                  <a:pt x="43" y="135"/>
                </a:cubicBezTo>
                <a:cubicBezTo>
                  <a:pt x="8" y="211"/>
                  <a:pt x="0" y="287"/>
                  <a:pt x="0" y="344"/>
                </a:cubicBezTo>
                <a:cubicBezTo>
                  <a:pt x="0" y="398"/>
                  <a:pt x="8" y="480"/>
                  <a:pt x="45" y="558"/>
                </a:cubicBezTo>
                <a:cubicBezTo>
                  <a:pt x="88" y="644"/>
                  <a:pt x="146" y="687"/>
                  <a:pt x="154" y="687"/>
                </a:cubicBezTo>
                <a:cubicBezTo>
                  <a:pt x="158" y="687"/>
                  <a:pt x="162" y="685"/>
                  <a:pt x="162" y="681"/>
                </a:cubicBezTo>
              </a:path>
            </a:pathLst>
          </a:custGeom>
          <a:solidFill>
            <a:srgbClr val="000000"/>
          </a:solidFill>
          <a:ln w="12600">
            <a:noFill/>
          </a:ln>
        </p:spPr>
      </p:sp>
      <p:sp>
        <p:nvSpPr>
          <p:cNvPr id="244" name="Freeform 18"/>
          <p:cNvSpPr/>
          <p:nvPr/>
        </p:nvSpPr>
        <p:spPr>
          <a:xfrm>
            <a:off x="3148920" y="6136920"/>
            <a:ext cx="181080" cy="169920"/>
          </a:xfrm>
          <a:custGeom>
            <a:avLst/>
            <a:gdLst/>
            <a:ahLst/>
            <a:rect l="0" t="0" r="r" b="b"/>
            <a:pathLst>
              <a:path w="503" h="472">
                <a:moveTo>
                  <a:pt x="386" y="78"/>
                </a:moveTo>
                <a:lnTo>
                  <a:pt x="396" y="68"/>
                </a:lnTo>
                <a:cubicBezTo>
                  <a:pt x="418" y="49"/>
                  <a:pt x="439" y="25"/>
                  <a:pt x="486" y="21"/>
                </a:cubicBezTo>
                <a:cubicBezTo>
                  <a:pt x="494" y="21"/>
                  <a:pt x="502" y="21"/>
                  <a:pt x="502" y="8"/>
                </a:cubicBezTo>
                <a:cubicBezTo>
                  <a:pt x="502" y="2"/>
                  <a:pt x="498" y="0"/>
                  <a:pt x="492" y="0"/>
                </a:cubicBezTo>
                <a:cubicBezTo>
                  <a:pt x="474" y="0"/>
                  <a:pt x="455" y="2"/>
                  <a:pt x="435" y="2"/>
                </a:cubicBezTo>
                <a:cubicBezTo>
                  <a:pt x="412" y="2"/>
                  <a:pt x="388" y="0"/>
                  <a:pt x="367" y="0"/>
                </a:cubicBezTo>
                <a:cubicBezTo>
                  <a:pt x="363" y="0"/>
                  <a:pt x="353" y="0"/>
                  <a:pt x="353" y="14"/>
                </a:cubicBezTo>
                <a:cubicBezTo>
                  <a:pt x="353" y="21"/>
                  <a:pt x="361" y="21"/>
                  <a:pt x="363" y="21"/>
                </a:cubicBezTo>
                <a:cubicBezTo>
                  <a:pt x="369" y="21"/>
                  <a:pt x="388" y="23"/>
                  <a:pt x="388" y="37"/>
                </a:cubicBezTo>
                <a:cubicBezTo>
                  <a:pt x="388" y="49"/>
                  <a:pt x="373" y="66"/>
                  <a:pt x="369" y="70"/>
                </a:cubicBezTo>
                <a:lnTo>
                  <a:pt x="211" y="254"/>
                </a:lnTo>
                <a:lnTo>
                  <a:pt x="135" y="49"/>
                </a:lnTo>
                <a:cubicBezTo>
                  <a:pt x="131" y="39"/>
                  <a:pt x="131" y="39"/>
                  <a:pt x="131" y="37"/>
                </a:cubicBezTo>
                <a:cubicBezTo>
                  <a:pt x="131" y="21"/>
                  <a:pt x="164" y="21"/>
                  <a:pt x="172" y="21"/>
                </a:cubicBezTo>
                <a:cubicBezTo>
                  <a:pt x="180" y="21"/>
                  <a:pt x="187" y="21"/>
                  <a:pt x="187" y="8"/>
                </a:cubicBezTo>
                <a:cubicBezTo>
                  <a:pt x="187" y="0"/>
                  <a:pt x="180" y="0"/>
                  <a:pt x="178" y="0"/>
                </a:cubicBezTo>
                <a:cubicBezTo>
                  <a:pt x="158" y="0"/>
                  <a:pt x="109" y="2"/>
                  <a:pt x="90" y="2"/>
                </a:cubicBezTo>
                <a:cubicBezTo>
                  <a:pt x="72" y="2"/>
                  <a:pt x="31" y="0"/>
                  <a:pt x="14" y="0"/>
                </a:cubicBezTo>
                <a:cubicBezTo>
                  <a:pt x="10" y="0"/>
                  <a:pt x="0" y="0"/>
                  <a:pt x="0" y="14"/>
                </a:cubicBezTo>
                <a:cubicBezTo>
                  <a:pt x="0" y="21"/>
                  <a:pt x="8" y="21"/>
                  <a:pt x="16" y="21"/>
                </a:cubicBezTo>
                <a:cubicBezTo>
                  <a:pt x="57" y="21"/>
                  <a:pt x="61" y="27"/>
                  <a:pt x="66" y="45"/>
                </a:cubicBezTo>
                <a:lnTo>
                  <a:pt x="150" y="271"/>
                </a:lnTo>
                <a:cubicBezTo>
                  <a:pt x="152" y="273"/>
                  <a:pt x="154" y="281"/>
                  <a:pt x="154" y="283"/>
                </a:cubicBezTo>
                <a:cubicBezTo>
                  <a:pt x="154" y="285"/>
                  <a:pt x="127" y="396"/>
                  <a:pt x="123" y="408"/>
                </a:cubicBezTo>
                <a:cubicBezTo>
                  <a:pt x="113" y="447"/>
                  <a:pt x="113" y="449"/>
                  <a:pt x="59" y="449"/>
                </a:cubicBezTo>
                <a:cubicBezTo>
                  <a:pt x="45" y="449"/>
                  <a:pt x="39" y="449"/>
                  <a:pt x="39" y="463"/>
                </a:cubicBezTo>
                <a:cubicBezTo>
                  <a:pt x="39" y="471"/>
                  <a:pt x="47" y="471"/>
                  <a:pt x="49" y="471"/>
                </a:cubicBezTo>
                <a:cubicBezTo>
                  <a:pt x="68" y="471"/>
                  <a:pt x="117" y="469"/>
                  <a:pt x="137" y="469"/>
                </a:cubicBezTo>
                <a:cubicBezTo>
                  <a:pt x="154" y="469"/>
                  <a:pt x="205" y="471"/>
                  <a:pt x="224" y="471"/>
                </a:cubicBezTo>
                <a:cubicBezTo>
                  <a:pt x="228" y="471"/>
                  <a:pt x="236" y="471"/>
                  <a:pt x="236" y="457"/>
                </a:cubicBezTo>
                <a:cubicBezTo>
                  <a:pt x="236" y="449"/>
                  <a:pt x="230" y="449"/>
                  <a:pt x="217" y="449"/>
                </a:cubicBezTo>
                <a:cubicBezTo>
                  <a:pt x="217" y="449"/>
                  <a:pt x="203" y="449"/>
                  <a:pt x="191" y="447"/>
                </a:cubicBezTo>
                <a:cubicBezTo>
                  <a:pt x="178" y="447"/>
                  <a:pt x="174" y="445"/>
                  <a:pt x="174" y="437"/>
                </a:cubicBezTo>
                <a:cubicBezTo>
                  <a:pt x="174" y="432"/>
                  <a:pt x="180" y="408"/>
                  <a:pt x="183" y="394"/>
                </a:cubicBezTo>
                <a:lnTo>
                  <a:pt x="207" y="297"/>
                </a:lnTo>
                <a:cubicBezTo>
                  <a:pt x="211" y="283"/>
                  <a:pt x="211" y="281"/>
                  <a:pt x="217" y="275"/>
                </a:cubicBezTo>
                <a:lnTo>
                  <a:pt x="386" y="78"/>
                </a:lnTo>
              </a:path>
            </a:pathLst>
          </a:custGeom>
          <a:solidFill>
            <a:srgbClr val="000000"/>
          </a:solidFill>
          <a:ln w="12600">
            <a:noFill/>
          </a:ln>
        </p:spPr>
      </p:sp>
      <p:sp>
        <p:nvSpPr>
          <p:cNvPr id="245" name="Freeform 19"/>
          <p:cNvSpPr/>
          <p:nvPr/>
        </p:nvSpPr>
        <p:spPr>
          <a:xfrm>
            <a:off x="3368160" y="6120000"/>
            <a:ext cx="10800" cy="247680"/>
          </a:xfrm>
          <a:custGeom>
            <a:avLst/>
            <a:gdLst/>
            <a:ahLst/>
            <a:rect l="0" t="0" r="r" b="b"/>
            <a:pathLst>
              <a:path w="30" h="688">
                <a:moveTo>
                  <a:pt x="29" y="25"/>
                </a:moveTo>
                <a:cubicBezTo>
                  <a:pt x="29" y="12"/>
                  <a:pt x="29" y="0"/>
                  <a:pt x="16" y="0"/>
                </a:cubicBezTo>
                <a:cubicBezTo>
                  <a:pt x="0" y="0"/>
                  <a:pt x="0" y="12"/>
                  <a:pt x="0" y="25"/>
                </a:cubicBezTo>
                <a:lnTo>
                  <a:pt x="0" y="664"/>
                </a:lnTo>
                <a:cubicBezTo>
                  <a:pt x="0" y="676"/>
                  <a:pt x="0" y="687"/>
                  <a:pt x="16" y="687"/>
                </a:cubicBezTo>
                <a:cubicBezTo>
                  <a:pt x="29" y="687"/>
                  <a:pt x="29" y="676"/>
                  <a:pt x="29" y="664"/>
                </a:cubicBezTo>
                <a:lnTo>
                  <a:pt x="29" y="25"/>
                </a:lnTo>
              </a:path>
            </a:pathLst>
          </a:custGeom>
          <a:solidFill>
            <a:srgbClr val="000000"/>
          </a:solidFill>
          <a:ln w="12600">
            <a:noFill/>
          </a:ln>
        </p:spPr>
      </p:sp>
      <p:sp>
        <p:nvSpPr>
          <p:cNvPr id="246" name="Freeform 20"/>
          <p:cNvSpPr/>
          <p:nvPr/>
        </p:nvSpPr>
        <p:spPr>
          <a:xfrm>
            <a:off x="3416040" y="6128280"/>
            <a:ext cx="170280" cy="178200"/>
          </a:xfrm>
          <a:custGeom>
            <a:avLst/>
            <a:gdLst/>
            <a:ahLst/>
            <a:rect l="0" t="0" r="r" b="b"/>
            <a:pathLst>
              <a:path w="473" h="495">
                <a:moveTo>
                  <a:pt x="100" y="414"/>
                </a:moveTo>
                <a:cubicBezTo>
                  <a:pt x="72" y="461"/>
                  <a:pt x="45" y="471"/>
                  <a:pt x="14" y="473"/>
                </a:cubicBezTo>
                <a:cubicBezTo>
                  <a:pt x="6" y="473"/>
                  <a:pt x="0" y="473"/>
                  <a:pt x="0" y="486"/>
                </a:cubicBezTo>
                <a:cubicBezTo>
                  <a:pt x="0" y="490"/>
                  <a:pt x="4" y="494"/>
                  <a:pt x="10" y="494"/>
                </a:cubicBezTo>
                <a:cubicBezTo>
                  <a:pt x="27" y="494"/>
                  <a:pt x="49" y="492"/>
                  <a:pt x="68" y="492"/>
                </a:cubicBezTo>
                <a:cubicBezTo>
                  <a:pt x="92" y="492"/>
                  <a:pt x="115" y="494"/>
                  <a:pt x="137" y="494"/>
                </a:cubicBezTo>
                <a:cubicBezTo>
                  <a:pt x="141" y="494"/>
                  <a:pt x="150" y="494"/>
                  <a:pt x="150" y="480"/>
                </a:cubicBezTo>
                <a:cubicBezTo>
                  <a:pt x="150" y="473"/>
                  <a:pt x="144" y="473"/>
                  <a:pt x="139" y="473"/>
                </a:cubicBezTo>
                <a:cubicBezTo>
                  <a:pt x="123" y="471"/>
                  <a:pt x="107" y="465"/>
                  <a:pt x="107" y="447"/>
                </a:cubicBezTo>
                <a:cubicBezTo>
                  <a:pt x="107" y="439"/>
                  <a:pt x="111" y="432"/>
                  <a:pt x="117" y="422"/>
                </a:cubicBezTo>
                <a:lnTo>
                  <a:pt x="168" y="334"/>
                </a:lnTo>
                <a:lnTo>
                  <a:pt x="342" y="334"/>
                </a:lnTo>
                <a:cubicBezTo>
                  <a:pt x="344" y="350"/>
                  <a:pt x="353" y="443"/>
                  <a:pt x="353" y="449"/>
                </a:cubicBezTo>
                <a:cubicBezTo>
                  <a:pt x="353" y="471"/>
                  <a:pt x="316" y="473"/>
                  <a:pt x="303" y="473"/>
                </a:cubicBezTo>
                <a:cubicBezTo>
                  <a:pt x="293" y="473"/>
                  <a:pt x="287" y="473"/>
                  <a:pt x="287" y="486"/>
                </a:cubicBezTo>
                <a:cubicBezTo>
                  <a:pt x="287" y="494"/>
                  <a:pt x="295" y="494"/>
                  <a:pt x="297" y="494"/>
                </a:cubicBezTo>
                <a:cubicBezTo>
                  <a:pt x="324" y="494"/>
                  <a:pt x="353" y="492"/>
                  <a:pt x="383" y="492"/>
                </a:cubicBezTo>
                <a:cubicBezTo>
                  <a:pt x="400" y="492"/>
                  <a:pt x="443" y="494"/>
                  <a:pt x="461" y="494"/>
                </a:cubicBezTo>
                <a:cubicBezTo>
                  <a:pt x="465" y="494"/>
                  <a:pt x="472" y="494"/>
                  <a:pt x="472" y="480"/>
                </a:cubicBezTo>
                <a:cubicBezTo>
                  <a:pt x="472" y="473"/>
                  <a:pt x="467" y="473"/>
                  <a:pt x="457" y="473"/>
                </a:cubicBezTo>
                <a:cubicBezTo>
                  <a:pt x="414" y="473"/>
                  <a:pt x="414" y="467"/>
                  <a:pt x="412" y="447"/>
                </a:cubicBezTo>
                <a:lnTo>
                  <a:pt x="371" y="16"/>
                </a:lnTo>
                <a:cubicBezTo>
                  <a:pt x="369" y="2"/>
                  <a:pt x="369" y="0"/>
                  <a:pt x="357" y="0"/>
                </a:cubicBezTo>
                <a:cubicBezTo>
                  <a:pt x="345" y="0"/>
                  <a:pt x="344" y="4"/>
                  <a:pt x="340" y="12"/>
                </a:cubicBezTo>
                <a:lnTo>
                  <a:pt x="100" y="414"/>
                </a:lnTo>
              </a:path>
              <a:path w="159" h="227">
                <a:moveTo>
                  <a:pt x="0" y="226"/>
                </a:moveTo>
                <a:lnTo>
                  <a:pt x="136" y="0"/>
                </a:lnTo>
                <a:lnTo>
                  <a:pt x="158" y="226"/>
                </a:lnTo>
                <a:lnTo>
                  <a:pt x="0" y="226"/>
                </a:lnTo>
              </a:path>
            </a:pathLst>
          </a:custGeom>
          <a:solidFill>
            <a:srgbClr val="000000"/>
          </a:solidFill>
          <a:ln w="12600">
            <a:noFill/>
          </a:ln>
        </p:spPr>
      </p:sp>
      <p:sp>
        <p:nvSpPr>
          <p:cNvPr id="247" name="Freeform 21"/>
          <p:cNvSpPr/>
          <p:nvPr/>
        </p:nvSpPr>
        <p:spPr>
          <a:xfrm>
            <a:off x="3675240" y="6215040"/>
            <a:ext cx="165600" cy="58680"/>
          </a:xfrm>
          <a:custGeom>
            <a:avLst/>
            <a:gdLst/>
            <a:ahLst/>
            <a:rect l="0" t="0" r="r" b="b"/>
            <a:pathLst>
              <a:path w="460" h="28">
                <a:moveTo>
                  <a:pt x="435" y="27"/>
                </a:moveTo>
                <a:cubicBezTo>
                  <a:pt x="445" y="27"/>
                  <a:pt x="459" y="27"/>
                  <a:pt x="459" y="14"/>
                </a:cubicBezTo>
                <a:cubicBezTo>
                  <a:pt x="459" y="0"/>
                  <a:pt x="445" y="0"/>
                  <a:pt x="435" y="0"/>
                </a:cubicBezTo>
                <a:lnTo>
                  <a:pt x="23" y="0"/>
                </a:lnTo>
                <a:cubicBezTo>
                  <a:pt x="14" y="0"/>
                  <a:pt x="0" y="0"/>
                  <a:pt x="0" y="14"/>
                </a:cubicBezTo>
                <a:cubicBezTo>
                  <a:pt x="0" y="27"/>
                  <a:pt x="14" y="27"/>
                  <a:pt x="23" y="27"/>
                </a:cubicBezTo>
                <a:lnTo>
                  <a:pt x="435" y="27"/>
                </a:lnTo>
              </a:path>
              <a:path w="460" h="28">
                <a:moveTo>
                  <a:pt x="435" y="27"/>
                </a:moveTo>
                <a:cubicBezTo>
                  <a:pt x="445" y="27"/>
                  <a:pt x="459" y="27"/>
                  <a:pt x="459" y="13"/>
                </a:cubicBezTo>
                <a:cubicBezTo>
                  <a:pt x="459" y="0"/>
                  <a:pt x="445" y="0"/>
                  <a:pt x="435" y="0"/>
                </a:cubicBezTo>
                <a:lnTo>
                  <a:pt x="23" y="0"/>
                </a:lnTo>
                <a:cubicBezTo>
                  <a:pt x="14" y="0"/>
                  <a:pt x="0" y="0"/>
                  <a:pt x="0" y="13"/>
                </a:cubicBezTo>
                <a:cubicBezTo>
                  <a:pt x="0" y="27"/>
                  <a:pt x="14" y="27"/>
                  <a:pt x="23" y="27"/>
                </a:cubicBezTo>
                <a:lnTo>
                  <a:pt x="435" y="27"/>
                </a:lnTo>
              </a:path>
            </a:pathLst>
          </a:custGeom>
          <a:solidFill>
            <a:srgbClr val="000000"/>
          </a:solidFill>
          <a:ln w="12600">
            <a:noFill/>
          </a:ln>
        </p:spPr>
      </p:sp>
      <p:sp>
        <p:nvSpPr>
          <p:cNvPr id="248" name="Freeform 22"/>
          <p:cNvSpPr/>
          <p:nvPr/>
        </p:nvSpPr>
        <p:spPr>
          <a:xfrm>
            <a:off x="3943800" y="6141240"/>
            <a:ext cx="82440" cy="165600"/>
          </a:xfrm>
          <a:custGeom>
            <a:avLst/>
            <a:gdLst/>
            <a:ahLst/>
            <a:rect l="0" t="0" r="r" b="b"/>
            <a:pathLst>
              <a:path w="229" h="460">
                <a:moveTo>
                  <a:pt x="142" y="18"/>
                </a:moveTo>
                <a:cubicBezTo>
                  <a:pt x="142" y="2"/>
                  <a:pt x="142" y="0"/>
                  <a:pt x="127" y="0"/>
                </a:cubicBezTo>
                <a:cubicBezTo>
                  <a:pt x="84" y="45"/>
                  <a:pt x="21" y="45"/>
                  <a:pt x="0" y="45"/>
                </a:cubicBezTo>
                <a:lnTo>
                  <a:pt x="0" y="66"/>
                </a:lnTo>
                <a:cubicBezTo>
                  <a:pt x="14" y="66"/>
                  <a:pt x="55" y="66"/>
                  <a:pt x="90" y="47"/>
                </a:cubicBezTo>
                <a:lnTo>
                  <a:pt x="90" y="404"/>
                </a:lnTo>
                <a:cubicBezTo>
                  <a:pt x="90" y="430"/>
                  <a:pt x="88" y="437"/>
                  <a:pt x="25" y="437"/>
                </a:cubicBezTo>
                <a:lnTo>
                  <a:pt x="4" y="437"/>
                </a:lnTo>
                <a:lnTo>
                  <a:pt x="4" y="459"/>
                </a:lnTo>
                <a:cubicBezTo>
                  <a:pt x="29" y="457"/>
                  <a:pt x="88" y="457"/>
                  <a:pt x="117" y="457"/>
                </a:cubicBezTo>
                <a:cubicBezTo>
                  <a:pt x="144" y="457"/>
                  <a:pt x="205" y="457"/>
                  <a:pt x="228" y="459"/>
                </a:cubicBezTo>
                <a:lnTo>
                  <a:pt x="228" y="437"/>
                </a:lnTo>
                <a:lnTo>
                  <a:pt x="207" y="437"/>
                </a:lnTo>
                <a:cubicBezTo>
                  <a:pt x="144" y="437"/>
                  <a:pt x="142" y="430"/>
                  <a:pt x="142" y="404"/>
                </a:cubicBezTo>
                <a:lnTo>
                  <a:pt x="142" y="18"/>
                </a:lnTo>
              </a:path>
            </a:pathLst>
          </a:custGeom>
          <a:solidFill>
            <a:srgbClr val="000000"/>
          </a:solidFill>
          <a:ln w="12600">
            <a:noFill/>
          </a:ln>
        </p:spPr>
      </p:sp>
      <p:sp>
        <p:nvSpPr>
          <p:cNvPr id="249" name="Freeform 23"/>
          <p:cNvSpPr/>
          <p:nvPr/>
        </p:nvSpPr>
        <p:spPr>
          <a:xfrm>
            <a:off x="4059720" y="6120000"/>
            <a:ext cx="58680" cy="247680"/>
          </a:xfrm>
          <a:custGeom>
            <a:avLst/>
            <a:gdLst/>
            <a:ahLst/>
            <a:rect l="0" t="0" r="r" b="b"/>
            <a:pathLst>
              <a:path w="163" h="688">
                <a:moveTo>
                  <a:pt x="162" y="344"/>
                </a:moveTo>
                <a:cubicBezTo>
                  <a:pt x="162" y="291"/>
                  <a:pt x="154" y="207"/>
                  <a:pt x="115" y="129"/>
                </a:cubicBezTo>
                <a:cubicBezTo>
                  <a:pt x="74" y="45"/>
                  <a:pt x="14" y="0"/>
                  <a:pt x="8" y="0"/>
                </a:cubicBezTo>
                <a:cubicBezTo>
                  <a:pt x="2" y="0"/>
                  <a:pt x="0" y="2"/>
                  <a:pt x="0" y="8"/>
                </a:cubicBezTo>
                <a:cubicBezTo>
                  <a:pt x="0" y="10"/>
                  <a:pt x="0" y="10"/>
                  <a:pt x="14" y="23"/>
                </a:cubicBezTo>
                <a:cubicBezTo>
                  <a:pt x="82" y="92"/>
                  <a:pt x="121" y="201"/>
                  <a:pt x="121" y="344"/>
                </a:cubicBezTo>
                <a:cubicBezTo>
                  <a:pt x="121" y="463"/>
                  <a:pt x="96" y="584"/>
                  <a:pt x="10" y="670"/>
                </a:cubicBezTo>
                <a:cubicBezTo>
                  <a:pt x="0" y="678"/>
                  <a:pt x="0" y="680"/>
                  <a:pt x="0" y="681"/>
                </a:cubicBezTo>
                <a:cubicBezTo>
                  <a:pt x="0" y="685"/>
                  <a:pt x="2" y="687"/>
                  <a:pt x="8" y="687"/>
                </a:cubicBezTo>
                <a:cubicBezTo>
                  <a:pt x="14" y="687"/>
                  <a:pt x="76" y="640"/>
                  <a:pt x="117" y="555"/>
                </a:cubicBezTo>
                <a:cubicBezTo>
                  <a:pt x="152" y="478"/>
                  <a:pt x="162" y="402"/>
                  <a:pt x="162" y="344"/>
                </a:cubicBezTo>
              </a:path>
            </a:pathLst>
          </a:custGeom>
          <a:solidFill>
            <a:srgbClr val="000000"/>
          </a:solidFill>
          <a:ln w="12600">
            <a:noFill/>
          </a:ln>
        </p:spPr>
      </p:sp>
      <p:sp>
        <p:nvSpPr>
          <p:cNvPr id="250" name="Freeform 24"/>
          <p:cNvSpPr/>
          <p:nvPr/>
        </p:nvSpPr>
        <p:spPr>
          <a:xfrm>
            <a:off x="2602440" y="6618240"/>
            <a:ext cx="156240" cy="55440"/>
          </a:xfrm>
          <a:custGeom>
            <a:avLst/>
            <a:gdLst/>
            <a:ahLst/>
            <a:rect l="0" t="0" r="r" b="b"/>
            <a:pathLst>
              <a:path w="434" h="27">
                <a:moveTo>
                  <a:pt x="411" y="26"/>
                </a:moveTo>
                <a:cubicBezTo>
                  <a:pt x="420" y="26"/>
                  <a:pt x="433" y="26"/>
                  <a:pt x="433" y="13"/>
                </a:cubicBezTo>
                <a:cubicBezTo>
                  <a:pt x="433" y="0"/>
                  <a:pt x="420" y="0"/>
                  <a:pt x="411" y="0"/>
                </a:cubicBezTo>
                <a:lnTo>
                  <a:pt x="22" y="0"/>
                </a:lnTo>
                <a:cubicBezTo>
                  <a:pt x="13" y="0"/>
                  <a:pt x="0" y="0"/>
                  <a:pt x="0" y="13"/>
                </a:cubicBezTo>
                <a:cubicBezTo>
                  <a:pt x="0" y="26"/>
                  <a:pt x="13" y="26"/>
                  <a:pt x="22" y="26"/>
                </a:cubicBezTo>
                <a:lnTo>
                  <a:pt x="411" y="26"/>
                </a:lnTo>
              </a:path>
              <a:path w="434" h="27">
                <a:moveTo>
                  <a:pt x="411" y="26"/>
                </a:moveTo>
                <a:cubicBezTo>
                  <a:pt x="420" y="26"/>
                  <a:pt x="433" y="26"/>
                  <a:pt x="433" y="13"/>
                </a:cubicBezTo>
                <a:cubicBezTo>
                  <a:pt x="433" y="0"/>
                  <a:pt x="420" y="0"/>
                  <a:pt x="411" y="0"/>
                </a:cubicBezTo>
                <a:lnTo>
                  <a:pt x="22" y="0"/>
                </a:lnTo>
                <a:cubicBezTo>
                  <a:pt x="13" y="0"/>
                  <a:pt x="0" y="0"/>
                  <a:pt x="0" y="13"/>
                </a:cubicBezTo>
                <a:cubicBezTo>
                  <a:pt x="0" y="26"/>
                  <a:pt x="13" y="26"/>
                  <a:pt x="22" y="26"/>
                </a:cubicBezTo>
                <a:lnTo>
                  <a:pt x="411" y="26"/>
                </a:lnTo>
              </a:path>
            </a:pathLst>
          </a:custGeom>
          <a:solidFill>
            <a:srgbClr val="000000"/>
          </a:solidFill>
          <a:ln w="12600">
            <a:noFill/>
          </a:ln>
        </p:spPr>
      </p:sp>
      <p:sp>
        <p:nvSpPr>
          <p:cNvPr id="251" name="Freeform 25"/>
          <p:cNvSpPr/>
          <p:nvPr/>
        </p:nvSpPr>
        <p:spPr>
          <a:xfrm>
            <a:off x="2844360" y="6544440"/>
            <a:ext cx="167400" cy="160200"/>
          </a:xfrm>
          <a:custGeom>
            <a:avLst/>
            <a:gdLst/>
            <a:ahLst/>
            <a:rect l="0" t="0" r="r" b="b"/>
            <a:pathLst>
              <a:path w="465" h="445">
                <a:moveTo>
                  <a:pt x="171" y="239"/>
                </a:moveTo>
                <a:lnTo>
                  <a:pt x="282" y="239"/>
                </a:lnTo>
                <a:cubicBezTo>
                  <a:pt x="374" y="239"/>
                  <a:pt x="464" y="171"/>
                  <a:pt x="464" y="98"/>
                </a:cubicBezTo>
                <a:cubicBezTo>
                  <a:pt x="464" y="48"/>
                  <a:pt x="422" y="0"/>
                  <a:pt x="335" y="0"/>
                </a:cubicBezTo>
                <a:lnTo>
                  <a:pt x="125" y="0"/>
                </a:lnTo>
                <a:cubicBezTo>
                  <a:pt x="112" y="0"/>
                  <a:pt x="107" y="0"/>
                  <a:pt x="107" y="13"/>
                </a:cubicBezTo>
                <a:cubicBezTo>
                  <a:pt x="107" y="20"/>
                  <a:pt x="112" y="20"/>
                  <a:pt x="125" y="20"/>
                </a:cubicBezTo>
                <a:cubicBezTo>
                  <a:pt x="133" y="20"/>
                  <a:pt x="145" y="20"/>
                  <a:pt x="153" y="22"/>
                </a:cubicBezTo>
                <a:cubicBezTo>
                  <a:pt x="164" y="22"/>
                  <a:pt x="168" y="24"/>
                  <a:pt x="168" y="31"/>
                </a:cubicBezTo>
                <a:cubicBezTo>
                  <a:pt x="168" y="35"/>
                  <a:pt x="166" y="37"/>
                  <a:pt x="164" y="44"/>
                </a:cubicBezTo>
                <a:lnTo>
                  <a:pt x="77" y="394"/>
                </a:lnTo>
                <a:cubicBezTo>
                  <a:pt x="70" y="418"/>
                  <a:pt x="70" y="424"/>
                  <a:pt x="18" y="424"/>
                </a:cubicBezTo>
                <a:cubicBezTo>
                  <a:pt x="7" y="424"/>
                  <a:pt x="0" y="424"/>
                  <a:pt x="0" y="437"/>
                </a:cubicBezTo>
                <a:cubicBezTo>
                  <a:pt x="0" y="444"/>
                  <a:pt x="7" y="444"/>
                  <a:pt x="9" y="444"/>
                </a:cubicBezTo>
                <a:cubicBezTo>
                  <a:pt x="28" y="444"/>
                  <a:pt x="74" y="442"/>
                  <a:pt x="92" y="442"/>
                </a:cubicBezTo>
                <a:cubicBezTo>
                  <a:pt x="107" y="442"/>
                  <a:pt x="120" y="442"/>
                  <a:pt x="134" y="442"/>
                </a:cubicBezTo>
                <a:cubicBezTo>
                  <a:pt x="147" y="442"/>
                  <a:pt x="162" y="444"/>
                  <a:pt x="177" y="444"/>
                </a:cubicBezTo>
                <a:cubicBezTo>
                  <a:pt x="180" y="444"/>
                  <a:pt x="190" y="444"/>
                  <a:pt x="190" y="431"/>
                </a:cubicBezTo>
                <a:cubicBezTo>
                  <a:pt x="190" y="424"/>
                  <a:pt x="184" y="424"/>
                  <a:pt x="171" y="424"/>
                </a:cubicBezTo>
                <a:cubicBezTo>
                  <a:pt x="147" y="424"/>
                  <a:pt x="129" y="424"/>
                  <a:pt x="129" y="413"/>
                </a:cubicBezTo>
                <a:cubicBezTo>
                  <a:pt x="129" y="409"/>
                  <a:pt x="131" y="405"/>
                  <a:pt x="131" y="402"/>
                </a:cubicBezTo>
                <a:lnTo>
                  <a:pt x="171" y="239"/>
                </a:lnTo>
              </a:path>
              <a:path w="231" h="202">
                <a:moveTo>
                  <a:pt x="44" y="24"/>
                </a:moveTo>
                <a:cubicBezTo>
                  <a:pt x="50" y="2"/>
                  <a:pt x="52" y="0"/>
                  <a:pt x="79" y="0"/>
                </a:cubicBezTo>
                <a:lnTo>
                  <a:pt x="142" y="0"/>
                </a:lnTo>
                <a:cubicBezTo>
                  <a:pt x="195" y="0"/>
                  <a:pt x="230" y="17"/>
                  <a:pt x="230" y="63"/>
                </a:cubicBezTo>
                <a:cubicBezTo>
                  <a:pt x="230" y="89"/>
                  <a:pt x="217" y="144"/>
                  <a:pt x="192" y="168"/>
                </a:cubicBezTo>
                <a:cubicBezTo>
                  <a:pt x="160" y="197"/>
                  <a:pt x="120" y="201"/>
                  <a:pt x="92" y="201"/>
                </a:cubicBezTo>
                <a:lnTo>
                  <a:pt x="0" y="201"/>
                </a:lnTo>
                <a:lnTo>
                  <a:pt x="44" y="24"/>
                </a:lnTo>
              </a:path>
            </a:pathLst>
          </a:custGeom>
          <a:solidFill>
            <a:srgbClr val="000000"/>
          </a:solidFill>
          <a:ln w="12600">
            <a:noFill/>
          </a:ln>
        </p:spPr>
      </p:sp>
      <p:sp>
        <p:nvSpPr>
          <p:cNvPr id="252" name="Freeform 26"/>
          <p:cNvSpPr/>
          <p:nvPr/>
        </p:nvSpPr>
        <p:spPr>
          <a:xfrm>
            <a:off x="3039840" y="6528600"/>
            <a:ext cx="55440" cy="233640"/>
          </a:xfrm>
          <a:custGeom>
            <a:avLst/>
            <a:gdLst/>
            <a:ahLst/>
            <a:rect l="0" t="0" r="r" b="b"/>
            <a:pathLst>
              <a:path w="154" h="649">
                <a:moveTo>
                  <a:pt x="153" y="643"/>
                </a:moveTo>
                <a:cubicBezTo>
                  <a:pt x="153" y="641"/>
                  <a:pt x="153" y="639"/>
                  <a:pt x="140" y="628"/>
                </a:cubicBezTo>
                <a:cubicBezTo>
                  <a:pt x="59" y="547"/>
                  <a:pt x="39" y="424"/>
                  <a:pt x="39" y="324"/>
                </a:cubicBezTo>
                <a:cubicBezTo>
                  <a:pt x="39" y="212"/>
                  <a:pt x="63" y="99"/>
                  <a:pt x="144" y="18"/>
                </a:cubicBezTo>
                <a:cubicBezTo>
                  <a:pt x="153" y="9"/>
                  <a:pt x="153" y="9"/>
                  <a:pt x="153" y="7"/>
                </a:cubicBezTo>
                <a:cubicBezTo>
                  <a:pt x="153" y="2"/>
                  <a:pt x="149" y="0"/>
                  <a:pt x="145" y="0"/>
                </a:cubicBezTo>
                <a:cubicBezTo>
                  <a:pt x="138" y="0"/>
                  <a:pt x="79" y="44"/>
                  <a:pt x="41" y="127"/>
                </a:cubicBezTo>
                <a:cubicBezTo>
                  <a:pt x="7" y="199"/>
                  <a:pt x="0" y="271"/>
                  <a:pt x="0" y="324"/>
                </a:cubicBezTo>
                <a:cubicBezTo>
                  <a:pt x="0" y="376"/>
                  <a:pt x="7" y="453"/>
                  <a:pt x="42" y="527"/>
                </a:cubicBezTo>
                <a:cubicBezTo>
                  <a:pt x="83" y="608"/>
                  <a:pt x="138" y="648"/>
                  <a:pt x="145" y="648"/>
                </a:cubicBezTo>
                <a:cubicBezTo>
                  <a:pt x="149" y="648"/>
                  <a:pt x="153" y="647"/>
                  <a:pt x="153" y="643"/>
                </a:cubicBezTo>
              </a:path>
            </a:pathLst>
          </a:custGeom>
          <a:solidFill>
            <a:srgbClr val="000000"/>
          </a:solidFill>
          <a:ln w="12600">
            <a:noFill/>
          </a:ln>
        </p:spPr>
      </p:sp>
      <p:sp>
        <p:nvSpPr>
          <p:cNvPr id="253" name="Freeform 27"/>
          <p:cNvSpPr/>
          <p:nvPr/>
        </p:nvSpPr>
        <p:spPr>
          <a:xfrm>
            <a:off x="3115440" y="6544440"/>
            <a:ext cx="169920" cy="160200"/>
          </a:xfrm>
          <a:custGeom>
            <a:avLst/>
            <a:gdLst/>
            <a:ahLst/>
            <a:rect l="0" t="0" r="r" b="b"/>
            <a:pathLst>
              <a:path w="472" h="445">
                <a:moveTo>
                  <a:pt x="365" y="74"/>
                </a:moveTo>
                <a:lnTo>
                  <a:pt x="374" y="64"/>
                </a:lnTo>
                <a:cubicBezTo>
                  <a:pt x="394" y="46"/>
                  <a:pt x="414" y="24"/>
                  <a:pt x="458" y="20"/>
                </a:cubicBezTo>
                <a:cubicBezTo>
                  <a:pt x="466" y="20"/>
                  <a:pt x="471" y="20"/>
                  <a:pt x="471" y="7"/>
                </a:cubicBezTo>
                <a:cubicBezTo>
                  <a:pt x="471" y="2"/>
                  <a:pt x="470" y="0"/>
                  <a:pt x="464" y="0"/>
                </a:cubicBezTo>
                <a:cubicBezTo>
                  <a:pt x="447" y="0"/>
                  <a:pt x="429" y="2"/>
                  <a:pt x="411" y="2"/>
                </a:cubicBezTo>
                <a:cubicBezTo>
                  <a:pt x="389" y="2"/>
                  <a:pt x="366" y="0"/>
                  <a:pt x="346" y="0"/>
                </a:cubicBezTo>
                <a:cubicBezTo>
                  <a:pt x="342" y="0"/>
                  <a:pt x="333" y="0"/>
                  <a:pt x="333" y="13"/>
                </a:cubicBezTo>
                <a:cubicBezTo>
                  <a:pt x="333" y="20"/>
                  <a:pt x="341" y="20"/>
                  <a:pt x="342" y="20"/>
                </a:cubicBezTo>
                <a:cubicBezTo>
                  <a:pt x="348" y="20"/>
                  <a:pt x="366" y="22"/>
                  <a:pt x="366" y="35"/>
                </a:cubicBezTo>
                <a:cubicBezTo>
                  <a:pt x="366" y="46"/>
                  <a:pt x="352" y="63"/>
                  <a:pt x="348" y="66"/>
                </a:cubicBezTo>
                <a:lnTo>
                  <a:pt x="199" y="239"/>
                </a:lnTo>
                <a:lnTo>
                  <a:pt x="127" y="46"/>
                </a:lnTo>
                <a:cubicBezTo>
                  <a:pt x="123" y="37"/>
                  <a:pt x="123" y="37"/>
                  <a:pt x="123" y="35"/>
                </a:cubicBezTo>
                <a:cubicBezTo>
                  <a:pt x="123" y="20"/>
                  <a:pt x="155" y="20"/>
                  <a:pt x="160" y="20"/>
                </a:cubicBezTo>
                <a:cubicBezTo>
                  <a:pt x="169" y="20"/>
                  <a:pt x="177" y="20"/>
                  <a:pt x="177" y="7"/>
                </a:cubicBezTo>
                <a:cubicBezTo>
                  <a:pt x="177" y="0"/>
                  <a:pt x="169" y="0"/>
                  <a:pt x="168" y="0"/>
                </a:cubicBezTo>
                <a:cubicBezTo>
                  <a:pt x="149" y="0"/>
                  <a:pt x="103" y="2"/>
                  <a:pt x="85" y="2"/>
                </a:cubicBezTo>
                <a:cubicBezTo>
                  <a:pt x="68" y="2"/>
                  <a:pt x="29" y="0"/>
                  <a:pt x="13" y="0"/>
                </a:cubicBezTo>
                <a:cubicBezTo>
                  <a:pt x="9" y="0"/>
                  <a:pt x="0" y="0"/>
                  <a:pt x="0" y="13"/>
                </a:cubicBezTo>
                <a:cubicBezTo>
                  <a:pt x="0" y="20"/>
                  <a:pt x="7" y="20"/>
                  <a:pt x="15" y="20"/>
                </a:cubicBezTo>
                <a:cubicBezTo>
                  <a:pt x="53" y="20"/>
                  <a:pt x="57" y="26"/>
                  <a:pt x="63" y="42"/>
                </a:cubicBezTo>
                <a:lnTo>
                  <a:pt x="142" y="256"/>
                </a:lnTo>
                <a:cubicBezTo>
                  <a:pt x="144" y="258"/>
                  <a:pt x="145" y="265"/>
                  <a:pt x="145" y="267"/>
                </a:cubicBezTo>
                <a:cubicBezTo>
                  <a:pt x="145" y="269"/>
                  <a:pt x="120" y="374"/>
                  <a:pt x="116" y="385"/>
                </a:cubicBezTo>
                <a:cubicBezTo>
                  <a:pt x="107" y="422"/>
                  <a:pt x="107" y="424"/>
                  <a:pt x="55" y="424"/>
                </a:cubicBezTo>
                <a:cubicBezTo>
                  <a:pt x="42" y="424"/>
                  <a:pt x="37" y="424"/>
                  <a:pt x="37" y="437"/>
                </a:cubicBezTo>
                <a:cubicBezTo>
                  <a:pt x="37" y="444"/>
                  <a:pt x="44" y="444"/>
                  <a:pt x="46" y="444"/>
                </a:cubicBezTo>
                <a:cubicBezTo>
                  <a:pt x="64" y="444"/>
                  <a:pt x="110" y="442"/>
                  <a:pt x="127" y="442"/>
                </a:cubicBezTo>
                <a:cubicBezTo>
                  <a:pt x="145" y="442"/>
                  <a:pt x="193" y="444"/>
                  <a:pt x="212" y="444"/>
                </a:cubicBezTo>
                <a:cubicBezTo>
                  <a:pt x="215" y="444"/>
                  <a:pt x="223" y="444"/>
                  <a:pt x="223" y="431"/>
                </a:cubicBezTo>
                <a:cubicBezTo>
                  <a:pt x="223" y="424"/>
                  <a:pt x="217" y="424"/>
                  <a:pt x="204" y="424"/>
                </a:cubicBezTo>
                <a:cubicBezTo>
                  <a:pt x="204" y="424"/>
                  <a:pt x="191" y="424"/>
                  <a:pt x="180" y="422"/>
                </a:cubicBezTo>
                <a:cubicBezTo>
                  <a:pt x="168" y="422"/>
                  <a:pt x="164" y="420"/>
                  <a:pt x="164" y="413"/>
                </a:cubicBezTo>
                <a:cubicBezTo>
                  <a:pt x="164" y="407"/>
                  <a:pt x="169" y="385"/>
                  <a:pt x="171" y="372"/>
                </a:cubicBezTo>
                <a:lnTo>
                  <a:pt x="195" y="280"/>
                </a:lnTo>
                <a:cubicBezTo>
                  <a:pt x="199" y="267"/>
                  <a:pt x="199" y="265"/>
                  <a:pt x="204" y="260"/>
                </a:cubicBezTo>
                <a:lnTo>
                  <a:pt x="365" y="74"/>
                </a:lnTo>
              </a:path>
            </a:pathLst>
          </a:custGeom>
          <a:solidFill>
            <a:srgbClr val="000000"/>
          </a:solidFill>
          <a:ln w="12600">
            <a:noFill/>
          </a:ln>
        </p:spPr>
      </p:sp>
      <p:sp>
        <p:nvSpPr>
          <p:cNvPr id="254" name="Freeform 28"/>
          <p:cNvSpPr/>
          <p:nvPr/>
        </p:nvSpPr>
        <p:spPr>
          <a:xfrm>
            <a:off x="3322080" y="6528600"/>
            <a:ext cx="10440" cy="233640"/>
          </a:xfrm>
          <a:custGeom>
            <a:avLst/>
            <a:gdLst/>
            <a:ahLst/>
            <a:rect l="0" t="0" r="r" b="b"/>
            <a:pathLst>
              <a:path w="29" h="649">
                <a:moveTo>
                  <a:pt x="28" y="24"/>
                </a:moveTo>
                <a:cubicBezTo>
                  <a:pt x="28" y="11"/>
                  <a:pt x="28" y="0"/>
                  <a:pt x="15" y="0"/>
                </a:cubicBezTo>
                <a:cubicBezTo>
                  <a:pt x="0" y="0"/>
                  <a:pt x="0" y="11"/>
                  <a:pt x="0" y="24"/>
                </a:cubicBezTo>
                <a:lnTo>
                  <a:pt x="0" y="626"/>
                </a:lnTo>
                <a:cubicBezTo>
                  <a:pt x="0" y="637"/>
                  <a:pt x="0" y="648"/>
                  <a:pt x="15" y="648"/>
                </a:cubicBezTo>
                <a:cubicBezTo>
                  <a:pt x="28" y="648"/>
                  <a:pt x="28" y="637"/>
                  <a:pt x="28" y="626"/>
                </a:cubicBezTo>
                <a:lnTo>
                  <a:pt x="28" y="24"/>
                </a:lnTo>
              </a:path>
            </a:pathLst>
          </a:custGeom>
          <a:solidFill>
            <a:srgbClr val="000000"/>
          </a:solidFill>
          <a:ln w="12600">
            <a:noFill/>
          </a:ln>
        </p:spPr>
      </p:sp>
      <p:sp>
        <p:nvSpPr>
          <p:cNvPr id="255" name="Freeform 29"/>
          <p:cNvSpPr/>
          <p:nvPr/>
        </p:nvSpPr>
        <p:spPr>
          <a:xfrm>
            <a:off x="3367440" y="6536520"/>
            <a:ext cx="160920" cy="168120"/>
          </a:xfrm>
          <a:custGeom>
            <a:avLst/>
            <a:gdLst/>
            <a:ahLst/>
            <a:rect l="0" t="0" r="r" b="b"/>
            <a:pathLst>
              <a:path w="447" h="467">
                <a:moveTo>
                  <a:pt x="94" y="391"/>
                </a:moveTo>
                <a:cubicBezTo>
                  <a:pt x="68" y="435"/>
                  <a:pt x="42" y="444"/>
                  <a:pt x="13" y="446"/>
                </a:cubicBezTo>
                <a:cubicBezTo>
                  <a:pt x="6" y="446"/>
                  <a:pt x="0" y="446"/>
                  <a:pt x="0" y="459"/>
                </a:cubicBezTo>
                <a:cubicBezTo>
                  <a:pt x="0" y="462"/>
                  <a:pt x="4" y="466"/>
                  <a:pt x="9" y="466"/>
                </a:cubicBezTo>
                <a:cubicBezTo>
                  <a:pt x="26" y="466"/>
                  <a:pt x="46" y="464"/>
                  <a:pt x="64" y="464"/>
                </a:cubicBezTo>
                <a:cubicBezTo>
                  <a:pt x="87" y="464"/>
                  <a:pt x="109" y="466"/>
                  <a:pt x="129" y="466"/>
                </a:cubicBezTo>
                <a:cubicBezTo>
                  <a:pt x="133" y="466"/>
                  <a:pt x="142" y="466"/>
                  <a:pt x="142" y="453"/>
                </a:cubicBezTo>
                <a:cubicBezTo>
                  <a:pt x="142" y="446"/>
                  <a:pt x="136" y="446"/>
                  <a:pt x="131" y="446"/>
                </a:cubicBezTo>
                <a:cubicBezTo>
                  <a:pt x="116" y="444"/>
                  <a:pt x="101" y="438"/>
                  <a:pt x="101" y="422"/>
                </a:cubicBezTo>
                <a:cubicBezTo>
                  <a:pt x="101" y="414"/>
                  <a:pt x="105" y="407"/>
                  <a:pt x="110" y="398"/>
                </a:cubicBezTo>
                <a:lnTo>
                  <a:pt x="158" y="315"/>
                </a:lnTo>
                <a:lnTo>
                  <a:pt x="322" y="315"/>
                </a:lnTo>
                <a:cubicBezTo>
                  <a:pt x="324" y="330"/>
                  <a:pt x="333" y="418"/>
                  <a:pt x="333" y="424"/>
                </a:cubicBezTo>
                <a:cubicBezTo>
                  <a:pt x="333" y="444"/>
                  <a:pt x="298" y="446"/>
                  <a:pt x="285" y="446"/>
                </a:cubicBezTo>
                <a:cubicBezTo>
                  <a:pt x="276" y="446"/>
                  <a:pt x="271" y="446"/>
                  <a:pt x="271" y="459"/>
                </a:cubicBezTo>
                <a:cubicBezTo>
                  <a:pt x="271" y="466"/>
                  <a:pt x="278" y="466"/>
                  <a:pt x="280" y="466"/>
                </a:cubicBezTo>
                <a:cubicBezTo>
                  <a:pt x="306" y="466"/>
                  <a:pt x="333" y="464"/>
                  <a:pt x="361" y="464"/>
                </a:cubicBezTo>
                <a:cubicBezTo>
                  <a:pt x="377" y="464"/>
                  <a:pt x="418" y="466"/>
                  <a:pt x="435" y="466"/>
                </a:cubicBezTo>
                <a:cubicBezTo>
                  <a:pt x="438" y="466"/>
                  <a:pt x="446" y="466"/>
                  <a:pt x="446" y="453"/>
                </a:cubicBezTo>
                <a:cubicBezTo>
                  <a:pt x="446" y="446"/>
                  <a:pt x="440" y="446"/>
                  <a:pt x="431" y="446"/>
                </a:cubicBezTo>
                <a:cubicBezTo>
                  <a:pt x="390" y="446"/>
                  <a:pt x="390" y="440"/>
                  <a:pt x="389" y="422"/>
                </a:cubicBezTo>
                <a:lnTo>
                  <a:pt x="350" y="15"/>
                </a:lnTo>
                <a:cubicBezTo>
                  <a:pt x="348" y="2"/>
                  <a:pt x="348" y="0"/>
                  <a:pt x="337" y="0"/>
                </a:cubicBezTo>
                <a:cubicBezTo>
                  <a:pt x="326" y="0"/>
                  <a:pt x="324" y="4"/>
                  <a:pt x="320" y="11"/>
                </a:cubicBezTo>
                <a:lnTo>
                  <a:pt x="94" y="391"/>
                </a:lnTo>
              </a:path>
              <a:path w="150" h="215">
                <a:moveTo>
                  <a:pt x="0" y="214"/>
                </a:moveTo>
                <a:lnTo>
                  <a:pt x="129" y="0"/>
                </a:lnTo>
                <a:lnTo>
                  <a:pt x="149" y="214"/>
                </a:lnTo>
                <a:lnTo>
                  <a:pt x="0" y="214"/>
                </a:lnTo>
              </a:path>
            </a:pathLst>
          </a:custGeom>
          <a:solidFill>
            <a:srgbClr val="000000"/>
          </a:solidFill>
          <a:ln w="12600">
            <a:noFill/>
          </a:ln>
        </p:spPr>
      </p:sp>
      <p:sp>
        <p:nvSpPr>
          <p:cNvPr id="256" name="Freeform 30"/>
          <p:cNvSpPr/>
          <p:nvPr/>
        </p:nvSpPr>
        <p:spPr>
          <a:xfrm>
            <a:off x="3611880" y="6618240"/>
            <a:ext cx="156240" cy="55440"/>
          </a:xfrm>
          <a:custGeom>
            <a:avLst/>
            <a:gdLst/>
            <a:ahLst/>
            <a:rect l="0" t="0" r="r" b="b"/>
            <a:pathLst>
              <a:path w="434" h="27">
                <a:moveTo>
                  <a:pt x="411" y="26"/>
                </a:moveTo>
                <a:cubicBezTo>
                  <a:pt x="420" y="26"/>
                  <a:pt x="433" y="26"/>
                  <a:pt x="433" y="13"/>
                </a:cubicBezTo>
                <a:cubicBezTo>
                  <a:pt x="433" y="0"/>
                  <a:pt x="420" y="0"/>
                  <a:pt x="411" y="0"/>
                </a:cubicBezTo>
                <a:lnTo>
                  <a:pt x="22" y="0"/>
                </a:lnTo>
                <a:cubicBezTo>
                  <a:pt x="13" y="0"/>
                  <a:pt x="0" y="0"/>
                  <a:pt x="0" y="13"/>
                </a:cubicBezTo>
                <a:cubicBezTo>
                  <a:pt x="0" y="26"/>
                  <a:pt x="13" y="26"/>
                  <a:pt x="22" y="26"/>
                </a:cubicBezTo>
                <a:lnTo>
                  <a:pt x="411" y="26"/>
                </a:lnTo>
              </a:path>
              <a:path w="434" h="27">
                <a:moveTo>
                  <a:pt x="411" y="26"/>
                </a:moveTo>
                <a:cubicBezTo>
                  <a:pt x="420" y="26"/>
                  <a:pt x="433" y="26"/>
                  <a:pt x="433" y="13"/>
                </a:cubicBezTo>
                <a:cubicBezTo>
                  <a:pt x="433" y="0"/>
                  <a:pt x="420" y="0"/>
                  <a:pt x="411" y="0"/>
                </a:cubicBezTo>
                <a:lnTo>
                  <a:pt x="22" y="0"/>
                </a:lnTo>
                <a:cubicBezTo>
                  <a:pt x="13" y="0"/>
                  <a:pt x="0" y="0"/>
                  <a:pt x="0" y="13"/>
                </a:cubicBezTo>
                <a:cubicBezTo>
                  <a:pt x="0" y="26"/>
                  <a:pt x="13" y="26"/>
                  <a:pt x="22" y="26"/>
                </a:cubicBezTo>
                <a:lnTo>
                  <a:pt x="411" y="26"/>
                </a:lnTo>
              </a:path>
            </a:pathLst>
          </a:custGeom>
          <a:solidFill>
            <a:srgbClr val="000000"/>
          </a:solidFill>
          <a:ln w="12600">
            <a:noFill/>
          </a:ln>
        </p:spPr>
      </p:sp>
      <p:sp>
        <p:nvSpPr>
          <p:cNvPr id="257" name="Freeform 31"/>
          <p:cNvSpPr/>
          <p:nvPr/>
        </p:nvSpPr>
        <p:spPr>
          <a:xfrm>
            <a:off x="3864960" y="6548400"/>
            <a:ext cx="77760" cy="156240"/>
          </a:xfrm>
          <a:custGeom>
            <a:avLst/>
            <a:gdLst/>
            <a:ahLst/>
            <a:rect l="0" t="0" r="r" b="b"/>
            <a:pathLst>
              <a:path w="216" h="434">
                <a:moveTo>
                  <a:pt x="134" y="17"/>
                </a:moveTo>
                <a:cubicBezTo>
                  <a:pt x="134" y="2"/>
                  <a:pt x="134" y="0"/>
                  <a:pt x="120" y="0"/>
                </a:cubicBezTo>
                <a:cubicBezTo>
                  <a:pt x="79" y="42"/>
                  <a:pt x="20" y="42"/>
                  <a:pt x="0" y="42"/>
                </a:cubicBezTo>
                <a:lnTo>
                  <a:pt x="0" y="63"/>
                </a:lnTo>
                <a:cubicBezTo>
                  <a:pt x="13" y="63"/>
                  <a:pt x="52" y="63"/>
                  <a:pt x="85" y="44"/>
                </a:cubicBezTo>
                <a:lnTo>
                  <a:pt x="85" y="381"/>
                </a:lnTo>
                <a:cubicBezTo>
                  <a:pt x="85" y="405"/>
                  <a:pt x="83" y="413"/>
                  <a:pt x="24" y="413"/>
                </a:cubicBezTo>
                <a:lnTo>
                  <a:pt x="4" y="413"/>
                </a:lnTo>
                <a:lnTo>
                  <a:pt x="4" y="433"/>
                </a:lnTo>
                <a:cubicBezTo>
                  <a:pt x="28" y="431"/>
                  <a:pt x="83" y="431"/>
                  <a:pt x="110" y="431"/>
                </a:cubicBezTo>
                <a:cubicBezTo>
                  <a:pt x="136" y="431"/>
                  <a:pt x="193" y="431"/>
                  <a:pt x="215" y="433"/>
                </a:cubicBezTo>
                <a:lnTo>
                  <a:pt x="215" y="413"/>
                </a:lnTo>
                <a:lnTo>
                  <a:pt x="195" y="413"/>
                </a:lnTo>
                <a:cubicBezTo>
                  <a:pt x="136" y="413"/>
                  <a:pt x="134" y="405"/>
                  <a:pt x="134" y="381"/>
                </a:cubicBezTo>
                <a:lnTo>
                  <a:pt x="134" y="17"/>
                </a:lnTo>
              </a:path>
            </a:pathLst>
          </a:custGeom>
          <a:solidFill>
            <a:srgbClr val="000000"/>
          </a:solidFill>
          <a:ln w="12600">
            <a:noFill/>
          </a:ln>
        </p:spPr>
      </p:sp>
      <p:sp>
        <p:nvSpPr>
          <p:cNvPr id="258" name="Freeform 32"/>
          <p:cNvSpPr/>
          <p:nvPr/>
        </p:nvSpPr>
        <p:spPr>
          <a:xfrm>
            <a:off x="3981240" y="6678360"/>
            <a:ext cx="28080" cy="70560"/>
          </a:xfrm>
          <a:custGeom>
            <a:avLst/>
            <a:gdLst/>
            <a:ahLst/>
            <a:rect l="0" t="0" r="r" b="b"/>
            <a:pathLst>
              <a:path w="78" h="196">
                <a:moveTo>
                  <a:pt x="77" y="68"/>
                </a:moveTo>
                <a:cubicBezTo>
                  <a:pt x="77" y="26"/>
                  <a:pt x="61" y="0"/>
                  <a:pt x="35" y="0"/>
                </a:cubicBezTo>
                <a:cubicBezTo>
                  <a:pt x="13" y="0"/>
                  <a:pt x="0" y="17"/>
                  <a:pt x="0" y="35"/>
                </a:cubicBezTo>
                <a:cubicBezTo>
                  <a:pt x="0" y="52"/>
                  <a:pt x="13" y="70"/>
                  <a:pt x="35" y="70"/>
                </a:cubicBezTo>
                <a:cubicBezTo>
                  <a:pt x="42" y="70"/>
                  <a:pt x="52" y="66"/>
                  <a:pt x="59" y="61"/>
                </a:cubicBezTo>
                <a:cubicBezTo>
                  <a:pt x="61" y="59"/>
                  <a:pt x="61" y="59"/>
                  <a:pt x="61" y="59"/>
                </a:cubicBezTo>
                <a:cubicBezTo>
                  <a:pt x="63" y="59"/>
                  <a:pt x="63" y="59"/>
                  <a:pt x="63" y="68"/>
                </a:cubicBezTo>
                <a:cubicBezTo>
                  <a:pt x="63" y="118"/>
                  <a:pt x="41" y="157"/>
                  <a:pt x="18" y="179"/>
                </a:cubicBezTo>
                <a:cubicBezTo>
                  <a:pt x="11" y="184"/>
                  <a:pt x="11" y="186"/>
                  <a:pt x="11" y="188"/>
                </a:cubicBezTo>
                <a:cubicBezTo>
                  <a:pt x="11" y="193"/>
                  <a:pt x="15" y="195"/>
                  <a:pt x="17" y="195"/>
                </a:cubicBezTo>
                <a:cubicBezTo>
                  <a:pt x="24" y="195"/>
                  <a:pt x="77" y="146"/>
                  <a:pt x="77" y="68"/>
                </a:cubicBezTo>
              </a:path>
            </a:pathLst>
          </a:custGeom>
          <a:solidFill>
            <a:srgbClr val="000000"/>
          </a:solidFill>
          <a:ln w="12600">
            <a:noFill/>
          </a:ln>
        </p:spPr>
      </p:sp>
      <p:sp>
        <p:nvSpPr>
          <p:cNvPr id="259" name="Freeform 33"/>
          <p:cNvSpPr/>
          <p:nvPr/>
        </p:nvSpPr>
        <p:spPr>
          <a:xfrm>
            <a:off x="4073760" y="6541920"/>
            <a:ext cx="111600" cy="165600"/>
          </a:xfrm>
          <a:custGeom>
            <a:avLst/>
            <a:gdLst/>
            <a:ahLst/>
            <a:rect l="0" t="0" r="r" b="b"/>
            <a:pathLst>
              <a:path w="310" h="460">
                <a:moveTo>
                  <a:pt x="309" y="7"/>
                </a:moveTo>
                <a:cubicBezTo>
                  <a:pt x="309" y="7"/>
                  <a:pt x="309" y="0"/>
                  <a:pt x="302" y="0"/>
                </a:cubicBezTo>
                <a:cubicBezTo>
                  <a:pt x="291" y="0"/>
                  <a:pt x="230" y="6"/>
                  <a:pt x="219" y="7"/>
                </a:cubicBezTo>
                <a:cubicBezTo>
                  <a:pt x="214" y="7"/>
                  <a:pt x="210" y="11"/>
                  <a:pt x="210" y="20"/>
                </a:cubicBezTo>
                <a:cubicBezTo>
                  <a:pt x="210" y="28"/>
                  <a:pt x="215" y="28"/>
                  <a:pt x="225" y="28"/>
                </a:cubicBezTo>
                <a:cubicBezTo>
                  <a:pt x="256" y="28"/>
                  <a:pt x="258" y="31"/>
                  <a:pt x="258" y="39"/>
                </a:cubicBezTo>
                <a:lnTo>
                  <a:pt x="256" y="52"/>
                </a:lnTo>
                <a:lnTo>
                  <a:pt x="217" y="206"/>
                </a:lnTo>
                <a:cubicBezTo>
                  <a:pt x="204" y="181"/>
                  <a:pt x="186" y="164"/>
                  <a:pt x="157" y="164"/>
                </a:cubicBezTo>
                <a:cubicBezTo>
                  <a:pt x="81" y="164"/>
                  <a:pt x="0" y="260"/>
                  <a:pt x="0" y="354"/>
                </a:cubicBezTo>
                <a:cubicBezTo>
                  <a:pt x="0" y="414"/>
                  <a:pt x="35" y="459"/>
                  <a:pt x="87" y="459"/>
                </a:cubicBezTo>
                <a:cubicBezTo>
                  <a:pt x="99" y="459"/>
                  <a:pt x="133" y="455"/>
                  <a:pt x="171" y="409"/>
                </a:cubicBezTo>
                <a:cubicBezTo>
                  <a:pt x="177" y="437"/>
                  <a:pt x="199" y="459"/>
                  <a:pt x="230" y="459"/>
                </a:cubicBezTo>
                <a:cubicBezTo>
                  <a:pt x="254" y="459"/>
                  <a:pt x="269" y="444"/>
                  <a:pt x="278" y="422"/>
                </a:cubicBezTo>
                <a:cubicBezTo>
                  <a:pt x="289" y="400"/>
                  <a:pt x="298" y="359"/>
                  <a:pt x="298" y="357"/>
                </a:cubicBezTo>
                <a:cubicBezTo>
                  <a:pt x="298" y="352"/>
                  <a:pt x="293" y="352"/>
                  <a:pt x="291" y="352"/>
                </a:cubicBezTo>
                <a:cubicBezTo>
                  <a:pt x="284" y="352"/>
                  <a:pt x="284" y="354"/>
                  <a:pt x="282" y="363"/>
                </a:cubicBezTo>
                <a:cubicBezTo>
                  <a:pt x="271" y="405"/>
                  <a:pt x="258" y="444"/>
                  <a:pt x="232" y="444"/>
                </a:cubicBezTo>
                <a:cubicBezTo>
                  <a:pt x="214" y="444"/>
                  <a:pt x="212" y="427"/>
                  <a:pt x="212" y="414"/>
                </a:cubicBezTo>
                <a:cubicBezTo>
                  <a:pt x="212" y="398"/>
                  <a:pt x="214" y="394"/>
                  <a:pt x="215" y="383"/>
                </a:cubicBezTo>
                <a:lnTo>
                  <a:pt x="309" y="7"/>
                </a:lnTo>
              </a:path>
              <a:path w="163" h="266">
                <a:moveTo>
                  <a:pt x="129" y="195"/>
                </a:moveTo>
                <a:cubicBezTo>
                  <a:pt x="125" y="206"/>
                  <a:pt x="125" y="208"/>
                  <a:pt x="116" y="219"/>
                </a:cubicBezTo>
                <a:cubicBezTo>
                  <a:pt x="87" y="254"/>
                  <a:pt x="61" y="265"/>
                  <a:pt x="42" y="265"/>
                </a:cubicBezTo>
                <a:cubicBezTo>
                  <a:pt x="9" y="265"/>
                  <a:pt x="0" y="230"/>
                  <a:pt x="0" y="204"/>
                </a:cubicBezTo>
                <a:cubicBezTo>
                  <a:pt x="0" y="171"/>
                  <a:pt x="20" y="92"/>
                  <a:pt x="37" y="62"/>
                </a:cubicBezTo>
                <a:cubicBezTo>
                  <a:pt x="57" y="24"/>
                  <a:pt x="85" y="0"/>
                  <a:pt x="112" y="0"/>
                </a:cubicBezTo>
                <a:cubicBezTo>
                  <a:pt x="155" y="0"/>
                  <a:pt x="162" y="53"/>
                  <a:pt x="162" y="57"/>
                </a:cubicBezTo>
                <a:cubicBezTo>
                  <a:pt x="162" y="60"/>
                  <a:pt x="162" y="64"/>
                  <a:pt x="160" y="68"/>
                </a:cubicBezTo>
                <a:lnTo>
                  <a:pt x="129" y="195"/>
                </a:lnTo>
              </a:path>
            </a:pathLst>
          </a:custGeom>
          <a:solidFill>
            <a:srgbClr val="000000"/>
          </a:solidFill>
          <a:ln w="12600">
            <a:noFill/>
          </a:ln>
        </p:spPr>
      </p:sp>
      <p:sp>
        <p:nvSpPr>
          <p:cNvPr id="260" name="Freeform 34"/>
          <p:cNvSpPr/>
          <p:nvPr/>
        </p:nvSpPr>
        <p:spPr>
          <a:xfrm>
            <a:off x="4195080" y="6600240"/>
            <a:ext cx="100440" cy="106560"/>
          </a:xfrm>
          <a:custGeom>
            <a:avLst/>
            <a:gdLst/>
            <a:ahLst/>
            <a:rect l="0" t="0" r="r" b="b"/>
            <a:pathLst>
              <a:path w="279" h="296">
                <a:moveTo>
                  <a:pt x="278" y="111"/>
                </a:moveTo>
                <a:cubicBezTo>
                  <a:pt x="278" y="42"/>
                  <a:pt x="234" y="0"/>
                  <a:pt x="175" y="0"/>
                </a:cubicBezTo>
                <a:cubicBezTo>
                  <a:pt x="87" y="0"/>
                  <a:pt x="0" y="92"/>
                  <a:pt x="0" y="184"/>
                </a:cubicBezTo>
                <a:cubicBezTo>
                  <a:pt x="0" y="249"/>
                  <a:pt x="44" y="295"/>
                  <a:pt x="105" y="295"/>
                </a:cubicBezTo>
                <a:cubicBezTo>
                  <a:pt x="191" y="295"/>
                  <a:pt x="278" y="204"/>
                  <a:pt x="278" y="111"/>
                </a:cubicBezTo>
              </a:path>
              <a:path w="185" h="266">
                <a:moveTo>
                  <a:pt x="57" y="265"/>
                </a:moveTo>
                <a:cubicBezTo>
                  <a:pt x="29" y="265"/>
                  <a:pt x="0" y="245"/>
                  <a:pt x="0" y="195"/>
                </a:cubicBezTo>
                <a:cubicBezTo>
                  <a:pt x="0" y="164"/>
                  <a:pt x="16" y="92"/>
                  <a:pt x="39" y="59"/>
                </a:cubicBezTo>
                <a:cubicBezTo>
                  <a:pt x="70" y="9"/>
                  <a:pt x="109" y="0"/>
                  <a:pt x="125" y="0"/>
                </a:cubicBezTo>
                <a:cubicBezTo>
                  <a:pt x="164" y="0"/>
                  <a:pt x="184" y="31"/>
                  <a:pt x="184" y="70"/>
                </a:cubicBezTo>
                <a:cubicBezTo>
                  <a:pt x="184" y="96"/>
                  <a:pt x="171" y="164"/>
                  <a:pt x="145" y="206"/>
                </a:cubicBezTo>
                <a:cubicBezTo>
                  <a:pt x="123" y="243"/>
                  <a:pt x="86" y="265"/>
                  <a:pt x="57" y="265"/>
                </a:cubicBezTo>
              </a:path>
            </a:pathLst>
          </a:custGeom>
          <a:solidFill>
            <a:srgbClr val="000000"/>
          </a:solidFill>
          <a:ln w="12600">
            <a:noFill/>
          </a:ln>
        </p:spPr>
      </p:sp>
      <p:sp>
        <p:nvSpPr>
          <p:cNvPr id="261" name="Freeform 35"/>
          <p:cNvSpPr/>
          <p:nvPr/>
        </p:nvSpPr>
        <p:spPr>
          <a:xfrm>
            <a:off x="4321800" y="6528600"/>
            <a:ext cx="55440" cy="233640"/>
          </a:xfrm>
          <a:custGeom>
            <a:avLst/>
            <a:gdLst/>
            <a:ahLst/>
            <a:rect l="0" t="0" r="r" b="b"/>
            <a:pathLst>
              <a:path w="154" h="649">
                <a:moveTo>
                  <a:pt x="153" y="643"/>
                </a:moveTo>
                <a:cubicBezTo>
                  <a:pt x="153" y="641"/>
                  <a:pt x="153" y="639"/>
                  <a:pt x="140" y="628"/>
                </a:cubicBezTo>
                <a:cubicBezTo>
                  <a:pt x="59" y="547"/>
                  <a:pt x="39" y="424"/>
                  <a:pt x="39" y="324"/>
                </a:cubicBezTo>
                <a:cubicBezTo>
                  <a:pt x="39" y="212"/>
                  <a:pt x="63" y="99"/>
                  <a:pt x="144" y="18"/>
                </a:cubicBezTo>
                <a:cubicBezTo>
                  <a:pt x="153" y="9"/>
                  <a:pt x="153" y="9"/>
                  <a:pt x="153" y="7"/>
                </a:cubicBezTo>
                <a:cubicBezTo>
                  <a:pt x="153" y="2"/>
                  <a:pt x="149" y="0"/>
                  <a:pt x="145" y="0"/>
                </a:cubicBezTo>
                <a:cubicBezTo>
                  <a:pt x="138" y="0"/>
                  <a:pt x="79" y="44"/>
                  <a:pt x="41" y="127"/>
                </a:cubicBezTo>
                <a:cubicBezTo>
                  <a:pt x="7" y="199"/>
                  <a:pt x="0" y="271"/>
                  <a:pt x="0" y="324"/>
                </a:cubicBezTo>
                <a:cubicBezTo>
                  <a:pt x="0" y="376"/>
                  <a:pt x="7" y="453"/>
                  <a:pt x="42" y="527"/>
                </a:cubicBezTo>
                <a:cubicBezTo>
                  <a:pt x="83" y="608"/>
                  <a:pt x="138" y="648"/>
                  <a:pt x="145" y="648"/>
                </a:cubicBezTo>
                <a:cubicBezTo>
                  <a:pt x="149" y="648"/>
                  <a:pt x="153" y="647"/>
                  <a:pt x="153" y="643"/>
                </a:cubicBezTo>
              </a:path>
            </a:pathLst>
          </a:custGeom>
          <a:solidFill>
            <a:srgbClr val="000000"/>
          </a:solidFill>
          <a:ln w="12600">
            <a:noFill/>
          </a:ln>
        </p:spPr>
      </p:sp>
      <p:sp>
        <p:nvSpPr>
          <p:cNvPr id="262" name="Freeform 36"/>
          <p:cNvSpPr/>
          <p:nvPr/>
        </p:nvSpPr>
        <p:spPr>
          <a:xfrm>
            <a:off x="4399200" y="6544440"/>
            <a:ext cx="167400" cy="160200"/>
          </a:xfrm>
          <a:custGeom>
            <a:avLst/>
            <a:gdLst/>
            <a:ahLst/>
            <a:rect l="0" t="0" r="r" b="b"/>
            <a:pathLst>
              <a:path w="465" h="445">
                <a:moveTo>
                  <a:pt x="77" y="394"/>
                </a:moveTo>
                <a:cubicBezTo>
                  <a:pt x="70" y="418"/>
                  <a:pt x="68" y="424"/>
                  <a:pt x="18" y="424"/>
                </a:cubicBezTo>
                <a:cubicBezTo>
                  <a:pt x="7" y="424"/>
                  <a:pt x="0" y="424"/>
                  <a:pt x="0" y="437"/>
                </a:cubicBezTo>
                <a:cubicBezTo>
                  <a:pt x="0" y="444"/>
                  <a:pt x="6" y="444"/>
                  <a:pt x="18" y="444"/>
                </a:cubicBezTo>
                <a:lnTo>
                  <a:pt x="249" y="444"/>
                </a:lnTo>
                <a:cubicBezTo>
                  <a:pt x="352" y="444"/>
                  <a:pt x="429" y="367"/>
                  <a:pt x="429" y="304"/>
                </a:cubicBezTo>
                <a:cubicBezTo>
                  <a:pt x="429" y="256"/>
                  <a:pt x="390" y="219"/>
                  <a:pt x="328" y="212"/>
                </a:cubicBezTo>
                <a:cubicBezTo>
                  <a:pt x="396" y="199"/>
                  <a:pt x="464" y="151"/>
                  <a:pt x="464" y="90"/>
                </a:cubicBezTo>
                <a:cubicBezTo>
                  <a:pt x="464" y="42"/>
                  <a:pt x="422" y="0"/>
                  <a:pt x="342" y="0"/>
                </a:cubicBezTo>
                <a:lnTo>
                  <a:pt x="125" y="0"/>
                </a:lnTo>
                <a:cubicBezTo>
                  <a:pt x="112" y="0"/>
                  <a:pt x="107" y="0"/>
                  <a:pt x="107" y="13"/>
                </a:cubicBezTo>
                <a:cubicBezTo>
                  <a:pt x="107" y="20"/>
                  <a:pt x="112" y="20"/>
                  <a:pt x="123" y="20"/>
                </a:cubicBezTo>
                <a:cubicBezTo>
                  <a:pt x="125" y="20"/>
                  <a:pt x="138" y="20"/>
                  <a:pt x="149" y="22"/>
                </a:cubicBezTo>
                <a:cubicBezTo>
                  <a:pt x="160" y="22"/>
                  <a:pt x="166" y="24"/>
                  <a:pt x="166" y="31"/>
                </a:cubicBezTo>
                <a:cubicBezTo>
                  <a:pt x="166" y="35"/>
                  <a:pt x="166" y="37"/>
                  <a:pt x="164" y="44"/>
                </a:cubicBezTo>
                <a:lnTo>
                  <a:pt x="77" y="394"/>
                </a:lnTo>
              </a:path>
              <a:path w="231" h="187">
                <a:moveTo>
                  <a:pt x="0" y="186"/>
                </a:moveTo>
                <a:lnTo>
                  <a:pt x="40" y="24"/>
                </a:lnTo>
                <a:cubicBezTo>
                  <a:pt x="46" y="2"/>
                  <a:pt x="48" y="0"/>
                  <a:pt x="75" y="0"/>
                </a:cubicBezTo>
                <a:lnTo>
                  <a:pt x="158" y="0"/>
                </a:lnTo>
                <a:cubicBezTo>
                  <a:pt x="215" y="0"/>
                  <a:pt x="230" y="39"/>
                  <a:pt x="230" y="67"/>
                </a:cubicBezTo>
                <a:cubicBezTo>
                  <a:pt x="230" y="124"/>
                  <a:pt x="173" y="186"/>
                  <a:pt x="94" y="186"/>
                </a:cubicBezTo>
                <a:lnTo>
                  <a:pt x="0" y="186"/>
                </a:lnTo>
              </a:path>
              <a:path w="246" h="204">
                <a:moveTo>
                  <a:pt x="22" y="203"/>
                </a:moveTo>
                <a:cubicBezTo>
                  <a:pt x="13" y="203"/>
                  <a:pt x="11" y="203"/>
                  <a:pt x="8" y="203"/>
                </a:cubicBezTo>
                <a:cubicBezTo>
                  <a:pt x="2" y="201"/>
                  <a:pt x="0" y="201"/>
                  <a:pt x="0" y="195"/>
                </a:cubicBezTo>
                <a:cubicBezTo>
                  <a:pt x="0" y="193"/>
                  <a:pt x="0" y="192"/>
                  <a:pt x="2" y="181"/>
                </a:cubicBezTo>
                <a:lnTo>
                  <a:pt x="48" y="0"/>
                </a:lnTo>
                <a:lnTo>
                  <a:pt x="170" y="0"/>
                </a:lnTo>
                <a:cubicBezTo>
                  <a:pt x="232" y="0"/>
                  <a:pt x="245" y="48"/>
                  <a:pt x="245" y="76"/>
                </a:cubicBezTo>
                <a:cubicBezTo>
                  <a:pt x="245" y="140"/>
                  <a:pt x="188" y="203"/>
                  <a:pt x="111" y="203"/>
                </a:cubicBezTo>
                <a:lnTo>
                  <a:pt x="22" y="203"/>
                </a:lnTo>
              </a:path>
            </a:pathLst>
          </a:custGeom>
          <a:solidFill>
            <a:srgbClr val="000000"/>
          </a:solidFill>
          <a:ln w="12600">
            <a:noFill/>
          </a:ln>
        </p:spPr>
      </p:sp>
      <p:sp>
        <p:nvSpPr>
          <p:cNvPr id="263" name="Freeform 37"/>
          <p:cNvSpPr/>
          <p:nvPr/>
        </p:nvSpPr>
        <p:spPr>
          <a:xfrm>
            <a:off x="4655880" y="6618240"/>
            <a:ext cx="156240" cy="55440"/>
          </a:xfrm>
          <a:custGeom>
            <a:avLst/>
            <a:gdLst/>
            <a:ahLst/>
            <a:rect l="0" t="0" r="r" b="b"/>
            <a:pathLst>
              <a:path w="434" h="27">
                <a:moveTo>
                  <a:pt x="411" y="26"/>
                </a:moveTo>
                <a:cubicBezTo>
                  <a:pt x="420" y="26"/>
                  <a:pt x="433" y="26"/>
                  <a:pt x="433" y="13"/>
                </a:cubicBezTo>
                <a:cubicBezTo>
                  <a:pt x="433" y="0"/>
                  <a:pt x="420" y="0"/>
                  <a:pt x="411" y="0"/>
                </a:cubicBezTo>
                <a:lnTo>
                  <a:pt x="22" y="0"/>
                </a:lnTo>
                <a:cubicBezTo>
                  <a:pt x="13" y="0"/>
                  <a:pt x="0" y="0"/>
                  <a:pt x="0" y="13"/>
                </a:cubicBezTo>
                <a:cubicBezTo>
                  <a:pt x="0" y="26"/>
                  <a:pt x="13" y="26"/>
                  <a:pt x="22" y="26"/>
                </a:cubicBezTo>
                <a:lnTo>
                  <a:pt x="411" y="26"/>
                </a:lnTo>
              </a:path>
              <a:path w="434" h="27">
                <a:moveTo>
                  <a:pt x="411" y="26"/>
                </a:moveTo>
                <a:cubicBezTo>
                  <a:pt x="420" y="26"/>
                  <a:pt x="433" y="26"/>
                  <a:pt x="433" y="13"/>
                </a:cubicBezTo>
                <a:cubicBezTo>
                  <a:pt x="433" y="0"/>
                  <a:pt x="420" y="0"/>
                  <a:pt x="411" y="0"/>
                </a:cubicBezTo>
                <a:lnTo>
                  <a:pt x="22" y="0"/>
                </a:lnTo>
                <a:cubicBezTo>
                  <a:pt x="13" y="0"/>
                  <a:pt x="0" y="0"/>
                  <a:pt x="0" y="13"/>
                </a:cubicBezTo>
                <a:cubicBezTo>
                  <a:pt x="0" y="26"/>
                  <a:pt x="13" y="26"/>
                  <a:pt x="22" y="26"/>
                </a:cubicBezTo>
                <a:lnTo>
                  <a:pt x="411" y="26"/>
                </a:lnTo>
              </a:path>
            </a:pathLst>
          </a:custGeom>
          <a:solidFill>
            <a:srgbClr val="000000"/>
          </a:solidFill>
          <a:ln w="12600">
            <a:noFill/>
          </a:ln>
        </p:spPr>
      </p:sp>
      <p:sp>
        <p:nvSpPr>
          <p:cNvPr id="264" name="Freeform 38"/>
          <p:cNvSpPr/>
          <p:nvPr/>
        </p:nvSpPr>
        <p:spPr>
          <a:xfrm>
            <a:off x="4897800" y="6548400"/>
            <a:ext cx="99000" cy="161640"/>
          </a:xfrm>
          <a:custGeom>
            <a:avLst/>
            <a:gdLst/>
            <a:ahLst/>
            <a:rect l="0" t="0" r="r" b="b"/>
            <a:pathLst>
              <a:path w="275" h="449">
                <a:moveTo>
                  <a:pt x="274" y="225"/>
                </a:moveTo>
                <a:cubicBezTo>
                  <a:pt x="274" y="173"/>
                  <a:pt x="271" y="122"/>
                  <a:pt x="249" y="74"/>
                </a:cubicBezTo>
                <a:cubicBezTo>
                  <a:pt x="219" y="11"/>
                  <a:pt x="166" y="0"/>
                  <a:pt x="138" y="0"/>
                </a:cubicBezTo>
                <a:cubicBezTo>
                  <a:pt x="98" y="0"/>
                  <a:pt x="52" y="17"/>
                  <a:pt x="24" y="77"/>
                </a:cubicBezTo>
                <a:cubicBezTo>
                  <a:pt x="4" y="122"/>
                  <a:pt x="0" y="173"/>
                  <a:pt x="0" y="225"/>
                </a:cubicBezTo>
                <a:cubicBezTo>
                  <a:pt x="0" y="274"/>
                  <a:pt x="2" y="332"/>
                  <a:pt x="29" y="381"/>
                </a:cubicBezTo>
                <a:cubicBezTo>
                  <a:pt x="57" y="435"/>
                  <a:pt x="105" y="448"/>
                  <a:pt x="136" y="448"/>
                </a:cubicBezTo>
                <a:cubicBezTo>
                  <a:pt x="171" y="448"/>
                  <a:pt x="221" y="433"/>
                  <a:pt x="250" y="372"/>
                </a:cubicBezTo>
                <a:cubicBezTo>
                  <a:pt x="271" y="328"/>
                  <a:pt x="274" y="276"/>
                  <a:pt x="274" y="225"/>
                </a:cubicBezTo>
              </a:path>
              <a:path w="169" h="419">
                <a:moveTo>
                  <a:pt x="83" y="418"/>
                </a:moveTo>
                <a:cubicBezTo>
                  <a:pt x="59" y="418"/>
                  <a:pt x="21" y="401"/>
                  <a:pt x="8" y="339"/>
                </a:cubicBezTo>
                <a:cubicBezTo>
                  <a:pt x="0" y="300"/>
                  <a:pt x="0" y="241"/>
                  <a:pt x="0" y="202"/>
                </a:cubicBezTo>
                <a:cubicBezTo>
                  <a:pt x="0" y="160"/>
                  <a:pt x="0" y="118"/>
                  <a:pt x="6" y="83"/>
                </a:cubicBezTo>
                <a:cubicBezTo>
                  <a:pt x="19" y="5"/>
                  <a:pt x="67" y="0"/>
                  <a:pt x="83" y="0"/>
                </a:cubicBezTo>
                <a:cubicBezTo>
                  <a:pt x="105" y="0"/>
                  <a:pt x="148" y="11"/>
                  <a:pt x="161" y="75"/>
                </a:cubicBezTo>
                <a:cubicBezTo>
                  <a:pt x="168" y="112"/>
                  <a:pt x="168" y="162"/>
                  <a:pt x="168" y="202"/>
                </a:cubicBezTo>
                <a:cubicBezTo>
                  <a:pt x="168" y="250"/>
                  <a:pt x="168" y="294"/>
                  <a:pt x="161" y="337"/>
                </a:cubicBezTo>
                <a:cubicBezTo>
                  <a:pt x="150" y="398"/>
                  <a:pt x="113" y="418"/>
                  <a:pt x="83" y="418"/>
                </a:cubicBezTo>
              </a:path>
            </a:pathLst>
          </a:custGeom>
          <a:solidFill>
            <a:srgbClr val="000000"/>
          </a:solidFill>
          <a:ln w="12600">
            <a:noFill/>
          </a:ln>
        </p:spPr>
      </p:sp>
      <p:sp>
        <p:nvSpPr>
          <p:cNvPr id="265" name="Freeform 39"/>
          <p:cNvSpPr/>
          <p:nvPr/>
        </p:nvSpPr>
        <p:spPr>
          <a:xfrm>
            <a:off x="5018400" y="6528600"/>
            <a:ext cx="55440" cy="233640"/>
          </a:xfrm>
          <a:custGeom>
            <a:avLst/>
            <a:gdLst/>
            <a:ahLst/>
            <a:rect l="0" t="0" r="r" b="b"/>
            <a:pathLst>
              <a:path w="154" h="649">
                <a:moveTo>
                  <a:pt x="153" y="324"/>
                </a:moveTo>
                <a:cubicBezTo>
                  <a:pt x="153" y="274"/>
                  <a:pt x="145" y="195"/>
                  <a:pt x="109" y="122"/>
                </a:cubicBezTo>
                <a:cubicBezTo>
                  <a:pt x="70" y="42"/>
                  <a:pt x="13" y="0"/>
                  <a:pt x="7" y="0"/>
                </a:cubicBezTo>
                <a:cubicBezTo>
                  <a:pt x="2" y="0"/>
                  <a:pt x="0" y="2"/>
                  <a:pt x="0" y="7"/>
                </a:cubicBezTo>
                <a:cubicBezTo>
                  <a:pt x="0" y="9"/>
                  <a:pt x="0" y="9"/>
                  <a:pt x="13" y="22"/>
                </a:cubicBezTo>
                <a:cubicBezTo>
                  <a:pt x="77" y="87"/>
                  <a:pt x="114" y="190"/>
                  <a:pt x="114" y="324"/>
                </a:cubicBezTo>
                <a:cubicBezTo>
                  <a:pt x="114" y="437"/>
                  <a:pt x="90" y="551"/>
                  <a:pt x="9" y="632"/>
                </a:cubicBezTo>
                <a:cubicBezTo>
                  <a:pt x="0" y="639"/>
                  <a:pt x="0" y="641"/>
                  <a:pt x="0" y="643"/>
                </a:cubicBezTo>
                <a:cubicBezTo>
                  <a:pt x="0" y="647"/>
                  <a:pt x="2" y="648"/>
                  <a:pt x="7" y="648"/>
                </a:cubicBezTo>
                <a:cubicBezTo>
                  <a:pt x="13" y="648"/>
                  <a:pt x="72" y="604"/>
                  <a:pt x="110" y="523"/>
                </a:cubicBezTo>
                <a:cubicBezTo>
                  <a:pt x="144" y="451"/>
                  <a:pt x="153" y="379"/>
                  <a:pt x="153" y="324"/>
                </a:cubicBezTo>
              </a:path>
            </a:pathLst>
          </a:custGeom>
          <a:solidFill>
            <a:srgbClr val="000000"/>
          </a:solidFill>
          <a:ln w="12600">
            <a:noFill/>
          </a:ln>
        </p:spPr>
      </p:sp>
      <p:sp>
        <p:nvSpPr>
          <p:cNvPr id="266" name="Freeform 40"/>
          <p:cNvSpPr/>
          <p:nvPr/>
        </p:nvSpPr>
        <p:spPr>
          <a:xfrm>
            <a:off x="5108760" y="6528600"/>
            <a:ext cx="55440" cy="233640"/>
          </a:xfrm>
          <a:custGeom>
            <a:avLst/>
            <a:gdLst/>
            <a:ahLst/>
            <a:rect l="0" t="0" r="r" b="b"/>
            <a:pathLst>
              <a:path w="154" h="649">
                <a:moveTo>
                  <a:pt x="153" y="324"/>
                </a:moveTo>
                <a:cubicBezTo>
                  <a:pt x="153" y="274"/>
                  <a:pt x="145" y="195"/>
                  <a:pt x="109" y="122"/>
                </a:cubicBezTo>
                <a:cubicBezTo>
                  <a:pt x="70" y="42"/>
                  <a:pt x="13" y="0"/>
                  <a:pt x="7" y="0"/>
                </a:cubicBezTo>
                <a:cubicBezTo>
                  <a:pt x="2" y="0"/>
                  <a:pt x="0" y="2"/>
                  <a:pt x="0" y="7"/>
                </a:cubicBezTo>
                <a:cubicBezTo>
                  <a:pt x="0" y="9"/>
                  <a:pt x="0" y="9"/>
                  <a:pt x="13" y="22"/>
                </a:cubicBezTo>
                <a:cubicBezTo>
                  <a:pt x="77" y="87"/>
                  <a:pt x="114" y="190"/>
                  <a:pt x="114" y="324"/>
                </a:cubicBezTo>
                <a:cubicBezTo>
                  <a:pt x="114" y="437"/>
                  <a:pt x="90" y="551"/>
                  <a:pt x="9" y="632"/>
                </a:cubicBezTo>
                <a:cubicBezTo>
                  <a:pt x="0" y="639"/>
                  <a:pt x="0" y="641"/>
                  <a:pt x="0" y="643"/>
                </a:cubicBezTo>
                <a:cubicBezTo>
                  <a:pt x="0" y="647"/>
                  <a:pt x="2" y="648"/>
                  <a:pt x="7" y="648"/>
                </a:cubicBezTo>
                <a:cubicBezTo>
                  <a:pt x="13" y="648"/>
                  <a:pt x="72" y="604"/>
                  <a:pt x="110" y="523"/>
                </a:cubicBezTo>
                <a:cubicBezTo>
                  <a:pt x="144" y="451"/>
                  <a:pt x="153" y="379"/>
                  <a:pt x="153" y="324"/>
                </a:cubicBezTo>
              </a:path>
            </a:pathLst>
          </a:custGeom>
          <a:solidFill>
            <a:srgbClr val="000000"/>
          </a:solidFill>
          <a:ln w="12600">
            <a:noFill/>
          </a:ln>
        </p:spPr>
      </p:sp>
      <p:sp>
        <p:nvSpPr>
          <p:cNvPr id="267" name="Freeform 41"/>
          <p:cNvSpPr/>
          <p:nvPr/>
        </p:nvSpPr>
        <p:spPr>
          <a:xfrm>
            <a:off x="5195520" y="6544440"/>
            <a:ext cx="167400" cy="160200"/>
          </a:xfrm>
          <a:custGeom>
            <a:avLst/>
            <a:gdLst/>
            <a:ahLst/>
            <a:rect l="0" t="0" r="r" b="b"/>
            <a:pathLst>
              <a:path w="465" h="445">
                <a:moveTo>
                  <a:pt x="171" y="239"/>
                </a:moveTo>
                <a:lnTo>
                  <a:pt x="282" y="239"/>
                </a:lnTo>
                <a:cubicBezTo>
                  <a:pt x="374" y="239"/>
                  <a:pt x="464" y="171"/>
                  <a:pt x="464" y="98"/>
                </a:cubicBezTo>
                <a:cubicBezTo>
                  <a:pt x="464" y="48"/>
                  <a:pt x="422" y="0"/>
                  <a:pt x="335" y="0"/>
                </a:cubicBezTo>
                <a:lnTo>
                  <a:pt x="125" y="0"/>
                </a:lnTo>
                <a:cubicBezTo>
                  <a:pt x="112" y="0"/>
                  <a:pt x="107" y="0"/>
                  <a:pt x="107" y="13"/>
                </a:cubicBezTo>
                <a:cubicBezTo>
                  <a:pt x="107" y="20"/>
                  <a:pt x="112" y="20"/>
                  <a:pt x="125" y="20"/>
                </a:cubicBezTo>
                <a:cubicBezTo>
                  <a:pt x="133" y="20"/>
                  <a:pt x="145" y="20"/>
                  <a:pt x="153" y="22"/>
                </a:cubicBezTo>
                <a:cubicBezTo>
                  <a:pt x="164" y="22"/>
                  <a:pt x="168" y="24"/>
                  <a:pt x="168" y="31"/>
                </a:cubicBezTo>
                <a:cubicBezTo>
                  <a:pt x="168" y="35"/>
                  <a:pt x="166" y="37"/>
                  <a:pt x="164" y="44"/>
                </a:cubicBezTo>
                <a:lnTo>
                  <a:pt x="77" y="394"/>
                </a:lnTo>
                <a:cubicBezTo>
                  <a:pt x="70" y="418"/>
                  <a:pt x="70" y="424"/>
                  <a:pt x="18" y="424"/>
                </a:cubicBezTo>
                <a:cubicBezTo>
                  <a:pt x="7" y="424"/>
                  <a:pt x="0" y="424"/>
                  <a:pt x="0" y="437"/>
                </a:cubicBezTo>
                <a:cubicBezTo>
                  <a:pt x="0" y="444"/>
                  <a:pt x="7" y="444"/>
                  <a:pt x="9" y="444"/>
                </a:cubicBezTo>
                <a:cubicBezTo>
                  <a:pt x="28" y="444"/>
                  <a:pt x="74" y="442"/>
                  <a:pt x="92" y="442"/>
                </a:cubicBezTo>
                <a:cubicBezTo>
                  <a:pt x="107" y="442"/>
                  <a:pt x="120" y="442"/>
                  <a:pt x="134" y="442"/>
                </a:cubicBezTo>
                <a:cubicBezTo>
                  <a:pt x="147" y="442"/>
                  <a:pt x="162" y="444"/>
                  <a:pt x="177" y="444"/>
                </a:cubicBezTo>
                <a:cubicBezTo>
                  <a:pt x="180" y="444"/>
                  <a:pt x="190" y="444"/>
                  <a:pt x="190" y="431"/>
                </a:cubicBezTo>
                <a:cubicBezTo>
                  <a:pt x="190" y="424"/>
                  <a:pt x="184" y="424"/>
                  <a:pt x="171" y="424"/>
                </a:cubicBezTo>
                <a:cubicBezTo>
                  <a:pt x="147" y="424"/>
                  <a:pt x="129" y="424"/>
                  <a:pt x="129" y="413"/>
                </a:cubicBezTo>
                <a:cubicBezTo>
                  <a:pt x="129" y="409"/>
                  <a:pt x="131" y="405"/>
                  <a:pt x="131" y="402"/>
                </a:cubicBezTo>
                <a:lnTo>
                  <a:pt x="171" y="239"/>
                </a:lnTo>
              </a:path>
              <a:path w="231" h="202">
                <a:moveTo>
                  <a:pt x="44" y="24"/>
                </a:moveTo>
                <a:cubicBezTo>
                  <a:pt x="50" y="2"/>
                  <a:pt x="52" y="0"/>
                  <a:pt x="79" y="0"/>
                </a:cubicBezTo>
                <a:lnTo>
                  <a:pt x="142" y="0"/>
                </a:lnTo>
                <a:cubicBezTo>
                  <a:pt x="195" y="0"/>
                  <a:pt x="230" y="17"/>
                  <a:pt x="230" y="63"/>
                </a:cubicBezTo>
                <a:cubicBezTo>
                  <a:pt x="230" y="89"/>
                  <a:pt x="217" y="144"/>
                  <a:pt x="192" y="168"/>
                </a:cubicBezTo>
                <a:cubicBezTo>
                  <a:pt x="160" y="197"/>
                  <a:pt x="120" y="201"/>
                  <a:pt x="92" y="201"/>
                </a:cubicBezTo>
                <a:lnTo>
                  <a:pt x="0" y="201"/>
                </a:lnTo>
                <a:lnTo>
                  <a:pt x="44" y="24"/>
                </a:lnTo>
              </a:path>
            </a:pathLst>
          </a:custGeom>
          <a:solidFill>
            <a:srgbClr val="000000"/>
          </a:solidFill>
          <a:ln w="12600">
            <a:noFill/>
          </a:ln>
        </p:spPr>
      </p:sp>
      <p:sp>
        <p:nvSpPr>
          <p:cNvPr id="268" name="Freeform 42"/>
          <p:cNvSpPr/>
          <p:nvPr/>
        </p:nvSpPr>
        <p:spPr>
          <a:xfrm>
            <a:off x="5391000" y="6528600"/>
            <a:ext cx="55440" cy="233640"/>
          </a:xfrm>
          <a:custGeom>
            <a:avLst/>
            <a:gdLst/>
            <a:ahLst/>
            <a:rect l="0" t="0" r="r" b="b"/>
            <a:pathLst>
              <a:path w="154" h="649">
                <a:moveTo>
                  <a:pt x="153" y="643"/>
                </a:moveTo>
                <a:cubicBezTo>
                  <a:pt x="153" y="641"/>
                  <a:pt x="153" y="639"/>
                  <a:pt x="140" y="628"/>
                </a:cubicBezTo>
                <a:cubicBezTo>
                  <a:pt x="59" y="547"/>
                  <a:pt x="39" y="424"/>
                  <a:pt x="39" y="324"/>
                </a:cubicBezTo>
                <a:cubicBezTo>
                  <a:pt x="39" y="212"/>
                  <a:pt x="63" y="99"/>
                  <a:pt x="144" y="18"/>
                </a:cubicBezTo>
                <a:cubicBezTo>
                  <a:pt x="153" y="9"/>
                  <a:pt x="153" y="9"/>
                  <a:pt x="153" y="7"/>
                </a:cubicBezTo>
                <a:cubicBezTo>
                  <a:pt x="153" y="2"/>
                  <a:pt x="149" y="0"/>
                  <a:pt x="145" y="0"/>
                </a:cubicBezTo>
                <a:cubicBezTo>
                  <a:pt x="138" y="0"/>
                  <a:pt x="79" y="44"/>
                  <a:pt x="41" y="127"/>
                </a:cubicBezTo>
                <a:cubicBezTo>
                  <a:pt x="7" y="199"/>
                  <a:pt x="0" y="271"/>
                  <a:pt x="0" y="324"/>
                </a:cubicBezTo>
                <a:cubicBezTo>
                  <a:pt x="0" y="376"/>
                  <a:pt x="7" y="453"/>
                  <a:pt x="42" y="527"/>
                </a:cubicBezTo>
                <a:cubicBezTo>
                  <a:pt x="83" y="608"/>
                  <a:pt x="138" y="648"/>
                  <a:pt x="145" y="648"/>
                </a:cubicBezTo>
                <a:cubicBezTo>
                  <a:pt x="149" y="648"/>
                  <a:pt x="153" y="647"/>
                  <a:pt x="153" y="643"/>
                </a:cubicBezTo>
              </a:path>
            </a:pathLst>
          </a:custGeom>
          <a:solidFill>
            <a:srgbClr val="000000"/>
          </a:solidFill>
          <a:ln w="12600">
            <a:noFill/>
          </a:ln>
        </p:spPr>
      </p:sp>
      <p:sp>
        <p:nvSpPr>
          <p:cNvPr id="269" name="Freeform 43"/>
          <p:cNvSpPr/>
          <p:nvPr/>
        </p:nvSpPr>
        <p:spPr>
          <a:xfrm>
            <a:off x="5468400" y="6544440"/>
            <a:ext cx="167400" cy="160200"/>
          </a:xfrm>
          <a:custGeom>
            <a:avLst/>
            <a:gdLst/>
            <a:ahLst/>
            <a:rect l="0" t="0" r="r" b="b"/>
            <a:pathLst>
              <a:path w="465" h="445">
                <a:moveTo>
                  <a:pt x="77" y="394"/>
                </a:moveTo>
                <a:cubicBezTo>
                  <a:pt x="70" y="418"/>
                  <a:pt x="68" y="424"/>
                  <a:pt x="18" y="424"/>
                </a:cubicBezTo>
                <a:cubicBezTo>
                  <a:pt x="7" y="424"/>
                  <a:pt x="0" y="424"/>
                  <a:pt x="0" y="437"/>
                </a:cubicBezTo>
                <a:cubicBezTo>
                  <a:pt x="0" y="444"/>
                  <a:pt x="6" y="444"/>
                  <a:pt x="18" y="444"/>
                </a:cubicBezTo>
                <a:lnTo>
                  <a:pt x="249" y="444"/>
                </a:lnTo>
                <a:cubicBezTo>
                  <a:pt x="352" y="444"/>
                  <a:pt x="429" y="367"/>
                  <a:pt x="429" y="304"/>
                </a:cubicBezTo>
                <a:cubicBezTo>
                  <a:pt x="429" y="256"/>
                  <a:pt x="390" y="219"/>
                  <a:pt x="328" y="212"/>
                </a:cubicBezTo>
                <a:cubicBezTo>
                  <a:pt x="396" y="199"/>
                  <a:pt x="464" y="151"/>
                  <a:pt x="464" y="90"/>
                </a:cubicBezTo>
                <a:cubicBezTo>
                  <a:pt x="464" y="42"/>
                  <a:pt x="422" y="0"/>
                  <a:pt x="342" y="0"/>
                </a:cubicBezTo>
                <a:lnTo>
                  <a:pt x="125" y="0"/>
                </a:lnTo>
                <a:cubicBezTo>
                  <a:pt x="112" y="0"/>
                  <a:pt x="107" y="0"/>
                  <a:pt x="107" y="13"/>
                </a:cubicBezTo>
                <a:cubicBezTo>
                  <a:pt x="107" y="20"/>
                  <a:pt x="112" y="20"/>
                  <a:pt x="123" y="20"/>
                </a:cubicBezTo>
                <a:cubicBezTo>
                  <a:pt x="125" y="20"/>
                  <a:pt x="138" y="20"/>
                  <a:pt x="149" y="22"/>
                </a:cubicBezTo>
                <a:cubicBezTo>
                  <a:pt x="160" y="22"/>
                  <a:pt x="166" y="24"/>
                  <a:pt x="166" y="31"/>
                </a:cubicBezTo>
                <a:cubicBezTo>
                  <a:pt x="166" y="35"/>
                  <a:pt x="166" y="37"/>
                  <a:pt x="164" y="44"/>
                </a:cubicBezTo>
                <a:lnTo>
                  <a:pt x="77" y="394"/>
                </a:lnTo>
              </a:path>
              <a:path w="231" h="187">
                <a:moveTo>
                  <a:pt x="0" y="186"/>
                </a:moveTo>
                <a:lnTo>
                  <a:pt x="40" y="24"/>
                </a:lnTo>
                <a:cubicBezTo>
                  <a:pt x="46" y="2"/>
                  <a:pt x="48" y="0"/>
                  <a:pt x="75" y="0"/>
                </a:cubicBezTo>
                <a:lnTo>
                  <a:pt x="158" y="0"/>
                </a:lnTo>
                <a:cubicBezTo>
                  <a:pt x="215" y="0"/>
                  <a:pt x="230" y="39"/>
                  <a:pt x="230" y="67"/>
                </a:cubicBezTo>
                <a:cubicBezTo>
                  <a:pt x="230" y="124"/>
                  <a:pt x="173" y="186"/>
                  <a:pt x="94" y="186"/>
                </a:cubicBezTo>
                <a:lnTo>
                  <a:pt x="0" y="186"/>
                </a:lnTo>
              </a:path>
              <a:path w="246" h="204">
                <a:moveTo>
                  <a:pt x="22" y="203"/>
                </a:moveTo>
                <a:cubicBezTo>
                  <a:pt x="13" y="203"/>
                  <a:pt x="11" y="203"/>
                  <a:pt x="8" y="203"/>
                </a:cubicBezTo>
                <a:cubicBezTo>
                  <a:pt x="2" y="201"/>
                  <a:pt x="0" y="201"/>
                  <a:pt x="0" y="195"/>
                </a:cubicBezTo>
                <a:cubicBezTo>
                  <a:pt x="0" y="193"/>
                  <a:pt x="0" y="192"/>
                  <a:pt x="2" y="181"/>
                </a:cubicBezTo>
                <a:lnTo>
                  <a:pt x="48" y="0"/>
                </a:lnTo>
                <a:lnTo>
                  <a:pt x="170" y="0"/>
                </a:lnTo>
                <a:cubicBezTo>
                  <a:pt x="232" y="0"/>
                  <a:pt x="245" y="48"/>
                  <a:pt x="245" y="76"/>
                </a:cubicBezTo>
                <a:cubicBezTo>
                  <a:pt x="245" y="140"/>
                  <a:pt x="188" y="203"/>
                  <a:pt x="111" y="203"/>
                </a:cubicBezTo>
                <a:lnTo>
                  <a:pt x="22" y="203"/>
                </a:lnTo>
              </a:path>
            </a:pathLst>
          </a:custGeom>
          <a:solidFill>
            <a:srgbClr val="000000"/>
          </a:solidFill>
          <a:ln w="12600">
            <a:noFill/>
          </a:ln>
        </p:spPr>
      </p:sp>
      <p:sp>
        <p:nvSpPr>
          <p:cNvPr id="270" name="Freeform 44"/>
          <p:cNvSpPr/>
          <p:nvPr/>
        </p:nvSpPr>
        <p:spPr>
          <a:xfrm>
            <a:off x="5725080" y="6618240"/>
            <a:ext cx="156240" cy="55440"/>
          </a:xfrm>
          <a:custGeom>
            <a:avLst/>
            <a:gdLst/>
            <a:ahLst/>
            <a:rect l="0" t="0" r="r" b="b"/>
            <a:pathLst>
              <a:path w="434" h="27">
                <a:moveTo>
                  <a:pt x="411" y="26"/>
                </a:moveTo>
                <a:cubicBezTo>
                  <a:pt x="420" y="26"/>
                  <a:pt x="433" y="26"/>
                  <a:pt x="433" y="13"/>
                </a:cubicBezTo>
                <a:cubicBezTo>
                  <a:pt x="433" y="0"/>
                  <a:pt x="420" y="0"/>
                  <a:pt x="411" y="0"/>
                </a:cubicBezTo>
                <a:lnTo>
                  <a:pt x="22" y="0"/>
                </a:lnTo>
                <a:cubicBezTo>
                  <a:pt x="13" y="0"/>
                  <a:pt x="0" y="0"/>
                  <a:pt x="0" y="13"/>
                </a:cubicBezTo>
                <a:cubicBezTo>
                  <a:pt x="0" y="26"/>
                  <a:pt x="13" y="26"/>
                  <a:pt x="22" y="26"/>
                </a:cubicBezTo>
                <a:lnTo>
                  <a:pt x="411" y="26"/>
                </a:lnTo>
              </a:path>
              <a:path w="434" h="27">
                <a:moveTo>
                  <a:pt x="411" y="26"/>
                </a:moveTo>
                <a:cubicBezTo>
                  <a:pt x="420" y="26"/>
                  <a:pt x="433" y="26"/>
                  <a:pt x="433" y="13"/>
                </a:cubicBezTo>
                <a:cubicBezTo>
                  <a:pt x="433" y="0"/>
                  <a:pt x="420" y="0"/>
                  <a:pt x="411" y="0"/>
                </a:cubicBezTo>
                <a:lnTo>
                  <a:pt x="22" y="0"/>
                </a:lnTo>
                <a:cubicBezTo>
                  <a:pt x="13" y="0"/>
                  <a:pt x="0" y="0"/>
                  <a:pt x="0" y="13"/>
                </a:cubicBezTo>
                <a:cubicBezTo>
                  <a:pt x="0" y="26"/>
                  <a:pt x="13" y="26"/>
                  <a:pt x="22" y="26"/>
                </a:cubicBezTo>
                <a:lnTo>
                  <a:pt x="411" y="26"/>
                </a:lnTo>
              </a:path>
            </a:pathLst>
          </a:custGeom>
          <a:solidFill>
            <a:srgbClr val="000000"/>
          </a:solidFill>
          <a:ln w="12600">
            <a:noFill/>
          </a:ln>
        </p:spPr>
      </p:sp>
      <p:sp>
        <p:nvSpPr>
          <p:cNvPr id="271" name="Freeform 45"/>
          <p:cNvSpPr/>
          <p:nvPr/>
        </p:nvSpPr>
        <p:spPr>
          <a:xfrm>
            <a:off x="5967000" y="6548400"/>
            <a:ext cx="99000" cy="161640"/>
          </a:xfrm>
          <a:custGeom>
            <a:avLst/>
            <a:gdLst/>
            <a:ahLst/>
            <a:rect l="0" t="0" r="r" b="b"/>
            <a:pathLst>
              <a:path w="275" h="449">
                <a:moveTo>
                  <a:pt x="274" y="225"/>
                </a:moveTo>
                <a:cubicBezTo>
                  <a:pt x="274" y="173"/>
                  <a:pt x="271" y="122"/>
                  <a:pt x="249" y="74"/>
                </a:cubicBezTo>
                <a:cubicBezTo>
                  <a:pt x="219" y="11"/>
                  <a:pt x="166" y="0"/>
                  <a:pt x="138" y="0"/>
                </a:cubicBezTo>
                <a:cubicBezTo>
                  <a:pt x="98" y="0"/>
                  <a:pt x="52" y="17"/>
                  <a:pt x="24" y="77"/>
                </a:cubicBezTo>
                <a:cubicBezTo>
                  <a:pt x="4" y="122"/>
                  <a:pt x="0" y="173"/>
                  <a:pt x="0" y="225"/>
                </a:cubicBezTo>
                <a:cubicBezTo>
                  <a:pt x="0" y="274"/>
                  <a:pt x="2" y="332"/>
                  <a:pt x="29" y="381"/>
                </a:cubicBezTo>
                <a:cubicBezTo>
                  <a:pt x="57" y="435"/>
                  <a:pt x="105" y="448"/>
                  <a:pt x="136" y="448"/>
                </a:cubicBezTo>
                <a:cubicBezTo>
                  <a:pt x="171" y="448"/>
                  <a:pt x="221" y="433"/>
                  <a:pt x="250" y="372"/>
                </a:cubicBezTo>
                <a:cubicBezTo>
                  <a:pt x="271" y="328"/>
                  <a:pt x="274" y="276"/>
                  <a:pt x="274" y="225"/>
                </a:cubicBezTo>
              </a:path>
              <a:path w="169" h="419">
                <a:moveTo>
                  <a:pt x="83" y="418"/>
                </a:moveTo>
                <a:cubicBezTo>
                  <a:pt x="59" y="418"/>
                  <a:pt x="21" y="401"/>
                  <a:pt x="8" y="339"/>
                </a:cubicBezTo>
                <a:cubicBezTo>
                  <a:pt x="0" y="300"/>
                  <a:pt x="0" y="241"/>
                  <a:pt x="0" y="202"/>
                </a:cubicBezTo>
                <a:cubicBezTo>
                  <a:pt x="0" y="160"/>
                  <a:pt x="0" y="118"/>
                  <a:pt x="6" y="83"/>
                </a:cubicBezTo>
                <a:cubicBezTo>
                  <a:pt x="19" y="5"/>
                  <a:pt x="67" y="0"/>
                  <a:pt x="83" y="0"/>
                </a:cubicBezTo>
                <a:cubicBezTo>
                  <a:pt x="105" y="0"/>
                  <a:pt x="148" y="11"/>
                  <a:pt x="161" y="75"/>
                </a:cubicBezTo>
                <a:cubicBezTo>
                  <a:pt x="168" y="112"/>
                  <a:pt x="168" y="162"/>
                  <a:pt x="168" y="202"/>
                </a:cubicBezTo>
                <a:cubicBezTo>
                  <a:pt x="168" y="250"/>
                  <a:pt x="168" y="294"/>
                  <a:pt x="161" y="337"/>
                </a:cubicBezTo>
                <a:cubicBezTo>
                  <a:pt x="150" y="398"/>
                  <a:pt x="113" y="418"/>
                  <a:pt x="83" y="418"/>
                </a:cubicBezTo>
              </a:path>
            </a:pathLst>
          </a:custGeom>
          <a:solidFill>
            <a:srgbClr val="000000"/>
          </a:solidFill>
          <a:ln w="12600">
            <a:noFill/>
          </a:ln>
        </p:spPr>
      </p:sp>
      <p:sp>
        <p:nvSpPr>
          <p:cNvPr id="272" name="Freeform 46"/>
          <p:cNvSpPr/>
          <p:nvPr/>
        </p:nvSpPr>
        <p:spPr>
          <a:xfrm>
            <a:off x="6087600" y="6528600"/>
            <a:ext cx="55440" cy="233640"/>
          </a:xfrm>
          <a:custGeom>
            <a:avLst/>
            <a:gdLst/>
            <a:ahLst/>
            <a:rect l="0" t="0" r="r" b="b"/>
            <a:pathLst>
              <a:path w="154" h="649">
                <a:moveTo>
                  <a:pt x="153" y="324"/>
                </a:moveTo>
                <a:cubicBezTo>
                  <a:pt x="153" y="274"/>
                  <a:pt x="145" y="195"/>
                  <a:pt x="109" y="122"/>
                </a:cubicBezTo>
                <a:cubicBezTo>
                  <a:pt x="70" y="42"/>
                  <a:pt x="13" y="0"/>
                  <a:pt x="7" y="0"/>
                </a:cubicBezTo>
                <a:cubicBezTo>
                  <a:pt x="2" y="0"/>
                  <a:pt x="0" y="2"/>
                  <a:pt x="0" y="7"/>
                </a:cubicBezTo>
                <a:cubicBezTo>
                  <a:pt x="0" y="9"/>
                  <a:pt x="0" y="9"/>
                  <a:pt x="13" y="22"/>
                </a:cubicBezTo>
                <a:cubicBezTo>
                  <a:pt x="77" y="87"/>
                  <a:pt x="114" y="190"/>
                  <a:pt x="114" y="324"/>
                </a:cubicBezTo>
                <a:cubicBezTo>
                  <a:pt x="114" y="437"/>
                  <a:pt x="90" y="551"/>
                  <a:pt x="9" y="632"/>
                </a:cubicBezTo>
                <a:cubicBezTo>
                  <a:pt x="0" y="639"/>
                  <a:pt x="0" y="641"/>
                  <a:pt x="0" y="643"/>
                </a:cubicBezTo>
                <a:cubicBezTo>
                  <a:pt x="0" y="647"/>
                  <a:pt x="2" y="648"/>
                  <a:pt x="7" y="648"/>
                </a:cubicBezTo>
                <a:cubicBezTo>
                  <a:pt x="13" y="648"/>
                  <a:pt x="72" y="604"/>
                  <a:pt x="110" y="523"/>
                </a:cubicBezTo>
                <a:cubicBezTo>
                  <a:pt x="144" y="451"/>
                  <a:pt x="153" y="379"/>
                  <a:pt x="153" y="324"/>
                </a:cubicBezTo>
              </a:path>
            </a:pathLst>
          </a:custGeom>
          <a:solidFill>
            <a:srgbClr val="000000"/>
          </a:solidFill>
          <a:ln w="12600">
            <a:noFill/>
          </a:ln>
        </p:spPr>
      </p:sp>
      <p:sp>
        <p:nvSpPr>
          <p:cNvPr id="273" name="Freeform 47"/>
          <p:cNvSpPr/>
          <p:nvPr/>
        </p:nvSpPr>
        <p:spPr>
          <a:xfrm>
            <a:off x="6229440" y="6567840"/>
            <a:ext cx="156240" cy="156240"/>
          </a:xfrm>
          <a:custGeom>
            <a:avLst/>
            <a:gdLst/>
            <a:ahLst/>
            <a:rect l="0" t="0" r="r" b="b"/>
            <a:pathLst>
              <a:path w="434" h="434">
                <a:moveTo>
                  <a:pt x="230" y="230"/>
                </a:moveTo>
                <a:lnTo>
                  <a:pt x="411" y="230"/>
                </a:lnTo>
                <a:cubicBezTo>
                  <a:pt x="420" y="230"/>
                  <a:pt x="433" y="230"/>
                  <a:pt x="433" y="217"/>
                </a:cubicBezTo>
                <a:cubicBezTo>
                  <a:pt x="433" y="203"/>
                  <a:pt x="420" y="203"/>
                  <a:pt x="411" y="203"/>
                </a:cubicBezTo>
                <a:lnTo>
                  <a:pt x="230" y="203"/>
                </a:lnTo>
                <a:lnTo>
                  <a:pt x="230" y="22"/>
                </a:lnTo>
                <a:cubicBezTo>
                  <a:pt x="230" y="13"/>
                  <a:pt x="230" y="0"/>
                  <a:pt x="217" y="0"/>
                </a:cubicBezTo>
                <a:cubicBezTo>
                  <a:pt x="203" y="0"/>
                  <a:pt x="203" y="13"/>
                  <a:pt x="203" y="22"/>
                </a:cubicBezTo>
                <a:lnTo>
                  <a:pt x="203" y="203"/>
                </a:lnTo>
                <a:lnTo>
                  <a:pt x="22" y="203"/>
                </a:lnTo>
                <a:cubicBezTo>
                  <a:pt x="13" y="203"/>
                  <a:pt x="0" y="203"/>
                  <a:pt x="0" y="217"/>
                </a:cubicBezTo>
                <a:cubicBezTo>
                  <a:pt x="0" y="230"/>
                  <a:pt x="13" y="230"/>
                  <a:pt x="22" y="230"/>
                </a:cubicBezTo>
                <a:lnTo>
                  <a:pt x="203" y="230"/>
                </a:lnTo>
                <a:lnTo>
                  <a:pt x="203" y="411"/>
                </a:lnTo>
                <a:cubicBezTo>
                  <a:pt x="203" y="420"/>
                  <a:pt x="203" y="433"/>
                  <a:pt x="217" y="433"/>
                </a:cubicBezTo>
                <a:cubicBezTo>
                  <a:pt x="230" y="433"/>
                  <a:pt x="230" y="420"/>
                  <a:pt x="230" y="411"/>
                </a:cubicBezTo>
                <a:lnTo>
                  <a:pt x="230" y="230"/>
                </a:lnTo>
              </a:path>
            </a:pathLst>
          </a:custGeom>
          <a:solidFill>
            <a:srgbClr val="000000"/>
          </a:solidFill>
          <a:ln w="12600">
            <a:noFill/>
          </a:ln>
        </p:spPr>
      </p:sp>
      <p:sp>
        <p:nvSpPr>
          <p:cNvPr id="274" name="Freeform 48"/>
          <p:cNvSpPr/>
          <p:nvPr/>
        </p:nvSpPr>
        <p:spPr>
          <a:xfrm>
            <a:off x="6458760" y="6544440"/>
            <a:ext cx="167400" cy="160200"/>
          </a:xfrm>
          <a:custGeom>
            <a:avLst/>
            <a:gdLst/>
            <a:ahLst/>
            <a:rect l="0" t="0" r="r" b="b"/>
            <a:pathLst>
              <a:path w="465" h="445">
                <a:moveTo>
                  <a:pt x="171" y="239"/>
                </a:moveTo>
                <a:lnTo>
                  <a:pt x="282" y="239"/>
                </a:lnTo>
                <a:cubicBezTo>
                  <a:pt x="374" y="239"/>
                  <a:pt x="464" y="171"/>
                  <a:pt x="464" y="98"/>
                </a:cubicBezTo>
                <a:cubicBezTo>
                  <a:pt x="464" y="48"/>
                  <a:pt x="422" y="0"/>
                  <a:pt x="335" y="0"/>
                </a:cubicBezTo>
                <a:lnTo>
                  <a:pt x="125" y="0"/>
                </a:lnTo>
                <a:cubicBezTo>
                  <a:pt x="112" y="0"/>
                  <a:pt x="107" y="0"/>
                  <a:pt x="107" y="13"/>
                </a:cubicBezTo>
                <a:cubicBezTo>
                  <a:pt x="107" y="20"/>
                  <a:pt x="112" y="20"/>
                  <a:pt x="125" y="20"/>
                </a:cubicBezTo>
                <a:cubicBezTo>
                  <a:pt x="133" y="20"/>
                  <a:pt x="145" y="20"/>
                  <a:pt x="153" y="22"/>
                </a:cubicBezTo>
                <a:cubicBezTo>
                  <a:pt x="164" y="22"/>
                  <a:pt x="168" y="24"/>
                  <a:pt x="168" y="31"/>
                </a:cubicBezTo>
                <a:cubicBezTo>
                  <a:pt x="168" y="35"/>
                  <a:pt x="166" y="37"/>
                  <a:pt x="164" y="44"/>
                </a:cubicBezTo>
                <a:lnTo>
                  <a:pt x="77" y="394"/>
                </a:lnTo>
                <a:cubicBezTo>
                  <a:pt x="70" y="418"/>
                  <a:pt x="70" y="424"/>
                  <a:pt x="18" y="424"/>
                </a:cubicBezTo>
                <a:cubicBezTo>
                  <a:pt x="7" y="424"/>
                  <a:pt x="0" y="424"/>
                  <a:pt x="0" y="437"/>
                </a:cubicBezTo>
                <a:cubicBezTo>
                  <a:pt x="0" y="444"/>
                  <a:pt x="7" y="444"/>
                  <a:pt x="9" y="444"/>
                </a:cubicBezTo>
                <a:cubicBezTo>
                  <a:pt x="28" y="444"/>
                  <a:pt x="74" y="442"/>
                  <a:pt x="92" y="442"/>
                </a:cubicBezTo>
                <a:cubicBezTo>
                  <a:pt x="107" y="442"/>
                  <a:pt x="120" y="442"/>
                  <a:pt x="134" y="442"/>
                </a:cubicBezTo>
                <a:cubicBezTo>
                  <a:pt x="147" y="442"/>
                  <a:pt x="162" y="444"/>
                  <a:pt x="177" y="444"/>
                </a:cubicBezTo>
                <a:cubicBezTo>
                  <a:pt x="180" y="444"/>
                  <a:pt x="190" y="444"/>
                  <a:pt x="190" y="431"/>
                </a:cubicBezTo>
                <a:cubicBezTo>
                  <a:pt x="190" y="424"/>
                  <a:pt x="184" y="424"/>
                  <a:pt x="171" y="424"/>
                </a:cubicBezTo>
                <a:cubicBezTo>
                  <a:pt x="147" y="424"/>
                  <a:pt x="129" y="424"/>
                  <a:pt x="129" y="413"/>
                </a:cubicBezTo>
                <a:cubicBezTo>
                  <a:pt x="129" y="409"/>
                  <a:pt x="131" y="405"/>
                  <a:pt x="131" y="402"/>
                </a:cubicBezTo>
                <a:lnTo>
                  <a:pt x="171" y="239"/>
                </a:lnTo>
              </a:path>
              <a:path w="231" h="202">
                <a:moveTo>
                  <a:pt x="44" y="24"/>
                </a:moveTo>
                <a:cubicBezTo>
                  <a:pt x="50" y="2"/>
                  <a:pt x="52" y="0"/>
                  <a:pt x="79" y="0"/>
                </a:cubicBezTo>
                <a:lnTo>
                  <a:pt x="142" y="0"/>
                </a:lnTo>
                <a:cubicBezTo>
                  <a:pt x="195" y="0"/>
                  <a:pt x="230" y="17"/>
                  <a:pt x="230" y="63"/>
                </a:cubicBezTo>
                <a:cubicBezTo>
                  <a:pt x="230" y="89"/>
                  <a:pt x="217" y="144"/>
                  <a:pt x="192" y="168"/>
                </a:cubicBezTo>
                <a:cubicBezTo>
                  <a:pt x="160" y="197"/>
                  <a:pt x="120" y="201"/>
                  <a:pt x="92" y="201"/>
                </a:cubicBezTo>
                <a:lnTo>
                  <a:pt x="0" y="201"/>
                </a:lnTo>
                <a:lnTo>
                  <a:pt x="44" y="24"/>
                </a:lnTo>
              </a:path>
            </a:pathLst>
          </a:custGeom>
          <a:solidFill>
            <a:srgbClr val="000000"/>
          </a:solidFill>
          <a:ln w="12600">
            <a:noFill/>
          </a:ln>
        </p:spPr>
      </p:sp>
      <p:sp>
        <p:nvSpPr>
          <p:cNvPr id="275" name="Freeform 49"/>
          <p:cNvSpPr/>
          <p:nvPr/>
        </p:nvSpPr>
        <p:spPr>
          <a:xfrm>
            <a:off x="6654240" y="6528600"/>
            <a:ext cx="55440" cy="233640"/>
          </a:xfrm>
          <a:custGeom>
            <a:avLst/>
            <a:gdLst/>
            <a:ahLst/>
            <a:rect l="0" t="0" r="r" b="b"/>
            <a:pathLst>
              <a:path w="154" h="649">
                <a:moveTo>
                  <a:pt x="153" y="643"/>
                </a:moveTo>
                <a:cubicBezTo>
                  <a:pt x="153" y="641"/>
                  <a:pt x="153" y="639"/>
                  <a:pt x="140" y="628"/>
                </a:cubicBezTo>
                <a:cubicBezTo>
                  <a:pt x="59" y="547"/>
                  <a:pt x="39" y="424"/>
                  <a:pt x="39" y="324"/>
                </a:cubicBezTo>
                <a:cubicBezTo>
                  <a:pt x="39" y="212"/>
                  <a:pt x="63" y="99"/>
                  <a:pt x="144" y="18"/>
                </a:cubicBezTo>
                <a:cubicBezTo>
                  <a:pt x="153" y="9"/>
                  <a:pt x="153" y="9"/>
                  <a:pt x="153" y="7"/>
                </a:cubicBezTo>
                <a:cubicBezTo>
                  <a:pt x="153" y="2"/>
                  <a:pt x="149" y="0"/>
                  <a:pt x="145" y="0"/>
                </a:cubicBezTo>
                <a:cubicBezTo>
                  <a:pt x="138" y="0"/>
                  <a:pt x="79" y="44"/>
                  <a:pt x="41" y="127"/>
                </a:cubicBezTo>
                <a:cubicBezTo>
                  <a:pt x="7" y="199"/>
                  <a:pt x="0" y="271"/>
                  <a:pt x="0" y="324"/>
                </a:cubicBezTo>
                <a:cubicBezTo>
                  <a:pt x="0" y="376"/>
                  <a:pt x="7" y="453"/>
                  <a:pt x="42" y="527"/>
                </a:cubicBezTo>
                <a:cubicBezTo>
                  <a:pt x="83" y="608"/>
                  <a:pt x="138" y="648"/>
                  <a:pt x="145" y="648"/>
                </a:cubicBezTo>
                <a:cubicBezTo>
                  <a:pt x="149" y="648"/>
                  <a:pt x="153" y="647"/>
                  <a:pt x="153" y="643"/>
                </a:cubicBezTo>
              </a:path>
            </a:pathLst>
          </a:custGeom>
          <a:solidFill>
            <a:srgbClr val="000000"/>
          </a:solidFill>
          <a:ln w="12600">
            <a:noFill/>
          </a:ln>
        </p:spPr>
      </p:sp>
      <p:sp>
        <p:nvSpPr>
          <p:cNvPr id="276" name="Freeform 50"/>
          <p:cNvSpPr/>
          <p:nvPr/>
        </p:nvSpPr>
        <p:spPr>
          <a:xfrm>
            <a:off x="6729840" y="6544440"/>
            <a:ext cx="170640" cy="160200"/>
          </a:xfrm>
          <a:custGeom>
            <a:avLst/>
            <a:gdLst/>
            <a:ahLst/>
            <a:rect l="0" t="0" r="r" b="b"/>
            <a:pathLst>
              <a:path w="474" h="445">
                <a:moveTo>
                  <a:pt x="365" y="74"/>
                </a:moveTo>
                <a:lnTo>
                  <a:pt x="374" y="64"/>
                </a:lnTo>
                <a:cubicBezTo>
                  <a:pt x="394" y="46"/>
                  <a:pt x="414" y="24"/>
                  <a:pt x="458" y="20"/>
                </a:cubicBezTo>
                <a:cubicBezTo>
                  <a:pt x="466" y="20"/>
                  <a:pt x="473" y="20"/>
                  <a:pt x="473" y="7"/>
                </a:cubicBezTo>
                <a:cubicBezTo>
                  <a:pt x="473" y="2"/>
                  <a:pt x="470" y="0"/>
                  <a:pt x="464" y="0"/>
                </a:cubicBezTo>
                <a:cubicBezTo>
                  <a:pt x="447" y="0"/>
                  <a:pt x="429" y="2"/>
                  <a:pt x="411" y="2"/>
                </a:cubicBezTo>
                <a:cubicBezTo>
                  <a:pt x="389" y="2"/>
                  <a:pt x="366" y="0"/>
                  <a:pt x="346" y="0"/>
                </a:cubicBezTo>
                <a:cubicBezTo>
                  <a:pt x="342" y="0"/>
                  <a:pt x="333" y="0"/>
                  <a:pt x="333" y="13"/>
                </a:cubicBezTo>
                <a:cubicBezTo>
                  <a:pt x="333" y="20"/>
                  <a:pt x="341" y="20"/>
                  <a:pt x="342" y="20"/>
                </a:cubicBezTo>
                <a:cubicBezTo>
                  <a:pt x="348" y="20"/>
                  <a:pt x="366" y="22"/>
                  <a:pt x="366" y="35"/>
                </a:cubicBezTo>
                <a:cubicBezTo>
                  <a:pt x="366" y="46"/>
                  <a:pt x="352" y="63"/>
                  <a:pt x="348" y="66"/>
                </a:cubicBezTo>
                <a:lnTo>
                  <a:pt x="199" y="239"/>
                </a:lnTo>
                <a:lnTo>
                  <a:pt x="127" y="46"/>
                </a:lnTo>
                <a:cubicBezTo>
                  <a:pt x="123" y="37"/>
                  <a:pt x="123" y="37"/>
                  <a:pt x="123" y="35"/>
                </a:cubicBezTo>
                <a:cubicBezTo>
                  <a:pt x="123" y="20"/>
                  <a:pt x="155" y="20"/>
                  <a:pt x="162" y="20"/>
                </a:cubicBezTo>
                <a:cubicBezTo>
                  <a:pt x="169" y="20"/>
                  <a:pt x="177" y="20"/>
                  <a:pt x="177" y="7"/>
                </a:cubicBezTo>
                <a:cubicBezTo>
                  <a:pt x="177" y="0"/>
                  <a:pt x="169" y="0"/>
                  <a:pt x="168" y="0"/>
                </a:cubicBezTo>
                <a:cubicBezTo>
                  <a:pt x="149" y="0"/>
                  <a:pt x="103" y="2"/>
                  <a:pt x="85" y="2"/>
                </a:cubicBezTo>
                <a:cubicBezTo>
                  <a:pt x="68" y="2"/>
                  <a:pt x="29" y="0"/>
                  <a:pt x="13" y="0"/>
                </a:cubicBezTo>
                <a:cubicBezTo>
                  <a:pt x="9" y="0"/>
                  <a:pt x="0" y="0"/>
                  <a:pt x="0" y="13"/>
                </a:cubicBezTo>
                <a:cubicBezTo>
                  <a:pt x="0" y="20"/>
                  <a:pt x="7" y="20"/>
                  <a:pt x="15" y="20"/>
                </a:cubicBezTo>
                <a:cubicBezTo>
                  <a:pt x="53" y="20"/>
                  <a:pt x="57" y="26"/>
                  <a:pt x="63" y="42"/>
                </a:cubicBezTo>
                <a:lnTo>
                  <a:pt x="142" y="256"/>
                </a:lnTo>
                <a:cubicBezTo>
                  <a:pt x="144" y="258"/>
                  <a:pt x="145" y="265"/>
                  <a:pt x="145" y="267"/>
                </a:cubicBezTo>
                <a:cubicBezTo>
                  <a:pt x="145" y="269"/>
                  <a:pt x="120" y="374"/>
                  <a:pt x="116" y="385"/>
                </a:cubicBezTo>
                <a:cubicBezTo>
                  <a:pt x="107" y="422"/>
                  <a:pt x="107" y="424"/>
                  <a:pt x="55" y="424"/>
                </a:cubicBezTo>
                <a:cubicBezTo>
                  <a:pt x="42" y="424"/>
                  <a:pt x="37" y="424"/>
                  <a:pt x="37" y="437"/>
                </a:cubicBezTo>
                <a:cubicBezTo>
                  <a:pt x="37" y="444"/>
                  <a:pt x="44" y="444"/>
                  <a:pt x="46" y="444"/>
                </a:cubicBezTo>
                <a:cubicBezTo>
                  <a:pt x="64" y="444"/>
                  <a:pt x="110" y="442"/>
                  <a:pt x="129" y="442"/>
                </a:cubicBezTo>
                <a:cubicBezTo>
                  <a:pt x="145" y="442"/>
                  <a:pt x="193" y="444"/>
                  <a:pt x="212" y="444"/>
                </a:cubicBezTo>
                <a:cubicBezTo>
                  <a:pt x="215" y="444"/>
                  <a:pt x="223" y="444"/>
                  <a:pt x="223" y="431"/>
                </a:cubicBezTo>
                <a:cubicBezTo>
                  <a:pt x="223" y="424"/>
                  <a:pt x="217" y="424"/>
                  <a:pt x="204" y="424"/>
                </a:cubicBezTo>
                <a:cubicBezTo>
                  <a:pt x="204" y="424"/>
                  <a:pt x="191" y="424"/>
                  <a:pt x="180" y="422"/>
                </a:cubicBezTo>
                <a:cubicBezTo>
                  <a:pt x="168" y="422"/>
                  <a:pt x="164" y="420"/>
                  <a:pt x="164" y="413"/>
                </a:cubicBezTo>
                <a:cubicBezTo>
                  <a:pt x="164" y="407"/>
                  <a:pt x="169" y="385"/>
                  <a:pt x="173" y="372"/>
                </a:cubicBezTo>
                <a:lnTo>
                  <a:pt x="195" y="280"/>
                </a:lnTo>
                <a:cubicBezTo>
                  <a:pt x="199" y="267"/>
                  <a:pt x="199" y="265"/>
                  <a:pt x="204" y="260"/>
                </a:cubicBezTo>
                <a:lnTo>
                  <a:pt x="365" y="74"/>
                </a:lnTo>
              </a:path>
            </a:pathLst>
          </a:custGeom>
          <a:solidFill>
            <a:srgbClr val="000000"/>
          </a:solidFill>
          <a:ln w="12600">
            <a:noFill/>
          </a:ln>
        </p:spPr>
      </p:sp>
      <p:sp>
        <p:nvSpPr>
          <p:cNvPr id="277" name="Freeform 51"/>
          <p:cNvSpPr/>
          <p:nvPr/>
        </p:nvSpPr>
        <p:spPr>
          <a:xfrm>
            <a:off x="6936840" y="6528600"/>
            <a:ext cx="10440" cy="233640"/>
          </a:xfrm>
          <a:custGeom>
            <a:avLst/>
            <a:gdLst/>
            <a:ahLst/>
            <a:rect l="0" t="0" r="r" b="b"/>
            <a:pathLst>
              <a:path w="29" h="649">
                <a:moveTo>
                  <a:pt x="28" y="24"/>
                </a:moveTo>
                <a:cubicBezTo>
                  <a:pt x="28" y="11"/>
                  <a:pt x="28" y="0"/>
                  <a:pt x="15" y="0"/>
                </a:cubicBezTo>
                <a:cubicBezTo>
                  <a:pt x="0" y="0"/>
                  <a:pt x="0" y="11"/>
                  <a:pt x="0" y="24"/>
                </a:cubicBezTo>
                <a:lnTo>
                  <a:pt x="0" y="626"/>
                </a:lnTo>
                <a:cubicBezTo>
                  <a:pt x="0" y="637"/>
                  <a:pt x="0" y="648"/>
                  <a:pt x="15" y="648"/>
                </a:cubicBezTo>
                <a:cubicBezTo>
                  <a:pt x="28" y="648"/>
                  <a:pt x="28" y="637"/>
                  <a:pt x="28" y="626"/>
                </a:cubicBezTo>
                <a:lnTo>
                  <a:pt x="28" y="24"/>
                </a:lnTo>
              </a:path>
            </a:pathLst>
          </a:custGeom>
          <a:solidFill>
            <a:srgbClr val="000000"/>
          </a:solidFill>
          <a:ln w="12600">
            <a:noFill/>
          </a:ln>
        </p:spPr>
      </p:sp>
      <p:sp>
        <p:nvSpPr>
          <p:cNvPr id="278" name="Freeform 52"/>
          <p:cNvSpPr/>
          <p:nvPr/>
        </p:nvSpPr>
        <p:spPr>
          <a:xfrm>
            <a:off x="6981840" y="6536520"/>
            <a:ext cx="160920" cy="168120"/>
          </a:xfrm>
          <a:custGeom>
            <a:avLst/>
            <a:gdLst/>
            <a:ahLst/>
            <a:rect l="0" t="0" r="r" b="b"/>
            <a:pathLst>
              <a:path w="447" h="467">
                <a:moveTo>
                  <a:pt x="94" y="391"/>
                </a:moveTo>
                <a:cubicBezTo>
                  <a:pt x="68" y="435"/>
                  <a:pt x="42" y="444"/>
                  <a:pt x="13" y="446"/>
                </a:cubicBezTo>
                <a:cubicBezTo>
                  <a:pt x="6" y="446"/>
                  <a:pt x="0" y="446"/>
                  <a:pt x="0" y="459"/>
                </a:cubicBezTo>
                <a:cubicBezTo>
                  <a:pt x="0" y="462"/>
                  <a:pt x="4" y="466"/>
                  <a:pt x="9" y="466"/>
                </a:cubicBezTo>
                <a:cubicBezTo>
                  <a:pt x="26" y="466"/>
                  <a:pt x="46" y="464"/>
                  <a:pt x="64" y="464"/>
                </a:cubicBezTo>
                <a:cubicBezTo>
                  <a:pt x="87" y="464"/>
                  <a:pt x="109" y="466"/>
                  <a:pt x="129" y="466"/>
                </a:cubicBezTo>
                <a:cubicBezTo>
                  <a:pt x="133" y="466"/>
                  <a:pt x="142" y="466"/>
                  <a:pt x="142" y="453"/>
                </a:cubicBezTo>
                <a:cubicBezTo>
                  <a:pt x="142" y="446"/>
                  <a:pt x="136" y="446"/>
                  <a:pt x="131" y="446"/>
                </a:cubicBezTo>
                <a:cubicBezTo>
                  <a:pt x="116" y="444"/>
                  <a:pt x="101" y="438"/>
                  <a:pt x="101" y="422"/>
                </a:cubicBezTo>
                <a:cubicBezTo>
                  <a:pt x="101" y="414"/>
                  <a:pt x="105" y="407"/>
                  <a:pt x="110" y="398"/>
                </a:cubicBezTo>
                <a:lnTo>
                  <a:pt x="158" y="315"/>
                </a:lnTo>
                <a:lnTo>
                  <a:pt x="322" y="315"/>
                </a:lnTo>
                <a:cubicBezTo>
                  <a:pt x="324" y="330"/>
                  <a:pt x="333" y="418"/>
                  <a:pt x="333" y="424"/>
                </a:cubicBezTo>
                <a:cubicBezTo>
                  <a:pt x="333" y="444"/>
                  <a:pt x="298" y="446"/>
                  <a:pt x="285" y="446"/>
                </a:cubicBezTo>
                <a:cubicBezTo>
                  <a:pt x="276" y="446"/>
                  <a:pt x="271" y="446"/>
                  <a:pt x="271" y="459"/>
                </a:cubicBezTo>
                <a:cubicBezTo>
                  <a:pt x="271" y="466"/>
                  <a:pt x="278" y="466"/>
                  <a:pt x="280" y="466"/>
                </a:cubicBezTo>
                <a:cubicBezTo>
                  <a:pt x="306" y="466"/>
                  <a:pt x="333" y="464"/>
                  <a:pt x="361" y="464"/>
                </a:cubicBezTo>
                <a:cubicBezTo>
                  <a:pt x="377" y="464"/>
                  <a:pt x="418" y="466"/>
                  <a:pt x="435" y="466"/>
                </a:cubicBezTo>
                <a:cubicBezTo>
                  <a:pt x="438" y="466"/>
                  <a:pt x="446" y="466"/>
                  <a:pt x="446" y="453"/>
                </a:cubicBezTo>
                <a:cubicBezTo>
                  <a:pt x="446" y="446"/>
                  <a:pt x="440" y="446"/>
                  <a:pt x="431" y="446"/>
                </a:cubicBezTo>
                <a:cubicBezTo>
                  <a:pt x="390" y="446"/>
                  <a:pt x="390" y="440"/>
                  <a:pt x="389" y="422"/>
                </a:cubicBezTo>
                <a:lnTo>
                  <a:pt x="350" y="15"/>
                </a:lnTo>
                <a:cubicBezTo>
                  <a:pt x="348" y="2"/>
                  <a:pt x="348" y="0"/>
                  <a:pt x="337" y="0"/>
                </a:cubicBezTo>
                <a:cubicBezTo>
                  <a:pt x="326" y="0"/>
                  <a:pt x="324" y="4"/>
                  <a:pt x="320" y="11"/>
                </a:cubicBezTo>
                <a:lnTo>
                  <a:pt x="94" y="391"/>
                </a:lnTo>
              </a:path>
              <a:path w="150" h="215">
                <a:moveTo>
                  <a:pt x="0" y="214"/>
                </a:moveTo>
                <a:lnTo>
                  <a:pt x="129" y="0"/>
                </a:lnTo>
                <a:lnTo>
                  <a:pt x="149" y="214"/>
                </a:lnTo>
                <a:lnTo>
                  <a:pt x="0" y="214"/>
                </a:lnTo>
              </a:path>
            </a:pathLst>
          </a:custGeom>
          <a:solidFill>
            <a:srgbClr val="000000"/>
          </a:solidFill>
          <a:ln w="12600">
            <a:noFill/>
          </a:ln>
        </p:spPr>
      </p:sp>
      <p:sp>
        <p:nvSpPr>
          <p:cNvPr id="279" name="Freeform 53"/>
          <p:cNvSpPr/>
          <p:nvPr/>
        </p:nvSpPr>
        <p:spPr>
          <a:xfrm>
            <a:off x="7226280" y="6618240"/>
            <a:ext cx="156240" cy="55440"/>
          </a:xfrm>
          <a:custGeom>
            <a:avLst/>
            <a:gdLst/>
            <a:ahLst/>
            <a:rect l="0" t="0" r="r" b="b"/>
            <a:pathLst>
              <a:path w="434" h="27">
                <a:moveTo>
                  <a:pt x="411" y="26"/>
                </a:moveTo>
                <a:cubicBezTo>
                  <a:pt x="420" y="26"/>
                  <a:pt x="433" y="26"/>
                  <a:pt x="433" y="13"/>
                </a:cubicBezTo>
                <a:cubicBezTo>
                  <a:pt x="433" y="0"/>
                  <a:pt x="420" y="0"/>
                  <a:pt x="411" y="0"/>
                </a:cubicBezTo>
                <a:lnTo>
                  <a:pt x="22" y="0"/>
                </a:lnTo>
                <a:cubicBezTo>
                  <a:pt x="13" y="0"/>
                  <a:pt x="0" y="0"/>
                  <a:pt x="0" y="13"/>
                </a:cubicBezTo>
                <a:cubicBezTo>
                  <a:pt x="0" y="26"/>
                  <a:pt x="13" y="26"/>
                  <a:pt x="22" y="26"/>
                </a:cubicBezTo>
                <a:lnTo>
                  <a:pt x="411" y="26"/>
                </a:lnTo>
              </a:path>
              <a:path w="434" h="27">
                <a:moveTo>
                  <a:pt x="411" y="26"/>
                </a:moveTo>
                <a:cubicBezTo>
                  <a:pt x="420" y="26"/>
                  <a:pt x="433" y="26"/>
                  <a:pt x="433" y="13"/>
                </a:cubicBezTo>
                <a:cubicBezTo>
                  <a:pt x="433" y="0"/>
                  <a:pt x="420" y="0"/>
                  <a:pt x="411" y="0"/>
                </a:cubicBezTo>
                <a:lnTo>
                  <a:pt x="22" y="0"/>
                </a:lnTo>
                <a:cubicBezTo>
                  <a:pt x="13" y="0"/>
                  <a:pt x="0" y="0"/>
                  <a:pt x="0" y="13"/>
                </a:cubicBezTo>
                <a:cubicBezTo>
                  <a:pt x="0" y="26"/>
                  <a:pt x="13" y="26"/>
                  <a:pt x="22" y="26"/>
                </a:cubicBezTo>
                <a:lnTo>
                  <a:pt x="411" y="26"/>
                </a:lnTo>
              </a:path>
            </a:pathLst>
          </a:custGeom>
          <a:solidFill>
            <a:srgbClr val="000000"/>
          </a:solidFill>
          <a:ln w="12600">
            <a:noFill/>
          </a:ln>
        </p:spPr>
      </p:sp>
      <p:sp>
        <p:nvSpPr>
          <p:cNvPr id="280" name="Freeform 54"/>
          <p:cNvSpPr/>
          <p:nvPr/>
        </p:nvSpPr>
        <p:spPr>
          <a:xfrm>
            <a:off x="7479720" y="6548400"/>
            <a:ext cx="77760" cy="156240"/>
          </a:xfrm>
          <a:custGeom>
            <a:avLst/>
            <a:gdLst/>
            <a:ahLst/>
            <a:rect l="0" t="0" r="r" b="b"/>
            <a:pathLst>
              <a:path w="216" h="434">
                <a:moveTo>
                  <a:pt x="134" y="17"/>
                </a:moveTo>
                <a:cubicBezTo>
                  <a:pt x="134" y="2"/>
                  <a:pt x="134" y="0"/>
                  <a:pt x="120" y="0"/>
                </a:cubicBezTo>
                <a:cubicBezTo>
                  <a:pt x="79" y="42"/>
                  <a:pt x="20" y="42"/>
                  <a:pt x="0" y="42"/>
                </a:cubicBezTo>
                <a:lnTo>
                  <a:pt x="0" y="63"/>
                </a:lnTo>
                <a:cubicBezTo>
                  <a:pt x="13" y="63"/>
                  <a:pt x="52" y="63"/>
                  <a:pt x="85" y="44"/>
                </a:cubicBezTo>
                <a:lnTo>
                  <a:pt x="85" y="381"/>
                </a:lnTo>
                <a:cubicBezTo>
                  <a:pt x="85" y="405"/>
                  <a:pt x="83" y="413"/>
                  <a:pt x="24" y="413"/>
                </a:cubicBezTo>
                <a:lnTo>
                  <a:pt x="4" y="413"/>
                </a:lnTo>
                <a:lnTo>
                  <a:pt x="4" y="433"/>
                </a:lnTo>
                <a:cubicBezTo>
                  <a:pt x="28" y="431"/>
                  <a:pt x="83" y="431"/>
                  <a:pt x="110" y="431"/>
                </a:cubicBezTo>
                <a:cubicBezTo>
                  <a:pt x="136" y="431"/>
                  <a:pt x="193" y="431"/>
                  <a:pt x="215" y="433"/>
                </a:cubicBezTo>
                <a:lnTo>
                  <a:pt x="215" y="413"/>
                </a:lnTo>
                <a:lnTo>
                  <a:pt x="195" y="413"/>
                </a:lnTo>
                <a:cubicBezTo>
                  <a:pt x="136" y="413"/>
                  <a:pt x="134" y="405"/>
                  <a:pt x="134" y="381"/>
                </a:cubicBezTo>
                <a:lnTo>
                  <a:pt x="134" y="17"/>
                </a:lnTo>
              </a:path>
            </a:pathLst>
          </a:custGeom>
          <a:solidFill>
            <a:srgbClr val="000000"/>
          </a:solidFill>
          <a:ln w="12600">
            <a:noFill/>
          </a:ln>
        </p:spPr>
      </p:sp>
      <p:sp>
        <p:nvSpPr>
          <p:cNvPr id="281" name="Freeform 55"/>
          <p:cNvSpPr/>
          <p:nvPr/>
        </p:nvSpPr>
        <p:spPr>
          <a:xfrm>
            <a:off x="7595640" y="6678360"/>
            <a:ext cx="28080" cy="70560"/>
          </a:xfrm>
          <a:custGeom>
            <a:avLst/>
            <a:gdLst/>
            <a:ahLst/>
            <a:rect l="0" t="0" r="r" b="b"/>
            <a:pathLst>
              <a:path w="78" h="196">
                <a:moveTo>
                  <a:pt x="77" y="68"/>
                </a:moveTo>
                <a:cubicBezTo>
                  <a:pt x="77" y="26"/>
                  <a:pt x="61" y="0"/>
                  <a:pt x="35" y="0"/>
                </a:cubicBezTo>
                <a:cubicBezTo>
                  <a:pt x="13" y="0"/>
                  <a:pt x="0" y="17"/>
                  <a:pt x="0" y="35"/>
                </a:cubicBezTo>
                <a:cubicBezTo>
                  <a:pt x="0" y="52"/>
                  <a:pt x="13" y="70"/>
                  <a:pt x="35" y="70"/>
                </a:cubicBezTo>
                <a:cubicBezTo>
                  <a:pt x="42" y="70"/>
                  <a:pt x="52" y="66"/>
                  <a:pt x="59" y="61"/>
                </a:cubicBezTo>
                <a:cubicBezTo>
                  <a:pt x="61" y="59"/>
                  <a:pt x="61" y="59"/>
                  <a:pt x="61" y="59"/>
                </a:cubicBezTo>
                <a:cubicBezTo>
                  <a:pt x="63" y="59"/>
                  <a:pt x="63" y="59"/>
                  <a:pt x="63" y="68"/>
                </a:cubicBezTo>
                <a:cubicBezTo>
                  <a:pt x="63" y="118"/>
                  <a:pt x="41" y="157"/>
                  <a:pt x="18" y="179"/>
                </a:cubicBezTo>
                <a:cubicBezTo>
                  <a:pt x="11" y="184"/>
                  <a:pt x="11" y="186"/>
                  <a:pt x="11" y="188"/>
                </a:cubicBezTo>
                <a:cubicBezTo>
                  <a:pt x="11" y="193"/>
                  <a:pt x="15" y="195"/>
                  <a:pt x="17" y="195"/>
                </a:cubicBezTo>
                <a:cubicBezTo>
                  <a:pt x="24" y="195"/>
                  <a:pt x="77" y="146"/>
                  <a:pt x="77" y="68"/>
                </a:cubicBezTo>
              </a:path>
            </a:pathLst>
          </a:custGeom>
          <a:solidFill>
            <a:srgbClr val="000000"/>
          </a:solidFill>
          <a:ln w="12600">
            <a:noFill/>
          </a:ln>
        </p:spPr>
      </p:sp>
      <p:sp>
        <p:nvSpPr>
          <p:cNvPr id="282" name="Freeform 56"/>
          <p:cNvSpPr/>
          <p:nvPr/>
        </p:nvSpPr>
        <p:spPr>
          <a:xfrm>
            <a:off x="7688520" y="6541920"/>
            <a:ext cx="111600" cy="165600"/>
          </a:xfrm>
          <a:custGeom>
            <a:avLst/>
            <a:gdLst/>
            <a:ahLst/>
            <a:rect l="0" t="0" r="r" b="b"/>
            <a:pathLst>
              <a:path w="310" h="460">
                <a:moveTo>
                  <a:pt x="309" y="7"/>
                </a:moveTo>
                <a:cubicBezTo>
                  <a:pt x="309" y="7"/>
                  <a:pt x="309" y="0"/>
                  <a:pt x="302" y="0"/>
                </a:cubicBezTo>
                <a:cubicBezTo>
                  <a:pt x="291" y="0"/>
                  <a:pt x="230" y="6"/>
                  <a:pt x="219" y="7"/>
                </a:cubicBezTo>
                <a:cubicBezTo>
                  <a:pt x="214" y="7"/>
                  <a:pt x="210" y="11"/>
                  <a:pt x="210" y="20"/>
                </a:cubicBezTo>
                <a:cubicBezTo>
                  <a:pt x="210" y="28"/>
                  <a:pt x="215" y="28"/>
                  <a:pt x="225" y="28"/>
                </a:cubicBezTo>
                <a:cubicBezTo>
                  <a:pt x="256" y="28"/>
                  <a:pt x="258" y="31"/>
                  <a:pt x="258" y="39"/>
                </a:cubicBezTo>
                <a:lnTo>
                  <a:pt x="256" y="52"/>
                </a:lnTo>
                <a:lnTo>
                  <a:pt x="217" y="206"/>
                </a:lnTo>
                <a:cubicBezTo>
                  <a:pt x="204" y="181"/>
                  <a:pt x="186" y="164"/>
                  <a:pt x="157" y="164"/>
                </a:cubicBezTo>
                <a:cubicBezTo>
                  <a:pt x="81" y="164"/>
                  <a:pt x="0" y="260"/>
                  <a:pt x="0" y="354"/>
                </a:cubicBezTo>
                <a:cubicBezTo>
                  <a:pt x="0" y="414"/>
                  <a:pt x="35" y="459"/>
                  <a:pt x="87" y="459"/>
                </a:cubicBezTo>
                <a:cubicBezTo>
                  <a:pt x="99" y="459"/>
                  <a:pt x="133" y="455"/>
                  <a:pt x="171" y="409"/>
                </a:cubicBezTo>
                <a:cubicBezTo>
                  <a:pt x="177" y="437"/>
                  <a:pt x="199" y="459"/>
                  <a:pt x="230" y="459"/>
                </a:cubicBezTo>
                <a:cubicBezTo>
                  <a:pt x="254" y="459"/>
                  <a:pt x="269" y="444"/>
                  <a:pt x="278" y="422"/>
                </a:cubicBezTo>
                <a:cubicBezTo>
                  <a:pt x="289" y="400"/>
                  <a:pt x="298" y="359"/>
                  <a:pt x="298" y="357"/>
                </a:cubicBezTo>
                <a:cubicBezTo>
                  <a:pt x="298" y="352"/>
                  <a:pt x="293" y="352"/>
                  <a:pt x="291" y="352"/>
                </a:cubicBezTo>
                <a:cubicBezTo>
                  <a:pt x="284" y="352"/>
                  <a:pt x="284" y="354"/>
                  <a:pt x="282" y="363"/>
                </a:cubicBezTo>
                <a:cubicBezTo>
                  <a:pt x="271" y="405"/>
                  <a:pt x="258" y="444"/>
                  <a:pt x="232" y="444"/>
                </a:cubicBezTo>
                <a:cubicBezTo>
                  <a:pt x="214" y="444"/>
                  <a:pt x="212" y="427"/>
                  <a:pt x="212" y="414"/>
                </a:cubicBezTo>
                <a:cubicBezTo>
                  <a:pt x="212" y="398"/>
                  <a:pt x="214" y="394"/>
                  <a:pt x="215" y="383"/>
                </a:cubicBezTo>
                <a:lnTo>
                  <a:pt x="309" y="7"/>
                </a:lnTo>
              </a:path>
              <a:path w="163" h="266">
                <a:moveTo>
                  <a:pt x="129" y="195"/>
                </a:moveTo>
                <a:cubicBezTo>
                  <a:pt x="125" y="206"/>
                  <a:pt x="125" y="208"/>
                  <a:pt x="116" y="219"/>
                </a:cubicBezTo>
                <a:cubicBezTo>
                  <a:pt x="87" y="254"/>
                  <a:pt x="61" y="265"/>
                  <a:pt x="42" y="265"/>
                </a:cubicBezTo>
                <a:cubicBezTo>
                  <a:pt x="9" y="265"/>
                  <a:pt x="0" y="230"/>
                  <a:pt x="0" y="204"/>
                </a:cubicBezTo>
                <a:cubicBezTo>
                  <a:pt x="0" y="171"/>
                  <a:pt x="20" y="92"/>
                  <a:pt x="37" y="62"/>
                </a:cubicBezTo>
                <a:cubicBezTo>
                  <a:pt x="57" y="24"/>
                  <a:pt x="85" y="0"/>
                  <a:pt x="112" y="0"/>
                </a:cubicBezTo>
                <a:cubicBezTo>
                  <a:pt x="155" y="0"/>
                  <a:pt x="162" y="53"/>
                  <a:pt x="162" y="57"/>
                </a:cubicBezTo>
                <a:cubicBezTo>
                  <a:pt x="162" y="60"/>
                  <a:pt x="162" y="64"/>
                  <a:pt x="160" y="68"/>
                </a:cubicBezTo>
                <a:lnTo>
                  <a:pt x="129" y="195"/>
                </a:lnTo>
              </a:path>
            </a:pathLst>
          </a:custGeom>
          <a:solidFill>
            <a:srgbClr val="000000"/>
          </a:solidFill>
          <a:ln w="12600">
            <a:noFill/>
          </a:ln>
        </p:spPr>
      </p:sp>
      <p:sp>
        <p:nvSpPr>
          <p:cNvPr id="283" name="Freeform 57"/>
          <p:cNvSpPr/>
          <p:nvPr/>
        </p:nvSpPr>
        <p:spPr>
          <a:xfrm>
            <a:off x="7809840" y="6600240"/>
            <a:ext cx="100440" cy="106560"/>
          </a:xfrm>
          <a:custGeom>
            <a:avLst/>
            <a:gdLst/>
            <a:ahLst/>
            <a:rect l="0" t="0" r="r" b="b"/>
            <a:pathLst>
              <a:path w="279" h="296">
                <a:moveTo>
                  <a:pt x="278" y="111"/>
                </a:moveTo>
                <a:cubicBezTo>
                  <a:pt x="278" y="42"/>
                  <a:pt x="234" y="0"/>
                  <a:pt x="175" y="0"/>
                </a:cubicBezTo>
                <a:cubicBezTo>
                  <a:pt x="87" y="0"/>
                  <a:pt x="0" y="92"/>
                  <a:pt x="0" y="184"/>
                </a:cubicBezTo>
                <a:cubicBezTo>
                  <a:pt x="0" y="249"/>
                  <a:pt x="44" y="295"/>
                  <a:pt x="105" y="295"/>
                </a:cubicBezTo>
                <a:cubicBezTo>
                  <a:pt x="191" y="295"/>
                  <a:pt x="278" y="204"/>
                  <a:pt x="278" y="111"/>
                </a:cubicBezTo>
              </a:path>
              <a:path w="185" h="266">
                <a:moveTo>
                  <a:pt x="57" y="265"/>
                </a:moveTo>
                <a:cubicBezTo>
                  <a:pt x="29" y="265"/>
                  <a:pt x="0" y="245"/>
                  <a:pt x="0" y="195"/>
                </a:cubicBezTo>
                <a:cubicBezTo>
                  <a:pt x="0" y="164"/>
                  <a:pt x="16" y="92"/>
                  <a:pt x="39" y="59"/>
                </a:cubicBezTo>
                <a:cubicBezTo>
                  <a:pt x="70" y="9"/>
                  <a:pt x="109" y="0"/>
                  <a:pt x="125" y="0"/>
                </a:cubicBezTo>
                <a:cubicBezTo>
                  <a:pt x="164" y="0"/>
                  <a:pt x="184" y="31"/>
                  <a:pt x="184" y="70"/>
                </a:cubicBezTo>
                <a:cubicBezTo>
                  <a:pt x="184" y="96"/>
                  <a:pt x="171" y="164"/>
                  <a:pt x="145" y="206"/>
                </a:cubicBezTo>
                <a:cubicBezTo>
                  <a:pt x="123" y="243"/>
                  <a:pt x="86" y="265"/>
                  <a:pt x="57" y="265"/>
                </a:cubicBezTo>
              </a:path>
            </a:pathLst>
          </a:custGeom>
          <a:solidFill>
            <a:srgbClr val="000000"/>
          </a:solidFill>
          <a:ln w="12600">
            <a:noFill/>
          </a:ln>
        </p:spPr>
      </p:sp>
      <p:sp>
        <p:nvSpPr>
          <p:cNvPr id="284" name="Freeform 58"/>
          <p:cNvSpPr/>
          <p:nvPr/>
        </p:nvSpPr>
        <p:spPr>
          <a:xfrm>
            <a:off x="7936200" y="6528600"/>
            <a:ext cx="55440" cy="233640"/>
          </a:xfrm>
          <a:custGeom>
            <a:avLst/>
            <a:gdLst/>
            <a:ahLst/>
            <a:rect l="0" t="0" r="r" b="b"/>
            <a:pathLst>
              <a:path w="154" h="649">
                <a:moveTo>
                  <a:pt x="153" y="643"/>
                </a:moveTo>
                <a:cubicBezTo>
                  <a:pt x="153" y="641"/>
                  <a:pt x="153" y="639"/>
                  <a:pt x="140" y="628"/>
                </a:cubicBezTo>
                <a:cubicBezTo>
                  <a:pt x="59" y="547"/>
                  <a:pt x="39" y="424"/>
                  <a:pt x="39" y="324"/>
                </a:cubicBezTo>
                <a:cubicBezTo>
                  <a:pt x="39" y="212"/>
                  <a:pt x="63" y="99"/>
                  <a:pt x="144" y="18"/>
                </a:cubicBezTo>
                <a:cubicBezTo>
                  <a:pt x="153" y="9"/>
                  <a:pt x="153" y="9"/>
                  <a:pt x="153" y="7"/>
                </a:cubicBezTo>
                <a:cubicBezTo>
                  <a:pt x="153" y="2"/>
                  <a:pt x="149" y="0"/>
                  <a:pt x="145" y="0"/>
                </a:cubicBezTo>
                <a:cubicBezTo>
                  <a:pt x="138" y="0"/>
                  <a:pt x="79" y="44"/>
                  <a:pt x="41" y="127"/>
                </a:cubicBezTo>
                <a:cubicBezTo>
                  <a:pt x="7" y="199"/>
                  <a:pt x="0" y="271"/>
                  <a:pt x="0" y="324"/>
                </a:cubicBezTo>
                <a:cubicBezTo>
                  <a:pt x="0" y="376"/>
                  <a:pt x="7" y="453"/>
                  <a:pt x="42" y="527"/>
                </a:cubicBezTo>
                <a:cubicBezTo>
                  <a:pt x="83" y="608"/>
                  <a:pt x="138" y="648"/>
                  <a:pt x="145" y="648"/>
                </a:cubicBezTo>
                <a:cubicBezTo>
                  <a:pt x="149" y="648"/>
                  <a:pt x="153" y="647"/>
                  <a:pt x="153" y="643"/>
                </a:cubicBezTo>
              </a:path>
            </a:pathLst>
          </a:custGeom>
          <a:solidFill>
            <a:srgbClr val="000000"/>
          </a:solidFill>
          <a:ln w="12600">
            <a:noFill/>
          </a:ln>
        </p:spPr>
      </p:sp>
      <p:sp>
        <p:nvSpPr>
          <p:cNvPr id="285" name="Freeform 59"/>
          <p:cNvSpPr/>
          <p:nvPr/>
        </p:nvSpPr>
        <p:spPr>
          <a:xfrm>
            <a:off x="8013960" y="6544440"/>
            <a:ext cx="167400" cy="160200"/>
          </a:xfrm>
          <a:custGeom>
            <a:avLst/>
            <a:gdLst/>
            <a:ahLst/>
            <a:rect l="0" t="0" r="r" b="b"/>
            <a:pathLst>
              <a:path w="465" h="445">
                <a:moveTo>
                  <a:pt x="77" y="394"/>
                </a:moveTo>
                <a:cubicBezTo>
                  <a:pt x="70" y="418"/>
                  <a:pt x="68" y="424"/>
                  <a:pt x="18" y="424"/>
                </a:cubicBezTo>
                <a:cubicBezTo>
                  <a:pt x="7" y="424"/>
                  <a:pt x="0" y="424"/>
                  <a:pt x="0" y="437"/>
                </a:cubicBezTo>
                <a:cubicBezTo>
                  <a:pt x="0" y="444"/>
                  <a:pt x="6" y="444"/>
                  <a:pt x="18" y="444"/>
                </a:cubicBezTo>
                <a:lnTo>
                  <a:pt x="249" y="444"/>
                </a:lnTo>
                <a:cubicBezTo>
                  <a:pt x="352" y="444"/>
                  <a:pt x="429" y="367"/>
                  <a:pt x="429" y="304"/>
                </a:cubicBezTo>
                <a:cubicBezTo>
                  <a:pt x="429" y="256"/>
                  <a:pt x="390" y="219"/>
                  <a:pt x="328" y="212"/>
                </a:cubicBezTo>
                <a:cubicBezTo>
                  <a:pt x="396" y="199"/>
                  <a:pt x="464" y="151"/>
                  <a:pt x="464" y="90"/>
                </a:cubicBezTo>
                <a:cubicBezTo>
                  <a:pt x="464" y="42"/>
                  <a:pt x="422" y="0"/>
                  <a:pt x="342" y="0"/>
                </a:cubicBezTo>
                <a:lnTo>
                  <a:pt x="125" y="0"/>
                </a:lnTo>
                <a:cubicBezTo>
                  <a:pt x="112" y="0"/>
                  <a:pt x="107" y="0"/>
                  <a:pt x="107" y="13"/>
                </a:cubicBezTo>
                <a:cubicBezTo>
                  <a:pt x="107" y="20"/>
                  <a:pt x="112" y="20"/>
                  <a:pt x="123" y="20"/>
                </a:cubicBezTo>
                <a:cubicBezTo>
                  <a:pt x="125" y="20"/>
                  <a:pt x="138" y="20"/>
                  <a:pt x="149" y="22"/>
                </a:cubicBezTo>
                <a:cubicBezTo>
                  <a:pt x="160" y="22"/>
                  <a:pt x="166" y="24"/>
                  <a:pt x="166" y="31"/>
                </a:cubicBezTo>
                <a:cubicBezTo>
                  <a:pt x="166" y="35"/>
                  <a:pt x="166" y="37"/>
                  <a:pt x="164" y="44"/>
                </a:cubicBezTo>
                <a:lnTo>
                  <a:pt x="77" y="394"/>
                </a:lnTo>
              </a:path>
              <a:path w="231" h="187">
                <a:moveTo>
                  <a:pt x="0" y="186"/>
                </a:moveTo>
                <a:lnTo>
                  <a:pt x="40" y="24"/>
                </a:lnTo>
                <a:cubicBezTo>
                  <a:pt x="46" y="2"/>
                  <a:pt x="48" y="0"/>
                  <a:pt x="75" y="0"/>
                </a:cubicBezTo>
                <a:lnTo>
                  <a:pt x="158" y="0"/>
                </a:lnTo>
                <a:cubicBezTo>
                  <a:pt x="215" y="0"/>
                  <a:pt x="230" y="39"/>
                  <a:pt x="230" y="67"/>
                </a:cubicBezTo>
                <a:cubicBezTo>
                  <a:pt x="230" y="124"/>
                  <a:pt x="173" y="186"/>
                  <a:pt x="94" y="186"/>
                </a:cubicBezTo>
                <a:lnTo>
                  <a:pt x="0" y="186"/>
                </a:lnTo>
              </a:path>
              <a:path w="246" h="204">
                <a:moveTo>
                  <a:pt x="22" y="203"/>
                </a:moveTo>
                <a:cubicBezTo>
                  <a:pt x="13" y="203"/>
                  <a:pt x="11" y="203"/>
                  <a:pt x="8" y="203"/>
                </a:cubicBezTo>
                <a:cubicBezTo>
                  <a:pt x="2" y="201"/>
                  <a:pt x="0" y="201"/>
                  <a:pt x="0" y="195"/>
                </a:cubicBezTo>
                <a:cubicBezTo>
                  <a:pt x="0" y="193"/>
                  <a:pt x="0" y="192"/>
                  <a:pt x="2" y="181"/>
                </a:cubicBezTo>
                <a:lnTo>
                  <a:pt x="48" y="0"/>
                </a:lnTo>
                <a:lnTo>
                  <a:pt x="170" y="0"/>
                </a:lnTo>
                <a:cubicBezTo>
                  <a:pt x="232" y="0"/>
                  <a:pt x="245" y="48"/>
                  <a:pt x="245" y="76"/>
                </a:cubicBezTo>
                <a:cubicBezTo>
                  <a:pt x="245" y="140"/>
                  <a:pt x="188" y="203"/>
                  <a:pt x="111" y="203"/>
                </a:cubicBezTo>
                <a:lnTo>
                  <a:pt x="22" y="203"/>
                </a:lnTo>
              </a:path>
            </a:pathLst>
          </a:custGeom>
          <a:solidFill>
            <a:srgbClr val="000000"/>
          </a:solidFill>
          <a:ln w="12600">
            <a:noFill/>
          </a:ln>
        </p:spPr>
      </p:sp>
      <p:sp>
        <p:nvSpPr>
          <p:cNvPr id="286" name="Freeform 60"/>
          <p:cNvSpPr/>
          <p:nvPr/>
        </p:nvSpPr>
        <p:spPr>
          <a:xfrm>
            <a:off x="8269920" y="6618240"/>
            <a:ext cx="156240" cy="55440"/>
          </a:xfrm>
          <a:custGeom>
            <a:avLst/>
            <a:gdLst/>
            <a:ahLst/>
            <a:rect l="0" t="0" r="r" b="b"/>
            <a:pathLst>
              <a:path w="434" h="27">
                <a:moveTo>
                  <a:pt x="411" y="26"/>
                </a:moveTo>
                <a:cubicBezTo>
                  <a:pt x="420" y="26"/>
                  <a:pt x="433" y="26"/>
                  <a:pt x="433" y="13"/>
                </a:cubicBezTo>
                <a:cubicBezTo>
                  <a:pt x="433" y="0"/>
                  <a:pt x="420" y="0"/>
                  <a:pt x="411" y="0"/>
                </a:cubicBezTo>
                <a:lnTo>
                  <a:pt x="22" y="0"/>
                </a:lnTo>
                <a:cubicBezTo>
                  <a:pt x="13" y="0"/>
                  <a:pt x="0" y="0"/>
                  <a:pt x="0" y="13"/>
                </a:cubicBezTo>
                <a:cubicBezTo>
                  <a:pt x="0" y="26"/>
                  <a:pt x="13" y="26"/>
                  <a:pt x="22" y="26"/>
                </a:cubicBezTo>
                <a:lnTo>
                  <a:pt x="411" y="26"/>
                </a:lnTo>
              </a:path>
              <a:path w="434" h="27">
                <a:moveTo>
                  <a:pt x="411" y="26"/>
                </a:moveTo>
                <a:cubicBezTo>
                  <a:pt x="420" y="26"/>
                  <a:pt x="433" y="26"/>
                  <a:pt x="433" y="13"/>
                </a:cubicBezTo>
                <a:cubicBezTo>
                  <a:pt x="433" y="0"/>
                  <a:pt x="420" y="0"/>
                  <a:pt x="411" y="0"/>
                </a:cubicBezTo>
                <a:lnTo>
                  <a:pt x="22" y="0"/>
                </a:lnTo>
                <a:cubicBezTo>
                  <a:pt x="13" y="0"/>
                  <a:pt x="0" y="0"/>
                  <a:pt x="0" y="13"/>
                </a:cubicBezTo>
                <a:cubicBezTo>
                  <a:pt x="0" y="26"/>
                  <a:pt x="13" y="26"/>
                  <a:pt x="22" y="26"/>
                </a:cubicBezTo>
                <a:lnTo>
                  <a:pt x="411" y="26"/>
                </a:lnTo>
              </a:path>
            </a:pathLst>
          </a:custGeom>
          <a:solidFill>
            <a:srgbClr val="000000"/>
          </a:solidFill>
          <a:ln w="12600">
            <a:noFill/>
          </a:ln>
        </p:spPr>
      </p:sp>
      <p:sp>
        <p:nvSpPr>
          <p:cNvPr id="287" name="Freeform 61"/>
          <p:cNvSpPr/>
          <p:nvPr/>
        </p:nvSpPr>
        <p:spPr>
          <a:xfrm>
            <a:off x="8523720" y="6548400"/>
            <a:ext cx="77760" cy="156240"/>
          </a:xfrm>
          <a:custGeom>
            <a:avLst/>
            <a:gdLst/>
            <a:ahLst/>
            <a:rect l="0" t="0" r="r" b="b"/>
            <a:pathLst>
              <a:path w="216" h="434">
                <a:moveTo>
                  <a:pt x="134" y="17"/>
                </a:moveTo>
                <a:cubicBezTo>
                  <a:pt x="134" y="2"/>
                  <a:pt x="134" y="0"/>
                  <a:pt x="120" y="0"/>
                </a:cubicBezTo>
                <a:cubicBezTo>
                  <a:pt x="79" y="42"/>
                  <a:pt x="20" y="42"/>
                  <a:pt x="0" y="42"/>
                </a:cubicBezTo>
                <a:lnTo>
                  <a:pt x="0" y="63"/>
                </a:lnTo>
                <a:cubicBezTo>
                  <a:pt x="13" y="63"/>
                  <a:pt x="52" y="63"/>
                  <a:pt x="85" y="44"/>
                </a:cubicBezTo>
                <a:lnTo>
                  <a:pt x="85" y="381"/>
                </a:lnTo>
                <a:cubicBezTo>
                  <a:pt x="85" y="405"/>
                  <a:pt x="83" y="413"/>
                  <a:pt x="24" y="413"/>
                </a:cubicBezTo>
                <a:lnTo>
                  <a:pt x="4" y="413"/>
                </a:lnTo>
                <a:lnTo>
                  <a:pt x="4" y="433"/>
                </a:lnTo>
                <a:cubicBezTo>
                  <a:pt x="28" y="431"/>
                  <a:pt x="83" y="431"/>
                  <a:pt x="110" y="431"/>
                </a:cubicBezTo>
                <a:cubicBezTo>
                  <a:pt x="136" y="431"/>
                  <a:pt x="193" y="431"/>
                  <a:pt x="215" y="433"/>
                </a:cubicBezTo>
                <a:lnTo>
                  <a:pt x="215" y="413"/>
                </a:lnTo>
                <a:lnTo>
                  <a:pt x="195" y="413"/>
                </a:lnTo>
                <a:cubicBezTo>
                  <a:pt x="136" y="413"/>
                  <a:pt x="134" y="405"/>
                  <a:pt x="134" y="381"/>
                </a:cubicBezTo>
                <a:lnTo>
                  <a:pt x="134" y="17"/>
                </a:lnTo>
              </a:path>
            </a:pathLst>
          </a:custGeom>
          <a:solidFill>
            <a:srgbClr val="000000"/>
          </a:solidFill>
          <a:ln w="12600">
            <a:noFill/>
          </a:ln>
        </p:spPr>
      </p:sp>
      <p:sp>
        <p:nvSpPr>
          <p:cNvPr id="288" name="Freeform 62"/>
          <p:cNvSpPr/>
          <p:nvPr/>
        </p:nvSpPr>
        <p:spPr>
          <a:xfrm>
            <a:off x="8632440" y="6528600"/>
            <a:ext cx="55440" cy="233640"/>
          </a:xfrm>
          <a:custGeom>
            <a:avLst/>
            <a:gdLst/>
            <a:ahLst/>
            <a:rect l="0" t="0" r="r" b="b"/>
            <a:pathLst>
              <a:path w="154" h="649">
                <a:moveTo>
                  <a:pt x="153" y="324"/>
                </a:moveTo>
                <a:cubicBezTo>
                  <a:pt x="153" y="274"/>
                  <a:pt x="145" y="195"/>
                  <a:pt x="109" y="122"/>
                </a:cubicBezTo>
                <a:cubicBezTo>
                  <a:pt x="70" y="42"/>
                  <a:pt x="13" y="0"/>
                  <a:pt x="7" y="0"/>
                </a:cubicBezTo>
                <a:cubicBezTo>
                  <a:pt x="2" y="0"/>
                  <a:pt x="0" y="2"/>
                  <a:pt x="0" y="7"/>
                </a:cubicBezTo>
                <a:cubicBezTo>
                  <a:pt x="0" y="9"/>
                  <a:pt x="0" y="9"/>
                  <a:pt x="13" y="22"/>
                </a:cubicBezTo>
                <a:cubicBezTo>
                  <a:pt x="77" y="87"/>
                  <a:pt x="114" y="190"/>
                  <a:pt x="114" y="324"/>
                </a:cubicBezTo>
                <a:cubicBezTo>
                  <a:pt x="114" y="437"/>
                  <a:pt x="90" y="551"/>
                  <a:pt x="9" y="632"/>
                </a:cubicBezTo>
                <a:cubicBezTo>
                  <a:pt x="0" y="639"/>
                  <a:pt x="0" y="641"/>
                  <a:pt x="0" y="643"/>
                </a:cubicBezTo>
                <a:cubicBezTo>
                  <a:pt x="0" y="647"/>
                  <a:pt x="2" y="648"/>
                  <a:pt x="7" y="648"/>
                </a:cubicBezTo>
                <a:cubicBezTo>
                  <a:pt x="13" y="648"/>
                  <a:pt x="72" y="604"/>
                  <a:pt x="110" y="523"/>
                </a:cubicBezTo>
                <a:cubicBezTo>
                  <a:pt x="144" y="451"/>
                  <a:pt x="153" y="379"/>
                  <a:pt x="153" y="324"/>
                </a:cubicBezTo>
              </a:path>
            </a:pathLst>
          </a:custGeom>
          <a:solidFill>
            <a:srgbClr val="000000"/>
          </a:solidFill>
          <a:ln w="12600">
            <a:noFill/>
          </a:ln>
        </p:spPr>
      </p:sp>
      <p:sp>
        <p:nvSpPr>
          <p:cNvPr id="289" name="Freeform 63"/>
          <p:cNvSpPr/>
          <p:nvPr/>
        </p:nvSpPr>
        <p:spPr>
          <a:xfrm>
            <a:off x="8723160" y="6528600"/>
            <a:ext cx="55440" cy="233640"/>
          </a:xfrm>
          <a:custGeom>
            <a:avLst/>
            <a:gdLst/>
            <a:ahLst/>
            <a:rect l="0" t="0" r="r" b="b"/>
            <a:pathLst>
              <a:path w="154" h="649">
                <a:moveTo>
                  <a:pt x="153" y="324"/>
                </a:moveTo>
                <a:cubicBezTo>
                  <a:pt x="153" y="274"/>
                  <a:pt x="145" y="195"/>
                  <a:pt x="109" y="122"/>
                </a:cubicBezTo>
                <a:cubicBezTo>
                  <a:pt x="70" y="42"/>
                  <a:pt x="13" y="0"/>
                  <a:pt x="7" y="0"/>
                </a:cubicBezTo>
                <a:cubicBezTo>
                  <a:pt x="2" y="0"/>
                  <a:pt x="0" y="2"/>
                  <a:pt x="0" y="7"/>
                </a:cubicBezTo>
                <a:cubicBezTo>
                  <a:pt x="0" y="9"/>
                  <a:pt x="0" y="9"/>
                  <a:pt x="13" y="22"/>
                </a:cubicBezTo>
                <a:cubicBezTo>
                  <a:pt x="77" y="87"/>
                  <a:pt x="114" y="190"/>
                  <a:pt x="114" y="324"/>
                </a:cubicBezTo>
                <a:cubicBezTo>
                  <a:pt x="114" y="437"/>
                  <a:pt x="90" y="551"/>
                  <a:pt x="9" y="632"/>
                </a:cubicBezTo>
                <a:cubicBezTo>
                  <a:pt x="0" y="639"/>
                  <a:pt x="0" y="641"/>
                  <a:pt x="0" y="643"/>
                </a:cubicBezTo>
                <a:cubicBezTo>
                  <a:pt x="0" y="647"/>
                  <a:pt x="2" y="648"/>
                  <a:pt x="7" y="648"/>
                </a:cubicBezTo>
                <a:cubicBezTo>
                  <a:pt x="13" y="648"/>
                  <a:pt x="72" y="604"/>
                  <a:pt x="110" y="523"/>
                </a:cubicBezTo>
                <a:cubicBezTo>
                  <a:pt x="144" y="451"/>
                  <a:pt x="153" y="379"/>
                  <a:pt x="153" y="324"/>
                </a:cubicBezTo>
              </a:path>
            </a:pathLst>
          </a:custGeom>
          <a:solidFill>
            <a:srgbClr val="000000"/>
          </a:solidFill>
          <a:ln w="12600">
            <a:noFill/>
          </a:ln>
        </p:spPr>
      </p:sp>
      <p:sp>
        <p:nvSpPr>
          <p:cNvPr id="290" name="Freeform 64"/>
          <p:cNvSpPr/>
          <p:nvPr/>
        </p:nvSpPr>
        <p:spPr>
          <a:xfrm>
            <a:off x="8809920" y="6544440"/>
            <a:ext cx="167400" cy="160200"/>
          </a:xfrm>
          <a:custGeom>
            <a:avLst/>
            <a:gdLst/>
            <a:ahLst/>
            <a:rect l="0" t="0" r="r" b="b"/>
            <a:pathLst>
              <a:path w="465" h="445">
                <a:moveTo>
                  <a:pt x="171" y="239"/>
                </a:moveTo>
                <a:lnTo>
                  <a:pt x="282" y="239"/>
                </a:lnTo>
                <a:cubicBezTo>
                  <a:pt x="374" y="239"/>
                  <a:pt x="464" y="171"/>
                  <a:pt x="464" y="98"/>
                </a:cubicBezTo>
                <a:cubicBezTo>
                  <a:pt x="464" y="48"/>
                  <a:pt x="422" y="0"/>
                  <a:pt x="335" y="0"/>
                </a:cubicBezTo>
                <a:lnTo>
                  <a:pt x="125" y="0"/>
                </a:lnTo>
                <a:cubicBezTo>
                  <a:pt x="112" y="0"/>
                  <a:pt x="107" y="0"/>
                  <a:pt x="107" y="13"/>
                </a:cubicBezTo>
                <a:cubicBezTo>
                  <a:pt x="107" y="20"/>
                  <a:pt x="112" y="20"/>
                  <a:pt x="125" y="20"/>
                </a:cubicBezTo>
                <a:cubicBezTo>
                  <a:pt x="133" y="20"/>
                  <a:pt x="145" y="20"/>
                  <a:pt x="153" y="22"/>
                </a:cubicBezTo>
                <a:cubicBezTo>
                  <a:pt x="164" y="22"/>
                  <a:pt x="168" y="24"/>
                  <a:pt x="168" y="31"/>
                </a:cubicBezTo>
                <a:cubicBezTo>
                  <a:pt x="168" y="35"/>
                  <a:pt x="166" y="37"/>
                  <a:pt x="164" y="44"/>
                </a:cubicBezTo>
                <a:lnTo>
                  <a:pt x="77" y="394"/>
                </a:lnTo>
                <a:cubicBezTo>
                  <a:pt x="70" y="418"/>
                  <a:pt x="70" y="424"/>
                  <a:pt x="18" y="424"/>
                </a:cubicBezTo>
                <a:cubicBezTo>
                  <a:pt x="7" y="424"/>
                  <a:pt x="0" y="424"/>
                  <a:pt x="0" y="437"/>
                </a:cubicBezTo>
                <a:cubicBezTo>
                  <a:pt x="0" y="444"/>
                  <a:pt x="7" y="444"/>
                  <a:pt x="9" y="444"/>
                </a:cubicBezTo>
                <a:cubicBezTo>
                  <a:pt x="28" y="444"/>
                  <a:pt x="74" y="442"/>
                  <a:pt x="92" y="442"/>
                </a:cubicBezTo>
                <a:cubicBezTo>
                  <a:pt x="107" y="442"/>
                  <a:pt x="120" y="442"/>
                  <a:pt x="134" y="442"/>
                </a:cubicBezTo>
                <a:cubicBezTo>
                  <a:pt x="147" y="442"/>
                  <a:pt x="162" y="444"/>
                  <a:pt x="177" y="444"/>
                </a:cubicBezTo>
                <a:cubicBezTo>
                  <a:pt x="180" y="444"/>
                  <a:pt x="190" y="444"/>
                  <a:pt x="190" y="431"/>
                </a:cubicBezTo>
                <a:cubicBezTo>
                  <a:pt x="190" y="424"/>
                  <a:pt x="184" y="424"/>
                  <a:pt x="171" y="424"/>
                </a:cubicBezTo>
                <a:cubicBezTo>
                  <a:pt x="147" y="424"/>
                  <a:pt x="129" y="424"/>
                  <a:pt x="129" y="413"/>
                </a:cubicBezTo>
                <a:cubicBezTo>
                  <a:pt x="129" y="409"/>
                  <a:pt x="131" y="405"/>
                  <a:pt x="131" y="402"/>
                </a:cubicBezTo>
                <a:lnTo>
                  <a:pt x="171" y="239"/>
                </a:lnTo>
              </a:path>
              <a:path w="231" h="202">
                <a:moveTo>
                  <a:pt x="44" y="24"/>
                </a:moveTo>
                <a:cubicBezTo>
                  <a:pt x="50" y="2"/>
                  <a:pt x="52" y="0"/>
                  <a:pt x="79" y="0"/>
                </a:cubicBezTo>
                <a:lnTo>
                  <a:pt x="142" y="0"/>
                </a:lnTo>
                <a:cubicBezTo>
                  <a:pt x="195" y="0"/>
                  <a:pt x="230" y="17"/>
                  <a:pt x="230" y="63"/>
                </a:cubicBezTo>
                <a:cubicBezTo>
                  <a:pt x="230" y="89"/>
                  <a:pt x="217" y="144"/>
                  <a:pt x="192" y="168"/>
                </a:cubicBezTo>
                <a:cubicBezTo>
                  <a:pt x="160" y="197"/>
                  <a:pt x="120" y="201"/>
                  <a:pt x="92" y="201"/>
                </a:cubicBezTo>
                <a:lnTo>
                  <a:pt x="0" y="201"/>
                </a:lnTo>
                <a:lnTo>
                  <a:pt x="44" y="24"/>
                </a:lnTo>
              </a:path>
            </a:pathLst>
          </a:custGeom>
          <a:solidFill>
            <a:srgbClr val="000000"/>
          </a:solidFill>
          <a:ln w="12600">
            <a:noFill/>
          </a:ln>
        </p:spPr>
      </p:sp>
      <p:sp>
        <p:nvSpPr>
          <p:cNvPr id="291" name="Freeform 65"/>
          <p:cNvSpPr/>
          <p:nvPr/>
        </p:nvSpPr>
        <p:spPr>
          <a:xfrm>
            <a:off x="9005400" y="6528600"/>
            <a:ext cx="55440" cy="233640"/>
          </a:xfrm>
          <a:custGeom>
            <a:avLst/>
            <a:gdLst/>
            <a:ahLst/>
            <a:rect l="0" t="0" r="r" b="b"/>
            <a:pathLst>
              <a:path w="154" h="649">
                <a:moveTo>
                  <a:pt x="153" y="643"/>
                </a:moveTo>
                <a:cubicBezTo>
                  <a:pt x="153" y="641"/>
                  <a:pt x="153" y="639"/>
                  <a:pt x="140" y="628"/>
                </a:cubicBezTo>
                <a:cubicBezTo>
                  <a:pt x="59" y="547"/>
                  <a:pt x="39" y="424"/>
                  <a:pt x="39" y="324"/>
                </a:cubicBezTo>
                <a:cubicBezTo>
                  <a:pt x="39" y="212"/>
                  <a:pt x="63" y="99"/>
                  <a:pt x="144" y="18"/>
                </a:cubicBezTo>
                <a:cubicBezTo>
                  <a:pt x="153" y="9"/>
                  <a:pt x="153" y="9"/>
                  <a:pt x="153" y="7"/>
                </a:cubicBezTo>
                <a:cubicBezTo>
                  <a:pt x="153" y="2"/>
                  <a:pt x="149" y="0"/>
                  <a:pt x="145" y="0"/>
                </a:cubicBezTo>
                <a:cubicBezTo>
                  <a:pt x="138" y="0"/>
                  <a:pt x="79" y="44"/>
                  <a:pt x="41" y="127"/>
                </a:cubicBezTo>
                <a:cubicBezTo>
                  <a:pt x="7" y="199"/>
                  <a:pt x="0" y="271"/>
                  <a:pt x="0" y="324"/>
                </a:cubicBezTo>
                <a:cubicBezTo>
                  <a:pt x="0" y="376"/>
                  <a:pt x="7" y="453"/>
                  <a:pt x="42" y="527"/>
                </a:cubicBezTo>
                <a:cubicBezTo>
                  <a:pt x="83" y="608"/>
                  <a:pt x="138" y="648"/>
                  <a:pt x="145" y="648"/>
                </a:cubicBezTo>
                <a:cubicBezTo>
                  <a:pt x="149" y="648"/>
                  <a:pt x="153" y="647"/>
                  <a:pt x="153" y="643"/>
                </a:cubicBezTo>
              </a:path>
            </a:pathLst>
          </a:custGeom>
          <a:solidFill>
            <a:srgbClr val="000000"/>
          </a:solidFill>
          <a:ln w="12600">
            <a:noFill/>
          </a:ln>
        </p:spPr>
      </p:sp>
      <p:sp>
        <p:nvSpPr>
          <p:cNvPr id="292" name="Freeform 66"/>
          <p:cNvSpPr/>
          <p:nvPr/>
        </p:nvSpPr>
        <p:spPr>
          <a:xfrm>
            <a:off x="9083160" y="6544440"/>
            <a:ext cx="167400" cy="160200"/>
          </a:xfrm>
          <a:custGeom>
            <a:avLst/>
            <a:gdLst/>
            <a:ahLst/>
            <a:rect l="0" t="0" r="r" b="b"/>
            <a:pathLst>
              <a:path w="465" h="445">
                <a:moveTo>
                  <a:pt x="77" y="394"/>
                </a:moveTo>
                <a:cubicBezTo>
                  <a:pt x="70" y="418"/>
                  <a:pt x="68" y="424"/>
                  <a:pt x="18" y="424"/>
                </a:cubicBezTo>
                <a:cubicBezTo>
                  <a:pt x="7" y="424"/>
                  <a:pt x="0" y="424"/>
                  <a:pt x="0" y="437"/>
                </a:cubicBezTo>
                <a:cubicBezTo>
                  <a:pt x="0" y="444"/>
                  <a:pt x="6" y="444"/>
                  <a:pt x="18" y="444"/>
                </a:cubicBezTo>
                <a:lnTo>
                  <a:pt x="249" y="444"/>
                </a:lnTo>
                <a:cubicBezTo>
                  <a:pt x="352" y="444"/>
                  <a:pt x="429" y="367"/>
                  <a:pt x="429" y="304"/>
                </a:cubicBezTo>
                <a:cubicBezTo>
                  <a:pt x="429" y="256"/>
                  <a:pt x="390" y="219"/>
                  <a:pt x="328" y="212"/>
                </a:cubicBezTo>
                <a:cubicBezTo>
                  <a:pt x="396" y="199"/>
                  <a:pt x="464" y="151"/>
                  <a:pt x="464" y="90"/>
                </a:cubicBezTo>
                <a:cubicBezTo>
                  <a:pt x="464" y="42"/>
                  <a:pt x="422" y="0"/>
                  <a:pt x="342" y="0"/>
                </a:cubicBezTo>
                <a:lnTo>
                  <a:pt x="125" y="0"/>
                </a:lnTo>
                <a:cubicBezTo>
                  <a:pt x="112" y="0"/>
                  <a:pt x="107" y="0"/>
                  <a:pt x="107" y="13"/>
                </a:cubicBezTo>
                <a:cubicBezTo>
                  <a:pt x="107" y="20"/>
                  <a:pt x="112" y="20"/>
                  <a:pt x="123" y="20"/>
                </a:cubicBezTo>
                <a:cubicBezTo>
                  <a:pt x="125" y="20"/>
                  <a:pt x="138" y="20"/>
                  <a:pt x="149" y="22"/>
                </a:cubicBezTo>
                <a:cubicBezTo>
                  <a:pt x="160" y="22"/>
                  <a:pt x="166" y="24"/>
                  <a:pt x="166" y="31"/>
                </a:cubicBezTo>
                <a:cubicBezTo>
                  <a:pt x="166" y="35"/>
                  <a:pt x="166" y="37"/>
                  <a:pt x="164" y="44"/>
                </a:cubicBezTo>
                <a:lnTo>
                  <a:pt x="77" y="394"/>
                </a:lnTo>
              </a:path>
              <a:path w="231" h="187">
                <a:moveTo>
                  <a:pt x="0" y="186"/>
                </a:moveTo>
                <a:lnTo>
                  <a:pt x="40" y="24"/>
                </a:lnTo>
                <a:cubicBezTo>
                  <a:pt x="46" y="2"/>
                  <a:pt x="48" y="0"/>
                  <a:pt x="75" y="0"/>
                </a:cubicBezTo>
                <a:lnTo>
                  <a:pt x="158" y="0"/>
                </a:lnTo>
                <a:cubicBezTo>
                  <a:pt x="215" y="0"/>
                  <a:pt x="230" y="39"/>
                  <a:pt x="230" y="67"/>
                </a:cubicBezTo>
                <a:cubicBezTo>
                  <a:pt x="230" y="124"/>
                  <a:pt x="173" y="186"/>
                  <a:pt x="94" y="186"/>
                </a:cubicBezTo>
                <a:lnTo>
                  <a:pt x="0" y="186"/>
                </a:lnTo>
              </a:path>
              <a:path w="246" h="204">
                <a:moveTo>
                  <a:pt x="22" y="203"/>
                </a:moveTo>
                <a:cubicBezTo>
                  <a:pt x="13" y="203"/>
                  <a:pt x="11" y="203"/>
                  <a:pt x="8" y="203"/>
                </a:cubicBezTo>
                <a:cubicBezTo>
                  <a:pt x="2" y="201"/>
                  <a:pt x="0" y="201"/>
                  <a:pt x="0" y="195"/>
                </a:cubicBezTo>
                <a:cubicBezTo>
                  <a:pt x="0" y="193"/>
                  <a:pt x="0" y="192"/>
                  <a:pt x="2" y="181"/>
                </a:cubicBezTo>
                <a:lnTo>
                  <a:pt x="48" y="0"/>
                </a:lnTo>
                <a:lnTo>
                  <a:pt x="170" y="0"/>
                </a:lnTo>
                <a:cubicBezTo>
                  <a:pt x="232" y="0"/>
                  <a:pt x="245" y="48"/>
                  <a:pt x="245" y="76"/>
                </a:cubicBezTo>
                <a:cubicBezTo>
                  <a:pt x="245" y="140"/>
                  <a:pt x="188" y="203"/>
                  <a:pt x="111" y="203"/>
                </a:cubicBezTo>
                <a:lnTo>
                  <a:pt x="22" y="203"/>
                </a:lnTo>
              </a:path>
            </a:pathLst>
          </a:custGeom>
          <a:solidFill>
            <a:srgbClr val="000000"/>
          </a:solidFill>
          <a:ln w="12600">
            <a:noFill/>
          </a:ln>
        </p:spPr>
      </p:sp>
      <p:sp>
        <p:nvSpPr>
          <p:cNvPr id="293" name="Freeform 67"/>
          <p:cNvSpPr/>
          <p:nvPr/>
        </p:nvSpPr>
        <p:spPr>
          <a:xfrm>
            <a:off x="9339120" y="6618240"/>
            <a:ext cx="156240" cy="55440"/>
          </a:xfrm>
          <a:custGeom>
            <a:avLst/>
            <a:gdLst/>
            <a:ahLst/>
            <a:rect l="0" t="0" r="r" b="b"/>
            <a:pathLst>
              <a:path w="434" h="27">
                <a:moveTo>
                  <a:pt x="411" y="26"/>
                </a:moveTo>
                <a:cubicBezTo>
                  <a:pt x="420" y="26"/>
                  <a:pt x="433" y="26"/>
                  <a:pt x="433" y="13"/>
                </a:cubicBezTo>
                <a:cubicBezTo>
                  <a:pt x="433" y="0"/>
                  <a:pt x="420" y="0"/>
                  <a:pt x="411" y="0"/>
                </a:cubicBezTo>
                <a:lnTo>
                  <a:pt x="22" y="0"/>
                </a:lnTo>
                <a:cubicBezTo>
                  <a:pt x="13" y="0"/>
                  <a:pt x="0" y="0"/>
                  <a:pt x="0" y="13"/>
                </a:cubicBezTo>
                <a:cubicBezTo>
                  <a:pt x="0" y="26"/>
                  <a:pt x="13" y="26"/>
                  <a:pt x="22" y="26"/>
                </a:cubicBezTo>
                <a:lnTo>
                  <a:pt x="411" y="26"/>
                </a:lnTo>
              </a:path>
              <a:path w="434" h="27">
                <a:moveTo>
                  <a:pt x="411" y="26"/>
                </a:moveTo>
                <a:cubicBezTo>
                  <a:pt x="420" y="26"/>
                  <a:pt x="433" y="26"/>
                  <a:pt x="433" y="13"/>
                </a:cubicBezTo>
                <a:cubicBezTo>
                  <a:pt x="433" y="0"/>
                  <a:pt x="420" y="0"/>
                  <a:pt x="411" y="0"/>
                </a:cubicBezTo>
                <a:lnTo>
                  <a:pt x="22" y="0"/>
                </a:lnTo>
                <a:cubicBezTo>
                  <a:pt x="13" y="0"/>
                  <a:pt x="0" y="0"/>
                  <a:pt x="0" y="13"/>
                </a:cubicBezTo>
                <a:cubicBezTo>
                  <a:pt x="0" y="26"/>
                  <a:pt x="13" y="26"/>
                  <a:pt x="22" y="26"/>
                </a:cubicBezTo>
                <a:lnTo>
                  <a:pt x="411" y="26"/>
                </a:lnTo>
              </a:path>
            </a:pathLst>
          </a:custGeom>
          <a:solidFill>
            <a:srgbClr val="000000"/>
          </a:solidFill>
          <a:ln w="12600">
            <a:noFill/>
          </a:ln>
        </p:spPr>
      </p:sp>
      <p:sp>
        <p:nvSpPr>
          <p:cNvPr id="294" name="Freeform 68"/>
          <p:cNvSpPr/>
          <p:nvPr/>
        </p:nvSpPr>
        <p:spPr>
          <a:xfrm>
            <a:off x="9592920" y="6548400"/>
            <a:ext cx="77760" cy="156240"/>
          </a:xfrm>
          <a:custGeom>
            <a:avLst/>
            <a:gdLst/>
            <a:ahLst/>
            <a:rect l="0" t="0" r="r" b="b"/>
            <a:pathLst>
              <a:path w="216" h="434">
                <a:moveTo>
                  <a:pt x="134" y="17"/>
                </a:moveTo>
                <a:cubicBezTo>
                  <a:pt x="134" y="2"/>
                  <a:pt x="134" y="0"/>
                  <a:pt x="120" y="0"/>
                </a:cubicBezTo>
                <a:cubicBezTo>
                  <a:pt x="79" y="42"/>
                  <a:pt x="20" y="42"/>
                  <a:pt x="0" y="42"/>
                </a:cubicBezTo>
                <a:lnTo>
                  <a:pt x="0" y="63"/>
                </a:lnTo>
                <a:cubicBezTo>
                  <a:pt x="13" y="63"/>
                  <a:pt x="52" y="63"/>
                  <a:pt x="85" y="44"/>
                </a:cubicBezTo>
                <a:lnTo>
                  <a:pt x="85" y="381"/>
                </a:lnTo>
                <a:cubicBezTo>
                  <a:pt x="85" y="405"/>
                  <a:pt x="83" y="413"/>
                  <a:pt x="24" y="413"/>
                </a:cubicBezTo>
                <a:lnTo>
                  <a:pt x="4" y="413"/>
                </a:lnTo>
                <a:lnTo>
                  <a:pt x="4" y="433"/>
                </a:lnTo>
                <a:cubicBezTo>
                  <a:pt x="28" y="431"/>
                  <a:pt x="83" y="431"/>
                  <a:pt x="110" y="431"/>
                </a:cubicBezTo>
                <a:cubicBezTo>
                  <a:pt x="136" y="431"/>
                  <a:pt x="193" y="431"/>
                  <a:pt x="215" y="433"/>
                </a:cubicBezTo>
                <a:lnTo>
                  <a:pt x="215" y="413"/>
                </a:lnTo>
                <a:lnTo>
                  <a:pt x="195" y="413"/>
                </a:lnTo>
                <a:cubicBezTo>
                  <a:pt x="136" y="413"/>
                  <a:pt x="134" y="405"/>
                  <a:pt x="134" y="381"/>
                </a:cubicBezTo>
                <a:lnTo>
                  <a:pt x="134" y="17"/>
                </a:lnTo>
              </a:path>
            </a:pathLst>
          </a:custGeom>
          <a:solidFill>
            <a:srgbClr val="000000"/>
          </a:solidFill>
          <a:ln w="12600">
            <a:noFill/>
          </a:ln>
        </p:spPr>
      </p:sp>
      <p:sp>
        <p:nvSpPr>
          <p:cNvPr id="295" name="Freeform 69"/>
          <p:cNvSpPr/>
          <p:nvPr/>
        </p:nvSpPr>
        <p:spPr>
          <a:xfrm>
            <a:off x="9702360" y="6528600"/>
            <a:ext cx="55440" cy="233640"/>
          </a:xfrm>
          <a:custGeom>
            <a:avLst/>
            <a:gdLst/>
            <a:ahLst/>
            <a:rect l="0" t="0" r="r" b="b"/>
            <a:pathLst>
              <a:path w="154" h="649">
                <a:moveTo>
                  <a:pt x="153" y="324"/>
                </a:moveTo>
                <a:cubicBezTo>
                  <a:pt x="153" y="274"/>
                  <a:pt x="145" y="195"/>
                  <a:pt x="109" y="122"/>
                </a:cubicBezTo>
                <a:cubicBezTo>
                  <a:pt x="70" y="42"/>
                  <a:pt x="13" y="0"/>
                  <a:pt x="7" y="0"/>
                </a:cubicBezTo>
                <a:cubicBezTo>
                  <a:pt x="2" y="0"/>
                  <a:pt x="0" y="2"/>
                  <a:pt x="0" y="7"/>
                </a:cubicBezTo>
                <a:cubicBezTo>
                  <a:pt x="0" y="9"/>
                  <a:pt x="0" y="9"/>
                  <a:pt x="13" y="22"/>
                </a:cubicBezTo>
                <a:cubicBezTo>
                  <a:pt x="77" y="87"/>
                  <a:pt x="114" y="190"/>
                  <a:pt x="114" y="324"/>
                </a:cubicBezTo>
                <a:cubicBezTo>
                  <a:pt x="114" y="437"/>
                  <a:pt x="90" y="551"/>
                  <a:pt x="9" y="632"/>
                </a:cubicBezTo>
                <a:cubicBezTo>
                  <a:pt x="0" y="639"/>
                  <a:pt x="0" y="641"/>
                  <a:pt x="0" y="643"/>
                </a:cubicBezTo>
                <a:cubicBezTo>
                  <a:pt x="0" y="647"/>
                  <a:pt x="2" y="648"/>
                  <a:pt x="7" y="648"/>
                </a:cubicBezTo>
                <a:cubicBezTo>
                  <a:pt x="13" y="648"/>
                  <a:pt x="72" y="604"/>
                  <a:pt x="110" y="523"/>
                </a:cubicBezTo>
                <a:cubicBezTo>
                  <a:pt x="144" y="451"/>
                  <a:pt x="153" y="379"/>
                  <a:pt x="153" y="324"/>
                </a:cubicBezTo>
              </a:path>
            </a:pathLst>
          </a:custGeom>
          <a:solidFill>
            <a:srgbClr val="000000"/>
          </a:solidFill>
          <a:ln w="12600">
            <a:noFill/>
          </a:ln>
        </p:spPr>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TextShape 1"/>
          <p:cNvSpPr txBox="1"/>
          <p:nvPr/>
        </p:nvSpPr>
        <p:spPr>
          <a:xfrm>
            <a:off x="360000" y="249840"/>
            <a:ext cx="9503640" cy="1262160"/>
          </a:xfrm>
          <a:prstGeom prst="rect">
            <a:avLst/>
          </a:prstGeom>
          <a:noFill/>
          <a:ln>
            <a:noFill/>
          </a:ln>
        </p:spPr>
        <p:txBody>
          <a:bodyPr lIns="0" rIns="0" tIns="0" bIns="0" anchor="ctr"/>
          <a:p>
            <a:pPr algn="ctr"/>
            <a:r>
              <a:rPr b="0" lang="en-AU" sz="4400" spc="-1" strike="noStrike">
                <a:solidFill>
                  <a:srgbClr val="000000"/>
                </a:solidFill>
                <a:uFill>
                  <a:solidFill>
                    <a:srgbClr val="ffffff"/>
                  </a:solidFill>
                </a:uFill>
                <a:latin typeface="Arial"/>
              </a:rPr>
              <a:t>Bernoulli-bandit with causal structure </a:t>
            </a:r>
            <a:endParaRPr b="0" lang="en-AU" sz="4400" spc="-1" strike="noStrike">
              <a:solidFill>
                <a:srgbClr val="000000"/>
              </a:solidFill>
              <a:uFill>
                <a:solidFill>
                  <a:srgbClr val="ffffff"/>
                </a:solidFill>
              </a:uFill>
              <a:latin typeface="Arial"/>
            </a:endParaRPr>
          </a:p>
        </p:txBody>
      </p:sp>
      <p:pic>
        <p:nvPicPr>
          <p:cNvPr id="297" name="" descr=""/>
          <p:cNvPicPr/>
          <p:nvPr/>
        </p:nvPicPr>
        <p:blipFill>
          <a:blip r:embed="rId1"/>
          <a:stretch/>
        </p:blipFill>
        <p:spPr>
          <a:xfrm>
            <a:off x="2388240" y="1649520"/>
            <a:ext cx="5315760" cy="1878480"/>
          </a:xfrm>
          <a:prstGeom prst="rect">
            <a:avLst/>
          </a:prstGeom>
          <a:ln>
            <a:noFill/>
          </a:ln>
        </p:spPr>
      </p:pic>
      <p:sp>
        <p:nvSpPr>
          <p:cNvPr id="298" name="TextShape 2"/>
          <p:cNvSpPr txBox="1"/>
          <p:nvPr/>
        </p:nvSpPr>
        <p:spPr>
          <a:xfrm>
            <a:off x="3816000" y="1296000"/>
            <a:ext cx="3240000" cy="346320"/>
          </a:xfrm>
          <a:prstGeom prst="rect">
            <a:avLst/>
          </a:prstGeom>
          <a:noFill/>
          <a:ln>
            <a:noFill/>
          </a:ln>
        </p:spPr>
        <p:txBody>
          <a:bodyPr lIns="90000" rIns="90000" tIns="45000" bIns="45000"/>
          <a:p>
            <a:r>
              <a:rPr b="0" lang="en-AU" sz="1800" spc="-1" strike="noStrike">
                <a:solidFill>
                  <a:srgbClr val="000000"/>
                </a:solidFill>
                <a:uFill>
                  <a:solidFill>
                    <a:srgbClr val="ffffff"/>
                  </a:solidFill>
                </a:uFill>
                <a:latin typeface="Arial"/>
              </a:rPr>
              <a:t>Assumed causal structure</a:t>
            </a:r>
            <a:endParaRPr b="0" lang="en-AU" sz="1800" spc="-1" strike="noStrike">
              <a:solidFill>
                <a:srgbClr val="000000"/>
              </a:solidFill>
              <a:uFill>
                <a:solidFill>
                  <a:srgbClr val="ffffff"/>
                </a:solidFill>
              </a:uFill>
              <a:latin typeface="Arial"/>
            </a:endParaRPr>
          </a:p>
        </p:txBody>
      </p:sp>
      <p:sp>
        <p:nvSpPr>
          <p:cNvPr id="299" name="TextShape 3"/>
          <p:cNvSpPr txBox="1"/>
          <p:nvPr/>
        </p:nvSpPr>
        <p:spPr>
          <a:xfrm>
            <a:off x="4968000" y="4680000"/>
            <a:ext cx="180720" cy="430200"/>
          </a:xfrm>
          <a:prstGeom prst="rect">
            <a:avLst/>
          </a:prstGeom>
          <a:noFill/>
          <a:ln>
            <a:noFill/>
          </a:ln>
        </p:spPr>
      </p:sp>
      <p:pic>
        <p:nvPicPr>
          <p:cNvPr id="300" name="" descr=""/>
          <p:cNvPicPr/>
          <p:nvPr/>
        </p:nvPicPr>
        <p:blipFill>
          <a:blip r:embed="rId2"/>
          <a:stretch/>
        </p:blipFill>
        <p:spPr>
          <a:xfrm>
            <a:off x="454680" y="3672000"/>
            <a:ext cx="9049320" cy="3759840"/>
          </a:xfrm>
          <a:prstGeom prst="rect">
            <a:avLst/>
          </a:prstGeom>
          <a:ln>
            <a:noFill/>
          </a:ln>
        </p:spPr>
      </p:pic>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TextShape 1"/>
          <p:cNvSpPr txBox="1"/>
          <p:nvPr/>
        </p:nvSpPr>
        <p:spPr>
          <a:xfrm>
            <a:off x="360000" y="249840"/>
            <a:ext cx="9503640" cy="1262160"/>
          </a:xfrm>
          <a:prstGeom prst="rect">
            <a:avLst/>
          </a:prstGeom>
          <a:noFill/>
          <a:ln>
            <a:noFill/>
          </a:ln>
        </p:spPr>
        <p:txBody>
          <a:bodyPr lIns="0" rIns="0" tIns="0" bIns="0" anchor="ctr"/>
          <a:p>
            <a:pPr algn="ctr"/>
            <a:r>
              <a:rPr b="0" lang="en-AU" sz="4400" spc="-1" strike="noStrike">
                <a:solidFill>
                  <a:srgbClr val="000000"/>
                </a:solidFill>
                <a:uFill>
                  <a:solidFill>
                    <a:srgbClr val="ffffff"/>
                  </a:solidFill>
                </a:uFill>
                <a:latin typeface="Arial"/>
              </a:rPr>
              <a:t>Balanced q, </a:t>
            </a:r>
            <a:endParaRPr b="0" lang="en-AU" sz="4400" spc="-1" strike="noStrike">
              <a:solidFill>
                <a:srgbClr val="000000"/>
              </a:solidFill>
              <a:uFill>
                <a:solidFill>
                  <a:srgbClr val="ffffff"/>
                </a:solidFill>
              </a:uFill>
              <a:latin typeface="Arial"/>
            </a:endParaRPr>
          </a:p>
        </p:txBody>
      </p:sp>
      <p:sp>
        <p:nvSpPr>
          <p:cNvPr id="302" name="TextShape 2"/>
          <p:cNvSpPr txBox="1"/>
          <p:nvPr/>
        </p:nvSpPr>
        <p:spPr>
          <a:xfrm>
            <a:off x="4968000" y="4680000"/>
            <a:ext cx="180720" cy="430200"/>
          </a:xfrm>
          <a:prstGeom prst="rect">
            <a:avLst/>
          </a:prstGeom>
          <a:noFill/>
          <a:ln>
            <a:noFill/>
          </a:ln>
        </p:spPr>
      </p:sp>
      <p:sp>
        <p:nvSpPr>
          <p:cNvPr id="303" name="Freeform 3"/>
          <p:cNvSpPr/>
          <p:nvPr/>
        </p:nvSpPr>
        <p:spPr>
          <a:xfrm>
            <a:off x="6858360" y="844920"/>
            <a:ext cx="191880" cy="295200"/>
          </a:xfrm>
          <a:custGeom>
            <a:avLst/>
            <a:gdLst/>
            <a:ahLst/>
            <a:rect l="0" t="0" r="r" b="b"/>
            <a:pathLst>
              <a:path w="533" h="820">
                <a:moveTo>
                  <a:pt x="532" y="15"/>
                </a:moveTo>
                <a:cubicBezTo>
                  <a:pt x="532" y="7"/>
                  <a:pt x="529" y="0"/>
                  <a:pt x="518" y="0"/>
                </a:cubicBezTo>
                <a:cubicBezTo>
                  <a:pt x="503" y="0"/>
                  <a:pt x="452" y="51"/>
                  <a:pt x="430" y="91"/>
                </a:cubicBezTo>
                <a:cubicBezTo>
                  <a:pt x="401" y="22"/>
                  <a:pt x="354" y="0"/>
                  <a:pt x="310" y="0"/>
                </a:cubicBezTo>
                <a:cubicBezTo>
                  <a:pt x="160" y="0"/>
                  <a:pt x="0" y="189"/>
                  <a:pt x="0" y="375"/>
                </a:cubicBezTo>
                <a:cubicBezTo>
                  <a:pt x="0" y="502"/>
                  <a:pt x="77" y="582"/>
                  <a:pt x="171" y="582"/>
                </a:cubicBezTo>
                <a:cubicBezTo>
                  <a:pt x="226" y="582"/>
                  <a:pt x="277" y="550"/>
                  <a:pt x="321" y="506"/>
                </a:cubicBezTo>
                <a:cubicBezTo>
                  <a:pt x="310" y="550"/>
                  <a:pt x="270" y="724"/>
                  <a:pt x="266" y="735"/>
                </a:cubicBezTo>
                <a:cubicBezTo>
                  <a:pt x="255" y="772"/>
                  <a:pt x="244" y="775"/>
                  <a:pt x="171" y="779"/>
                </a:cubicBezTo>
                <a:cubicBezTo>
                  <a:pt x="153" y="779"/>
                  <a:pt x="142" y="779"/>
                  <a:pt x="142" y="804"/>
                </a:cubicBezTo>
                <a:cubicBezTo>
                  <a:pt x="142" y="804"/>
                  <a:pt x="142" y="819"/>
                  <a:pt x="160" y="819"/>
                </a:cubicBezTo>
                <a:cubicBezTo>
                  <a:pt x="201" y="819"/>
                  <a:pt x="244" y="812"/>
                  <a:pt x="288" y="812"/>
                </a:cubicBezTo>
                <a:cubicBezTo>
                  <a:pt x="332" y="812"/>
                  <a:pt x="379" y="819"/>
                  <a:pt x="419" y="819"/>
                </a:cubicBezTo>
                <a:cubicBezTo>
                  <a:pt x="427" y="819"/>
                  <a:pt x="445" y="819"/>
                  <a:pt x="445" y="790"/>
                </a:cubicBezTo>
                <a:cubicBezTo>
                  <a:pt x="445" y="779"/>
                  <a:pt x="430" y="779"/>
                  <a:pt x="412" y="779"/>
                </a:cubicBezTo>
                <a:cubicBezTo>
                  <a:pt x="350" y="779"/>
                  <a:pt x="350" y="768"/>
                  <a:pt x="350" y="757"/>
                </a:cubicBezTo>
                <a:cubicBezTo>
                  <a:pt x="350" y="746"/>
                  <a:pt x="350" y="739"/>
                  <a:pt x="354" y="728"/>
                </a:cubicBezTo>
                <a:lnTo>
                  <a:pt x="532" y="15"/>
                </a:lnTo>
              </a:path>
              <a:path w="322" h="525">
                <a:moveTo>
                  <a:pt x="84" y="524"/>
                </a:moveTo>
                <a:cubicBezTo>
                  <a:pt x="7" y="524"/>
                  <a:pt x="0" y="426"/>
                  <a:pt x="0" y="404"/>
                </a:cubicBezTo>
                <a:cubicBezTo>
                  <a:pt x="0" y="342"/>
                  <a:pt x="37" y="204"/>
                  <a:pt x="58" y="149"/>
                </a:cubicBezTo>
                <a:cubicBezTo>
                  <a:pt x="99" y="55"/>
                  <a:pt x="168" y="0"/>
                  <a:pt x="219" y="0"/>
                </a:cubicBezTo>
                <a:cubicBezTo>
                  <a:pt x="303" y="0"/>
                  <a:pt x="321" y="102"/>
                  <a:pt x="321" y="113"/>
                </a:cubicBezTo>
                <a:cubicBezTo>
                  <a:pt x="321" y="120"/>
                  <a:pt x="252" y="401"/>
                  <a:pt x="248" y="408"/>
                </a:cubicBezTo>
                <a:cubicBezTo>
                  <a:pt x="226" y="444"/>
                  <a:pt x="157" y="524"/>
                  <a:pt x="84" y="524"/>
                </a:cubicBezTo>
              </a:path>
            </a:pathLst>
          </a:custGeom>
          <a:solidFill>
            <a:srgbClr val="000000"/>
          </a:solidFill>
          <a:ln w="12600">
            <a:noFill/>
          </a:ln>
        </p:spPr>
      </p:sp>
      <p:sp>
        <p:nvSpPr>
          <p:cNvPr id="304" name="Freeform 4"/>
          <p:cNvSpPr/>
          <p:nvPr/>
        </p:nvSpPr>
        <p:spPr>
          <a:xfrm>
            <a:off x="7060680" y="903960"/>
            <a:ext cx="100080" cy="219240"/>
          </a:xfrm>
          <a:custGeom>
            <a:avLst/>
            <a:gdLst/>
            <a:ahLst/>
            <a:rect l="0" t="0" r="r" b="b"/>
            <a:pathLst>
              <a:path w="89" h="85">
                <a:moveTo>
                  <a:pt x="88" y="33"/>
                </a:moveTo>
                <a:cubicBezTo>
                  <a:pt x="88" y="18"/>
                  <a:pt x="77" y="0"/>
                  <a:pt x="51" y="0"/>
                </a:cubicBezTo>
                <a:cubicBezTo>
                  <a:pt x="26" y="0"/>
                  <a:pt x="0" y="22"/>
                  <a:pt x="0" y="51"/>
                </a:cubicBezTo>
                <a:cubicBezTo>
                  <a:pt x="0" y="66"/>
                  <a:pt x="11" y="84"/>
                  <a:pt x="37" y="84"/>
                </a:cubicBezTo>
                <a:cubicBezTo>
                  <a:pt x="62" y="84"/>
                  <a:pt x="88" y="58"/>
                  <a:pt x="88" y="33"/>
                </a:cubicBezTo>
              </a:path>
              <a:path w="278" h="409">
                <a:moveTo>
                  <a:pt x="66" y="291"/>
                </a:moveTo>
                <a:cubicBezTo>
                  <a:pt x="62" y="302"/>
                  <a:pt x="58" y="313"/>
                  <a:pt x="58" y="331"/>
                </a:cubicBezTo>
                <a:cubicBezTo>
                  <a:pt x="58" y="371"/>
                  <a:pt x="95" y="408"/>
                  <a:pt x="146" y="408"/>
                </a:cubicBezTo>
                <a:cubicBezTo>
                  <a:pt x="237" y="408"/>
                  <a:pt x="277" y="280"/>
                  <a:pt x="277" y="270"/>
                </a:cubicBezTo>
                <a:cubicBezTo>
                  <a:pt x="277" y="255"/>
                  <a:pt x="263" y="255"/>
                  <a:pt x="263" y="255"/>
                </a:cubicBezTo>
                <a:cubicBezTo>
                  <a:pt x="248" y="255"/>
                  <a:pt x="248" y="262"/>
                  <a:pt x="244" y="273"/>
                </a:cubicBezTo>
                <a:cubicBezTo>
                  <a:pt x="222" y="342"/>
                  <a:pt x="182" y="382"/>
                  <a:pt x="146" y="382"/>
                </a:cubicBezTo>
                <a:cubicBezTo>
                  <a:pt x="128" y="382"/>
                  <a:pt x="124" y="368"/>
                  <a:pt x="124" y="350"/>
                </a:cubicBezTo>
                <a:cubicBezTo>
                  <a:pt x="124" y="328"/>
                  <a:pt x="131" y="313"/>
                  <a:pt x="139" y="291"/>
                </a:cubicBezTo>
                <a:cubicBezTo>
                  <a:pt x="149" y="266"/>
                  <a:pt x="157" y="244"/>
                  <a:pt x="168" y="219"/>
                </a:cubicBezTo>
                <a:cubicBezTo>
                  <a:pt x="175" y="197"/>
                  <a:pt x="208" y="117"/>
                  <a:pt x="211" y="106"/>
                </a:cubicBezTo>
                <a:cubicBezTo>
                  <a:pt x="215" y="95"/>
                  <a:pt x="219" y="84"/>
                  <a:pt x="219" y="77"/>
                </a:cubicBezTo>
                <a:cubicBezTo>
                  <a:pt x="219" y="33"/>
                  <a:pt x="182" y="0"/>
                  <a:pt x="131" y="0"/>
                </a:cubicBezTo>
                <a:cubicBezTo>
                  <a:pt x="40" y="0"/>
                  <a:pt x="0" y="124"/>
                  <a:pt x="0" y="139"/>
                </a:cubicBezTo>
                <a:cubicBezTo>
                  <a:pt x="0" y="149"/>
                  <a:pt x="11" y="149"/>
                  <a:pt x="15" y="149"/>
                </a:cubicBezTo>
                <a:cubicBezTo>
                  <a:pt x="29" y="149"/>
                  <a:pt x="29" y="146"/>
                  <a:pt x="33" y="135"/>
                </a:cubicBezTo>
                <a:cubicBezTo>
                  <a:pt x="55" y="58"/>
                  <a:pt x="95" y="26"/>
                  <a:pt x="128" y="26"/>
                </a:cubicBezTo>
                <a:cubicBezTo>
                  <a:pt x="142" y="26"/>
                  <a:pt x="153" y="33"/>
                  <a:pt x="153" y="58"/>
                </a:cubicBezTo>
                <a:cubicBezTo>
                  <a:pt x="153" y="77"/>
                  <a:pt x="146" y="91"/>
                  <a:pt x="124" y="146"/>
                </a:cubicBezTo>
                <a:lnTo>
                  <a:pt x="66" y="291"/>
                </a:lnTo>
              </a:path>
            </a:pathLst>
          </a:custGeom>
          <a:solidFill>
            <a:srgbClr val="000000"/>
          </a:solidFill>
          <a:ln w="12600">
            <a:noFill/>
          </a:ln>
        </p:spPr>
      </p:sp>
      <p:sp>
        <p:nvSpPr>
          <p:cNvPr id="305" name="Freeform 5"/>
          <p:cNvSpPr/>
          <p:nvPr/>
        </p:nvSpPr>
        <p:spPr>
          <a:xfrm>
            <a:off x="7353360" y="879120"/>
            <a:ext cx="308880" cy="109080"/>
          </a:xfrm>
          <a:custGeom>
            <a:avLst/>
            <a:gdLst/>
            <a:ahLst/>
            <a:rect l="0" t="0" r="r" b="b"/>
            <a:pathLst>
              <a:path w="858" h="52">
                <a:moveTo>
                  <a:pt x="813" y="51"/>
                </a:moveTo>
                <a:cubicBezTo>
                  <a:pt x="831" y="51"/>
                  <a:pt x="857" y="51"/>
                  <a:pt x="857" y="25"/>
                </a:cubicBezTo>
                <a:cubicBezTo>
                  <a:pt x="857" y="0"/>
                  <a:pt x="831" y="0"/>
                  <a:pt x="813" y="0"/>
                </a:cubicBezTo>
                <a:lnTo>
                  <a:pt x="44" y="0"/>
                </a:lnTo>
                <a:cubicBezTo>
                  <a:pt x="26" y="0"/>
                  <a:pt x="0" y="0"/>
                  <a:pt x="0" y="25"/>
                </a:cubicBezTo>
                <a:cubicBezTo>
                  <a:pt x="0" y="51"/>
                  <a:pt x="26" y="51"/>
                  <a:pt x="44" y="51"/>
                </a:cubicBezTo>
                <a:lnTo>
                  <a:pt x="813" y="51"/>
                </a:lnTo>
              </a:path>
              <a:path w="858" h="52">
                <a:moveTo>
                  <a:pt x="813" y="51"/>
                </a:moveTo>
                <a:cubicBezTo>
                  <a:pt x="831" y="51"/>
                  <a:pt x="857" y="51"/>
                  <a:pt x="857" y="26"/>
                </a:cubicBezTo>
                <a:cubicBezTo>
                  <a:pt x="857" y="0"/>
                  <a:pt x="831" y="0"/>
                  <a:pt x="813" y="0"/>
                </a:cubicBezTo>
                <a:lnTo>
                  <a:pt x="44" y="0"/>
                </a:lnTo>
                <a:cubicBezTo>
                  <a:pt x="26" y="0"/>
                  <a:pt x="0" y="0"/>
                  <a:pt x="0" y="26"/>
                </a:cubicBezTo>
                <a:cubicBezTo>
                  <a:pt x="0" y="51"/>
                  <a:pt x="26" y="51"/>
                  <a:pt x="44" y="51"/>
                </a:cubicBezTo>
                <a:lnTo>
                  <a:pt x="813" y="51"/>
                </a:lnTo>
              </a:path>
            </a:pathLst>
          </a:custGeom>
          <a:solidFill>
            <a:srgbClr val="000000"/>
          </a:solidFill>
          <a:ln w="12600">
            <a:noFill/>
          </a:ln>
        </p:spPr>
      </p:sp>
      <p:sp>
        <p:nvSpPr>
          <p:cNvPr id="306" name="Freeform 6"/>
          <p:cNvSpPr/>
          <p:nvPr/>
        </p:nvSpPr>
        <p:spPr>
          <a:xfrm>
            <a:off x="7911000" y="429480"/>
            <a:ext cx="154080" cy="308160"/>
          </a:xfrm>
          <a:custGeom>
            <a:avLst/>
            <a:gdLst/>
            <a:ahLst/>
            <a:rect l="0" t="0" r="r" b="b"/>
            <a:pathLst>
              <a:path w="428" h="856">
                <a:moveTo>
                  <a:pt x="266" y="33"/>
                </a:moveTo>
                <a:cubicBezTo>
                  <a:pt x="266" y="4"/>
                  <a:pt x="266" y="0"/>
                  <a:pt x="237" y="0"/>
                </a:cubicBezTo>
                <a:cubicBezTo>
                  <a:pt x="157" y="84"/>
                  <a:pt x="40" y="84"/>
                  <a:pt x="0" y="84"/>
                </a:cubicBezTo>
                <a:lnTo>
                  <a:pt x="0" y="124"/>
                </a:lnTo>
                <a:cubicBezTo>
                  <a:pt x="26" y="124"/>
                  <a:pt x="102" y="124"/>
                  <a:pt x="168" y="87"/>
                </a:cubicBezTo>
                <a:lnTo>
                  <a:pt x="168" y="753"/>
                </a:lnTo>
                <a:cubicBezTo>
                  <a:pt x="168" y="801"/>
                  <a:pt x="164" y="815"/>
                  <a:pt x="47" y="815"/>
                </a:cubicBezTo>
                <a:lnTo>
                  <a:pt x="7" y="815"/>
                </a:lnTo>
                <a:lnTo>
                  <a:pt x="7" y="855"/>
                </a:lnTo>
                <a:cubicBezTo>
                  <a:pt x="55" y="852"/>
                  <a:pt x="164" y="852"/>
                  <a:pt x="219" y="852"/>
                </a:cubicBezTo>
                <a:cubicBezTo>
                  <a:pt x="270" y="852"/>
                  <a:pt x="383" y="852"/>
                  <a:pt x="427" y="855"/>
                </a:cubicBezTo>
                <a:lnTo>
                  <a:pt x="427" y="815"/>
                </a:lnTo>
                <a:lnTo>
                  <a:pt x="386" y="815"/>
                </a:lnTo>
                <a:cubicBezTo>
                  <a:pt x="270" y="815"/>
                  <a:pt x="266" y="801"/>
                  <a:pt x="266" y="753"/>
                </a:cubicBezTo>
                <a:lnTo>
                  <a:pt x="266" y="33"/>
                </a:lnTo>
              </a:path>
            </a:pathLst>
          </a:custGeom>
          <a:solidFill>
            <a:srgbClr val="000000"/>
          </a:solidFill>
          <a:ln w="12600">
            <a:noFill/>
          </a:ln>
        </p:spPr>
      </p:sp>
      <p:sp>
        <p:nvSpPr>
          <p:cNvPr id="307" name="Freeform 7"/>
          <p:cNvSpPr/>
          <p:nvPr/>
        </p:nvSpPr>
        <p:spPr>
          <a:xfrm>
            <a:off x="7892640" y="1057320"/>
            <a:ext cx="185400" cy="308160"/>
          </a:xfrm>
          <a:custGeom>
            <a:avLst/>
            <a:gdLst/>
            <a:ahLst/>
            <a:rect l="0" t="0" r="r" b="b"/>
            <a:pathLst>
              <a:path w="515" h="856">
                <a:moveTo>
                  <a:pt x="98" y="757"/>
                </a:moveTo>
                <a:lnTo>
                  <a:pt x="237" y="626"/>
                </a:lnTo>
                <a:cubicBezTo>
                  <a:pt x="438" y="448"/>
                  <a:pt x="514" y="379"/>
                  <a:pt x="514" y="248"/>
                </a:cubicBezTo>
                <a:cubicBezTo>
                  <a:pt x="514" y="102"/>
                  <a:pt x="397" y="0"/>
                  <a:pt x="241" y="0"/>
                </a:cubicBezTo>
                <a:cubicBezTo>
                  <a:pt x="95" y="0"/>
                  <a:pt x="0" y="116"/>
                  <a:pt x="0" y="233"/>
                </a:cubicBezTo>
                <a:cubicBezTo>
                  <a:pt x="0" y="306"/>
                  <a:pt x="66" y="306"/>
                  <a:pt x="69" y="306"/>
                </a:cubicBezTo>
                <a:cubicBezTo>
                  <a:pt x="91" y="306"/>
                  <a:pt x="135" y="288"/>
                  <a:pt x="135" y="237"/>
                </a:cubicBezTo>
                <a:cubicBezTo>
                  <a:pt x="135" y="204"/>
                  <a:pt x="113" y="171"/>
                  <a:pt x="66" y="171"/>
                </a:cubicBezTo>
                <a:cubicBezTo>
                  <a:pt x="58" y="171"/>
                  <a:pt x="55" y="171"/>
                  <a:pt x="51" y="171"/>
                </a:cubicBezTo>
                <a:cubicBezTo>
                  <a:pt x="80" y="87"/>
                  <a:pt x="149" y="40"/>
                  <a:pt x="226" y="40"/>
                </a:cubicBezTo>
                <a:cubicBezTo>
                  <a:pt x="343" y="40"/>
                  <a:pt x="397" y="146"/>
                  <a:pt x="397" y="248"/>
                </a:cubicBezTo>
                <a:cubicBezTo>
                  <a:pt x="397" y="353"/>
                  <a:pt x="332" y="455"/>
                  <a:pt x="263" y="531"/>
                </a:cubicBezTo>
                <a:lnTo>
                  <a:pt x="15" y="808"/>
                </a:lnTo>
                <a:cubicBezTo>
                  <a:pt x="0" y="823"/>
                  <a:pt x="0" y="826"/>
                  <a:pt x="0" y="855"/>
                </a:cubicBezTo>
                <a:lnTo>
                  <a:pt x="478" y="855"/>
                </a:lnTo>
                <a:lnTo>
                  <a:pt x="514" y="633"/>
                </a:lnTo>
                <a:lnTo>
                  <a:pt x="481" y="633"/>
                </a:lnTo>
                <a:cubicBezTo>
                  <a:pt x="478" y="670"/>
                  <a:pt x="467" y="728"/>
                  <a:pt x="456" y="746"/>
                </a:cubicBezTo>
                <a:cubicBezTo>
                  <a:pt x="445" y="757"/>
                  <a:pt x="361" y="757"/>
                  <a:pt x="332" y="757"/>
                </a:cubicBezTo>
                <a:lnTo>
                  <a:pt x="98" y="757"/>
                </a:lnTo>
              </a:path>
            </a:pathLst>
          </a:custGeom>
          <a:solidFill>
            <a:srgbClr val="000000"/>
          </a:solidFill>
          <a:ln w="12600">
            <a:noFill/>
          </a:ln>
        </p:spPr>
      </p:sp>
      <p:sp>
        <p:nvSpPr>
          <p:cNvPr id="308" name="Freeform 8"/>
          <p:cNvSpPr/>
          <p:nvPr/>
        </p:nvSpPr>
        <p:spPr>
          <a:xfrm>
            <a:off x="8283960" y="728280"/>
            <a:ext cx="257760" cy="331920"/>
          </a:xfrm>
          <a:custGeom>
            <a:avLst/>
            <a:gdLst/>
            <a:ahLst/>
            <a:rect l="0" t="0" r="r" b="b"/>
            <a:pathLst>
              <a:path w="716" h="922">
                <a:moveTo>
                  <a:pt x="711" y="47"/>
                </a:moveTo>
                <a:cubicBezTo>
                  <a:pt x="715" y="36"/>
                  <a:pt x="715" y="33"/>
                  <a:pt x="715" y="25"/>
                </a:cubicBezTo>
                <a:cubicBezTo>
                  <a:pt x="715" y="15"/>
                  <a:pt x="707" y="0"/>
                  <a:pt x="689" y="0"/>
                </a:cubicBezTo>
                <a:cubicBezTo>
                  <a:pt x="675" y="0"/>
                  <a:pt x="667" y="15"/>
                  <a:pt x="660" y="29"/>
                </a:cubicBezTo>
                <a:lnTo>
                  <a:pt x="554" y="313"/>
                </a:lnTo>
                <a:lnTo>
                  <a:pt x="164" y="313"/>
                </a:lnTo>
                <a:lnTo>
                  <a:pt x="55" y="29"/>
                </a:lnTo>
                <a:cubicBezTo>
                  <a:pt x="47" y="11"/>
                  <a:pt x="44" y="0"/>
                  <a:pt x="26" y="0"/>
                </a:cubicBezTo>
                <a:cubicBezTo>
                  <a:pt x="15" y="0"/>
                  <a:pt x="0" y="15"/>
                  <a:pt x="0" y="25"/>
                </a:cubicBezTo>
                <a:cubicBezTo>
                  <a:pt x="0" y="29"/>
                  <a:pt x="0" y="29"/>
                  <a:pt x="7" y="47"/>
                </a:cubicBezTo>
                <a:lnTo>
                  <a:pt x="328" y="892"/>
                </a:lnTo>
                <a:cubicBezTo>
                  <a:pt x="335" y="906"/>
                  <a:pt x="343" y="921"/>
                  <a:pt x="357" y="921"/>
                </a:cubicBezTo>
                <a:cubicBezTo>
                  <a:pt x="376" y="921"/>
                  <a:pt x="383" y="906"/>
                  <a:pt x="386" y="892"/>
                </a:cubicBezTo>
                <a:lnTo>
                  <a:pt x="711" y="47"/>
                </a:lnTo>
              </a:path>
              <a:path w="351" h="456">
                <a:moveTo>
                  <a:pt x="0" y="0"/>
                </a:moveTo>
                <a:lnTo>
                  <a:pt x="350" y="0"/>
                </a:lnTo>
                <a:lnTo>
                  <a:pt x="175" y="455"/>
                </a:lnTo>
                <a:lnTo>
                  <a:pt x="0" y="0"/>
                </a:lnTo>
              </a:path>
            </a:pathLst>
          </a:custGeom>
          <a:solidFill>
            <a:srgbClr val="000000"/>
          </a:solidFill>
          <a:ln w="12600">
            <a:noFill/>
          </a:ln>
        </p:spPr>
      </p:sp>
      <p:sp>
        <p:nvSpPr>
          <p:cNvPr id="309" name="Freeform 9"/>
          <p:cNvSpPr/>
          <p:nvPr/>
        </p:nvSpPr>
        <p:spPr>
          <a:xfrm>
            <a:off x="8554320" y="744120"/>
            <a:ext cx="123840" cy="311040"/>
          </a:xfrm>
          <a:custGeom>
            <a:avLst/>
            <a:gdLst/>
            <a:ahLst/>
            <a:rect l="0" t="0" r="r" b="b"/>
            <a:pathLst>
              <a:path w="122" h="114">
                <a:moveTo>
                  <a:pt x="121" y="47"/>
                </a:moveTo>
                <a:cubicBezTo>
                  <a:pt x="121" y="22"/>
                  <a:pt x="103" y="0"/>
                  <a:pt x="70" y="0"/>
                </a:cubicBezTo>
                <a:cubicBezTo>
                  <a:pt x="37" y="0"/>
                  <a:pt x="0" y="33"/>
                  <a:pt x="0" y="69"/>
                </a:cubicBezTo>
                <a:cubicBezTo>
                  <a:pt x="0" y="91"/>
                  <a:pt x="19" y="113"/>
                  <a:pt x="52" y="113"/>
                </a:cubicBezTo>
                <a:cubicBezTo>
                  <a:pt x="81" y="113"/>
                  <a:pt x="121" y="84"/>
                  <a:pt x="121" y="47"/>
                </a:cubicBezTo>
              </a:path>
              <a:path w="344" h="584">
                <a:moveTo>
                  <a:pt x="233" y="248"/>
                </a:moveTo>
                <a:cubicBezTo>
                  <a:pt x="248" y="211"/>
                  <a:pt x="248" y="208"/>
                  <a:pt x="259" y="175"/>
                </a:cubicBezTo>
                <a:cubicBezTo>
                  <a:pt x="270" y="150"/>
                  <a:pt x="277" y="131"/>
                  <a:pt x="277" y="106"/>
                </a:cubicBezTo>
                <a:cubicBezTo>
                  <a:pt x="277" y="48"/>
                  <a:pt x="237" y="0"/>
                  <a:pt x="171" y="0"/>
                </a:cubicBezTo>
                <a:cubicBezTo>
                  <a:pt x="47" y="0"/>
                  <a:pt x="0" y="186"/>
                  <a:pt x="0" y="200"/>
                </a:cubicBezTo>
                <a:cubicBezTo>
                  <a:pt x="0" y="211"/>
                  <a:pt x="15" y="211"/>
                  <a:pt x="15" y="211"/>
                </a:cubicBezTo>
                <a:cubicBezTo>
                  <a:pt x="29" y="211"/>
                  <a:pt x="29" y="208"/>
                  <a:pt x="36" y="190"/>
                </a:cubicBezTo>
                <a:cubicBezTo>
                  <a:pt x="73" y="69"/>
                  <a:pt x="124" y="29"/>
                  <a:pt x="168" y="29"/>
                </a:cubicBezTo>
                <a:cubicBezTo>
                  <a:pt x="179" y="29"/>
                  <a:pt x="201" y="29"/>
                  <a:pt x="201" y="69"/>
                </a:cubicBezTo>
                <a:cubicBezTo>
                  <a:pt x="201" y="99"/>
                  <a:pt x="190" y="124"/>
                  <a:pt x="186" y="139"/>
                </a:cubicBezTo>
                <a:cubicBezTo>
                  <a:pt x="175" y="171"/>
                  <a:pt x="117" y="321"/>
                  <a:pt x="95" y="375"/>
                </a:cubicBezTo>
                <a:cubicBezTo>
                  <a:pt x="84" y="408"/>
                  <a:pt x="66" y="452"/>
                  <a:pt x="66" y="477"/>
                </a:cubicBezTo>
                <a:cubicBezTo>
                  <a:pt x="66" y="539"/>
                  <a:pt x="109" y="583"/>
                  <a:pt x="171" y="583"/>
                </a:cubicBezTo>
                <a:cubicBezTo>
                  <a:pt x="295" y="583"/>
                  <a:pt x="343" y="397"/>
                  <a:pt x="343" y="386"/>
                </a:cubicBezTo>
                <a:cubicBezTo>
                  <a:pt x="343" y="372"/>
                  <a:pt x="332" y="372"/>
                  <a:pt x="328" y="372"/>
                </a:cubicBezTo>
                <a:cubicBezTo>
                  <a:pt x="314" y="372"/>
                  <a:pt x="314" y="375"/>
                  <a:pt x="306" y="397"/>
                </a:cubicBezTo>
                <a:cubicBezTo>
                  <a:pt x="284" y="477"/>
                  <a:pt x="241" y="554"/>
                  <a:pt x="175" y="554"/>
                </a:cubicBezTo>
                <a:cubicBezTo>
                  <a:pt x="153" y="554"/>
                  <a:pt x="142" y="543"/>
                  <a:pt x="142" y="514"/>
                </a:cubicBezTo>
                <a:cubicBezTo>
                  <a:pt x="142" y="481"/>
                  <a:pt x="153" y="463"/>
                  <a:pt x="182" y="382"/>
                </a:cubicBezTo>
                <a:lnTo>
                  <a:pt x="233" y="248"/>
                </a:lnTo>
              </a:path>
            </a:pathLst>
          </a:custGeom>
          <a:solidFill>
            <a:srgbClr val="000000"/>
          </a:solidFill>
          <a:ln w="12600">
            <a:noFill/>
          </a:ln>
        </p:spPr>
      </p:sp>
      <p:sp>
        <p:nvSpPr>
          <p:cNvPr id="310" name="TextShape 10"/>
          <p:cNvSpPr txBox="1"/>
          <p:nvPr/>
        </p:nvSpPr>
        <p:spPr>
          <a:xfrm>
            <a:off x="576000" y="1584000"/>
            <a:ext cx="8640000" cy="1114200"/>
          </a:xfrm>
          <a:prstGeom prst="rect">
            <a:avLst/>
          </a:prstGeom>
          <a:noFill/>
          <a:ln>
            <a:noFill/>
          </a:ln>
        </p:spPr>
        <p:txBody>
          <a:bodyPr lIns="90000" rIns="90000" tIns="45000" bIns="45000"/>
          <a:p>
            <a:r>
              <a:rPr b="0" lang="en-AU" sz="1800" spc="-1" strike="noStrike">
                <a:solidFill>
                  <a:srgbClr val="000000"/>
                </a:solidFill>
                <a:uFill>
                  <a:solidFill>
                    <a:srgbClr val="ffffff"/>
                  </a:solidFill>
                </a:uFill>
                <a:latin typeface="Arial"/>
              </a:rPr>
              <a:t>We can use an explore-exploit style algorithm,</a:t>
            </a:r>
            <a:endParaRPr b="0" lang="en-AU" sz="1800" spc="-1" strike="noStrike">
              <a:solidFill>
                <a:srgbClr val="000000"/>
              </a:solidFill>
              <a:uFill>
                <a:solidFill>
                  <a:srgbClr val="ffffff"/>
                </a:solidFill>
              </a:uFill>
              <a:latin typeface="Arial"/>
            </a:endParaRPr>
          </a:p>
          <a:p>
            <a:pPr lvl="1" marL="432000" indent="-216000">
              <a:buClr>
                <a:srgbClr val="000000"/>
              </a:buClr>
              <a:buSzPct val="45000"/>
              <a:buFont typeface="Wingdings" charset="2"/>
              <a:buChar char=""/>
            </a:pPr>
            <a:r>
              <a:rPr b="0" lang="en-AU" sz="1800" spc="-1" strike="noStrike">
                <a:solidFill>
                  <a:srgbClr val="000000"/>
                </a:solidFill>
                <a:uFill>
                  <a:solidFill>
                    <a:srgbClr val="ffffff"/>
                  </a:solidFill>
                </a:uFill>
                <a:latin typeface="Arial"/>
              </a:rPr>
              <a:t>Observe for some number of timesteps, h</a:t>
            </a:r>
            <a:endParaRPr b="0" lang="en-AU" sz="1800" spc="-1" strike="noStrike">
              <a:solidFill>
                <a:srgbClr val="000000"/>
              </a:solidFill>
              <a:uFill>
                <a:solidFill>
                  <a:srgbClr val="ffffff"/>
                </a:solidFill>
              </a:uFill>
              <a:latin typeface="Arial"/>
            </a:endParaRPr>
          </a:p>
          <a:p>
            <a:pPr lvl="1" marL="432000" indent="-216000">
              <a:buClr>
                <a:srgbClr val="000000"/>
              </a:buClr>
              <a:buSzPct val="45000"/>
              <a:buFont typeface="Wingdings" charset="2"/>
              <a:buChar char=""/>
            </a:pPr>
            <a:r>
              <a:rPr b="0" lang="en-AU" sz="1800" spc="-1" strike="noStrike">
                <a:solidFill>
                  <a:srgbClr val="000000"/>
                </a:solidFill>
                <a:uFill>
                  <a:solidFill>
                    <a:srgbClr val="ffffff"/>
                  </a:solidFill>
                </a:uFill>
                <a:latin typeface="Arial"/>
              </a:rPr>
              <a:t>Then pick arm with highest estimated mean for remaining time-steps</a:t>
            </a:r>
            <a:endParaRPr b="0" lang="en-AU" sz="1800" spc="-1" strike="noStrike">
              <a:solidFill>
                <a:srgbClr val="000000"/>
              </a:solidFill>
              <a:uFill>
                <a:solidFill>
                  <a:srgbClr val="ffffff"/>
                </a:solidFill>
              </a:uFill>
              <a:latin typeface="Arial"/>
            </a:endParaRPr>
          </a:p>
          <a:p>
            <a:pPr lvl="1" marL="432000" indent="-216000">
              <a:buClr>
                <a:srgbClr val="000000"/>
              </a:buClr>
              <a:buSzPct val="45000"/>
              <a:buFont typeface="Wingdings" charset="2"/>
              <a:buChar char=""/>
            </a:pPr>
            <a:r>
              <a:rPr b="0" lang="en-AU" sz="1800" spc="-1" strike="noStrike">
                <a:solidFill>
                  <a:srgbClr val="000000"/>
                </a:solidFill>
                <a:uFill>
                  <a:solidFill>
                    <a:srgbClr val="ffffff"/>
                  </a:solidFill>
                </a:uFill>
                <a:latin typeface="Arial"/>
              </a:rPr>
              <a:t>Optimise h to minimise regret.</a:t>
            </a:r>
            <a:endParaRPr b="0" lang="en-AU" sz="1800" spc="-1" strike="noStrike">
              <a:solidFill>
                <a:srgbClr val="000000"/>
              </a:solidFill>
              <a:uFill>
                <a:solidFill>
                  <a:srgbClr val="ffffff"/>
                </a:solidFill>
              </a:uFill>
              <a:latin typeface="Arial"/>
            </a:endParaRPr>
          </a:p>
        </p:txBody>
      </p:sp>
      <p:pic>
        <p:nvPicPr>
          <p:cNvPr id="311" name="" descr=""/>
          <p:cNvPicPr/>
          <p:nvPr/>
        </p:nvPicPr>
        <p:blipFill>
          <a:blip r:embed="rId1"/>
          <a:stretch/>
        </p:blipFill>
        <p:spPr>
          <a:xfrm>
            <a:off x="5185440" y="3528000"/>
            <a:ext cx="4318560" cy="3416400"/>
          </a:xfrm>
          <a:prstGeom prst="rect">
            <a:avLst/>
          </a:prstGeom>
          <a:ln>
            <a:noFill/>
          </a:ln>
        </p:spPr>
      </p:pic>
      <p:sp>
        <p:nvSpPr>
          <p:cNvPr id="312" name="TextShape 11"/>
          <p:cNvSpPr txBox="1"/>
          <p:nvPr/>
        </p:nvSpPr>
        <p:spPr>
          <a:xfrm>
            <a:off x="144000" y="6925680"/>
            <a:ext cx="10008000" cy="346320"/>
          </a:xfrm>
          <a:prstGeom prst="rect">
            <a:avLst/>
          </a:prstGeom>
          <a:noFill/>
          <a:ln>
            <a:noFill/>
          </a:ln>
        </p:spPr>
        <p:txBody>
          <a:bodyPr lIns="90000" rIns="90000" tIns="45000" bIns="45000"/>
          <a:p>
            <a:r>
              <a:rPr b="0" lang="en-AU" sz="1800" spc="-1" strike="noStrike">
                <a:solidFill>
                  <a:srgbClr val="000000"/>
                </a:solidFill>
                <a:uFill>
                  <a:solidFill>
                    <a:srgbClr val="ffffff"/>
                  </a:solidFill>
                </a:uFill>
                <a:latin typeface="Arial"/>
              </a:rPr>
              <a:t>Comparison of the UCB and causal-explore-exploit for K=20 and T=10000. Note, K ~T^{1/3}.</a:t>
            </a:r>
            <a:endParaRPr b="0" lang="en-AU" sz="1800" spc="-1" strike="noStrike">
              <a:solidFill>
                <a:srgbClr val="000000"/>
              </a:solidFill>
              <a:uFill>
                <a:solidFill>
                  <a:srgbClr val="ffffff"/>
                </a:solidFill>
              </a:uFill>
              <a:latin typeface="Arial"/>
            </a:endParaRPr>
          </a:p>
        </p:txBody>
      </p:sp>
      <p:sp>
        <p:nvSpPr>
          <p:cNvPr id="313" name="Freeform 12"/>
          <p:cNvSpPr/>
          <p:nvPr/>
        </p:nvSpPr>
        <p:spPr>
          <a:xfrm>
            <a:off x="975240" y="2797200"/>
            <a:ext cx="214920" cy="212040"/>
          </a:xfrm>
          <a:custGeom>
            <a:avLst/>
            <a:gdLst/>
            <a:ahLst/>
            <a:rect l="0" t="0" r="r" b="b"/>
            <a:pathLst>
              <a:path w="280" h="249">
                <a:moveTo>
                  <a:pt x="54" y="31"/>
                </a:moveTo>
                <a:cubicBezTo>
                  <a:pt x="59" y="12"/>
                  <a:pt x="61" y="2"/>
                  <a:pt x="78" y="0"/>
                </a:cubicBezTo>
                <a:cubicBezTo>
                  <a:pt x="85" y="0"/>
                  <a:pt x="111" y="0"/>
                  <a:pt x="127" y="0"/>
                </a:cubicBezTo>
                <a:cubicBezTo>
                  <a:pt x="186" y="0"/>
                  <a:pt x="279" y="0"/>
                  <a:pt x="279" y="83"/>
                </a:cubicBezTo>
                <a:cubicBezTo>
                  <a:pt x="279" y="111"/>
                  <a:pt x="267" y="168"/>
                  <a:pt x="234" y="201"/>
                </a:cubicBezTo>
                <a:cubicBezTo>
                  <a:pt x="212" y="222"/>
                  <a:pt x="167" y="248"/>
                  <a:pt x="92" y="248"/>
                </a:cubicBezTo>
                <a:lnTo>
                  <a:pt x="0" y="248"/>
                </a:lnTo>
                <a:lnTo>
                  <a:pt x="54" y="31"/>
                </a:lnTo>
              </a:path>
              <a:path w="597" h="589">
                <a:moveTo>
                  <a:pt x="400" y="286"/>
                </a:moveTo>
                <a:cubicBezTo>
                  <a:pt x="482" y="267"/>
                  <a:pt x="582" y="210"/>
                  <a:pt x="582" y="125"/>
                </a:cubicBezTo>
                <a:cubicBezTo>
                  <a:pt x="582" y="54"/>
                  <a:pt x="508" y="0"/>
                  <a:pt x="397" y="0"/>
                </a:cubicBezTo>
                <a:lnTo>
                  <a:pt x="161" y="0"/>
                </a:lnTo>
                <a:cubicBezTo>
                  <a:pt x="144" y="0"/>
                  <a:pt x="137" y="0"/>
                  <a:pt x="137" y="17"/>
                </a:cubicBezTo>
                <a:cubicBezTo>
                  <a:pt x="137" y="26"/>
                  <a:pt x="144" y="26"/>
                  <a:pt x="158" y="26"/>
                </a:cubicBezTo>
                <a:cubicBezTo>
                  <a:pt x="161" y="26"/>
                  <a:pt x="177" y="26"/>
                  <a:pt x="191" y="28"/>
                </a:cubicBezTo>
                <a:cubicBezTo>
                  <a:pt x="206" y="28"/>
                  <a:pt x="213" y="31"/>
                  <a:pt x="213" y="40"/>
                </a:cubicBezTo>
                <a:cubicBezTo>
                  <a:pt x="213" y="45"/>
                  <a:pt x="213" y="47"/>
                  <a:pt x="210" y="57"/>
                </a:cubicBezTo>
                <a:lnTo>
                  <a:pt x="99" y="503"/>
                </a:lnTo>
                <a:cubicBezTo>
                  <a:pt x="90" y="536"/>
                  <a:pt x="87" y="544"/>
                  <a:pt x="24" y="544"/>
                </a:cubicBezTo>
                <a:cubicBezTo>
                  <a:pt x="7" y="544"/>
                  <a:pt x="0" y="544"/>
                  <a:pt x="0" y="560"/>
                </a:cubicBezTo>
                <a:cubicBezTo>
                  <a:pt x="0" y="570"/>
                  <a:pt x="9" y="570"/>
                  <a:pt x="12" y="570"/>
                </a:cubicBezTo>
                <a:cubicBezTo>
                  <a:pt x="35" y="570"/>
                  <a:pt x="95" y="567"/>
                  <a:pt x="116" y="567"/>
                </a:cubicBezTo>
                <a:cubicBezTo>
                  <a:pt x="139" y="567"/>
                  <a:pt x="199" y="570"/>
                  <a:pt x="222" y="570"/>
                </a:cubicBezTo>
                <a:cubicBezTo>
                  <a:pt x="229" y="570"/>
                  <a:pt x="239" y="570"/>
                  <a:pt x="239" y="553"/>
                </a:cubicBezTo>
                <a:cubicBezTo>
                  <a:pt x="239" y="544"/>
                  <a:pt x="232" y="544"/>
                  <a:pt x="215" y="544"/>
                </a:cubicBezTo>
                <a:cubicBezTo>
                  <a:pt x="184" y="544"/>
                  <a:pt x="161" y="544"/>
                  <a:pt x="161" y="529"/>
                </a:cubicBezTo>
                <a:cubicBezTo>
                  <a:pt x="161" y="525"/>
                  <a:pt x="163" y="520"/>
                  <a:pt x="165" y="515"/>
                </a:cubicBezTo>
                <a:lnTo>
                  <a:pt x="220" y="293"/>
                </a:lnTo>
                <a:lnTo>
                  <a:pt x="319" y="293"/>
                </a:lnTo>
                <a:cubicBezTo>
                  <a:pt x="395" y="293"/>
                  <a:pt x="409" y="340"/>
                  <a:pt x="409" y="369"/>
                </a:cubicBezTo>
                <a:cubicBezTo>
                  <a:pt x="409" y="383"/>
                  <a:pt x="402" y="409"/>
                  <a:pt x="397" y="428"/>
                </a:cubicBezTo>
                <a:cubicBezTo>
                  <a:pt x="392" y="451"/>
                  <a:pt x="385" y="482"/>
                  <a:pt x="385" y="499"/>
                </a:cubicBezTo>
                <a:cubicBezTo>
                  <a:pt x="385" y="588"/>
                  <a:pt x="485" y="588"/>
                  <a:pt x="496" y="588"/>
                </a:cubicBezTo>
                <a:cubicBezTo>
                  <a:pt x="567" y="588"/>
                  <a:pt x="596" y="503"/>
                  <a:pt x="596" y="492"/>
                </a:cubicBezTo>
                <a:cubicBezTo>
                  <a:pt x="596" y="482"/>
                  <a:pt x="586" y="482"/>
                  <a:pt x="586" y="482"/>
                </a:cubicBezTo>
                <a:cubicBezTo>
                  <a:pt x="579" y="482"/>
                  <a:pt x="577" y="487"/>
                  <a:pt x="574" y="494"/>
                </a:cubicBezTo>
                <a:cubicBezTo>
                  <a:pt x="553" y="555"/>
                  <a:pt x="518" y="570"/>
                  <a:pt x="499" y="570"/>
                </a:cubicBezTo>
                <a:cubicBezTo>
                  <a:pt x="470" y="570"/>
                  <a:pt x="466" y="551"/>
                  <a:pt x="466" y="518"/>
                </a:cubicBezTo>
                <a:cubicBezTo>
                  <a:pt x="466" y="494"/>
                  <a:pt x="470" y="451"/>
                  <a:pt x="473" y="423"/>
                </a:cubicBezTo>
                <a:cubicBezTo>
                  <a:pt x="475" y="411"/>
                  <a:pt x="478" y="397"/>
                  <a:pt x="478" y="385"/>
                </a:cubicBezTo>
                <a:cubicBezTo>
                  <a:pt x="478" y="321"/>
                  <a:pt x="421" y="295"/>
                  <a:pt x="400" y="286"/>
                </a:cubicBezTo>
              </a:path>
            </a:pathLst>
          </a:custGeom>
          <a:solidFill>
            <a:srgbClr val="000000"/>
          </a:solidFill>
          <a:ln w="12600">
            <a:noFill/>
          </a:ln>
        </p:spPr>
      </p:sp>
      <p:sp>
        <p:nvSpPr>
          <p:cNvPr id="314" name="Freeform 13"/>
          <p:cNvSpPr/>
          <p:nvPr/>
        </p:nvSpPr>
        <p:spPr>
          <a:xfrm>
            <a:off x="1199160" y="2904120"/>
            <a:ext cx="157680" cy="142560"/>
          </a:xfrm>
          <a:custGeom>
            <a:avLst/>
            <a:gdLst/>
            <a:ahLst/>
            <a:rect l="0" t="0" r="r" b="b"/>
            <a:pathLst>
              <a:path w="438" h="396">
                <a:moveTo>
                  <a:pt x="260" y="43"/>
                </a:moveTo>
                <a:cubicBezTo>
                  <a:pt x="262" y="24"/>
                  <a:pt x="265" y="24"/>
                  <a:pt x="277" y="21"/>
                </a:cubicBezTo>
                <a:cubicBezTo>
                  <a:pt x="279" y="21"/>
                  <a:pt x="300" y="21"/>
                  <a:pt x="312" y="21"/>
                </a:cubicBezTo>
                <a:cubicBezTo>
                  <a:pt x="348" y="21"/>
                  <a:pt x="364" y="21"/>
                  <a:pt x="378" y="26"/>
                </a:cubicBezTo>
                <a:cubicBezTo>
                  <a:pt x="404" y="33"/>
                  <a:pt x="404" y="52"/>
                  <a:pt x="404" y="71"/>
                </a:cubicBezTo>
                <a:cubicBezTo>
                  <a:pt x="404" y="80"/>
                  <a:pt x="404" y="90"/>
                  <a:pt x="402" y="118"/>
                </a:cubicBezTo>
                <a:lnTo>
                  <a:pt x="400" y="125"/>
                </a:lnTo>
                <a:cubicBezTo>
                  <a:pt x="400" y="132"/>
                  <a:pt x="404" y="135"/>
                  <a:pt x="409" y="135"/>
                </a:cubicBezTo>
                <a:cubicBezTo>
                  <a:pt x="418" y="135"/>
                  <a:pt x="421" y="130"/>
                  <a:pt x="421" y="121"/>
                </a:cubicBezTo>
                <a:lnTo>
                  <a:pt x="437" y="7"/>
                </a:lnTo>
                <a:cubicBezTo>
                  <a:pt x="437" y="0"/>
                  <a:pt x="430" y="0"/>
                  <a:pt x="418" y="0"/>
                </a:cubicBezTo>
                <a:lnTo>
                  <a:pt x="59" y="0"/>
                </a:lnTo>
                <a:cubicBezTo>
                  <a:pt x="45" y="0"/>
                  <a:pt x="45" y="0"/>
                  <a:pt x="40" y="12"/>
                </a:cubicBezTo>
                <a:lnTo>
                  <a:pt x="2" y="116"/>
                </a:lnTo>
                <a:cubicBezTo>
                  <a:pt x="2" y="118"/>
                  <a:pt x="0" y="123"/>
                  <a:pt x="0" y="125"/>
                </a:cubicBezTo>
                <a:cubicBezTo>
                  <a:pt x="0" y="128"/>
                  <a:pt x="0" y="135"/>
                  <a:pt x="9" y="135"/>
                </a:cubicBezTo>
                <a:cubicBezTo>
                  <a:pt x="17" y="135"/>
                  <a:pt x="19" y="132"/>
                  <a:pt x="21" y="121"/>
                </a:cubicBezTo>
                <a:cubicBezTo>
                  <a:pt x="57" y="26"/>
                  <a:pt x="76" y="21"/>
                  <a:pt x="165" y="21"/>
                </a:cubicBezTo>
                <a:lnTo>
                  <a:pt x="189" y="21"/>
                </a:lnTo>
                <a:cubicBezTo>
                  <a:pt x="206" y="21"/>
                  <a:pt x="208" y="21"/>
                  <a:pt x="208" y="26"/>
                </a:cubicBezTo>
                <a:cubicBezTo>
                  <a:pt x="208" y="28"/>
                  <a:pt x="208" y="31"/>
                  <a:pt x="206" y="40"/>
                </a:cubicBezTo>
                <a:lnTo>
                  <a:pt x="128" y="347"/>
                </a:lnTo>
                <a:cubicBezTo>
                  <a:pt x="123" y="369"/>
                  <a:pt x="121" y="373"/>
                  <a:pt x="59" y="373"/>
                </a:cubicBezTo>
                <a:cubicBezTo>
                  <a:pt x="38" y="373"/>
                  <a:pt x="33" y="373"/>
                  <a:pt x="33" y="388"/>
                </a:cubicBezTo>
                <a:cubicBezTo>
                  <a:pt x="33" y="390"/>
                  <a:pt x="33" y="395"/>
                  <a:pt x="43" y="395"/>
                </a:cubicBezTo>
                <a:cubicBezTo>
                  <a:pt x="59" y="395"/>
                  <a:pt x="76" y="395"/>
                  <a:pt x="92" y="395"/>
                </a:cubicBezTo>
                <a:cubicBezTo>
                  <a:pt x="109" y="395"/>
                  <a:pt x="128" y="392"/>
                  <a:pt x="144" y="392"/>
                </a:cubicBezTo>
                <a:cubicBezTo>
                  <a:pt x="161" y="392"/>
                  <a:pt x="180" y="392"/>
                  <a:pt x="196" y="395"/>
                </a:cubicBezTo>
                <a:cubicBezTo>
                  <a:pt x="213" y="395"/>
                  <a:pt x="229" y="395"/>
                  <a:pt x="246" y="395"/>
                </a:cubicBezTo>
                <a:cubicBezTo>
                  <a:pt x="251" y="395"/>
                  <a:pt x="258" y="395"/>
                  <a:pt x="258" y="383"/>
                </a:cubicBezTo>
                <a:cubicBezTo>
                  <a:pt x="258" y="373"/>
                  <a:pt x="253" y="373"/>
                  <a:pt x="234" y="373"/>
                </a:cubicBezTo>
                <a:cubicBezTo>
                  <a:pt x="222" y="373"/>
                  <a:pt x="213" y="373"/>
                  <a:pt x="201" y="373"/>
                </a:cubicBezTo>
                <a:cubicBezTo>
                  <a:pt x="180" y="371"/>
                  <a:pt x="180" y="369"/>
                  <a:pt x="180" y="362"/>
                </a:cubicBezTo>
                <a:cubicBezTo>
                  <a:pt x="180" y="357"/>
                  <a:pt x="180" y="357"/>
                  <a:pt x="182" y="350"/>
                </a:cubicBezTo>
                <a:lnTo>
                  <a:pt x="260" y="43"/>
                </a:lnTo>
              </a:path>
            </a:pathLst>
          </a:custGeom>
          <a:solidFill>
            <a:srgbClr val="000000"/>
          </a:solidFill>
          <a:ln w="12600">
            <a:noFill/>
          </a:ln>
        </p:spPr>
      </p:sp>
      <p:sp>
        <p:nvSpPr>
          <p:cNvPr id="315" name="Freeform 14"/>
          <p:cNvSpPr/>
          <p:nvPr/>
        </p:nvSpPr>
        <p:spPr>
          <a:xfrm>
            <a:off x="1408320" y="2776680"/>
            <a:ext cx="70920" cy="299880"/>
          </a:xfrm>
          <a:custGeom>
            <a:avLst/>
            <a:gdLst/>
            <a:ahLst/>
            <a:rect l="0" t="0" r="r" b="b"/>
            <a:pathLst>
              <a:path w="197" h="833">
                <a:moveTo>
                  <a:pt x="196" y="825"/>
                </a:moveTo>
                <a:cubicBezTo>
                  <a:pt x="196" y="822"/>
                  <a:pt x="196" y="820"/>
                  <a:pt x="180" y="806"/>
                </a:cubicBezTo>
                <a:cubicBezTo>
                  <a:pt x="76" y="702"/>
                  <a:pt x="50" y="544"/>
                  <a:pt x="50" y="416"/>
                </a:cubicBezTo>
                <a:cubicBezTo>
                  <a:pt x="50" y="272"/>
                  <a:pt x="80" y="128"/>
                  <a:pt x="184" y="24"/>
                </a:cubicBezTo>
                <a:cubicBezTo>
                  <a:pt x="196" y="12"/>
                  <a:pt x="196" y="12"/>
                  <a:pt x="196" y="9"/>
                </a:cubicBezTo>
                <a:cubicBezTo>
                  <a:pt x="196" y="2"/>
                  <a:pt x="191" y="0"/>
                  <a:pt x="187" y="0"/>
                </a:cubicBezTo>
                <a:cubicBezTo>
                  <a:pt x="177" y="0"/>
                  <a:pt x="102" y="57"/>
                  <a:pt x="52" y="163"/>
                </a:cubicBezTo>
                <a:cubicBezTo>
                  <a:pt x="9" y="255"/>
                  <a:pt x="0" y="347"/>
                  <a:pt x="0" y="416"/>
                </a:cubicBezTo>
                <a:cubicBezTo>
                  <a:pt x="0" y="482"/>
                  <a:pt x="9" y="581"/>
                  <a:pt x="54" y="676"/>
                </a:cubicBezTo>
                <a:cubicBezTo>
                  <a:pt x="106" y="780"/>
                  <a:pt x="177" y="832"/>
                  <a:pt x="187" y="832"/>
                </a:cubicBezTo>
                <a:cubicBezTo>
                  <a:pt x="191" y="832"/>
                  <a:pt x="196" y="830"/>
                  <a:pt x="196" y="825"/>
                </a:cubicBezTo>
              </a:path>
            </a:pathLst>
          </a:custGeom>
          <a:solidFill>
            <a:srgbClr val="000000"/>
          </a:solidFill>
          <a:ln w="12600">
            <a:noFill/>
          </a:ln>
        </p:spPr>
      </p:sp>
      <p:sp>
        <p:nvSpPr>
          <p:cNvPr id="316" name="Freeform 15"/>
          <p:cNvSpPr/>
          <p:nvPr/>
        </p:nvSpPr>
        <p:spPr>
          <a:xfrm>
            <a:off x="1507320" y="2868480"/>
            <a:ext cx="117720" cy="136440"/>
          </a:xfrm>
          <a:custGeom>
            <a:avLst/>
            <a:gdLst/>
            <a:ahLst/>
            <a:rect l="0" t="0" r="r" b="b"/>
            <a:pathLst>
              <a:path w="327" h="379">
                <a:moveTo>
                  <a:pt x="298" y="52"/>
                </a:moveTo>
                <a:cubicBezTo>
                  <a:pt x="284" y="52"/>
                  <a:pt x="272" y="52"/>
                  <a:pt x="260" y="64"/>
                </a:cubicBezTo>
                <a:cubicBezTo>
                  <a:pt x="246" y="76"/>
                  <a:pt x="246" y="90"/>
                  <a:pt x="246" y="97"/>
                </a:cubicBezTo>
                <a:cubicBezTo>
                  <a:pt x="246" y="116"/>
                  <a:pt x="260" y="125"/>
                  <a:pt x="277" y="125"/>
                </a:cubicBezTo>
                <a:cubicBezTo>
                  <a:pt x="300" y="125"/>
                  <a:pt x="324" y="106"/>
                  <a:pt x="324" y="71"/>
                </a:cubicBezTo>
                <a:cubicBezTo>
                  <a:pt x="324" y="31"/>
                  <a:pt x="284" y="0"/>
                  <a:pt x="225" y="0"/>
                </a:cubicBezTo>
                <a:cubicBezTo>
                  <a:pt x="111" y="0"/>
                  <a:pt x="0" y="121"/>
                  <a:pt x="0" y="236"/>
                </a:cubicBezTo>
                <a:cubicBezTo>
                  <a:pt x="0" y="312"/>
                  <a:pt x="50" y="378"/>
                  <a:pt x="135" y="378"/>
                </a:cubicBezTo>
                <a:cubicBezTo>
                  <a:pt x="255" y="378"/>
                  <a:pt x="326" y="291"/>
                  <a:pt x="326" y="279"/>
                </a:cubicBezTo>
                <a:cubicBezTo>
                  <a:pt x="326" y="274"/>
                  <a:pt x="322" y="269"/>
                  <a:pt x="314" y="269"/>
                </a:cubicBezTo>
                <a:cubicBezTo>
                  <a:pt x="312" y="269"/>
                  <a:pt x="310" y="272"/>
                  <a:pt x="305" y="277"/>
                </a:cubicBezTo>
                <a:cubicBezTo>
                  <a:pt x="239" y="359"/>
                  <a:pt x="147" y="359"/>
                  <a:pt x="137" y="359"/>
                </a:cubicBezTo>
                <a:cubicBezTo>
                  <a:pt x="85" y="359"/>
                  <a:pt x="61" y="319"/>
                  <a:pt x="61" y="269"/>
                </a:cubicBezTo>
                <a:cubicBezTo>
                  <a:pt x="61" y="234"/>
                  <a:pt x="78" y="154"/>
                  <a:pt x="106" y="102"/>
                </a:cubicBezTo>
                <a:cubicBezTo>
                  <a:pt x="132" y="54"/>
                  <a:pt x="180" y="19"/>
                  <a:pt x="225" y="19"/>
                </a:cubicBezTo>
                <a:cubicBezTo>
                  <a:pt x="253" y="19"/>
                  <a:pt x="286" y="28"/>
                  <a:pt x="298" y="52"/>
                </a:cubicBezTo>
              </a:path>
            </a:pathLst>
          </a:custGeom>
          <a:solidFill>
            <a:srgbClr val="000000"/>
          </a:solidFill>
          <a:ln w="12600">
            <a:noFill/>
          </a:ln>
        </p:spPr>
      </p:sp>
      <p:sp>
        <p:nvSpPr>
          <p:cNvPr id="317" name="Freeform 16"/>
          <p:cNvSpPr/>
          <p:nvPr/>
        </p:nvSpPr>
        <p:spPr>
          <a:xfrm>
            <a:off x="1636560" y="2868480"/>
            <a:ext cx="138240" cy="136440"/>
          </a:xfrm>
          <a:custGeom>
            <a:avLst/>
            <a:gdLst/>
            <a:ahLst/>
            <a:rect l="0" t="0" r="r" b="b"/>
            <a:pathLst>
              <a:path w="384" h="379">
                <a:moveTo>
                  <a:pt x="279" y="54"/>
                </a:moveTo>
                <a:cubicBezTo>
                  <a:pt x="262" y="24"/>
                  <a:pt x="239" y="0"/>
                  <a:pt x="201" y="0"/>
                </a:cubicBezTo>
                <a:cubicBezTo>
                  <a:pt x="104" y="0"/>
                  <a:pt x="0" y="123"/>
                  <a:pt x="0" y="246"/>
                </a:cubicBezTo>
                <a:cubicBezTo>
                  <a:pt x="0" y="324"/>
                  <a:pt x="45" y="378"/>
                  <a:pt x="111" y="378"/>
                </a:cubicBezTo>
                <a:cubicBezTo>
                  <a:pt x="128" y="378"/>
                  <a:pt x="170" y="376"/>
                  <a:pt x="220" y="317"/>
                </a:cubicBezTo>
                <a:cubicBezTo>
                  <a:pt x="227" y="352"/>
                  <a:pt x="255" y="378"/>
                  <a:pt x="296" y="378"/>
                </a:cubicBezTo>
                <a:cubicBezTo>
                  <a:pt x="326" y="378"/>
                  <a:pt x="345" y="359"/>
                  <a:pt x="357" y="333"/>
                </a:cubicBezTo>
                <a:cubicBezTo>
                  <a:pt x="371" y="303"/>
                  <a:pt x="383" y="251"/>
                  <a:pt x="383" y="251"/>
                </a:cubicBezTo>
                <a:cubicBezTo>
                  <a:pt x="383" y="241"/>
                  <a:pt x="376" y="241"/>
                  <a:pt x="374" y="241"/>
                </a:cubicBezTo>
                <a:cubicBezTo>
                  <a:pt x="364" y="241"/>
                  <a:pt x="364" y="246"/>
                  <a:pt x="362" y="258"/>
                </a:cubicBezTo>
                <a:cubicBezTo>
                  <a:pt x="348" y="312"/>
                  <a:pt x="331" y="359"/>
                  <a:pt x="298" y="359"/>
                </a:cubicBezTo>
                <a:cubicBezTo>
                  <a:pt x="274" y="359"/>
                  <a:pt x="272" y="338"/>
                  <a:pt x="272" y="321"/>
                </a:cubicBezTo>
                <a:cubicBezTo>
                  <a:pt x="272" y="303"/>
                  <a:pt x="274" y="298"/>
                  <a:pt x="284" y="260"/>
                </a:cubicBezTo>
                <a:cubicBezTo>
                  <a:pt x="293" y="225"/>
                  <a:pt x="293" y="217"/>
                  <a:pt x="303" y="184"/>
                </a:cubicBezTo>
                <a:lnTo>
                  <a:pt x="331" y="69"/>
                </a:lnTo>
                <a:cubicBezTo>
                  <a:pt x="338" y="45"/>
                  <a:pt x="338" y="43"/>
                  <a:pt x="338" y="40"/>
                </a:cubicBezTo>
                <a:cubicBezTo>
                  <a:pt x="338" y="26"/>
                  <a:pt x="329" y="17"/>
                  <a:pt x="314" y="17"/>
                </a:cubicBezTo>
                <a:cubicBezTo>
                  <a:pt x="293" y="17"/>
                  <a:pt x="281" y="35"/>
                  <a:pt x="279" y="54"/>
                </a:cubicBezTo>
              </a:path>
              <a:path w="212" h="341">
                <a:moveTo>
                  <a:pt x="166" y="250"/>
                </a:moveTo>
                <a:cubicBezTo>
                  <a:pt x="161" y="267"/>
                  <a:pt x="161" y="267"/>
                  <a:pt x="149" y="281"/>
                </a:cubicBezTo>
                <a:cubicBezTo>
                  <a:pt x="111" y="328"/>
                  <a:pt x="78" y="340"/>
                  <a:pt x="54" y="340"/>
                </a:cubicBezTo>
                <a:cubicBezTo>
                  <a:pt x="12" y="340"/>
                  <a:pt x="0" y="295"/>
                  <a:pt x="0" y="262"/>
                </a:cubicBezTo>
                <a:cubicBezTo>
                  <a:pt x="0" y="222"/>
                  <a:pt x="26" y="118"/>
                  <a:pt x="47" y="80"/>
                </a:cubicBezTo>
                <a:cubicBezTo>
                  <a:pt x="73" y="31"/>
                  <a:pt x="109" y="0"/>
                  <a:pt x="144" y="0"/>
                </a:cubicBezTo>
                <a:cubicBezTo>
                  <a:pt x="199" y="0"/>
                  <a:pt x="211" y="68"/>
                  <a:pt x="211" y="73"/>
                </a:cubicBezTo>
                <a:cubicBezTo>
                  <a:pt x="211" y="78"/>
                  <a:pt x="208" y="83"/>
                  <a:pt x="206" y="87"/>
                </a:cubicBezTo>
                <a:lnTo>
                  <a:pt x="166" y="250"/>
                </a:lnTo>
              </a:path>
            </a:pathLst>
          </a:custGeom>
          <a:solidFill>
            <a:srgbClr val="000000"/>
          </a:solidFill>
          <a:ln w="12600">
            <a:noFill/>
          </a:ln>
        </p:spPr>
      </p:sp>
      <p:sp>
        <p:nvSpPr>
          <p:cNvPr id="318" name="Freeform 17"/>
          <p:cNvSpPr/>
          <p:nvPr/>
        </p:nvSpPr>
        <p:spPr>
          <a:xfrm>
            <a:off x="1791360" y="2868480"/>
            <a:ext cx="155160" cy="136440"/>
          </a:xfrm>
          <a:custGeom>
            <a:avLst/>
            <a:gdLst/>
            <a:ahLst/>
            <a:rect l="0" t="0" r="r" b="b"/>
            <a:pathLst>
              <a:path w="431" h="379">
                <a:moveTo>
                  <a:pt x="267" y="324"/>
                </a:moveTo>
                <a:cubicBezTo>
                  <a:pt x="277" y="357"/>
                  <a:pt x="307" y="378"/>
                  <a:pt x="343" y="378"/>
                </a:cubicBezTo>
                <a:cubicBezTo>
                  <a:pt x="371" y="378"/>
                  <a:pt x="390" y="359"/>
                  <a:pt x="404" y="333"/>
                </a:cubicBezTo>
                <a:cubicBezTo>
                  <a:pt x="418" y="303"/>
                  <a:pt x="430" y="251"/>
                  <a:pt x="430" y="251"/>
                </a:cubicBezTo>
                <a:cubicBezTo>
                  <a:pt x="430" y="241"/>
                  <a:pt x="421" y="241"/>
                  <a:pt x="418" y="241"/>
                </a:cubicBezTo>
                <a:cubicBezTo>
                  <a:pt x="411" y="241"/>
                  <a:pt x="411" y="246"/>
                  <a:pt x="407" y="258"/>
                </a:cubicBezTo>
                <a:cubicBezTo>
                  <a:pt x="397" y="303"/>
                  <a:pt x="381" y="359"/>
                  <a:pt x="345" y="359"/>
                </a:cubicBezTo>
                <a:cubicBezTo>
                  <a:pt x="329" y="359"/>
                  <a:pt x="319" y="350"/>
                  <a:pt x="319" y="321"/>
                </a:cubicBezTo>
                <a:cubicBezTo>
                  <a:pt x="319" y="303"/>
                  <a:pt x="329" y="265"/>
                  <a:pt x="336" y="234"/>
                </a:cubicBezTo>
                <a:lnTo>
                  <a:pt x="359" y="144"/>
                </a:lnTo>
                <a:cubicBezTo>
                  <a:pt x="362" y="132"/>
                  <a:pt x="371" y="99"/>
                  <a:pt x="374" y="87"/>
                </a:cubicBezTo>
                <a:cubicBezTo>
                  <a:pt x="378" y="69"/>
                  <a:pt x="385" y="38"/>
                  <a:pt x="385" y="31"/>
                </a:cubicBezTo>
                <a:cubicBezTo>
                  <a:pt x="385" y="17"/>
                  <a:pt x="374" y="9"/>
                  <a:pt x="362" y="9"/>
                </a:cubicBezTo>
                <a:cubicBezTo>
                  <a:pt x="357" y="9"/>
                  <a:pt x="336" y="9"/>
                  <a:pt x="329" y="38"/>
                </a:cubicBezTo>
                <a:cubicBezTo>
                  <a:pt x="314" y="99"/>
                  <a:pt x="277" y="246"/>
                  <a:pt x="267" y="291"/>
                </a:cubicBezTo>
                <a:cubicBezTo>
                  <a:pt x="265" y="293"/>
                  <a:pt x="232" y="359"/>
                  <a:pt x="170" y="359"/>
                </a:cubicBezTo>
                <a:cubicBezTo>
                  <a:pt x="128" y="359"/>
                  <a:pt x="121" y="324"/>
                  <a:pt x="121" y="291"/>
                </a:cubicBezTo>
                <a:cubicBezTo>
                  <a:pt x="121" y="246"/>
                  <a:pt x="142" y="180"/>
                  <a:pt x="165" y="121"/>
                </a:cubicBezTo>
                <a:cubicBezTo>
                  <a:pt x="175" y="97"/>
                  <a:pt x="180" y="85"/>
                  <a:pt x="180" y="69"/>
                </a:cubicBezTo>
                <a:cubicBezTo>
                  <a:pt x="180" y="31"/>
                  <a:pt x="151" y="0"/>
                  <a:pt x="111" y="0"/>
                </a:cubicBezTo>
                <a:cubicBezTo>
                  <a:pt x="31" y="0"/>
                  <a:pt x="0" y="121"/>
                  <a:pt x="0" y="128"/>
                </a:cubicBezTo>
                <a:cubicBezTo>
                  <a:pt x="0" y="137"/>
                  <a:pt x="9" y="137"/>
                  <a:pt x="9" y="137"/>
                </a:cubicBezTo>
                <a:cubicBezTo>
                  <a:pt x="19" y="137"/>
                  <a:pt x="19" y="135"/>
                  <a:pt x="24" y="123"/>
                </a:cubicBezTo>
                <a:cubicBezTo>
                  <a:pt x="45" y="50"/>
                  <a:pt x="76" y="19"/>
                  <a:pt x="109" y="19"/>
                </a:cubicBezTo>
                <a:cubicBezTo>
                  <a:pt x="116" y="19"/>
                  <a:pt x="128" y="19"/>
                  <a:pt x="128" y="45"/>
                </a:cubicBezTo>
                <a:cubicBezTo>
                  <a:pt x="128" y="66"/>
                  <a:pt x="121" y="90"/>
                  <a:pt x="113" y="104"/>
                </a:cubicBezTo>
                <a:cubicBezTo>
                  <a:pt x="83" y="187"/>
                  <a:pt x="66" y="236"/>
                  <a:pt x="66" y="279"/>
                </a:cubicBezTo>
                <a:cubicBezTo>
                  <a:pt x="66" y="357"/>
                  <a:pt x="123" y="378"/>
                  <a:pt x="168" y="378"/>
                </a:cubicBezTo>
                <a:cubicBezTo>
                  <a:pt x="225" y="378"/>
                  <a:pt x="253" y="340"/>
                  <a:pt x="267" y="324"/>
                </a:cubicBezTo>
              </a:path>
            </a:pathLst>
          </a:custGeom>
          <a:solidFill>
            <a:srgbClr val="000000"/>
          </a:solidFill>
          <a:ln w="12600">
            <a:noFill/>
          </a:ln>
        </p:spPr>
      </p:sp>
      <p:sp>
        <p:nvSpPr>
          <p:cNvPr id="319" name="Freeform 18"/>
          <p:cNvSpPr/>
          <p:nvPr/>
        </p:nvSpPr>
        <p:spPr>
          <a:xfrm>
            <a:off x="1969200" y="2868480"/>
            <a:ext cx="110880" cy="136440"/>
          </a:xfrm>
          <a:custGeom>
            <a:avLst/>
            <a:gdLst/>
            <a:ahLst/>
            <a:rect l="0" t="0" r="r" b="b"/>
            <a:pathLst>
              <a:path w="308" h="379">
                <a:moveTo>
                  <a:pt x="284" y="57"/>
                </a:moveTo>
                <a:cubicBezTo>
                  <a:pt x="260" y="57"/>
                  <a:pt x="244" y="76"/>
                  <a:pt x="244" y="95"/>
                </a:cubicBezTo>
                <a:cubicBezTo>
                  <a:pt x="244" y="106"/>
                  <a:pt x="251" y="118"/>
                  <a:pt x="270" y="118"/>
                </a:cubicBezTo>
                <a:cubicBezTo>
                  <a:pt x="288" y="118"/>
                  <a:pt x="307" y="104"/>
                  <a:pt x="307" y="71"/>
                </a:cubicBezTo>
                <a:cubicBezTo>
                  <a:pt x="307" y="35"/>
                  <a:pt x="272" y="0"/>
                  <a:pt x="208" y="0"/>
                </a:cubicBezTo>
                <a:cubicBezTo>
                  <a:pt x="97" y="0"/>
                  <a:pt x="66" y="85"/>
                  <a:pt x="66" y="123"/>
                </a:cubicBezTo>
                <a:cubicBezTo>
                  <a:pt x="66" y="187"/>
                  <a:pt x="130" y="201"/>
                  <a:pt x="154" y="206"/>
                </a:cubicBezTo>
                <a:cubicBezTo>
                  <a:pt x="196" y="213"/>
                  <a:pt x="241" y="222"/>
                  <a:pt x="241" y="269"/>
                </a:cubicBezTo>
                <a:cubicBezTo>
                  <a:pt x="241" y="291"/>
                  <a:pt x="222" y="359"/>
                  <a:pt x="121" y="359"/>
                </a:cubicBezTo>
                <a:cubicBezTo>
                  <a:pt x="109" y="359"/>
                  <a:pt x="45" y="359"/>
                  <a:pt x="26" y="317"/>
                </a:cubicBezTo>
                <a:cubicBezTo>
                  <a:pt x="57" y="319"/>
                  <a:pt x="78" y="295"/>
                  <a:pt x="78" y="272"/>
                </a:cubicBezTo>
                <a:cubicBezTo>
                  <a:pt x="78" y="253"/>
                  <a:pt x="64" y="243"/>
                  <a:pt x="47" y="243"/>
                </a:cubicBezTo>
                <a:cubicBezTo>
                  <a:pt x="26" y="243"/>
                  <a:pt x="0" y="260"/>
                  <a:pt x="0" y="298"/>
                </a:cubicBezTo>
                <a:cubicBezTo>
                  <a:pt x="0" y="345"/>
                  <a:pt x="47" y="378"/>
                  <a:pt x="121" y="378"/>
                </a:cubicBezTo>
                <a:cubicBezTo>
                  <a:pt x="255" y="378"/>
                  <a:pt x="288" y="277"/>
                  <a:pt x="288" y="241"/>
                </a:cubicBezTo>
                <a:cubicBezTo>
                  <a:pt x="288" y="210"/>
                  <a:pt x="272" y="189"/>
                  <a:pt x="262" y="180"/>
                </a:cubicBezTo>
                <a:cubicBezTo>
                  <a:pt x="239" y="156"/>
                  <a:pt x="215" y="151"/>
                  <a:pt x="177" y="144"/>
                </a:cubicBezTo>
                <a:cubicBezTo>
                  <a:pt x="149" y="137"/>
                  <a:pt x="116" y="132"/>
                  <a:pt x="116" y="95"/>
                </a:cubicBezTo>
                <a:cubicBezTo>
                  <a:pt x="116" y="69"/>
                  <a:pt x="135" y="19"/>
                  <a:pt x="208" y="19"/>
                </a:cubicBezTo>
                <a:cubicBezTo>
                  <a:pt x="229" y="19"/>
                  <a:pt x="272" y="24"/>
                  <a:pt x="284" y="57"/>
                </a:cubicBezTo>
              </a:path>
            </a:pathLst>
          </a:custGeom>
          <a:solidFill>
            <a:srgbClr val="000000"/>
          </a:solidFill>
          <a:ln w="12600">
            <a:noFill/>
          </a:ln>
        </p:spPr>
      </p:sp>
      <p:sp>
        <p:nvSpPr>
          <p:cNvPr id="320" name="Freeform 19"/>
          <p:cNvSpPr/>
          <p:nvPr/>
        </p:nvSpPr>
        <p:spPr>
          <a:xfrm>
            <a:off x="2106360" y="2868480"/>
            <a:ext cx="138240" cy="136440"/>
          </a:xfrm>
          <a:custGeom>
            <a:avLst/>
            <a:gdLst/>
            <a:ahLst/>
            <a:rect l="0" t="0" r="r" b="b"/>
            <a:pathLst>
              <a:path w="384" h="379">
                <a:moveTo>
                  <a:pt x="279" y="54"/>
                </a:moveTo>
                <a:cubicBezTo>
                  <a:pt x="262" y="24"/>
                  <a:pt x="239" y="0"/>
                  <a:pt x="201" y="0"/>
                </a:cubicBezTo>
                <a:cubicBezTo>
                  <a:pt x="104" y="0"/>
                  <a:pt x="0" y="123"/>
                  <a:pt x="0" y="246"/>
                </a:cubicBezTo>
                <a:cubicBezTo>
                  <a:pt x="0" y="324"/>
                  <a:pt x="45" y="378"/>
                  <a:pt x="111" y="378"/>
                </a:cubicBezTo>
                <a:cubicBezTo>
                  <a:pt x="128" y="378"/>
                  <a:pt x="170" y="376"/>
                  <a:pt x="220" y="317"/>
                </a:cubicBezTo>
                <a:cubicBezTo>
                  <a:pt x="227" y="352"/>
                  <a:pt x="255" y="378"/>
                  <a:pt x="296" y="378"/>
                </a:cubicBezTo>
                <a:cubicBezTo>
                  <a:pt x="326" y="378"/>
                  <a:pt x="345" y="359"/>
                  <a:pt x="357" y="333"/>
                </a:cubicBezTo>
                <a:cubicBezTo>
                  <a:pt x="371" y="303"/>
                  <a:pt x="383" y="251"/>
                  <a:pt x="383" y="251"/>
                </a:cubicBezTo>
                <a:cubicBezTo>
                  <a:pt x="383" y="241"/>
                  <a:pt x="376" y="241"/>
                  <a:pt x="374" y="241"/>
                </a:cubicBezTo>
                <a:cubicBezTo>
                  <a:pt x="364" y="241"/>
                  <a:pt x="364" y="246"/>
                  <a:pt x="362" y="258"/>
                </a:cubicBezTo>
                <a:cubicBezTo>
                  <a:pt x="348" y="312"/>
                  <a:pt x="331" y="359"/>
                  <a:pt x="298" y="359"/>
                </a:cubicBezTo>
                <a:cubicBezTo>
                  <a:pt x="274" y="359"/>
                  <a:pt x="272" y="338"/>
                  <a:pt x="272" y="321"/>
                </a:cubicBezTo>
                <a:cubicBezTo>
                  <a:pt x="272" y="303"/>
                  <a:pt x="274" y="298"/>
                  <a:pt x="284" y="260"/>
                </a:cubicBezTo>
                <a:cubicBezTo>
                  <a:pt x="293" y="225"/>
                  <a:pt x="293" y="217"/>
                  <a:pt x="303" y="184"/>
                </a:cubicBezTo>
                <a:lnTo>
                  <a:pt x="331" y="69"/>
                </a:lnTo>
                <a:cubicBezTo>
                  <a:pt x="338" y="45"/>
                  <a:pt x="338" y="43"/>
                  <a:pt x="338" y="40"/>
                </a:cubicBezTo>
                <a:cubicBezTo>
                  <a:pt x="338" y="26"/>
                  <a:pt x="329" y="17"/>
                  <a:pt x="314" y="17"/>
                </a:cubicBezTo>
                <a:cubicBezTo>
                  <a:pt x="293" y="17"/>
                  <a:pt x="281" y="35"/>
                  <a:pt x="279" y="54"/>
                </a:cubicBezTo>
              </a:path>
              <a:path w="212" h="341">
                <a:moveTo>
                  <a:pt x="166" y="250"/>
                </a:moveTo>
                <a:cubicBezTo>
                  <a:pt x="161" y="267"/>
                  <a:pt x="161" y="267"/>
                  <a:pt x="149" y="281"/>
                </a:cubicBezTo>
                <a:cubicBezTo>
                  <a:pt x="111" y="328"/>
                  <a:pt x="78" y="340"/>
                  <a:pt x="54" y="340"/>
                </a:cubicBezTo>
                <a:cubicBezTo>
                  <a:pt x="12" y="340"/>
                  <a:pt x="0" y="295"/>
                  <a:pt x="0" y="262"/>
                </a:cubicBezTo>
                <a:cubicBezTo>
                  <a:pt x="0" y="222"/>
                  <a:pt x="26" y="118"/>
                  <a:pt x="47" y="80"/>
                </a:cubicBezTo>
                <a:cubicBezTo>
                  <a:pt x="73" y="31"/>
                  <a:pt x="109" y="0"/>
                  <a:pt x="144" y="0"/>
                </a:cubicBezTo>
                <a:cubicBezTo>
                  <a:pt x="199" y="0"/>
                  <a:pt x="211" y="68"/>
                  <a:pt x="211" y="73"/>
                </a:cubicBezTo>
                <a:cubicBezTo>
                  <a:pt x="211" y="78"/>
                  <a:pt x="208" y="83"/>
                  <a:pt x="206" y="87"/>
                </a:cubicBezTo>
                <a:lnTo>
                  <a:pt x="166" y="250"/>
                </a:lnTo>
              </a:path>
            </a:pathLst>
          </a:custGeom>
          <a:solidFill>
            <a:srgbClr val="000000"/>
          </a:solidFill>
          <a:ln w="12600">
            <a:noFill/>
          </a:ln>
        </p:spPr>
      </p:sp>
      <p:sp>
        <p:nvSpPr>
          <p:cNvPr id="321" name="Freeform 20"/>
          <p:cNvSpPr/>
          <p:nvPr/>
        </p:nvSpPr>
        <p:spPr>
          <a:xfrm>
            <a:off x="2265480" y="2793600"/>
            <a:ext cx="65160" cy="212040"/>
          </a:xfrm>
          <a:custGeom>
            <a:avLst/>
            <a:gdLst/>
            <a:ahLst/>
            <a:rect l="0" t="0" r="r" b="b"/>
            <a:pathLst>
              <a:path w="181" h="589">
                <a:moveTo>
                  <a:pt x="180" y="9"/>
                </a:moveTo>
                <a:cubicBezTo>
                  <a:pt x="180" y="9"/>
                  <a:pt x="180" y="0"/>
                  <a:pt x="170" y="0"/>
                </a:cubicBezTo>
                <a:cubicBezTo>
                  <a:pt x="149" y="0"/>
                  <a:pt x="87" y="7"/>
                  <a:pt x="66" y="9"/>
                </a:cubicBezTo>
                <a:cubicBezTo>
                  <a:pt x="59" y="9"/>
                  <a:pt x="50" y="9"/>
                  <a:pt x="50" y="26"/>
                </a:cubicBezTo>
                <a:cubicBezTo>
                  <a:pt x="50" y="35"/>
                  <a:pt x="59" y="35"/>
                  <a:pt x="71" y="35"/>
                </a:cubicBezTo>
                <a:cubicBezTo>
                  <a:pt x="111" y="35"/>
                  <a:pt x="113" y="43"/>
                  <a:pt x="113" y="50"/>
                </a:cubicBezTo>
                <a:lnTo>
                  <a:pt x="111" y="66"/>
                </a:lnTo>
                <a:lnTo>
                  <a:pt x="5" y="482"/>
                </a:lnTo>
                <a:cubicBezTo>
                  <a:pt x="2" y="492"/>
                  <a:pt x="0" y="499"/>
                  <a:pt x="0" y="510"/>
                </a:cubicBezTo>
                <a:cubicBezTo>
                  <a:pt x="0" y="558"/>
                  <a:pt x="38" y="588"/>
                  <a:pt x="76" y="588"/>
                </a:cubicBezTo>
                <a:cubicBezTo>
                  <a:pt x="104" y="588"/>
                  <a:pt x="125" y="572"/>
                  <a:pt x="139" y="541"/>
                </a:cubicBezTo>
                <a:cubicBezTo>
                  <a:pt x="156" y="510"/>
                  <a:pt x="165" y="461"/>
                  <a:pt x="165" y="458"/>
                </a:cubicBezTo>
                <a:cubicBezTo>
                  <a:pt x="165" y="451"/>
                  <a:pt x="158" y="451"/>
                  <a:pt x="156" y="451"/>
                </a:cubicBezTo>
                <a:cubicBezTo>
                  <a:pt x="147" y="451"/>
                  <a:pt x="147" y="454"/>
                  <a:pt x="144" y="466"/>
                </a:cubicBezTo>
                <a:cubicBezTo>
                  <a:pt x="128" y="520"/>
                  <a:pt x="113" y="570"/>
                  <a:pt x="78" y="570"/>
                </a:cubicBezTo>
                <a:cubicBezTo>
                  <a:pt x="54" y="570"/>
                  <a:pt x="54" y="544"/>
                  <a:pt x="54" y="532"/>
                </a:cubicBezTo>
                <a:cubicBezTo>
                  <a:pt x="54" y="510"/>
                  <a:pt x="54" y="508"/>
                  <a:pt x="59" y="492"/>
                </a:cubicBezTo>
                <a:lnTo>
                  <a:pt x="180" y="9"/>
                </a:lnTo>
              </a:path>
            </a:pathLst>
          </a:custGeom>
          <a:solidFill>
            <a:srgbClr val="000000"/>
          </a:solidFill>
          <a:ln w="12600">
            <a:noFill/>
          </a:ln>
        </p:spPr>
      </p:sp>
      <p:sp>
        <p:nvSpPr>
          <p:cNvPr id="322" name="Freeform 21"/>
          <p:cNvSpPr/>
          <p:nvPr/>
        </p:nvSpPr>
        <p:spPr>
          <a:xfrm>
            <a:off x="2364120" y="2776680"/>
            <a:ext cx="70920" cy="299880"/>
          </a:xfrm>
          <a:custGeom>
            <a:avLst/>
            <a:gdLst/>
            <a:ahLst/>
            <a:rect l="0" t="0" r="r" b="b"/>
            <a:pathLst>
              <a:path w="197" h="833">
                <a:moveTo>
                  <a:pt x="196" y="416"/>
                </a:moveTo>
                <a:cubicBezTo>
                  <a:pt x="196" y="352"/>
                  <a:pt x="187" y="251"/>
                  <a:pt x="139" y="156"/>
                </a:cubicBezTo>
                <a:cubicBezTo>
                  <a:pt x="90" y="54"/>
                  <a:pt x="17" y="0"/>
                  <a:pt x="9" y="0"/>
                </a:cubicBezTo>
                <a:cubicBezTo>
                  <a:pt x="2" y="0"/>
                  <a:pt x="0" y="2"/>
                  <a:pt x="0" y="9"/>
                </a:cubicBezTo>
                <a:cubicBezTo>
                  <a:pt x="0" y="12"/>
                  <a:pt x="0" y="12"/>
                  <a:pt x="17" y="28"/>
                </a:cubicBezTo>
                <a:cubicBezTo>
                  <a:pt x="99" y="111"/>
                  <a:pt x="147" y="243"/>
                  <a:pt x="147" y="416"/>
                </a:cubicBezTo>
                <a:cubicBezTo>
                  <a:pt x="147" y="560"/>
                  <a:pt x="116" y="707"/>
                  <a:pt x="12" y="811"/>
                </a:cubicBezTo>
                <a:cubicBezTo>
                  <a:pt x="0" y="820"/>
                  <a:pt x="0" y="822"/>
                  <a:pt x="0" y="825"/>
                </a:cubicBezTo>
                <a:cubicBezTo>
                  <a:pt x="0" y="830"/>
                  <a:pt x="2" y="832"/>
                  <a:pt x="9" y="832"/>
                </a:cubicBezTo>
                <a:cubicBezTo>
                  <a:pt x="17" y="832"/>
                  <a:pt x="92" y="775"/>
                  <a:pt x="142" y="671"/>
                </a:cubicBezTo>
                <a:cubicBezTo>
                  <a:pt x="184" y="579"/>
                  <a:pt x="196" y="487"/>
                  <a:pt x="196" y="416"/>
                </a:cubicBezTo>
              </a:path>
            </a:pathLst>
          </a:custGeom>
          <a:solidFill>
            <a:srgbClr val="000000"/>
          </a:solidFill>
          <a:ln w="12600">
            <a:noFill/>
          </a:ln>
        </p:spPr>
      </p:sp>
      <p:sp>
        <p:nvSpPr>
          <p:cNvPr id="323" name="Freeform 22"/>
          <p:cNvSpPr/>
          <p:nvPr/>
        </p:nvSpPr>
        <p:spPr>
          <a:xfrm>
            <a:off x="2563200" y="2891520"/>
            <a:ext cx="200520" cy="70920"/>
          </a:xfrm>
          <a:custGeom>
            <a:avLst/>
            <a:gdLst/>
            <a:ahLst/>
            <a:rect l="0" t="0" r="r" b="b"/>
            <a:pathLst>
              <a:path w="557" h="34">
                <a:moveTo>
                  <a:pt x="527" y="33"/>
                </a:moveTo>
                <a:cubicBezTo>
                  <a:pt x="539" y="33"/>
                  <a:pt x="556" y="33"/>
                  <a:pt x="556" y="17"/>
                </a:cubicBezTo>
                <a:cubicBezTo>
                  <a:pt x="556" y="0"/>
                  <a:pt x="539" y="0"/>
                  <a:pt x="527" y="0"/>
                </a:cubicBezTo>
                <a:lnTo>
                  <a:pt x="28" y="0"/>
                </a:lnTo>
                <a:cubicBezTo>
                  <a:pt x="17" y="0"/>
                  <a:pt x="0" y="0"/>
                  <a:pt x="0" y="17"/>
                </a:cubicBezTo>
                <a:cubicBezTo>
                  <a:pt x="0" y="33"/>
                  <a:pt x="17" y="33"/>
                  <a:pt x="28" y="33"/>
                </a:cubicBezTo>
                <a:lnTo>
                  <a:pt x="527" y="33"/>
                </a:lnTo>
              </a:path>
              <a:path w="557" h="34">
                <a:moveTo>
                  <a:pt x="527" y="33"/>
                </a:moveTo>
                <a:cubicBezTo>
                  <a:pt x="539" y="33"/>
                  <a:pt x="556" y="33"/>
                  <a:pt x="556" y="17"/>
                </a:cubicBezTo>
                <a:cubicBezTo>
                  <a:pt x="556" y="0"/>
                  <a:pt x="539" y="0"/>
                  <a:pt x="527" y="0"/>
                </a:cubicBezTo>
                <a:lnTo>
                  <a:pt x="28" y="0"/>
                </a:lnTo>
                <a:cubicBezTo>
                  <a:pt x="17" y="0"/>
                  <a:pt x="0" y="0"/>
                  <a:pt x="0" y="17"/>
                </a:cubicBezTo>
                <a:cubicBezTo>
                  <a:pt x="0" y="33"/>
                  <a:pt x="17" y="33"/>
                  <a:pt x="28" y="33"/>
                </a:cubicBezTo>
                <a:lnTo>
                  <a:pt x="527" y="33"/>
                </a:lnTo>
              </a:path>
            </a:pathLst>
          </a:custGeom>
          <a:solidFill>
            <a:srgbClr val="000000"/>
          </a:solidFill>
          <a:ln w="12600">
            <a:noFill/>
          </a:ln>
        </p:spPr>
      </p:sp>
      <p:sp>
        <p:nvSpPr>
          <p:cNvPr id="324" name="Freeform 23"/>
          <p:cNvSpPr/>
          <p:nvPr/>
        </p:nvSpPr>
        <p:spPr>
          <a:xfrm>
            <a:off x="2877480" y="2790360"/>
            <a:ext cx="208080" cy="218880"/>
          </a:xfrm>
          <a:custGeom>
            <a:avLst/>
            <a:gdLst/>
            <a:ahLst/>
            <a:rect l="0" t="0" r="r" b="b"/>
            <a:pathLst>
              <a:path w="578" h="608">
                <a:moveTo>
                  <a:pt x="577" y="225"/>
                </a:moveTo>
                <a:cubicBezTo>
                  <a:pt x="577" y="90"/>
                  <a:pt x="487" y="0"/>
                  <a:pt x="364" y="0"/>
                </a:cubicBezTo>
                <a:cubicBezTo>
                  <a:pt x="184" y="0"/>
                  <a:pt x="0" y="189"/>
                  <a:pt x="0" y="383"/>
                </a:cubicBezTo>
                <a:cubicBezTo>
                  <a:pt x="0" y="522"/>
                  <a:pt x="95" y="607"/>
                  <a:pt x="213" y="607"/>
                </a:cubicBezTo>
                <a:cubicBezTo>
                  <a:pt x="390" y="607"/>
                  <a:pt x="577" y="423"/>
                  <a:pt x="577" y="225"/>
                </a:cubicBezTo>
              </a:path>
              <a:path w="424" h="564">
                <a:moveTo>
                  <a:pt x="139" y="563"/>
                </a:moveTo>
                <a:cubicBezTo>
                  <a:pt x="59" y="563"/>
                  <a:pt x="0" y="497"/>
                  <a:pt x="0" y="385"/>
                </a:cubicBezTo>
                <a:cubicBezTo>
                  <a:pt x="0" y="350"/>
                  <a:pt x="12" y="227"/>
                  <a:pt x="76" y="130"/>
                </a:cubicBezTo>
                <a:cubicBezTo>
                  <a:pt x="132" y="43"/>
                  <a:pt x="215" y="0"/>
                  <a:pt x="281" y="0"/>
                </a:cubicBezTo>
                <a:cubicBezTo>
                  <a:pt x="350" y="0"/>
                  <a:pt x="423" y="48"/>
                  <a:pt x="423" y="170"/>
                </a:cubicBezTo>
                <a:cubicBezTo>
                  <a:pt x="423" y="232"/>
                  <a:pt x="402" y="362"/>
                  <a:pt x="319" y="463"/>
                </a:cubicBezTo>
                <a:cubicBezTo>
                  <a:pt x="279" y="515"/>
                  <a:pt x="210" y="563"/>
                  <a:pt x="139" y="563"/>
                </a:cubicBezTo>
              </a:path>
            </a:pathLst>
          </a:custGeom>
          <a:solidFill>
            <a:srgbClr val="000000"/>
          </a:solidFill>
          <a:ln w="12600">
            <a:noFill/>
          </a:ln>
        </p:spPr>
      </p:sp>
      <p:sp>
        <p:nvSpPr>
          <p:cNvPr id="325" name="Freeform 24"/>
          <p:cNvSpPr/>
          <p:nvPr/>
        </p:nvSpPr>
        <p:spPr>
          <a:xfrm>
            <a:off x="3128400" y="2776680"/>
            <a:ext cx="70920" cy="299880"/>
          </a:xfrm>
          <a:custGeom>
            <a:avLst/>
            <a:gdLst/>
            <a:ahLst/>
            <a:rect l="0" t="0" r="r" b="b"/>
            <a:pathLst>
              <a:path w="197" h="833">
                <a:moveTo>
                  <a:pt x="196" y="825"/>
                </a:moveTo>
                <a:cubicBezTo>
                  <a:pt x="196" y="822"/>
                  <a:pt x="196" y="820"/>
                  <a:pt x="180" y="806"/>
                </a:cubicBezTo>
                <a:cubicBezTo>
                  <a:pt x="76" y="702"/>
                  <a:pt x="50" y="544"/>
                  <a:pt x="50" y="416"/>
                </a:cubicBezTo>
                <a:cubicBezTo>
                  <a:pt x="50" y="272"/>
                  <a:pt x="80" y="128"/>
                  <a:pt x="184" y="24"/>
                </a:cubicBezTo>
                <a:cubicBezTo>
                  <a:pt x="196" y="12"/>
                  <a:pt x="196" y="12"/>
                  <a:pt x="196" y="9"/>
                </a:cubicBezTo>
                <a:cubicBezTo>
                  <a:pt x="196" y="2"/>
                  <a:pt x="191" y="0"/>
                  <a:pt x="187" y="0"/>
                </a:cubicBezTo>
                <a:cubicBezTo>
                  <a:pt x="177" y="0"/>
                  <a:pt x="102" y="57"/>
                  <a:pt x="52" y="163"/>
                </a:cubicBezTo>
                <a:cubicBezTo>
                  <a:pt x="9" y="255"/>
                  <a:pt x="0" y="347"/>
                  <a:pt x="0" y="416"/>
                </a:cubicBezTo>
                <a:cubicBezTo>
                  <a:pt x="0" y="482"/>
                  <a:pt x="9" y="581"/>
                  <a:pt x="54" y="676"/>
                </a:cubicBezTo>
                <a:cubicBezTo>
                  <a:pt x="106" y="780"/>
                  <a:pt x="177" y="832"/>
                  <a:pt x="187" y="832"/>
                </a:cubicBezTo>
                <a:cubicBezTo>
                  <a:pt x="191" y="832"/>
                  <a:pt x="196" y="830"/>
                  <a:pt x="196" y="825"/>
                </a:cubicBezTo>
              </a:path>
            </a:pathLst>
          </a:custGeom>
          <a:solidFill>
            <a:srgbClr val="000000"/>
          </a:solidFill>
          <a:ln w="12600">
            <a:noFill/>
          </a:ln>
        </p:spPr>
      </p:sp>
      <p:sp>
        <p:nvSpPr>
          <p:cNvPr id="326" name="Freeform 25"/>
          <p:cNvSpPr/>
          <p:nvPr/>
        </p:nvSpPr>
        <p:spPr>
          <a:xfrm>
            <a:off x="3223080" y="2798640"/>
            <a:ext cx="204480" cy="203760"/>
          </a:xfrm>
          <a:custGeom>
            <a:avLst/>
            <a:gdLst/>
            <a:ahLst/>
            <a:rect l="0" t="0" r="r" b="b"/>
            <a:pathLst>
              <a:path w="568" h="566">
                <a:moveTo>
                  <a:pt x="336" y="59"/>
                </a:moveTo>
                <a:cubicBezTo>
                  <a:pt x="343" y="35"/>
                  <a:pt x="345" y="31"/>
                  <a:pt x="355" y="28"/>
                </a:cubicBezTo>
                <a:cubicBezTo>
                  <a:pt x="364" y="26"/>
                  <a:pt x="390" y="26"/>
                  <a:pt x="409" y="26"/>
                </a:cubicBezTo>
                <a:cubicBezTo>
                  <a:pt x="492" y="26"/>
                  <a:pt x="530" y="28"/>
                  <a:pt x="530" y="95"/>
                </a:cubicBezTo>
                <a:cubicBezTo>
                  <a:pt x="530" y="106"/>
                  <a:pt x="527" y="139"/>
                  <a:pt x="522" y="161"/>
                </a:cubicBezTo>
                <a:cubicBezTo>
                  <a:pt x="522" y="165"/>
                  <a:pt x="520" y="175"/>
                  <a:pt x="520" y="177"/>
                </a:cubicBezTo>
                <a:cubicBezTo>
                  <a:pt x="520" y="182"/>
                  <a:pt x="522" y="187"/>
                  <a:pt x="530" y="187"/>
                </a:cubicBezTo>
                <a:cubicBezTo>
                  <a:pt x="539" y="187"/>
                  <a:pt x="541" y="182"/>
                  <a:pt x="544" y="168"/>
                </a:cubicBezTo>
                <a:lnTo>
                  <a:pt x="565" y="24"/>
                </a:lnTo>
                <a:cubicBezTo>
                  <a:pt x="567" y="19"/>
                  <a:pt x="567" y="12"/>
                  <a:pt x="567" y="9"/>
                </a:cubicBezTo>
                <a:cubicBezTo>
                  <a:pt x="567" y="0"/>
                  <a:pt x="558" y="0"/>
                  <a:pt x="544" y="0"/>
                </a:cubicBezTo>
                <a:lnTo>
                  <a:pt x="83" y="0"/>
                </a:lnTo>
                <a:cubicBezTo>
                  <a:pt x="61" y="0"/>
                  <a:pt x="61" y="0"/>
                  <a:pt x="54" y="17"/>
                </a:cubicBezTo>
                <a:lnTo>
                  <a:pt x="5" y="163"/>
                </a:lnTo>
                <a:cubicBezTo>
                  <a:pt x="5" y="165"/>
                  <a:pt x="0" y="177"/>
                  <a:pt x="0" y="180"/>
                </a:cubicBezTo>
                <a:cubicBezTo>
                  <a:pt x="0" y="184"/>
                  <a:pt x="5" y="187"/>
                  <a:pt x="9" y="187"/>
                </a:cubicBezTo>
                <a:cubicBezTo>
                  <a:pt x="19" y="187"/>
                  <a:pt x="19" y="184"/>
                  <a:pt x="24" y="170"/>
                </a:cubicBezTo>
                <a:cubicBezTo>
                  <a:pt x="69" y="40"/>
                  <a:pt x="90" y="26"/>
                  <a:pt x="215" y="26"/>
                </a:cubicBezTo>
                <a:lnTo>
                  <a:pt x="246" y="26"/>
                </a:lnTo>
                <a:cubicBezTo>
                  <a:pt x="270" y="26"/>
                  <a:pt x="270" y="28"/>
                  <a:pt x="270" y="35"/>
                </a:cubicBezTo>
                <a:cubicBezTo>
                  <a:pt x="270" y="40"/>
                  <a:pt x="267" y="52"/>
                  <a:pt x="267" y="54"/>
                </a:cubicBezTo>
                <a:lnTo>
                  <a:pt x="156" y="499"/>
                </a:lnTo>
                <a:cubicBezTo>
                  <a:pt x="147" y="529"/>
                  <a:pt x="144" y="539"/>
                  <a:pt x="57" y="539"/>
                </a:cubicBezTo>
                <a:cubicBezTo>
                  <a:pt x="26" y="539"/>
                  <a:pt x="21" y="539"/>
                  <a:pt x="21" y="555"/>
                </a:cubicBezTo>
                <a:cubicBezTo>
                  <a:pt x="21" y="565"/>
                  <a:pt x="31" y="565"/>
                  <a:pt x="35" y="565"/>
                </a:cubicBezTo>
                <a:cubicBezTo>
                  <a:pt x="57" y="565"/>
                  <a:pt x="80" y="562"/>
                  <a:pt x="104" y="562"/>
                </a:cubicBezTo>
                <a:cubicBezTo>
                  <a:pt x="128" y="562"/>
                  <a:pt x="151" y="562"/>
                  <a:pt x="175" y="562"/>
                </a:cubicBezTo>
                <a:cubicBezTo>
                  <a:pt x="199" y="562"/>
                  <a:pt x="222" y="562"/>
                  <a:pt x="244" y="562"/>
                </a:cubicBezTo>
                <a:cubicBezTo>
                  <a:pt x="267" y="562"/>
                  <a:pt x="293" y="565"/>
                  <a:pt x="317" y="565"/>
                </a:cubicBezTo>
                <a:cubicBezTo>
                  <a:pt x="324" y="565"/>
                  <a:pt x="336" y="565"/>
                  <a:pt x="336" y="548"/>
                </a:cubicBezTo>
                <a:cubicBezTo>
                  <a:pt x="336" y="539"/>
                  <a:pt x="329" y="539"/>
                  <a:pt x="307" y="539"/>
                </a:cubicBezTo>
                <a:cubicBezTo>
                  <a:pt x="286" y="539"/>
                  <a:pt x="274" y="539"/>
                  <a:pt x="253" y="536"/>
                </a:cubicBezTo>
                <a:cubicBezTo>
                  <a:pt x="229" y="534"/>
                  <a:pt x="222" y="532"/>
                  <a:pt x="222" y="520"/>
                </a:cubicBezTo>
                <a:cubicBezTo>
                  <a:pt x="222" y="518"/>
                  <a:pt x="222" y="513"/>
                  <a:pt x="225" y="501"/>
                </a:cubicBezTo>
                <a:lnTo>
                  <a:pt x="336" y="59"/>
                </a:lnTo>
              </a:path>
            </a:pathLst>
          </a:custGeom>
          <a:solidFill>
            <a:srgbClr val="000000"/>
          </a:solidFill>
          <a:ln w="12600">
            <a:noFill/>
          </a:ln>
        </p:spPr>
      </p:sp>
      <p:sp>
        <p:nvSpPr>
          <p:cNvPr id="327" name="Freeform 26"/>
          <p:cNvSpPr/>
          <p:nvPr/>
        </p:nvSpPr>
        <p:spPr>
          <a:xfrm>
            <a:off x="3445200" y="2738520"/>
            <a:ext cx="93960" cy="140040"/>
          </a:xfrm>
          <a:custGeom>
            <a:avLst/>
            <a:gdLst/>
            <a:ahLst/>
            <a:rect l="0" t="0" r="r" b="b"/>
            <a:pathLst>
              <a:path w="261" h="389">
                <a:moveTo>
                  <a:pt x="260" y="281"/>
                </a:moveTo>
                <a:lnTo>
                  <a:pt x="239" y="281"/>
                </a:lnTo>
                <a:cubicBezTo>
                  <a:pt x="239" y="295"/>
                  <a:pt x="232" y="328"/>
                  <a:pt x="225" y="336"/>
                </a:cubicBezTo>
                <a:cubicBezTo>
                  <a:pt x="220" y="338"/>
                  <a:pt x="175" y="338"/>
                  <a:pt x="165" y="338"/>
                </a:cubicBezTo>
                <a:lnTo>
                  <a:pt x="59" y="338"/>
                </a:lnTo>
                <a:cubicBezTo>
                  <a:pt x="121" y="284"/>
                  <a:pt x="139" y="267"/>
                  <a:pt x="175" y="241"/>
                </a:cubicBezTo>
                <a:cubicBezTo>
                  <a:pt x="220" y="206"/>
                  <a:pt x="260" y="170"/>
                  <a:pt x="260" y="113"/>
                </a:cubicBezTo>
                <a:cubicBezTo>
                  <a:pt x="260" y="43"/>
                  <a:pt x="196" y="0"/>
                  <a:pt x="123" y="0"/>
                </a:cubicBezTo>
                <a:cubicBezTo>
                  <a:pt x="50" y="0"/>
                  <a:pt x="0" y="52"/>
                  <a:pt x="0" y="104"/>
                </a:cubicBezTo>
                <a:cubicBezTo>
                  <a:pt x="0" y="135"/>
                  <a:pt x="26" y="137"/>
                  <a:pt x="31" y="137"/>
                </a:cubicBezTo>
                <a:cubicBezTo>
                  <a:pt x="45" y="137"/>
                  <a:pt x="61" y="128"/>
                  <a:pt x="61" y="106"/>
                </a:cubicBezTo>
                <a:cubicBezTo>
                  <a:pt x="61" y="97"/>
                  <a:pt x="59" y="76"/>
                  <a:pt x="28" y="76"/>
                </a:cubicBezTo>
                <a:cubicBezTo>
                  <a:pt x="45" y="33"/>
                  <a:pt x="85" y="21"/>
                  <a:pt x="113" y="21"/>
                </a:cubicBezTo>
                <a:cubicBezTo>
                  <a:pt x="173" y="21"/>
                  <a:pt x="203" y="66"/>
                  <a:pt x="203" y="113"/>
                </a:cubicBezTo>
                <a:cubicBezTo>
                  <a:pt x="203" y="165"/>
                  <a:pt x="165" y="206"/>
                  <a:pt x="147" y="227"/>
                </a:cubicBezTo>
                <a:lnTo>
                  <a:pt x="5" y="366"/>
                </a:lnTo>
                <a:cubicBezTo>
                  <a:pt x="0" y="371"/>
                  <a:pt x="0" y="371"/>
                  <a:pt x="0" y="388"/>
                </a:cubicBezTo>
                <a:lnTo>
                  <a:pt x="241" y="388"/>
                </a:lnTo>
                <a:lnTo>
                  <a:pt x="260" y="281"/>
                </a:lnTo>
              </a:path>
            </a:pathLst>
          </a:custGeom>
          <a:solidFill>
            <a:srgbClr val="000000"/>
          </a:solidFill>
          <a:ln w="12600">
            <a:noFill/>
          </a:ln>
        </p:spPr>
      </p:sp>
      <p:sp>
        <p:nvSpPr>
          <p:cNvPr id="328" name="Freeform 27"/>
          <p:cNvSpPr/>
          <p:nvPr/>
        </p:nvSpPr>
        <p:spPr>
          <a:xfrm>
            <a:off x="3566880" y="2720520"/>
            <a:ext cx="91440" cy="210600"/>
          </a:xfrm>
          <a:custGeom>
            <a:avLst/>
            <a:gdLst/>
            <a:ahLst/>
            <a:rect l="0" t="0" r="r" b="b"/>
            <a:pathLst>
              <a:path w="254" h="585">
                <a:moveTo>
                  <a:pt x="248" y="26"/>
                </a:moveTo>
                <a:cubicBezTo>
                  <a:pt x="253" y="19"/>
                  <a:pt x="253" y="17"/>
                  <a:pt x="253" y="14"/>
                </a:cubicBezTo>
                <a:cubicBezTo>
                  <a:pt x="253" y="5"/>
                  <a:pt x="246" y="0"/>
                  <a:pt x="239" y="0"/>
                </a:cubicBezTo>
                <a:cubicBezTo>
                  <a:pt x="229" y="0"/>
                  <a:pt x="225" y="7"/>
                  <a:pt x="222" y="14"/>
                </a:cubicBezTo>
                <a:lnTo>
                  <a:pt x="2" y="558"/>
                </a:lnTo>
                <a:cubicBezTo>
                  <a:pt x="0" y="565"/>
                  <a:pt x="0" y="567"/>
                  <a:pt x="0" y="570"/>
                </a:cubicBezTo>
                <a:cubicBezTo>
                  <a:pt x="0" y="579"/>
                  <a:pt x="7" y="584"/>
                  <a:pt x="14" y="584"/>
                </a:cubicBezTo>
                <a:cubicBezTo>
                  <a:pt x="24" y="584"/>
                  <a:pt x="26" y="577"/>
                  <a:pt x="31" y="570"/>
                </a:cubicBezTo>
                <a:lnTo>
                  <a:pt x="248" y="26"/>
                </a:lnTo>
              </a:path>
            </a:pathLst>
          </a:custGeom>
          <a:solidFill>
            <a:srgbClr val="000000"/>
          </a:solidFill>
          <a:ln w="12600">
            <a:noFill/>
          </a:ln>
        </p:spPr>
      </p:sp>
      <p:sp>
        <p:nvSpPr>
          <p:cNvPr id="329" name="Freeform 28"/>
          <p:cNvSpPr/>
          <p:nvPr/>
        </p:nvSpPr>
        <p:spPr>
          <a:xfrm>
            <a:off x="3684960" y="2738520"/>
            <a:ext cx="97560" cy="144000"/>
          </a:xfrm>
          <a:custGeom>
            <a:avLst/>
            <a:gdLst/>
            <a:ahLst/>
            <a:rect l="0" t="0" r="r" b="b"/>
            <a:pathLst>
              <a:path w="271" h="400">
                <a:moveTo>
                  <a:pt x="128" y="194"/>
                </a:moveTo>
                <a:cubicBezTo>
                  <a:pt x="175" y="194"/>
                  <a:pt x="208" y="225"/>
                  <a:pt x="208" y="288"/>
                </a:cubicBezTo>
                <a:cubicBezTo>
                  <a:pt x="208" y="359"/>
                  <a:pt x="165" y="380"/>
                  <a:pt x="130" y="380"/>
                </a:cubicBezTo>
                <a:cubicBezTo>
                  <a:pt x="106" y="380"/>
                  <a:pt x="57" y="376"/>
                  <a:pt x="31" y="340"/>
                </a:cubicBezTo>
                <a:cubicBezTo>
                  <a:pt x="59" y="340"/>
                  <a:pt x="66" y="319"/>
                  <a:pt x="66" y="307"/>
                </a:cubicBezTo>
                <a:cubicBezTo>
                  <a:pt x="66" y="288"/>
                  <a:pt x="52" y="277"/>
                  <a:pt x="33" y="277"/>
                </a:cubicBezTo>
                <a:cubicBezTo>
                  <a:pt x="17" y="277"/>
                  <a:pt x="0" y="286"/>
                  <a:pt x="0" y="310"/>
                </a:cubicBezTo>
                <a:cubicBezTo>
                  <a:pt x="0" y="364"/>
                  <a:pt x="61" y="399"/>
                  <a:pt x="132" y="399"/>
                </a:cubicBezTo>
                <a:cubicBezTo>
                  <a:pt x="213" y="399"/>
                  <a:pt x="270" y="345"/>
                  <a:pt x="270" y="288"/>
                </a:cubicBezTo>
                <a:cubicBezTo>
                  <a:pt x="270" y="241"/>
                  <a:pt x="232" y="196"/>
                  <a:pt x="168" y="182"/>
                </a:cubicBezTo>
                <a:cubicBezTo>
                  <a:pt x="229" y="161"/>
                  <a:pt x="251" y="116"/>
                  <a:pt x="251" y="80"/>
                </a:cubicBezTo>
                <a:cubicBezTo>
                  <a:pt x="251" y="35"/>
                  <a:pt x="199" y="0"/>
                  <a:pt x="132" y="0"/>
                </a:cubicBezTo>
                <a:cubicBezTo>
                  <a:pt x="69" y="0"/>
                  <a:pt x="19" y="31"/>
                  <a:pt x="19" y="78"/>
                </a:cubicBezTo>
                <a:cubicBezTo>
                  <a:pt x="19" y="99"/>
                  <a:pt x="31" y="109"/>
                  <a:pt x="50" y="109"/>
                </a:cubicBezTo>
                <a:cubicBezTo>
                  <a:pt x="66" y="109"/>
                  <a:pt x="78" y="97"/>
                  <a:pt x="78" y="80"/>
                </a:cubicBezTo>
                <a:cubicBezTo>
                  <a:pt x="78" y="61"/>
                  <a:pt x="66" y="50"/>
                  <a:pt x="50" y="50"/>
                </a:cubicBezTo>
                <a:cubicBezTo>
                  <a:pt x="69" y="24"/>
                  <a:pt x="109" y="17"/>
                  <a:pt x="132" y="17"/>
                </a:cubicBezTo>
                <a:cubicBezTo>
                  <a:pt x="158" y="17"/>
                  <a:pt x="194" y="31"/>
                  <a:pt x="194" y="80"/>
                </a:cubicBezTo>
                <a:cubicBezTo>
                  <a:pt x="194" y="106"/>
                  <a:pt x="187" y="132"/>
                  <a:pt x="170" y="151"/>
                </a:cubicBezTo>
                <a:cubicBezTo>
                  <a:pt x="151" y="173"/>
                  <a:pt x="135" y="175"/>
                  <a:pt x="106" y="175"/>
                </a:cubicBezTo>
                <a:cubicBezTo>
                  <a:pt x="92" y="177"/>
                  <a:pt x="90" y="177"/>
                  <a:pt x="87" y="177"/>
                </a:cubicBezTo>
                <a:cubicBezTo>
                  <a:pt x="85" y="177"/>
                  <a:pt x="80" y="177"/>
                  <a:pt x="80" y="184"/>
                </a:cubicBezTo>
                <a:cubicBezTo>
                  <a:pt x="80" y="194"/>
                  <a:pt x="87" y="194"/>
                  <a:pt x="97" y="194"/>
                </a:cubicBezTo>
                <a:lnTo>
                  <a:pt x="128" y="194"/>
                </a:lnTo>
              </a:path>
            </a:pathLst>
          </a:custGeom>
          <a:solidFill>
            <a:srgbClr val="000000"/>
          </a:solidFill>
          <a:ln w="12600">
            <a:noFill/>
          </a:ln>
        </p:spPr>
      </p:sp>
      <p:sp>
        <p:nvSpPr>
          <p:cNvPr id="330" name="Freeform 29"/>
          <p:cNvSpPr/>
          <p:nvPr/>
        </p:nvSpPr>
        <p:spPr>
          <a:xfrm>
            <a:off x="3837600" y="2776680"/>
            <a:ext cx="70920" cy="299880"/>
          </a:xfrm>
          <a:custGeom>
            <a:avLst/>
            <a:gdLst/>
            <a:ahLst/>
            <a:rect l="0" t="0" r="r" b="b"/>
            <a:pathLst>
              <a:path w="197" h="833">
                <a:moveTo>
                  <a:pt x="196" y="825"/>
                </a:moveTo>
                <a:cubicBezTo>
                  <a:pt x="196" y="822"/>
                  <a:pt x="196" y="820"/>
                  <a:pt x="180" y="806"/>
                </a:cubicBezTo>
                <a:cubicBezTo>
                  <a:pt x="76" y="702"/>
                  <a:pt x="50" y="544"/>
                  <a:pt x="50" y="416"/>
                </a:cubicBezTo>
                <a:cubicBezTo>
                  <a:pt x="50" y="272"/>
                  <a:pt x="80" y="128"/>
                  <a:pt x="184" y="24"/>
                </a:cubicBezTo>
                <a:cubicBezTo>
                  <a:pt x="196" y="12"/>
                  <a:pt x="196" y="12"/>
                  <a:pt x="196" y="9"/>
                </a:cubicBezTo>
                <a:cubicBezTo>
                  <a:pt x="196" y="2"/>
                  <a:pt x="191" y="0"/>
                  <a:pt x="187" y="0"/>
                </a:cubicBezTo>
                <a:cubicBezTo>
                  <a:pt x="177" y="0"/>
                  <a:pt x="102" y="57"/>
                  <a:pt x="52" y="163"/>
                </a:cubicBezTo>
                <a:cubicBezTo>
                  <a:pt x="9" y="255"/>
                  <a:pt x="0" y="347"/>
                  <a:pt x="0" y="416"/>
                </a:cubicBezTo>
                <a:cubicBezTo>
                  <a:pt x="0" y="482"/>
                  <a:pt x="9" y="581"/>
                  <a:pt x="54" y="676"/>
                </a:cubicBezTo>
                <a:cubicBezTo>
                  <a:pt x="106" y="780"/>
                  <a:pt x="177" y="832"/>
                  <a:pt x="187" y="832"/>
                </a:cubicBezTo>
                <a:cubicBezTo>
                  <a:pt x="191" y="832"/>
                  <a:pt x="196" y="830"/>
                  <a:pt x="196" y="825"/>
                </a:cubicBezTo>
              </a:path>
            </a:pathLst>
          </a:custGeom>
          <a:solidFill>
            <a:srgbClr val="000000"/>
          </a:solidFill>
          <a:ln w="12600">
            <a:noFill/>
          </a:ln>
        </p:spPr>
      </p:sp>
      <p:sp>
        <p:nvSpPr>
          <p:cNvPr id="331" name="Freeform 30"/>
          <p:cNvSpPr/>
          <p:nvPr/>
        </p:nvSpPr>
        <p:spPr>
          <a:xfrm>
            <a:off x="3936960" y="2793600"/>
            <a:ext cx="65160" cy="212040"/>
          </a:xfrm>
          <a:custGeom>
            <a:avLst/>
            <a:gdLst/>
            <a:ahLst/>
            <a:rect l="0" t="0" r="r" b="b"/>
            <a:pathLst>
              <a:path w="181" h="589">
                <a:moveTo>
                  <a:pt x="180" y="9"/>
                </a:moveTo>
                <a:cubicBezTo>
                  <a:pt x="180" y="9"/>
                  <a:pt x="180" y="0"/>
                  <a:pt x="170" y="0"/>
                </a:cubicBezTo>
                <a:cubicBezTo>
                  <a:pt x="149" y="0"/>
                  <a:pt x="87" y="7"/>
                  <a:pt x="66" y="9"/>
                </a:cubicBezTo>
                <a:cubicBezTo>
                  <a:pt x="59" y="9"/>
                  <a:pt x="50" y="9"/>
                  <a:pt x="50" y="26"/>
                </a:cubicBezTo>
                <a:cubicBezTo>
                  <a:pt x="50" y="35"/>
                  <a:pt x="59" y="35"/>
                  <a:pt x="71" y="35"/>
                </a:cubicBezTo>
                <a:cubicBezTo>
                  <a:pt x="111" y="35"/>
                  <a:pt x="113" y="43"/>
                  <a:pt x="113" y="50"/>
                </a:cubicBezTo>
                <a:lnTo>
                  <a:pt x="111" y="66"/>
                </a:lnTo>
                <a:lnTo>
                  <a:pt x="5" y="482"/>
                </a:lnTo>
                <a:cubicBezTo>
                  <a:pt x="2" y="492"/>
                  <a:pt x="0" y="499"/>
                  <a:pt x="0" y="510"/>
                </a:cubicBezTo>
                <a:cubicBezTo>
                  <a:pt x="0" y="558"/>
                  <a:pt x="38" y="588"/>
                  <a:pt x="76" y="588"/>
                </a:cubicBezTo>
                <a:cubicBezTo>
                  <a:pt x="104" y="588"/>
                  <a:pt x="125" y="572"/>
                  <a:pt x="139" y="541"/>
                </a:cubicBezTo>
                <a:cubicBezTo>
                  <a:pt x="156" y="510"/>
                  <a:pt x="165" y="461"/>
                  <a:pt x="165" y="458"/>
                </a:cubicBezTo>
                <a:cubicBezTo>
                  <a:pt x="165" y="451"/>
                  <a:pt x="158" y="451"/>
                  <a:pt x="156" y="451"/>
                </a:cubicBezTo>
                <a:cubicBezTo>
                  <a:pt x="147" y="451"/>
                  <a:pt x="147" y="454"/>
                  <a:pt x="144" y="466"/>
                </a:cubicBezTo>
                <a:cubicBezTo>
                  <a:pt x="128" y="520"/>
                  <a:pt x="113" y="570"/>
                  <a:pt x="78" y="570"/>
                </a:cubicBezTo>
                <a:cubicBezTo>
                  <a:pt x="54" y="570"/>
                  <a:pt x="54" y="544"/>
                  <a:pt x="54" y="532"/>
                </a:cubicBezTo>
                <a:cubicBezTo>
                  <a:pt x="54" y="510"/>
                  <a:pt x="54" y="508"/>
                  <a:pt x="59" y="492"/>
                </a:cubicBezTo>
                <a:lnTo>
                  <a:pt x="180" y="9"/>
                </a:lnTo>
              </a:path>
            </a:pathLst>
          </a:custGeom>
          <a:solidFill>
            <a:srgbClr val="000000"/>
          </a:solidFill>
          <a:ln w="12600">
            <a:noFill/>
          </a:ln>
        </p:spPr>
      </p:sp>
      <p:sp>
        <p:nvSpPr>
          <p:cNvPr id="332" name="Freeform 31"/>
          <p:cNvSpPr/>
          <p:nvPr/>
        </p:nvSpPr>
        <p:spPr>
          <a:xfrm>
            <a:off x="4031640" y="2868480"/>
            <a:ext cx="128880" cy="136440"/>
          </a:xfrm>
          <a:custGeom>
            <a:avLst/>
            <a:gdLst/>
            <a:ahLst/>
            <a:rect l="0" t="0" r="r" b="b"/>
            <a:pathLst>
              <a:path w="358" h="379">
                <a:moveTo>
                  <a:pt x="357" y="142"/>
                </a:moveTo>
                <a:cubicBezTo>
                  <a:pt x="357" y="54"/>
                  <a:pt x="300" y="0"/>
                  <a:pt x="225" y="0"/>
                </a:cubicBezTo>
                <a:cubicBezTo>
                  <a:pt x="111" y="0"/>
                  <a:pt x="0" y="118"/>
                  <a:pt x="0" y="236"/>
                </a:cubicBezTo>
                <a:cubicBezTo>
                  <a:pt x="0" y="319"/>
                  <a:pt x="57" y="378"/>
                  <a:pt x="135" y="378"/>
                </a:cubicBezTo>
                <a:cubicBezTo>
                  <a:pt x="246" y="378"/>
                  <a:pt x="357" y="262"/>
                  <a:pt x="357" y="142"/>
                </a:cubicBezTo>
              </a:path>
              <a:path w="238" h="341">
                <a:moveTo>
                  <a:pt x="74" y="340"/>
                </a:moveTo>
                <a:cubicBezTo>
                  <a:pt x="38" y="340"/>
                  <a:pt x="0" y="314"/>
                  <a:pt x="0" y="250"/>
                </a:cubicBezTo>
                <a:cubicBezTo>
                  <a:pt x="0" y="210"/>
                  <a:pt x="22" y="118"/>
                  <a:pt x="50" y="76"/>
                </a:cubicBezTo>
                <a:cubicBezTo>
                  <a:pt x="90" y="12"/>
                  <a:pt x="140" y="0"/>
                  <a:pt x="161" y="0"/>
                </a:cubicBezTo>
                <a:cubicBezTo>
                  <a:pt x="211" y="0"/>
                  <a:pt x="237" y="40"/>
                  <a:pt x="237" y="90"/>
                </a:cubicBezTo>
                <a:cubicBezTo>
                  <a:pt x="237" y="123"/>
                  <a:pt x="220" y="210"/>
                  <a:pt x="187" y="265"/>
                </a:cubicBezTo>
                <a:cubicBezTo>
                  <a:pt x="159" y="312"/>
                  <a:pt x="112" y="340"/>
                  <a:pt x="74" y="340"/>
                </a:cubicBezTo>
              </a:path>
            </a:pathLst>
          </a:custGeom>
          <a:solidFill>
            <a:srgbClr val="000000"/>
          </a:solidFill>
          <a:ln w="12600">
            <a:noFill/>
          </a:ln>
        </p:spPr>
      </p:sp>
      <p:sp>
        <p:nvSpPr>
          <p:cNvPr id="333" name="Freeform 32"/>
          <p:cNvSpPr/>
          <p:nvPr/>
        </p:nvSpPr>
        <p:spPr>
          <a:xfrm>
            <a:off x="4168440" y="2868480"/>
            <a:ext cx="138240" cy="194400"/>
          </a:xfrm>
          <a:custGeom>
            <a:avLst/>
            <a:gdLst/>
            <a:ahLst/>
            <a:rect l="0" t="0" r="r" b="b"/>
            <a:pathLst>
              <a:path w="384" h="540">
                <a:moveTo>
                  <a:pt x="381" y="54"/>
                </a:moveTo>
                <a:cubicBezTo>
                  <a:pt x="383" y="50"/>
                  <a:pt x="383" y="45"/>
                  <a:pt x="383" y="40"/>
                </a:cubicBezTo>
                <a:cubicBezTo>
                  <a:pt x="383" y="26"/>
                  <a:pt x="374" y="17"/>
                  <a:pt x="359" y="17"/>
                </a:cubicBezTo>
                <a:cubicBezTo>
                  <a:pt x="352" y="17"/>
                  <a:pt x="329" y="24"/>
                  <a:pt x="326" y="52"/>
                </a:cubicBezTo>
                <a:cubicBezTo>
                  <a:pt x="310" y="21"/>
                  <a:pt x="281" y="0"/>
                  <a:pt x="248" y="0"/>
                </a:cubicBezTo>
                <a:cubicBezTo>
                  <a:pt x="151" y="0"/>
                  <a:pt x="50" y="116"/>
                  <a:pt x="50" y="236"/>
                </a:cubicBezTo>
                <a:cubicBezTo>
                  <a:pt x="50" y="319"/>
                  <a:pt x="99" y="369"/>
                  <a:pt x="161" y="369"/>
                </a:cubicBezTo>
                <a:cubicBezTo>
                  <a:pt x="208" y="369"/>
                  <a:pt x="248" y="328"/>
                  <a:pt x="258" y="321"/>
                </a:cubicBezTo>
                <a:cubicBezTo>
                  <a:pt x="239" y="395"/>
                  <a:pt x="229" y="430"/>
                  <a:pt x="229" y="432"/>
                </a:cubicBezTo>
                <a:cubicBezTo>
                  <a:pt x="227" y="440"/>
                  <a:pt x="199" y="522"/>
                  <a:pt x="109" y="522"/>
                </a:cubicBezTo>
                <a:cubicBezTo>
                  <a:pt x="95" y="522"/>
                  <a:pt x="66" y="520"/>
                  <a:pt x="43" y="513"/>
                </a:cubicBezTo>
                <a:cubicBezTo>
                  <a:pt x="69" y="506"/>
                  <a:pt x="78" y="484"/>
                  <a:pt x="78" y="470"/>
                </a:cubicBezTo>
                <a:cubicBezTo>
                  <a:pt x="78" y="456"/>
                  <a:pt x="69" y="440"/>
                  <a:pt x="45" y="440"/>
                </a:cubicBezTo>
                <a:cubicBezTo>
                  <a:pt x="26" y="440"/>
                  <a:pt x="0" y="456"/>
                  <a:pt x="0" y="489"/>
                </a:cubicBezTo>
                <a:cubicBezTo>
                  <a:pt x="0" y="522"/>
                  <a:pt x="31" y="539"/>
                  <a:pt x="111" y="539"/>
                </a:cubicBezTo>
                <a:cubicBezTo>
                  <a:pt x="215" y="539"/>
                  <a:pt x="277" y="475"/>
                  <a:pt x="288" y="425"/>
                </a:cubicBezTo>
                <a:lnTo>
                  <a:pt x="381" y="54"/>
                </a:lnTo>
              </a:path>
              <a:path w="206" h="332">
                <a:moveTo>
                  <a:pt x="163" y="243"/>
                </a:moveTo>
                <a:cubicBezTo>
                  <a:pt x="158" y="265"/>
                  <a:pt x="139" y="286"/>
                  <a:pt x="120" y="302"/>
                </a:cubicBezTo>
                <a:cubicBezTo>
                  <a:pt x="104" y="317"/>
                  <a:pt x="78" y="331"/>
                  <a:pt x="54" y="331"/>
                </a:cubicBezTo>
                <a:cubicBezTo>
                  <a:pt x="12" y="331"/>
                  <a:pt x="0" y="288"/>
                  <a:pt x="0" y="255"/>
                </a:cubicBezTo>
                <a:cubicBezTo>
                  <a:pt x="0" y="215"/>
                  <a:pt x="23" y="116"/>
                  <a:pt x="45" y="73"/>
                </a:cubicBezTo>
                <a:cubicBezTo>
                  <a:pt x="68" y="33"/>
                  <a:pt x="104" y="0"/>
                  <a:pt x="139" y="0"/>
                </a:cubicBezTo>
                <a:cubicBezTo>
                  <a:pt x="194" y="0"/>
                  <a:pt x="205" y="66"/>
                  <a:pt x="205" y="71"/>
                </a:cubicBezTo>
                <a:cubicBezTo>
                  <a:pt x="205" y="76"/>
                  <a:pt x="205" y="80"/>
                  <a:pt x="203" y="83"/>
                </a:cubicBezTo>
                <a:lnTo>
                  <a:pt x="163" y="243"/>
                </a:lnTo>
              </a:path>
            </a:pathLst>
          </a:custGeom>
          <a:solidFill>
            <a:srgbClr val="000000"/>
          </a:solidFill>
          <a:ln w="12600">
            <a:noFill/>
          </a:ln>
        </p:spPr>
      </p:sp>
      <p:sp>
        <p:nvSpPr>
          <p:cNvPr id="334" name="Freeform 33"/>
          <p:cNvSpPr/>
          <p:nvPr/>
        </p:nvSpPr>
        <p:spPr>
          <a:xfrm>
            <a:off x="4347360" y="2776680"/>
            <a:ext cx="70920" cy="299880"/>
          </a:xfrm>
          <a:custGeom>
            <a:avLst/>
            <a:gdLst/>
            <a:ahLst/>
            <a:rect l="0" t="0" r="r" b="b"/>
            <a:pathLst>
              <a:path w="197" h="833">
                <a:moveTo>
                  <a:pt x="196" y="825"/>
                </a:moveTo>
                <a:cubicBezTo>
                  <a:pt x="196" y="822"/>
                  <a:pt x="196" y="820"/>
                  <a:pt x="180" y="806"/>
                </a:cubicBezTo>
                <a:cubicBezTo>
                  <a:pt x="76" y="702"/>
                  <a:pt x="50" y="544"/>
                  <a:pt x="50" y="416"/>
                </a:cubicBezTo>
                <a:cubicBezTo>
                  <a:pt x="50" y="272"/>
                  <a:pt x="80" y="128"/>
                  <a:pt x="184" y="24"/>
                </a:cubicBezTo>
                <a:cubicBezTo>
                  <a:pt x="196" y="12"/>
                  <a:pt x="196" y="12"/>
                  <a:pt x="196" y="9"/>
                </a:cubicBezTo>
                <a:cubicBezTo>
                  <a:pt x="196" y="2"/>
                  <a:pt x="191" y="0"/>
                  <a:pt x="187" y="0"/>
                </a:cubicBezTo>
                <a:cubicBezTo>
                  <a:pt x="177" y="0"/>
                  <a:pt x="102" y="57"/>
                  <a:pt x="52" y="163"/>
                </a:cubicBezTo>
                <a:cubicBezTo>
                  <a:pt x="9" y="255"/>
                  <a:pt x="0" y="347"/>
                  <a:pt x="0" y="416"/>
                </a:cubicBezTo>
                <a:cubicBezTo>
                  <a:pt x="0" y="482"/>
                  <a:pt x="9" y="581"/>
                  <a:pt x="54" y="676"/>
                </a:cubicBezTo>
                <a:cubicBezTo>
                  <a:pt x="106" y="780"/>
                  <a:pt x="177" y="832"/>
                  <a:pt x="187" y="832"/>
                </a:cubicBezTo>
                <a:cubicBezTo>
                  <a:pt x="191" y="832"/>
                  <a:pt x="196" y="830"/>
                  <a:pt x="196" y="825"/>
                </a:cubicBezTo>
              </a:path>
            </a:pathLst>
          </a:custGeom>
          <a:solidFill>
            <a:srgbClr val="000000"/>
          </a:solidFill>
          <a:ln w="12600">
            <a:noFill/>
          </a:ln>
        </p:spPr>
      </p:sp>
      <p:sp>
        <p:nvSpPr>
          <p:cNvPr id="335" name="Freeform 34"/>
          <p:cNvSpPr/>
          <p:nvPr/>
        </p:nvSpPr>
        <p:spPr>
          <a:xfrm>
            <a:off x="4444920" y="2797200"/>
            <a:ext cx="255600" cy="205560"/>
          </a:xfrm>
          <a:custGeom>
            <a:avLst/>
            <a:gdLst/>
            <a:ahLst/>
            <a:rect l="0" t="0" r="r" b="b"/>
            <a:pathLst>
              <a:path w="710" h="571">
                <a:moveTo>
                  <a:pt x="392" y="232"/>
                </a:moveTo>
                <a:cubicBezTo>
                  <a:pt x="392" y="229"/>
                  <a:pt x="388" y="225"/>
                  <a:pt x="388" y="222"/>
                </a:cubicBezTo>
                <a:cubicBezTo>
                  <a:pt x="388" y="220"/>
                  <a:pt x="404" y="208"/>
                  <a:pt x="414" y="201"/>
                </a:cubicBezTo>
                <a:lnTo>
                  <a:pt x="558" y="90"/>
                </a:lnTo>
                <a:cubicBezTo>
                  <a:pt x="636" y="31"/>
                  <a:pt x="669" y="28"/>
                  <a:pt x="695" y="26"/>
                </a:cubicBezTo>
                <a:cubicBezTo>
                  <a:pt x="702" y="26"/>
                  <a:pt x="709" y="24"/>
                  <a:pt x="709" y="9"/>
                </a:cubicBezTo>
                <a:cubicBezTo>
                  <a:pt x="709" y="5"/>
                  <a:pt x="707" y="0"/>
                  <a:pt x="700" y="0"/>
                </a:cubicBezTo>
                <a:cubicBezTo>
                  <a:pt x="681" y="0"/>
                  <a:pt x="662" y="2"/>
                  <a:pt x="641" y="2"/>
                </a:cubicBezTo>
                <a:cubicBezTo>
                  <a:pt x="610" y="2"/>
                  <a:pt x="579" y="0"/>
                  <a:pt x="548" y="0"/>
                </a:cubicBezTo>
                <a:cubicBezTo>
                  <a:pt x="544" y="0"/>
                  <a:pt x="532" y="0"/>
                  <a:pt x="532" y="17"/>
                </a:cubicBezTo>
                <a:cubicBezTo>
                  <a:pt x="532" y="24"/>
                  <a:pt x="537" y="26"/>
                  <a:pt x="544" y="26"/>
                </a:cubicBezTo>
                <a:cubicBezTo>
                  <a:pt x="560" y="28"/>
                  <a:pt x="567" y="31"/>
                  <a:pt x="567" y="43"/>
                </a:cubicBezTo>
                <a:cubicBezTo>
                  <a:pt x="567" y="59"/>
                  <a:pt x="544" y="78"/>
                  <a:pt x="539" y="83"/>
                </a:cubicBezTo>
                <a:lnTo>
                  <a:pt x="213" y="331"/>
                </a:lnTo>
                <a:lnTo>
                  <a:pt x="279" y="64"/>
                </a:lnTo>
                <a:cubicBezTo>
                  <a:pt x="288" y="33"/>
                  <a:pt x="288" y="26"/>
                  <a:pt x="350" y="26"/>
                </a:cubicBezTo>
                <a:cubicBezTo>
                  <a:pt x="371" y="26"/>
                  <a:pt x="378" y="26"/>
                  <a:pt x="378" y="9"/>
                </a:cubicBezTo>
                <a:cubicBezTo>
                  <a:pt x="378" y="2"/>
                  <a:pt x="371" y="0"/>
                  <a:pt x="366" y="0"/>
                </a:cubicBezTo>
                <a:cubicBezTo>
                  <a:pt x="343" y="0"/>
                  <a:pt x="284" y="2"/>
                  <a:pt x="260" y="2"/>
                </a:cubicBezTo>
                <a:cubicBezTo>
                  <a:pt x="236" y="2"/>
                  <a:pt x="177" y="0"/>
                  <a:pt x="154" y="0"/>
                </a:cubicBezTo>
                <a:cubicBezTo>
                  <a:pt x="147" y="0"/>
                  <a:pt x="135" y="0"/>
                  <a:pt x="135" y="17"/>
                </a:cubicBezTo>
                <a:cubicBezTo>
                  <a:pt x="135" y="26"/>
                  <a:pt x="144" y="26"/>
                  <a:pt x="161" y="26"/>
                </a:cubicBezTo>
                <a:cubicBezTo>
                  <a:pt x="170" y="26"/>
                  <a:pt x="187" y="26"/>
                  <a:pt x="196" y="28"/>
                </a:cubicBezTo>
                <a:cubicBezTo>
                  <a:pt x="210" y="28"/>
                  <a:pt x="215" y="31"/>
                  <a:pt x="215" y="40"/>
                </a:cubicBezTo>
                <a:cubicBezTo>
                  <a:pt x="215" y="45"/>
                  <a:pt x="213" y="47"/>
                  <a:pt x="210" y="57"/>
                </a:cubicBezTo>
                <a:lnTo>
                  <a:pt x="99" y="506"/>
                </a:lnTo>
                <a:cubicBezTo>
                  <a:pt x="90" y="536"/>
                  <a:pt x="90" y="544"/>
                  <a:pt x="24" y="544"/>
                </a:cubicBezTo>
                <a:cubicBezTo>
                  <a:pt x="9" y="544"/>
                  <a:pt x="0" y="544"/>
                  <a:pt x="0" y="560"/>
                </a:cubicBezTo>
                <a:cubicBezTo>
                  <a:pt x="0" y="570"/>
                  <a:pt x="9" y="570"/>
                  <a:pt x="12" y="570"/>
                </a:cubicBezTo>
                <a:cubicBezTo>
                  <a:pt x="35" y="570"/>
                  <a:pt x="95" y="567"/>
                  <a:pt x="118" y="567"/>
                </a:cubicBezTo>
                <a:cubicBezTo>
                  <a:pt x="135" y="567"/>
                  <a:pt x="154" y="567"/>
                  <a:pt x="173" y="567"/>
                </a:cubicBezTo>
                <a:cubicBezTo>
                  <a:pt x="189" y="567"/>
                  <a:pt x="208" y="570"/>
                  <a:pt x="227" y="570"/>
                </a:cubicBezTo>
                <a:cubicBezTo>
                  <a:pt x="232" y="570"/>
                  <a:pt x="244" y="570"/>
                  <a:pt x="244" y="553"/>
                </a:cubicBezTo>
                <a:cubicBezTo>
                  <a:pt x="244" y="544"/>
                  <a:pt x="234" y="544"/>
                  <a:pt x="220" y="544"/>
                </a:cubicBezTo>
                <a:cubicBezTo>
                  <a:pt x="189" y="544"/>
                  <a:pt x="165" y="544"/>
                  <a:pt x="165" y="529"/>
                </a:cubicBezTo>
                <a:cubicBezTo>
                  <a:pt x="165" y="522"/>
                  <a:pt x="170" y="506"/>
                  <a:pt x="173" y="492"/>
                </a:cubicBezTo>
                <a:cubicBezTo>
                  <a:pt x="184" y="449"/>
                  <a:pt x="196" y="404"/>
                  <a:pt x="206" y="362"/>
                </a:cubicBezTo>
                <a:lnTo>
                  <a:pt x="331" y="265"/>
                </a:lnTo>
                <a:lnTo>
                  <a:pt x="428" y="489"/>
                </a:lnTo>
                <a:cubicBezTo>
                  <a:pt x="437" y="510"/>
                  <a:pt x="437" y="513"/>
                  <a:pt x="437" y="518"/>
                </a:cubicBezTo>
                <a:cubicBezTo>
                  <a:pt x="437" y="544"/>
                  <a:pt x="402" y="544"/>
                  <a:pt x="392" y="544"/>
                </a:cubicBezTo>
                <a:cubicBezTo>
                  <a:pt x="385" y="544"/>
                  <a:pt x="376" y="544"/>
                  <a:pt x="376" y="560"/>
                </a:cubicBezTo>
                <a:cubicBezTo>
                  <a:pt x="376" y="570"/>
                  <a:pt x="385" y="570"/>
                  <a:pt x="388" y="570"/>
                </a:cubicBezTo>
                <a:cubicBezTo>
                  <a:pt x="421" y="570"/>
                  <a:pt x="456" y="567"/>
                  <a:pt x="489" y="567"/>
                </a:cubicBezTo>
                <a:cubicBezTo>
                  <a:pt x="506" y="567"/>
                  <a:pt x="551" y="570"/>
                  <a:pt x="570" y="570"/>
                </a:cubicBezTo>
                <a:cubicBezTo>
                  <a:pt x="574" y="570"/>
                  <a:pt x="586" y="570"/>
                  <a:pt x="586" y="553"/>
                </a:cubicBezTo>
                <a:cubicBezTo>
                  <a:pt x="586" y="544"/>
                  <a:pt x="577" y="544"/>
                  <a:pt x="567" y="544"/>
                </a:cubicBezTo>
                <a:cubicBezTo>
                  <a:pt x="534" y="544"/>
                  <a:pt x="522" y="536"/>
                  <a:pt x="511" y="506"/>
                </a:cubicBezTo>
                <a:lnTo>
                  <a:pt x="392" y="232"/>
                </a:lnTo>
              </a:path>
            </a:pathLst>
          </a:custGeom>
          <a:solidFill>
            <a:srgbClr val="000000"/>
          </a:solidFill>
          <a:ln w="12600">
            <a:noFill/>
          </a:ln>
        </p:spPr>
      </p:sp>
      <p:sp>
        <p:nvSpPr>
          <p:cNvPr id="336" name="Freeform 35"/>
          <p:cNvSpPr/>
          <p:nvPr/>
        </p:nvSpPr>
        <p:spPr>
          <a:xfrm>
            <a:off x="4716720" y="2798640"/>
            <a:ext cx="204480" cy="203760"/>
          </a:xfrm>
          <a:custGeom>
            <a:avLst/>
            <a:gdLst/>
            <a:ahLst/>
            <a:rect l="0" t="0" r="r" b="b"/>
            <a:pathLst>
              <a:path w="568" h="566">
                <a:moveTo>
                  <a:pt x="336" y="59"/>
                </a:moveTo>
                <a:cubicBezTo>
                  <a:pt x="343" y="35"/>
                  <a:pt x="345" y="31"/>
                  <a:pt x="355" y="28"/>
                </a:cubicBezTo>
                <a:cubicBezTo>
                  <a:pt x="364" y="26"/>
                  <a:pt x="390" y="26"/>
                  <a:pt x="409" y="26"/>
                </a:cubicBezTo>
                <a:cubicBezTo>
                  <a:pt x="492" y="26"/>
                  <a:pt x="530" y="28"/>
                  <a:pt x="530" y="95"/>
                </a:cubicBezTo>
                <a:cubicBezTo>
                  <a:pt x="530" y="106"/>
                  <a:pt x="527" y="139"/>
                  <a:pt x="522" y="161"/>
                </a:cubicBezTo>
                <a:cubicBezTo>
                  <a:pt x="522" y="165"/>
                  <a:pt x="520" y="175"/>
                  <a:pt x="520" y="177"/>
                </a:cubicBezTo>
                <a:cubicBezTo>
                  <a:pt x="520" y="182"/>
                  <a:pt x="522" y="187"/>
                  <a:pt x="530" y="187"/>
                </a:cubicBezTo>
                <a:cubicBezTo>
                  <a:pt x="539" y="187"/>
                  <a:pt x="541" y="182"/>
                  <a:pt x="544" y="168"/>
                </a:cubicBezTo>
                <a:lnTo>
                  <a:pt x="565" y="24"/>
                </a:lnTo>
                <a:cubicBezTo>
                  <a:pt x="567" y="19"/>
                  <a:pt x="567" y="12"/>
                  <a:pt x="567" y="9"/>
                </a:cubicBezTo>
                <a:cubicBezTo>
                  <a:pt x="567" y="0"/>
                  <a:pt x="558" y="0"/>
                  <a:pt x="544" y="0"/>
                </a:cubicBezTo>
                <a:lnTo>
                  <a:pt x="83" y="0"/>
                </a:lnTo>
                <a:cubicBezTo>
                  <a:pt x="61" y="0"/>
                  <a:pt x="61" y="0"/>
                  <a:pt x="54" y="17"/>
                </a:cubicBezTo>
                <a:lnTo>
                  <a:pt x="5" y="163"/>
                </a:lnTo>
                <a:cubicBezTo>
                  <a:pt x="5" y="165"/>
                  <a:pt x="0" y="177"/>
                  <a:pt x="0" y="180"/>
                </a:cubicBezTo>
                <a:cubicBezTo>
                  <a:pt x="0" y="184"/>
                  <a:pt x="5" y="187"/>
                  <a:pt x="9" y="187"/>
                </a:cubicBezTo>
                <a:cubicBezTo>
                  <a:pt x="19" y="187"/>
                  <a:pt x="19" y="184"/>
                  <a:pt x="24" y="170"/>
                </a:cubicBezTo>
                <a:cubicBezTo>
                  <a:pt x="69" y="40"/>
                  <a:pt x="90" y="26"/>
                  <a:pt x="215" y="26"/>
                </a:cubicBezTo>
                <a:lnTo>
                  <a:pt x="246" y="26"/>
                </a:lnTo>
                <a:cubicBezTo>
                  <a:pt x="270" y="26"/>
                  <a:pt x="270" y="28"/>
                  <a:pt x="270" y="35"/>
                </a:cubicBezTo>
                <a:cubicBezTo>
                  <a:pt x="270" y="40"/>
                  <a:pt x="267" y="52"/>
                  <a:pt x="267" y="54"/>
                </a:cubicBezTo>
                <a:lnTo>
                  <a:pt x="156" y="499"/>
                </a:lnTo>
                <a:cubicBezTo>
                  <a:pt x="147" y="529"/>
                  <a:pt x="144" y="539"/>
                  <a:pt x="57" y="539"/>
                </a:cubicBezTo>
                <a:cubicBezTo>
                  <a:pt x="26" y="539"/>
                  <a:pt x="21" y="539"/>
                  <a:pt x="21" y="555"/>
                </a:cubicBezTo>
                <a:cubicBezTo>
                  <a:pt x="21" y="565"/>
                  <a:pt x="31" y="565"/>
                  <a:pt x="35" y="565"/>
                </a:cubicBezTo>
                <a:cubicBezTo>
                  <a:pt x="57" y="565"/>
                  <a:pt x="80" y="562"/>
                  <a:pt x="104" y="562"/>
                </a:cubicBezTo>
                <a:cubicBezTo>
                  <a:pt x="128" y="562"/>
                  <a:pt x="151" y="562"/>
                  <a:pt x="175" y="562"/>
                </a:cubicBezTo>
                <a:cubicBezTo>
                  <a:pt x="199" y="562"/>
                  <a:pt x="222" y="562"/>
                  <a:pt x="244" y="562"/>
                </a:cubicBezTo>
                <a:cubicBezTo>
                  <a:pt x="267" y="562"/>
                  <a:pt x="293" y="565"/>
                  <a:pt x="317" y="565"/>
                </a:cubicBezTo>
                <a:cubicBezTo>
                  <a:pt x="324" y="565"/>
                  <a:pt x="336" y="565"/>
                  <a:pt x="336" y="548"/>
                </a:cubicBezTo>
                <a:cubicBezTo>
                  <a:pt x="336" y="539"/>
                  <a:pt x="329" y="539"/>
                  <a:pt x="307" y="539"/>
                </a:cubicBezTo>
                <a:cubicBezTo>
                  <a:pt x="286" y="539"/>
                  <a:pt x="274" y="539"/>
                  <a:pt x="253" y="536"/>
                </a:cubicBezTo>
                <a:cubicBezTo>
                  <a:pt x="229" y="534"/>
                  <a:pt x="222" y="532"/>
                  <a:pt x="222" y="520"/>
                </a:cubicBezTo>
                <a:cubicBezTo>
                  <a:pt x="222" y="518"/>
                  <a:pt x="222" y="513"/>
                  <a:pt x="225" y="501"/>
                </a:cubicBezTo>
                <a:lnTo>
                  <a:pt x="336" y="59"/>
                </a:lnTo>
              </a:path>
            </a:pathLst>
          </a:custGeom>
          <a:solidFill>
            <a:srgbClr val="000000"/>
          </a:solidFill>
          <a:ln w="12600">
            <a:noFill/>
          </a:ln>
        </p:spPr>
      </p:sp>
      <p:sp>
        <p:nvSpPr>
          <p:cNvPr id="337" name="Freeform 36"/>
          <p:cNvSpPr/>
          <p:nvPr/>
        </p:nvSpPr>
        <p:spPr>
          <a:xfrm>
            <a:off x="4942800" y="2776680"/>
            <a:ext cx="70920" cy="299880"/>
          </a:xfrm>
          <a:custGeom>
            <a:avLst/>
            <a:gdLst/>
            <a:ahLst/>
            <a:rect l="0" t="0" r="r" b="b"/>
            <a:pathLst>
              <a:path w="197" h="833">
                <a:moveTo>
                  <a:pt x="196" y="416"/>
                </a:moveTo>
                <a:cubicBezTo>
                  <a:pt x="196" y="352"/>
                  <a:pt x="187" y="251"/>
                  <a:pt x="139" y="156"/>
                </a:cubicBezTo>
                <a:cubicBezTo>
                  <a:pt x="90" y="54"/>
                  <a:pt x="17" y="0"/>
                  <a:pt x="9" y="0"/>
                </a:cubicBezTo>
                <a:cubicBezTo>
                  <a:pt x="2" y="0"/>
                  <a:pt x="0" y="2"/>
                  <a:pt x="0" y="9"/>
                </a:cubicBezTo>
                <a:cubicBezTo>
                  <a:pt x="0" y="12"/>
                  <a:pt x="0" y="12"/>
                  <a:pt x="17" y="28"/>
                </a:cubicBezTo>
                <a:cubicBezTo>
                  <a:pt x="99" y="111"/>
                  <a:pt x="147" y="243"/>
                  <a:pt x="147" y="416"/>
                </a:cubicBezTo>
                <a:cubicBezTo>
                  <a:pt x="147" y="560"/>
                  <a:pt x="116" y="707"/>
                  <a:pt x="12" y="811"/>
                </a:cubicBezTo>
                <a:cubicBezTo>
                  <a:pt x="0" y="820"/>
                  <a:pt x="0" y="822"/>
                  <a:pt x="0" y="825"/>
                </a:cubicBezTo>
                <a:cubicBezTo>
                  <a:pt x="0" y="830"/>
                  <a:pt x="2" y="832"/>
                  <a:pt x="9" y="832"/>
                </a:cubicBezTo>
                <a:cubicBezTo>
                  <a:pt x="17" y="832"/>
                  <a:pt x="92" y="775"/>
                  <a:pt x="142" y="671"/>
                </a:cubicBezTo>
                <a:cubicBezTo>
                  <a:pt x="184" y="579"/>
                  <a:pt x="196" y="487"/>
                  <a:pt x="196" y="416"/>
                </a:cubicBezTo>
              </a:path>
            </a:pathLst>
          </a:custGeom>
          <a:solidFill>
            <a:srgbClr val="000000"/>
          </a:solidFill>
          <a:ln w="12600">
            <a:noFill/>
          </a:ln>
        </p:spPr>
      </p:sp>
      <p:sp>
        <p:nvSpPr>
          <p:cNvPr id="338" name="Freeform 37"/>
          <p:cNvSpPr/>
          <p:nvPr/>
        </p:nvSpPr>
        <p:spPr>
          <a:xfrm>
            <a:off x="5058720" y="2776680"/>
            <a:ext cx="70920" cy="299880"/>
          </a:xfrm>
          <a:custGeom>
            <a:avLst/>
            <a:gdLst/>
            <a:ahLst/>
            <a:rect l="0" t="0" r="r" b="b"/>
            <a:pathLst>
              <a:path w="197" h="833">
                <a:moveTo>
                  <a:pt x="196" y="416"/>
                </a:moveTo>
                <a:cubicBezTo>
                  <a:pt x="196" y="352"/>
                  <a:pt x="187" y="251"/>
                  <a:pt x="139" y="156"/>
                </a:cubicBezTo>
                <a:cubicBezTo>
                  <a:pt x="90" y="54"/>
                  <a:pt x="17" y="0"/>
                  <a:pt x="9" y="0"/>
                </a:cubicBezTo>
                <a:cubicBezTo>
                  <a:pt x="2" y="0"/>
                  <a:pt x="0" y="2"/>
                  <a:pt x="0" y="9"/>
                </a:cubicBezTo>
                <a:cubicBezTo>
                  <a:pt x="0" y="12"/>
                  <a:pt x="0" y="12"/>
                  <a:pt x="17" y="28"/>
                </a:cubicBezTo>
                <a:cubicBezTo>
                  <a:pt x="99" y="111"/>
                  <a:pt x="147" y="243"/>
                  <a:pt x="147" y="416"/>
                </a:cubicBezTo>
                <a:cubicBezTo>
                  <a:pt x="147" y="560"/>
                  <a:pt x="116" y="707"/>
                  <a:pt x="12" y="811"/>
                </a:cubicBezTo>
                <a:cubicBezTo>
                  <a:pt x="0" y="820"/>
                  <a:pt x="0" y="822"/>
                  <a:pt x="0" y="825"/>
                </a:cubicBezTo>
                <a:cubicBezTo>
                  <a:pt x="0" y="830"/>
                  <a:pt x="2" y="832"/>
                  <a:pt x="9" y="832"/>
                </a:cubicBezTo>
                <a:cubicBezTo>
                  <a:pt x="17" y="832"/>
                  <a:pt x="92" y="775"/>
                  <a:pt x="142" y="671"/>
                </a:cubicBezTo>
                <a:cubicBezTo>
                  <a:pt x="184" y="579"/>
                  <a:pt x="196" y="487"/>
                  <a:pt x="196" y="416"/>
                </a:cubicBezTo>
              </a:path>
            </a:pathLst>
          </a:custGeom>
          <a:solidFill>
            <a:srgbClr val="000000"/>
          </a:solidFill>
          <a:ln w="12600">
            <a:noFill/>
          </a:ln>
        </p:spPr>
      </p:sp>
      <p:sp>
        <p:nvSpPr>
          <p:cNvPr id="339" name="Freeform 38"/>
          <p:cNvSpPr/>
          <p:nvPr/>
        </p:nvSpPr>
        <p:spPr>
          <a:xfrm>
            <a:off x="5181120" y="2738520"/>
            <a:ext cx="77760" cy="140040"/>
          </a:xfrm>
          <a:custGeom>
            <a:avLst/>
            <a:gdLst/>
            <a:ahLst/>
            <a:rect l="0" t="0" r="r" b="b"/>
            <a:pathLst>
              <a:path w="216" h="389">
                <a:moveTo>
                  <a:pt x="132" y="17"/>
                </a:moveTo>
                <a:cubicBezTo>
                  <a:pt x="132" y="0"/>
                  <a:pt x="132" y="0"/>
                  <a:pt x="116" y="0"/>
                </a:cubicBezTo>
                <a:cubicBezTo>
                  <a:pt x="78" y="38"/>
                  <a:pt x="24" y="38"/>
                  <a:pt x="0" y="38"/>
                </a:cubicBezTo>
                <a:lnTo>
                  <a:pt x="0" y="59"/>
                </a:lnTo>
                <a:cubicBezTo>
                  <a:pt x="14" y="59"/>
                  <a:pt x="52" y="59"/>
                  <a:pt x="85" y="43"/>
                </a:cubicBezTo>
                <a:lnTo>
                  <a:pt x="85" y="340"/>
                </a:lnTo>
                <a:cubicBezTo>
                  <a:pt x="85" y="359"/>
                  <a:pt x="85" y="366"/>
                  <a:pt x="26" y="366"/>
                </a:cubicBezTo>
                <a:lnTo>
                  <a:pt x="5" y="366"/>
                </a:lnTo>
                <a:lnTo>
                  <a:pt x="5" y="388"/>
                </a:lnTo>
                <a:cubicBezTo>
                  <a:pt x="14" y="388"/>
                  <a:pt x="87" y="385"/>
                  <a:pt x="109" y="385"/>
                </a:cubicBezTo>
                <a:cubicBezTo>
                  <a:pt x="128" y="385"/>
                  <a:pt x="201" y="388"/>
                  <a:pt x="215" y="388"/>
                </a:cubicBezTo>
                <a:lnTo>
                  <a:pt x="215" y="366"/>
                </a:lnTo>
                <a:lnTo>
                  <a:pt x="191" y="366"/>
                </a:lnTo>
                <a:cubicBezTo>
                  <a:pt x="132" y="366"/>
                  <a:pt x="132" y="359"/>
                  <a:pt x="132" y="340"/>
                </a:cubicBezTo>
                <a:lnTo>
                  <a:pt x="132" y="17"/>
                </a:lnTo>
              </a:path>
            </a:pathLst>
          </a:custGeom>
          <a:solidFill>
            <a:srgbClr val="000000"/>
          </a:solidFill>
          <a:ln w="12600">
            <a:noFill/>
          </a:ln>
        </p:spPr>
      </p:sp>
      <p:sp>
        <p:nvSpPr>
          <p:cNvPr id="340" name="Freeform 39"/>
          <p:cNvSpPr/>
          <p:nvPr/>
        </p:nvSpPr>
        <p:spPr>
          <a:xfrm>
            <a:off x="5293440" y="2720520"/>
            <a:ext cx="91440" cy="210600"/>
          </a:xfrm>
          <a:custGeom>
            <a:avLst/>
            <a:gdLst/>
            <a:ahLst/>
            <a:rect l="0" t="0" r="r" b="b"/>
            <a:pathLst>
              <a:path w="254" h="585">
                <a:moveTo>
                  <a:pt x="248" y="26"/>
                </a:moveTo>
                <a:cubicBezTo>
                  <a:pt x="253" y="19"/>
                  <a:pt x="253" y="17"/>
                  <a:pt x="253" y="14"/>
                </a:cubicBezTo>
                <a:cubicBezTo>
                  <a:pt x="253" y="5"/>
                  <a:pt x="246" y="0"/>
                  <a:pt x="239" y="0"/>
                </a:cubicBezTo>
                <a:cubicBezTo>
                  <a:pt x="229" y="0"/>
                  <a:pt x="225" y="7"/>
                  <a:pt x="222" y="14"/>
                </a:cubicBezTo>
                <a:lnTo>
                  <a:pt x="2" y="558"/>
                </a:lnTo>
                <a:cubicBezTo>
                  <a:pt x="0" y="565"/>
                  <a:pt x="0" y="567"/>
                  <a:pt x="0" y="570"/>
                </a:cubicBezTo>
                <a:cubicBezTo>
                  <a:pt x="0" y="579"/>
                  <a:pt x="7" y="584"/>
                  <a:pt x="14" y="584"/>
                </a:cubicBezTo>
                <a:cubicBezTo>
                  <a:pt x="24" y="584"/>
                  <a:pt x="26" y="577"/>
                  <a:pt x="31" y="570"/>
                </a:cubicBezTo>
                <a:lnTo>
                  <a:pt x="248" y="26"/>
                </a:lnTo>
              </a:path>
            </a:pathLst>
          </a:custGeom>
          <a:solidFill>
            <a:srgbClr val="000000"/>
          </a:solidFill>
          <a:ln w="12600">
            <a:noFill/>
          </a:ln>
        </p:spPr>
      </p:sp>
      <p:sp>
        <p:nvSpPr>
          <p:cNvPr id="341" name="Freeform 40"/>
          <p:cNvSpPr/>
          <p:nvPr/>
        </p:nvSpPr>
        <p:spPr>
          <a:xfrm>
            <a:off x="5411160" y="2738520"/>
            <a:ext cx="97560" cy="144000"/>
          </a:xfrm>
          <a:custGeom>
            <a:avLst/>
            <a:gdLst/>
            <a:ahLst/>
            <a:rect l="0" t="0" r="r" b="b"/>
            <a:pathLst>
              <a:path w="271" h="400">
                <a:moveTo>
                  <a:pt x="128" y="194"/>
                </a:moveTo>
                <a:cubicBezTo>
                  <a:pt x="175" y="194"/>
                  <a:pt x="208" y="225"/>
                  <a:pt x="208" y="288"/>
                </a:cubicBezTo>
                <a:cubicBezTo>
                  <a:pt x="208" y="359"/>
                  <a:pt x="165" y="380"/>
                  <a:pt x="130" y="380"/>
                </a:cubicBezTo>
                <a:cubicBezTo>
                  <a:pt x="106" y="380"/>
                  <a:pt x="57" y="376"/>
                  <a:pt x="31" y="340"/>
                </a:cubicBezTo>
                <a:cubicBezTo>
                  <a:pt x="59" y="340"/>
                  <a:pt x="66" y="319"/>
                  <a:pt x="66" y="307"/>
                </a:cubicBezTo>
                <a:cubicBezTo>
                  <a:pt x="66" y="288"/>
                  <a:pt x="52" y="277"/>
                  <a:pt x="33" y="277"/>
                </a:cubicBezTo>
                <a:cubicBezTo>
                  <a:pt x="17" y="277"/>
                  <a:pt x="0" y="286"/>
                  <a:pt x="0" y="310"/>
                </a:cubicBezTo>
                <a:cubicBezTo>
                  <a:pt x="0" y="364"/>
                  <a:pt x="61" y="399"/>
                  <a:pt x="132" y="399"/>
                </a:cubicBezTo>
                <a:cubicBezTo>
                  <a:pt x="213" y="399"/>
                  <a:pt x="270" y="345"/>
                  <a:pt x="270" y="288"/>
                </a:cubicBezTo>
                <a:cubicBezTo>
                  <a:pt x="270" y="241"/>
                  <a:pt x="232" y="196"/>
                  <a:pt x="168" y="182"/>
                </a:cubicBezTo>
                <a:cubicBezTo>
                  <a:pt x="229" y="161"/>
                  <a:pt x="251" y="116"/>
                  <a:pt x="251" y="80"/>
                </a:cubicBezTo>
                <a:cubicBezTo>
                  <a:pt x="251" y="35"/>
                  <a:pt x="199" y="0"/>
                  <a:pt x="132" y="0"/>
                </a:cubicBezTo>
                <a:cubicBezTo>
                  <a:pt x="69" y="0"/>
                  <a:pt x="19" y="31"/>
                  <a:pt x="19" y="78"/>
                </a:cubicBezTo>
                <a:cubicBezTo>
                  <a:pt x="19" y="99"/>
                  <a:pt x="31" y="109"/>
                  <a:pt x="50" y="109"/>
                </a:cubicBezTo>
                <a:cubicBezTo>
                  <a:pt x="66" y="109"/>
                  <a:pt x="78" y="97"/>
                  <a:pt x="78" y="80"/>
                </a:cubicBezTo>
                <a:cubicBezTo>
                  <a:pt x="78" y="61"/>
                  <a:pt x="66" y="50"/>
                  <a:pt x="50" y="50"/>
                </a:cubicBezTo>
                <a:cubicBezTo>
                  <a:pt x="69" y="24"/>
                  <a:pt x="109" y="17"/>
                  <a:pt x="132" y="17"/>
                </a:cubicBezTo>
                <a:cubicBezTo>
                  <a:pt x="158" y="17"/>
                  <a:pt x="194" y="31"/>
                  <a:pt x="194" y="80"/>
                </a:cubicBezTo>
                <a:cubicBezTo>
                  <a:pt x="194" y="106"/>
                  <a:pt x="187" y="132"/>
                  <a:pt x="170" y="151"/>
                </a:cubicBezTo>
                <a:cubicBezTo>
                  <a:pt x="151" y="173"/>
                  <a:pt x="135" y="175"/>
                  <a:pt x="106" y="175"/>
                </a:cubicBezTo>
                <a:cubicBezTo>
                  <a:pt x="92" y="177"/>
                  <a:pt x="90" y="177"/>
                  <a:pt x="87" y="177"/>
                </a:cubicBezTo>
                <a:cubicBezTo>
                  <a:pt x="85" y="177"/>
                  <a:pt x="80" y="177"/>
                  <a:pt x="80" y="184"/>
                </a:cubicBezTo>
                <a:cubicBezTo>
                  <a:pt x="80" y="194"/>
                  <a:pt x="87" y="194"/>
                  <a:pt x="97" y="194"/>
                </a:cubicBezTo>
                <a:lnTo>
                  <a:pt x="128" y="194"/>
                </a:lnTo>
              </a:path>
            </a:pathLst>
          </a:custGeom>
          <a:solidFill>
            <a:srgbClr val="000000"/>
          </a:solidFill>
          <a:ln w="12600">
            <a:noFill/>
          </a:ln>
        </p:spPr>
      </p:sp>
      <p:sp>
        <p:nvSpPr>
          <p:cNvPr id="342" name="Freeform 41"/>
          <p:cNvSpPr/>
          <p:nvPr/>
        </p:nvSpPr>
        <p:spPr>
          <a:xfrm>
            <a:off x="5640120" y="2872080"/>
            <a:ext cx="147600" cy="133200"/>
          </a:xfrm>
          <a:custGeom>
            <a:avLst/>
            <a:gdLst/>
            <a:ahLst/>
            <a:rect l="0" t="0" r="r" b="b"/>
            <a:pathLst>
              <a:path w="410" h="370">
                <a:moveTo>
                  <a:pt x="331" y="83"/>
                </a:moveTo>
                <a:cubicBezTo>
                  <a:pt x="340" y="64"/>
                  <a:pt x="355" y="26"/>
                  <a:pt x="409" y="26"/>
                </a:cubicBezTo>
                <a:lnTo>
                  <a:pt x="409" y="0"/>
                </a:lnTo>
                <a:cubicBezTo>
                  <a:pt x="390" y="2"/>
                  <a:pt x="364" y="2"/>
                  <a:pt x="345" y="2"/>
                </a:cubicBezTo>
                <a:cubicBezTo>
                  <a:pt x="326" y="2"/>
                  <a:pt x="288" y="0"/>
                  <a:pt x="274" y="0"/>
                </a:cubicBezTo>
                <a:lnTo>
                  <a:pt x="274" y="26"/>
                </a:lnTo>
                <a:cubicBezTo>
                  <a:pt x="305" y="26"/>
                  <a:pt x="314" y="45"/>
                  <a:pt x="314" y="61"/>
                </a:cubicBezTo>
                <a:cubicBezTo>
                  <a:pt x="314" y="69"/>
                  <a:pt x="312" y="73"/>
                  <a:pt x="307" y="83"/>
                </a:cubicBezTo>
                <a:lnTo>
                  <a:pt x="222" y="295"/>
                </a:lnTo>
                <a:lnTo>
                  <a:pt x="130" y="61"/>
                </a:lnTo>
                <a:cubicBezTo>
                  <a:pt x="125" y="52"/>
                  <a:pt x="125" y="50"/>
                  <a:pt x="125" y="47"/>
                </a:cubicBezTo>
                <a:cubicBezTo>
                  <a:pt x="125" y="26"/>
                  <a:pt x="156" y="26"/>
                  <a:pt x="173" y="26"/>
                </a:cubicBezTo>
                <a:lnTo>
                  <a:pt x="173" y="0"/>
                </a:lnTo>
                <a:cubicBezTo>
                  <a:pt x="147" y="0"/>
                  <a:pt x="99" y="2"/>
                  <a:pt x="80" y="2"/>
                </a:cubicBezTo>
                <a:cubicBezTo>
                  <a:pt x="59" y="2"/>
                  <a:pt x="26" y="2"/>
                  <a:pt x="0" y="0"/>
                </a:cubicBezTo>
                <a:lnTo>
                  <a:pt x="0" y="26"/>
                </a:lnTo>
                <a:cubicBezTo>
                  <a:pt x="52" y="26"/>
                  <a:pt x="57" y="31"/>
                  <a:pt x="66" y="57"/>
                </a:cubicBezTo>
                <a:lnTo>
                  <a:pt x="187" y="354"/>
                </a:lnTo>
                <a:cubicBezTo>
                  <a:pt x="191" y="366"/>
                  <a:pt x="194" y="369"/>
                  <a:pt x="206" y="369"/>
                </a:cubicBezTo>
                <a:cubicBezTo>
                  <a:pt x="215" y="369"/>
                  <a:pt x="220" y="362"/>
                  <a:pt x="222" y="354"/>
                </a:cubicBezTo>
                <a:lnTo>
                  <a:pt x="331" y="83"/>
                </a:lnTo>
              </a:path>
            </a:pathLst>
          </a:custGeom>
          <a:solidFill>
            <a:srgbClr val="000000"/>
          </a:solidFill>
          <a:ln w="12600">
            <a:noFill/>
          </a:ln>
        </p:spPr>
      </p:sp>
      <p:sp>
        <p:nvSpPr>
          <p:cNvPr id="343" name="Freeform 42"/>
          <p:cNvSpPr/>
          <p:nvPr/>
        </p:nvSpPr>
        <p:spPr>
          <a:xfrm>
            <a:off x="5801760" y="2866680"/>
            <a:ext cx="99000" cy="138240"/>
          </a:xfrm>
          <a:custGeom>
            <a:avLst/>
            <a:gdLst/>
            <a:ahLst/>
            <a:rect l="0" t="0" r="r" b="b"/>
            <a:pathLst>
              <a:path w="275" h="384">
                <a:moveTo>
                  <a:pt x="147" y="213"/>
                </a:moveTo>
                <a:cubicBezTo>
                  <a:pt x="165" y="215"/>
                  <a:pt x="234" y="229"/>
                  <a:pt x="234" y="288"/>
                </a:cubicBezTo>
                <a:cubicBezTo>
                  <a:pt x="234" y="331"/>
                  <a:pt x="206" y="366"/>
                  <a:pt x="139" y="366"/>
                </a:cubicBezTo>
                <a:cubicBezTo>
                  <a:pt x="69" y="366"/>
                  <a:pt x="38" y="317"/>
                  <a:pt x="24" y="246"/>
                </a:cubicBezTo>
                <a:cubicBezTo>
                  <a:pt x="21" y="236"/>
                  <a:pt x="19" y="232"/>
                  <a:pt x="12" y="232"/>
                </a:cubicBezTo>
                <a:cubicBezTo>
                  <a:pt x="0" y="232"/>
                  <a:pt x="0" y="239"/>
                  <a:pt x="0" y="253"/>
                </a:cubicBezTo>
                <a:lnTo>
                  <a:pt x="0" y="364"/>
                </a:lnTo>
                <a:cubicBezTo>
                  <a:pt x="0" y="378"/>
                  <a:pt x="0" y="383"/>
                  <a:pt x="9" y="383"/>
                </a:cubicBezTo>
                <a:cubicBezTo>
                  <a:pt x="14" y="383"/>
                  <a:pt x="14" y="383"/>
                  <a:pt x="31" y="366"/>
                </a:cubicBezTo>
                <a:cubicBezTo>
                  <a:pt x="31" y="366"/>
                  <a:pt x="31" y="364"/>
                  <a:pt x="47" y="347"/>
                </a:cubicBezTo>
                <a:cubicBezTo>
                  <a:pt x="83" y="383"/>
                  <a:pt x="121" y="383"/>
                  <a:pt x="139" y="383"/>
                </a:cubicBezTo>
                <a:cubicBezTo>
                  <a:pt x="236" y="383"/>
                  <a:pt x="274" y="328"/>
                  <a:pt x="274" y="267"/>
                </a:cubicBezTo>
                <a:cubicBezTo>
                  <a:pt x="274" y="222"/>
                  <a:pt x="248" y="199"/>
                  <a:pt x="239" y="189"/>
                </a:cubicBezTo>
                <a:cubicBezTo>
                  <a:pt x="210" y="161"/>
                  <a:pt x="180" y="154"/>
                  <a:pt x="144" y="149"/>
                </a:cubicBezTo>
                <a:cubicBezTo>
                  <a:pt x="97" y="139"/>
                  <a:pt x="40" y="128"/>
                  <a:pt x="40" y="80"/>
                </a:cubicBezTo>
                <a:cubicBezTo>
                  <a:pt x="40" y="50"/>
                  <a:pt x="61" y="17"/>
                  <a:pt x="135" y="17"/>
                </a:cubicBezTo>
                <a:cubicBezTo>
                  <a:pt x="227" y="17"/>
                  <a:pt x="229" y="92"/>
                  <a:pt x="232" y="118"/>
                </a:cubicBezTo>
                <a:cubicBezTo>
                  <a:pt x="234" y="125"/>
                  <a:pt x="241" y="125"/>
                  <a:pt x="241" y="125"/>
                </a:cubicBezTo>
                <a:cubicBezTo>
                  <a:pt x="253" y="125"/>
                  <a:pt x="253" y="121"/>
                  <a:pt x="253" y="104"/>
                </a:cubicBezTo>
                <a:lnTo>
                  <a:pt x="253" y="19"/>
                </a:lnTo>
                <a:cubicBezTo>
                  <a:pt x="253" y="5"/>
                  <a:pt x="253" y="0"/>
                  <a:pt x="244" y="0"/>
                </a:cubicBezTo>
                <a:cubicBezTo>
                  <a:pt x="239" y="0"/>
                  <a:pt x="239" y="0"/>
                  <a:pt x="227" y="9"/>
                </a:cubicBezTo>
                <a:cubicBezTo>
                  <a:pt x="225" y="14"/>
                  <a:pt x="215" y="21"/>
                  <a:pt x="213" y="24"/>
                </a:cubicBezTo>
                <a:cubicBezTo>
                  <a:pt x="182" y="0"/>
                  <a:pt x="147" y="0"/>
                  <a:pt x="135" y="0"/>
                </a:cubicBezTo>
                <a:cubicBezTo>
                  <a:pt x="31" y="0"/>
                  <a:pt x="0" y="57"/>
                  <a:pt x="0" y="102"/>
                </a:cubicBezTo>
                <a:cubicBezTo>
                  <a:pt x="0" y="132"/>
                  <a:pt x="14" y="156"/>
                  <a:pt x="35" y="175"/>
                </a:cubicBezTo>
                <a:cubicBezTo>
                  <a:pt x="64" y="196"/>
                  <a:pt x="87" y="201"/>
                  <a:pt x="147" y="213"/>
                </a:cubicBezTo>
              </a:path>
            </a:pathLst>
          </a:custGeom>
          <a:solidFill>
            <a:srgbClr val="000000"/>
          </a:solidFill>
          <a:ln w="12600">
            <a:noFill/>
          </a:ln>
        </p:spPr>
      </p:sp>
      <p:sp>
        <p:nvSpPr>
          <p:cNvPr id="344" name="Freeform 43"/>
          <p:cNvSpPr/>
          <p:nvPr/>
        </p:nvSpPr>
        <p:spPr>
          <a:xfrm>
            <a:off x="6022080" y="2797200"/>
            <a:ext cx="214920" cy="212040"/>
          </a:xfrm>
          <a:custGeom>
            <a:avLst/>
            <a:gdLst/>
            <a:ahLst/>
            <a:rect l="0" t="0" r="r" b="b"/>
            <a:pathLst>
              <a:path w="280" h="249">
                <a:moveTo>
                  <a:pt x="54" y="31"/>
                </a:moveTo>
                <a:cubicBezTo>
                  <a:pt x="59" y="12"/>
                  <a:pt x="61" y="2"/>
                  <a:pt x="78" y="0"/>
                </a:cubicBezTo>
                <a:cubicBezTo>
                  <a:pt x="85" y="0"/>
                  <a:pt x="111" y="0"/>
                  <a:pt x="127" y="0"/>
                </a:cubicBezTo>
                <a:cubicBezTo>
                  <a:pt x="186" y="0"/>
                  <a:pt x="279" y="0"/>
                  <a:pt x="279" y="83"/>
                </a:cubicBezTo>
                <a:cubicBezTo>
                  <a:pt x="279" y="111"/>
                  <a:pt x="267" y="168"/>
                  <a:pt x="234" y="201"/>
                </a:cubicBezTo>
                <a:cubicBezTo>
                  <a:pt x="212" y="222"/>
                  <a:pt x="167" y="248"/>
                  <a:pt x="92" y="248"/>
                </a:cubicBezTo>
                <a:lnTo>
                  <a:pt x="0" y="248"/>
                </a:lnTo>
                <a:lnTo>
                  <a:pt x="54" y="31"/>
                </a:lnTo>
              </a:path>
              <a:path w="597" h="589">
                <a:moveTo>
                  <a:pt x="400" y="286"/>
                </a:moveTo>
                <a:cubicBezTo>
                  <a:pt x="482" y="267"/>
                  <a:pt x="582" y="210"/>
                  <a:pt x="582" y="125"/>
                </a:cubicBezTo>
                <a:cubicBezTo>
                  <a:pt x="582" y="54"/>
                  <a:pt x="508" y="0"/>
                  <a:pt x="397" y="0"/>
                </a:cubicBezTo>
                <a:lnTo>
                  <a:pt x="161" y="0"/>
                </a:lnTo>
                <a:cubicBezTo>
                  <a:pt x="144" y="0"/>
                  <a:pt x="137" y="0"/>
                  <a:pt x="137" y="17"/>
                </a:cubicBezTo>
                <a:cubicBezTo>
                  <a:pt x="137" y="26"/>
                  <a:pt x="144" y="26"/>
                  <a:pt x="158" y="26"/>
                </a:cubicBezTo>
                <a:cubicBezTo>
                  <a:pt x="161" y="26"/>
                  <a:pt x="177" y="26"/>
                  <a:pt x="191" y="28"/>
                </a:cubicBezTo>
                <a:cubicBezTo>
                  <a:pt x="206" y="28"/>
                  <a:pt x="213" y="31"/>
                  <a:pt x="213" y="40"/>
                </a:cubicBezTo>
                <a:cubicBezTo>
                  <a:pt x="213" y="45"/>
                  <a:pt x="213" y="47"/>
                  <a:pt x="210" y="57"/>
                </a:cubicBezTo>
                <a:lnTo>
                  <a:pt x="99" y="503"/>
                </a:lnTo>
                <a:cubicBezTo>
                  <a:pt x="90" y="536"/>
                  <a:pt x="87" y="544"/>
                  <a:pt x="24" y="544"/>
                </a:cubicBezTo>
                <a:cubicBezTo>
                  <a:pt x="7" y="544"/>
                  <a:pt x="0" y="544"/>
                  <a:pt x="0" y="560"/>
                </a:cubicBezTo>
                <a:cubicBezTo>
                  <a:pt x="0" y="570"/>
                  <a:pt x="9" y="570"/>
                  <a:pt x="12" y="570"/>
                </a:cubicBezTo>
                <a:cubicBezTo>
                  <a:pt x="35" y="570"/>
                  <a:pt x="95" y="567"/>
                  <a:pt x="116" y="567"/>
                </a:cubicBezTo>
                <a:cubicBezTo>
                  <a:pt x="139" y="567"/>
                  <a:pt x="199" y="570"/>
                  <a:pt x="222" y="570"/>
                </a:cubicBezTo>
                <a:cubicBezTo>
                  <a:pt x="229" y="570"/>
                  <a:pt x="239" y="570"/>
                  <a:pt x="239" y="553"/>
                </a:cubicBezTo>
                <a:cubicBezTo>
                  <a:pt x="239" y="544"/>
                  <a:pt x="232" y="544"/>
                  <a:pt x="215" y="544"/>
                </a:cubicBezTo>
                <a:cubicBezTo>
                  <a:pt x="184" y="544"/>
                  <a:pt x="161" y="544"/>
                  <a:pt x="161" y="529"/>
                </a:cubicBezTo>
                <a:cubicBezTo>
                  <a:pt x="161" y="525"/>
                  <a:pt x="163" y="520"/>
                  <a:pt x="165" y="515"/>
                </a:cubicBezTo>
                <a:lnTo>
                  <a:pt x="220" y="293"/>
                </a:lnTo>
                <a:lnTo>
                  <a:pt x="319" y="293"/>
                </a:lnTo>
                <a:cubicBezTo>
                  <a:pt x="395" y="293"/>
                  <a:pt x="409" y="340"/>
                  <a:pt x="409" y="369"/>
                </a:cubicBezTo>
                <a:cubicBezTo>
                  <a:pt x="409" y="383"/>
                  <a:pt x="402" y="409"/>
                  <a:pt x="397" y="428"/>
                </a:cubicBezTo>
                <a:cubicBezTo>
                  <a:pt x="392" y="451"/>
                  <a:pt x="385" y="482"/>
                  <a:pt x="385" y="499"/>
                </a:cubicBezTo>
                <a:cubicBezTo>
                  <a:pt x="385" y="588"/>
                  <a:pt x="485" y="588"/>
                  <a:pt x="496" y="588"/>
                </a:cubicBezTo>
                <a:cubicBezTo>
                  <a:pt x="567" y="588"/>
                  <a:pt x="596" y="503"/>
                  <a:pt x="596" y="492"/>
                </a:cubicBezTo>
                <a:cubicBezTo>
                  <a:pt x="596" y="482"/>
                  <a:pt x="586" y="482"/>
                  <a:pt x="586" y="482"/>
                </a:cubicBezTo>
                <a:cubicBezTo>
                  <a:pt x="579" y="482"/>
                  <a:pt x="577" y="487"/>
                  <a:pt x="574" y="494"/>
                </a:cubicBezTo>
                <a:cubicBezTo>
                  <a:pt x="553" y="555"/>
                  <a:pt x="518" y="570"/>
                  <a:pt x="499" y="570"/>
                </a:cubicBezTo>
                <a:cubicBezTo>
                  <a:pt x="470" y="570"/>
                  <a:pt x="466" y="551"/>
                  <a:pt x="466" y="518"/>
                </a:cubicBezTo>
                <a:cubicBezTo>
                  <a:pt x="466" y="494"/>
                  <a:pt x="470" y="451"/>
                  <a:pt x="473" y="423"/>
                </a:cubicBezTo>
                <a:cubicBezTo>
                  <a:pt x="475" y="411"/>
                  <a:pt x="478" y="397"/>
                  <a:pt x="478" y="385"/>
                </a:cubicBezTo>
                <a:cubicBezTo>
                  <a:pt x="478" y="321"/>
                  <a:pt x="421" y="295"/>
                  <a:pt x="400" y="286"/>
                </a:cubicBezTo>
              </a:path>
            </a:pathLst>
          </a:custGeom>
          <a:solidFill>
            <a:srgbClr val="000000"/>
          </a:solidFill>
          <a:ln w="12600">
            <a:noFill/>
          </a:ln>
        </p:spPr>
      </p:sp>
      <p:sp>
        <p:nvSpPr>
          <p:cNvPr id="345" name="Freeform 44"/>
          <p:cNvSpPr/>
          <p:nvPr/>
        </p:nvSpPr>
        <p:spPr>
          <a:xfrm>
            <a:off x="6246000" y="2904120"/>
            <a:ext cx="157680" cy="142560"/>
          </a:xfrm>
          <a:custGeom>
            <a:avLst/>
            <a:gdLst/>
            <a:ahLst/>
            <a:rect l="0" t="0" r="r" b="b"/>
            <a:pathLst>
              <a:path w="438" h="396">
                <a:moveTo>
                  <a:pt x="260" y="43"/>
                </a:moveTo>
                <a:cubicBezTo>
                  <a:pt x="262" y="24"/>
                  <a:pt x="265" y="24"/>
                  <a:pt x="277" y="21"/>
                </a:cubicBezTo>
                <a:cubicBezTo>
                  <a:pt x="279" y="21"/>
                  <a:pt x="300" y="21"/>
                  <a:pt x="312" y="21"/>
                </a:cubicBezTo>
                <a:cubicBezTo>
                  <a:pt x="348" y="21"/>
                  <a:pt x="364" y="21"/>
                  <a:pt x="378" y="26"/>
                </a:cubicBezTo>
                <a:cubicBezTo>
                  <a:pt x="404" y="33"/>
                  <a:pt x="404" y="52"/>
                  <a:pt x="404" y="71"/>
                </a:cubicBezTo>
                <a:cubicBezTo>
                  <a:pt x="404" y="80"/>
                  <a:pt x="404" y="90"/>
                  <a:pt x="402" y="118"/>
                </a:cubicBezTo>
                <a:lnTo>
                  <a:pt x="400" y="125"/>
                </a:lnTo>
                <a:cubicBezTo>
                  <a:pt x="400" y="132"/>
                  <a:pt x="404" y="135"/>
                  <a:pt x="409" y="135"/>
                </a:cubicBezTo>
                <a:cubicBezTo>
                  <a:pt x="418" y="135"/>
                  <a:pt x="421" y="130"/>
                  <a:pt x="421" y="121"/>
                </a:cubicBezTo>
                <a:lnTo>
                  <a:pt x="437" y="7"/>
                </a:lnTo>
                <a:cubicBezTo>
                  <a:pt x="437" y="0"/>
                  <a:pt x="430" y="0"/>
                  <a:pt x="418" y="0"/>
                </a:cubicBezTo>
                <a:lnTo>
                  <a:pt x="59" y="0"/>
                </a:lnTo>
                <a:cubicBezTo>
                  <a:pt x="45" y="0"/>
                  <a:pt x="45" y="0"/>
                  <a:pt x="40" y="12"/>
                </a:cubicBezTo>
                <a:lnTo>
                  <a:pt x="2" y="116"/>
                </a:lnTo>
                <a:cubicBezTo>
                  <a:pt x="2" y="118"/>
                  <a:pt x="0" y="123"/>
                  <a:pt x="0" y="125"/>
                </a:cubicBezTo>
                <a:cubicBezTo>
                  <a:pt x="0" y="128"/>
                  <a:pt x="0" y="135"/>
                  <a:pt x="9" y="135"/>
                </a:cubicBezTo>
                <a:cubicBezTo>
                  <a:pt x="17" y="135"/>
                  <a:pt x="19" y="132"/>
                  <a:pt x="21" y="121"/>
                </a:cubicBezTo>
                <a:cubicBezTo>
                  <a:pt x="57" y="26"/>
                  <a:pt x="76" y="21"/>
                  <a:pt x="165" y="21"/>
                </a:cubicBezTo>
                <a:lnTo>
                  <a:pt x="189" y="21"/>
                </a:lnTo>
                <a:cubicBezTo>
                  <a:pt x="206" y="21"/>
                  <a:pt x="208" y="21"/>
                  <a:pt x="208" y="26"/>
                </a:cubicBezTo>
                <a:cubicBezTo>
                  <a:pt x="208" y="28"/>
                  <a:pt x="208" y="31"/>
                  <a:pt x="206" y="40"/>
                </a:cubicBezTo>
                <a:lnTo>
                  <a:pt x="128" y="347"/>
                </a:lnTo>
                <a:cubicBezTo>
                  <a:pt x="123" y="369"/>
                  <a:pt x="121" y="373"/>
                  <a:pt x="59" y="373"/>
                </a:cubicBezTo>
                <a:cubicBezTo>
                  <a:pt x="38" y="373"/>
                  <a:pt x="33" y="373"/>
                  <a:pt x="33" y="388"/>
                </a:cubicBezTo>
                <a:cubicBezTo>
                  <a:pt x="33" y="390"/>
                  <a:pt x="33" y="395"/>
                  <a:pt x="43" y="395"/>
                </a:cubicBezTo>
                <a:cubicBezTo>
                  <a:pt x="59" y="395"/>
                  <a:pt x="76" y="395"/>
                  <a:pt x="92" y="395"/>
                </a:cubicBezTo>
                <a:cubicBezTo>
                  <a:pt x="109" y="395"/>
                  <a:pt x="128" y="392"/>
                  <a:pt x="144" y="392"/>
                </a:cubicBezTo>
                <a:cubicBezTo>
                  <a:pt x="161" y="392"/>
                  <a:pt x="180" y="392"/>
                  <a:pt x="196" y="395"/>
                </a:cubicBezTo>
                <a:cubicBezTo>
                  <a:pt x="213" y="395"/>
                  <a:pt x="229" y="395"/>
                  <a:pt x="246" y="395"/>
                </a:cubicBezTo>
                <a:cubicBezTo>
                  <a:pt x="251" y="395"/>
                  <a:pt x="258" y="395"/>
                  <a:pt x="258" y="383"/>
                </a:cubicBezTo>
                <a:cubicBezTo>
                  <a:pt x="258" y="373"/>
                  <a:pt x="253" y="373"/>
                  <a:pt x="234" y="373"/>
                </a:cubicBezTo>
                <a:cubicBezTo>
                  <a:pt x="222" y="373"/>
                  <a:pt x="213" y="373"/>
                  <a:pt x="201" y="373"/>
                </a:cubicBezTo>
                <a:cubicBezTo>
                  <a:pt x="180" y="371"/>
                  <a:pt x="180" y="369"/>
                  <a:pt x="180" y="362"/>
                </a:cubicBezTo>
                <a:cubicBezTo>
                  <a:pt x="180" y="357"/>
                  <a:pt x="180" y="357"/>
                  <a:pt x="182" y="350"/>
                </a:cubicBezTo>
                <a:lnTo>
                  <a:pt x="260" y="43"/>
                </a:lnTo>
              </a:path>
            </a:pathLst>
          </a:custGeom>
          <a:solidFill>
            <a:srgbClr val="000000"/>
          </a:solidFill>
          <a:ln w="12600">
            <a:noFill/>
          </a:ln>
        </p:spPr>
      </p:sp>
      <p:sp>
        <p:nvSpPr>
          <p:cNvPr id="346" name="Freeform 45"/>
          <p:cNvSpPr/>
          <p:nvPr/>
        </p:nvSpPr>
        <p:spPr>
          <a:xfrm>
            <a:off x="6454440" y="2776680"/>
            <a:ext cx="70920" cy="299880"/>
          </a:xfrm>
          <a:custGeom>
            <a:avLst/>
            <a:gdLst/>
            <a:ahLst/>
            <a:rect l="0" t="0" r="r" b="b"/>
            <a:pathLst>
              <a:path w="197" h="833">
                <a:moveTo>
                  <a:pt x="196" y="825"/>
                </a:moveTo>
                <a:cubicBezTo>
                  <a:pt x="196" y="822"/>
                  <a:pt x="196" y="820"/>
                  <a:pt x="180" y="806"/>
                </a:cubicBezTo>
                <a:cubicBezTo>
                  <a:pt x="76" y="702"/>
                  <a:pt x="50" y="544"/>
                  <a:pt x="50" y="416"/>
                </a:cubicBezTo>
                <a:cubicBezTo>
                  <a:pt x="50" y="272"/>
                  <a:pt x="80" y="128"/>
                  <a:pt x="184" y="24"/>
                </a:cubicBezTo>
                <a:cubicBezTo>
                  <a:pt x="196" y="12"/>
                  <a:pt x="196" y="12"/>
                  <a:pt x="196" y="9"/>
                </a:cubicBezTo>
                <a:cubicBezTo>
                  <a:pt x="196" y="2"/>
                  <a:pt x="191" y="0"/>
                  <a:pt x="187" y="0"/>
                </a:cubicBezTo>
                <a:cubicBezTo>
                  <a:pt x="177" y="0"/>
                  <a:pt x="102" y="57"/>
                  <a:pt x="52" y="163"/>
                </a:cubicBezTo>
                <a:cubicBezTo>
                  <a:pt x="9" y="255"/>
                  <a:pt x="0" y="347"/>
                  <a:pt x="0" y="416"/>
                </a:cubicBezTo>
                <a:cubicBezTo>
                  <a:pt x="0" y="482"/>
                  <a:pt x="9" y="581"/>
                  <a:pt x="54" y="676"/>
                </a:cubicBezTo>
                <a:cubicBezTo>
                  <a:pt x="106" y="780"/>
                  <a:pt x="177" y="832"/>
                  <a:pt x="187" y="832"/>
                </a:cubicBezTo>
                <a:cubicBezTo>
                  <a:pt x="191" y="832"/>
                  <a:pt x="196" y="830"/>
                  <a:pt x="196" y="825"/>
                </a:cubicBezTo>
              </a:path>
            </a:pathLst>
          </a:custGeom>
          <a:solidFill>
            <a:srgbClr val="000000"/>
          </a:solidFill>
          <a:ln w="12600">
            <a:noFill/>
          </a:ln>
        </p:spPr>
      </p:sp>
      <p:sp>
        <p:nvSpPr>
          <p:cNvPr id="347" name="Freeform 46"/>
          <p:cNvSpPr/>
          <p:nvPr/>
        </p:nvSpPr>
        <p:spPr>
          <a:xfrm>
            <a:off x="6554160" y="2868480"/>
            <a:ext cx="117720" cy="136440"/>
          </a:xfrm>
          <a:custGeom>
            <a:avLst/>
            <a:gdLst/>
            <a:ahLst/>
            <a:rect l="0" t="0" r="r" b="b"/>
            <a:pathLst>
              <a:path w="327" h="379">
                <a:moveTo>
                  <a:pt x="298" y="52"/>
                </a:moveTo>
                <a:cubicBezTo>
                  <a:pt x="284" y="52"/>
                  <a:pt x="272" y="52"/>
                  <a:pt x="260" y="64"/>
                </a:cubicBezTo>
                <a:cubicBezTo>
                  <a:pt x="246" y="76"/>
                  <a:pt x="246" y="90"/>
                  <a:pt x="246" y="97"/>
                </a:cubicBezTo>
                <a:cubicBezTo>
                  <a:pt x="246" y="116"/>
                  <a:pt x="260" y="125"/>
                  <a:pt x="277" y="125"/>
                </a:cubicBezTo>
                <a:cubicBezTo>
                  <a:pt x="300" y="125"/>
                  <a:pt x="324" y="106"/>
                  <a:pt x="324" y="71"/>
                </a:cubicBezTo>
                <a:cubicBezTo>
                  <a:pt x="324" y="31"/>
                  <a:pt x="284" y="0"/>
                  <a:pt x="225" y="0"/>
                </a:cubicBezTo>
                <a:cubicBezTo>
                  <a:pt x="111" y="0"/>
                  <a:pt x="0" y="121"/>
                  <a:pt x="0" y="236"/>
                </a:cubicBezTo>
                <a:cubicBezTo>
                  <a:pt x="0" y="312"/>
                  <a:pt x="50" y="378"/>
                  <a:pt x="135" y="378"/>
                </a:cubicBezTo>
                <a:cubicBezTo>
                  <a:pt x="255" y="378"/>
                  <a:pt x="326" y="291"/>
                  <a:pt x="326" y="279"/>
                </a:cubicBezTo>
                <a:cubicBezTo>
                  <a:pt x="326" y="274"/>
                  <a:pt x="322" y="269"/>
                  <a:pt x="314" y="269"/>
                </a:cubicBezTo>
                <a:cubicBezTo>
                  <a:pt x="312" y="269"/>
                  <a:pt x="310" y="272"/>
                  <a:pt x="305" y="277"/>
                </a:cubicBezTo>
                <a:cubicBezTo>
                  <a:pt x="239" y="359"/>
                  <a:pt x="147" y="359"/>
                  <a:pt x="137" y="359"/>
                </a:cubicBezTo>
                <a:cubicBezTo>
                  <a:pt x="85" y="359"/>
                  <a:pt x="61" y="319"/>
                  <a:pt x="61" y="269"/>
                </a:cubicBezTo>
                <a:cubicBezTo>
                  <a:pt x="61" y="234"/>
                  <a:pt x="78" y="154"/>
                  <a:pt x="106" y="102"/>
                </a:cubicBezTo>
                <a:cubicBezTo>
                  <a:pt x="132" y="54"/>
                  <a:pt x="180" y="19"/>
                  <a:pt x="225" y="19"/>
                </a:cubicBezTo>
                <a:cubicBezTo>
                  <a:pt x="253" y="19"/>
                  <a:pt x="286" y="28"/>
                  <a:pt x="298" y="52"/>
                </a:cubicBezTo>
              </a:path>
            </a:pathLst>
          </a:custGeom>
          <a:solidFill>
            <a:srgbClr val="000000"/>
          </a:solidFill>
          <a:ln w="12600">
            <a:noFill/>
          </a:ln>
        </p:spPr>
      </p:sp>
      <p:sp>
        <p:nvSpPr>
          <p:cNvPr id="348" name="Freeform 47"/>
          <p:cNvSpPr/>
          <p:nvPr/>
        </p:nvSpPr>
        <p:spPr>
          <a:xfrm>
            <a:off x="6684120" y="2793600"/>
            <a:ext cx="65160" cy="212040"/>
          </a:xfrm>
          <a:custGeom>
            <a:avLst/>
            <a:gdLst/>
            <a:ahLst/>
            <a:rect l="0" t="0" r="r" b="b"/>
            <a:pathLst>
              <a:path w="181" h="589">
                <a:moveTo>
                  <a:pt x="180" y="9"/>
                </a:moveTo>
                <a:cubicBezTo>
                  <a:pt x="180" y="9"/>
                  <a:pt x="180" y="0"/>
                  <a:pt x="170" y="0"/>
                </a:cubicBezTo>
                <a:cubicBezTo>
                  <a:pt x="149" y="0"/>
                  <a:pt x="87" y="7"/>
                  <a:pt x="66" y="9"/>
                </a:cubicBezTo>
                <a:cubicBezTo>
                  <a:pt x="59" y="9"/>
                  <a:pt x="50" y="9"/>
                  <a:pt x="50" y="26"/>
                </a:cubicBezTo>
                <a:cubicBezTo>
                  <a:pt x="50" y="35"/>
                  <a:pt x="59" y="35"/>
                  <a:pt x="71" y="35"/>
                </a:cubicBezTo>
                <a:cubicBezTo>
                  <a:pt x="111" y="35"/>
                  <a:pt x="113" y="43"/>
                  <a:pt x="113" y="50"/>
                </a:cubicBezTo>
                <a:lnTo>
                  <a:pt x="111" y="66"/>
                </a:lnTo>
                <a:lnTo>
                  <a:pt x="5" y="482"/>
                </a:lnTo>
                <a:cubicBezTo>
                  <a:pt x="2" y="492"/>
                  <a:pt x="0" y="499"/>
                  <a:pt x="0" y="510"/>
                </a:cubicBezTo>
                <a:cubicBezTo>
                  <a:pt x="0" y="558"/>
                  <a:pt x="38" y="588"/>
                  <a:pt x="76" y="588"/>
                </a:cubicBezTo>
                <a:cubicBezTo>
                  <a:pt x="104" y="588"/>
                  <a:pt x="125" y="572"/>
                  <a:pt x="139" y="541"/>
                </a:cubicBezTo>
                <a:cubicBezTo>
                  <a:pt x="156" y="510"/>
                  <a:pt x="165" y="461"/>
                  <a:pt x="165" y="458"/>
                </a:cubicBezTo>
                <a:cubicBezTo>
                  <a:pt x="165" y="451"/>
                  <a:pt x="158" y="451"/>
                  <a:pt x="156" y="451"/>
                </a:cubicBezTo>
                <a:cubicBezTo>
                  <a:pt x="147" y="451"/>
                  <a:pt x="147" y="454"/>
                  <a:pt x="144" y="466"/>
                </a:cubicBezTo>
                <a:cubicBezTo>
                  <a:pt x="128" y="520"/>
                  <a:pt x="113" y="570"/>
                  <a:pt x="78" y="570"/>
                </a:cubicBezTo>
                <a:cubicBezTo>
                  <a:pt x="54" y="570"/>
                  <a:pt x="54" y="544"/>
                  <a:pt x="54" y="532"/>
                </a:cubicBezTo>
                <a:cubicBezTo>
                  <a:pt x="54" y="510"/>
                  <a:pt x="54" y="508"/>
                  <a:pt x="59" y="492"/>
                </a:cubicBezTo>
                <a:lnTo>
                  <a:pt x="180" y="9"/>
                </a:lnTo>
              </a:path>
            </a:pathLst>
          </a:custGeom>
          <a:solidFill>
            <a:srgbClr val="000000"/>
          </a:solidFill>
          <a:ln w="12600">
            <a:noFill/>
          </a:ln>
        </p:spPr>
      </p:sp>
      <p:sp>
        <p:nvSpPr>
          <p:cNvPr id="349" name="Freeform 48"/>
          <p:cNvSpPr/>
          <p:nvPr/>
        </p:nvSpPr>
        <p:spPr>
          <a:xfrm>
            <a:off x="6777720" y="2868480"/>
            <a:ext cx="138240" cy="136440"/>
          </a:xfrm>
          <a:custGeom>
            <a:avLst/>
            <a:gdLst/>
            <a:ahLst/>
            <a:rect l="0" t="0" r="r" b="b"/>
            <a:pathLst>
              <a:path w="384" h="379">
                <a:moveTo>
                  <a:pt x="279" y="54"/>
                </a:moveTo>
                <a:cubicBezTo>
                  <a:pt x="262" y="24"/>
                  <a:pt x="239" y="0"/>
                  <a:pt x="201" y="0"/>
                </a:cubicBezTo>
                <a:cubicBezTo>
                  <a:pt x="104" y="0"/>
                  <a:pt x="0" y="123"/>
                  <a:pt x="0" y="246"/>
                </a:cubicBezTo>
                <a:cubicBezTo>
                  <a:pt x="0" y="324"/>
                  <a:pt x="45" y="378"/>
                  <a:pt x="111" y="378"/>
                </a:cubicBezTo>
                <a:cubicBezTo>
                  <a:pt x="128" y="378"/>
                  <a:pt x="170" y="376"/>
                  <a:pt x="220" y="317"/>
                </a:cubicBezTo>
                <a:cubicBezTo>
                  <a:pt x="227" y="352"/>
                  <a:pt x="255" y="378"/>
                  <a:pt x="296" y="378"/>
                </a:cubicBezTo>
                <a:cubicBezTo>
                  <a:pt x="326" y="378"/>
                  <a:pt x="345" y="359"/>
                  <a:pt x="357" y="333"/>
                </a:cubicBezTo>
                <a:cubicBezTo>
                  <a:pt x="371" y="303"/>
                  <a:pt x="383" y="251"/>
                  <a:pt x="383" y="251"/>
                </a:cubicBezTo>
                <a:cubicBezTo>
                  <a:pt x="383" y="241"/>
                  <a:pt x="376" y="241"/>
                  <a:pt x="374" y="241"/>
                </a:cubicBezTo>
                <a:cubicBezTo>
                  <a:pt x="364" y="241"/>
                  <a:pt x="364" y="246"/>
                  <a:pt x="362" y="258"/>
                </a:cubicBezTo>
                <a:cubicBezTo>
                  <a:pt x="348" y="312"/>
                  <a:pt x="331" y="359"/>
                  <a:pt x="298" y="359"/>
                </a:cubicBezTo>
                <a:cubicBezTo>
                  <a:pt x="274" y="359"/>
                  <a:pt x="272" y="338"/>
                  <a:pt x="272" y="321"/>
                </a:cubicBezTo>
                <a:cubicBezTo>
                  <a:pt x="272" y="303"/>
                  <a:pt x="274" y="298"/>
                  <a:pt x="284" y="260"/>
                </a:cubicBezTo>
                <a:cubicBezTo>
                  <a:pt x="293" y="225"/>
                  <a:pt x="293" y="217"/>
                  <a:pt x="303" y="184"/>
                </a:cubicBezTo>
                <a:lnTo>
                  <a:pt x="331" y="69"/>
                </a:lnTo>
                <a:cubicBezTo>
                  <a:pt x="338" y="45"/>
                  <a:pt x="338" y="43"/>
                  <a:pt x="338" y="40"/>
                </a:cubicBezTo>
                <a:cubicBezTo>
                  <a:pt x="338" y="26"/>
                  <a:pt x="329" y="17"/>
                  <a:pt x="314" y="17"/>
                </a:cubicBezTo>
                <a:cubicBezTo>
                  <a:pt x="293" y="17"/>
                  <a:pt x="281" y="35"/>
                  <a:pt x="279" y="54"/>
                </a:cubicBezTo>
              </a:path>
              <a:path w="212" h="341">
                <a:moveTo>
                  <a:pt x="166" y="250"/>
                </a:moveTo>
                <a:cubicBezTo>
                  <a:pt x="161" y="267"/>
                  <a:pt x="161" y="267"/>
                  <a:pt x="149" y="281"/>
                </a:cubicBezTo>
                <a:cubicBezTo>
                  <a:pt x="111" y="328"/>
                  <a:pt x="78" y="340"/>
                  <a:pt x="54" y="340"/>
                </a:cubicBezTo>
                <a:cubicBezTo>
                  <a:pt x="12" y="340"/>
                  <a:pt x="0" y="295"/>
                  <a:pt x="0" y="262"/>
                </a:cubicBezTo>
                <a:cubicBezTo>
                  <a:pt x="0" y="222"/>
                  <a:pt x="26" y="118"/>
                  <a:pt x="47" y="80"/>
                </a:cubicBezTo>
                <a:cubicBezTo>
                  <a:pt x="73" y="31"/>
                  <a:pt x="109" y="0"/>
                  <a:pt x="144" y="0"/>
                </a:cubicBezTo>
                <a:cubicBezTo>
                  <a:pt x="199" y="0"/>
                  <a:pt x="211" y="68"/>
                  <a:pt x="211" y="73"/>
                </a:cubicBezTo>
                <a:cubicBezTo>
                  <a:pt x="211" y="78"/>
                  <a:pt x="208" y="83"/>
                  <a:pt x="206" y="87"/>
                </a:cubicBezTo>
                <a:lnTo>
                  <a:pt x="166" y="250"/>
                </a:lnTo>
              </a:path>
            </a:pathLst>
          </a:custGeom>
          <a:solidFill>
            <a:srgbClr val="000000"/>
          </a:solidFill>
          <a:ln w="12600">
            <a:noFill/>
          </a:ln>
        </p:spPr>
      </p:sp>
      <p:sp>
        <p:nvSpPr>
          <p:cNvPr id="350" name="Freeform 49"/>
          <p:cNvSpPr/>
          <p:nvPr/>
        </p:nvSpPr>
        <p:spPr>
          <a:xfrm>
            <a:off x="6939720" y="2868480"/>
            <a:ext cx="110880" cy="136440"/>
          </a:xfrm>
          <a:custGeom>
            <a:avLst/>
            <a:gdLst/>
            <a:ahLst/>
            <a:rect l="0" t="0" r="r" b="b"/>
            <a:pathLst>
              <a:path w="308" h="379">
                <a:moveTo>
                  <a:pt x="284" y="57"/>
                </a:moveTo>
                <a:cubicBezTo>
                  <a:pt x="260" y="57"/>
                  <a:pt x="244" y="76"/>
                  <a:pt x="244" y="95"/>
                </a:cubicBezTo>
                <a:cubicBezTo>
                  <a:pt x="244" y="106"/>
                  <a:pt x="251" y="118"/>
                  <a:pt x="270" y="118"/>
                </a:cubicBezTo>
                <a:cubicBezTo>
                  <a:pt x="288" y="118"/>
                  <a:pt x="307" y="104"/>
                  <a:pt x="307" y="71"/>
                </a:cubicBezTo>
                <a:cubicBezTo>
                  <a:pt x="307" y="35"/>
                  <a:pt x="272" y="0"/>
                  <a:pt x="208" y="0"/>
                </a:cubicBezTo>
                <a:cubicBezTo>
                  <a:pt x="97" y="0"/>
                  <a:pt x="66" y="85"/>
                  <a:pt x="66" y="123"/>
                </a:cubicBezTo>
                <a:cubicBezTo>
                  <a:pt x="66" y="187"/>
                  <a:pt x="130" y="201"/>
                  <a:pt x="154" y="206"/>
                </a:cubicBezTo>
                <a:cubicBezTo>
                  <a:pt x="196" y="213"/>
                  <a:pt x="241" y="222"/>
                  <a:pt x="241" y="269"/>
                </a:cubicBezTo>
                <a:cubicBezTo>
                  <a:pt x="241" y="291"/>
                  <a:pt x="222" y="359"/>
                  <a:pt x="121" y="359"/>
                </a:cubicBezTo>
                <a:cubicBezTo>
                  <a:pt x="109" y="359"/>
                  <a:pt x="45" y="359"/>
                  <a:pt x="26" y="317"/>
                </a:cubicBezTo>
                <a:cubicBezTo>
                  <a:pt x="57" y="319"/>
                  <a:pt x="78" y="295"/>
                  <a:pt x="78" y="272"/>
                </a:cubicBezTo>
                <a:cubicBezTo>
                  <a:pt x="78" y="253"/>
                  <a:pt x="64" y="243"/>
                  <a:pt x="47" y="243"/>
                </a:cubicBezTo>
                <a:cubicBezTo>
                  <a:pt x="26" y="243"/>
                  <a:pt x="0" y="260"/>
                  <a:pt x="0" y="298"/>
                </a:cubicBezTo>
                <a:cubicBezTo>
                  <a:pt x="0" y="345"/>
                  <a:pt x="47" y="378"/>
                  <a:pt x="121" y="378"/>
                </a:cubicBezTo>
                <a:cubicBezTo>
                  <a:pt x="255" y="378"/>
                  <a:pt x="288" y="277"/>
                  <a:pt x="288" y="241"/>
                </a:cubicBezTo>
                <a:cubicBezTo>
                  <a:pt x="288" y="210"/>
                  <a:pt x="272" y="189"/>
                  <a:pt x="262" y="180"/>
                </a:cubicBezTo>
                <a:cubicBezTo>
                  <a:pt x="239" y="156"/>
                  <a:pt x="215" y="151"/>
                  <a:pt x="177" y="144"/>
                </a:cubicBezTo>
                <a:cubicBezTo>
                  <a:pt x="149" y="137"/>
                  <a:pt x="116" y="132"/>
                  <a:pt x="116" y="95"/>
                </a:cubicBezTo>
                <a:cubicBezTo>
                  <a:pt x="116" y="69"/>
                  <a:pt x="135" y="19"/>
                  <a:pt x="208" y="19"/>
                </a:cubicBezTo>
                <a:cubicBezTo>
                  <a:pt x="229" y="19"/>
                  <a:pt x="272" y="24"/>
                  <a:pt x="284" y="57"/>
                </a:cubicBezTo>
              </a:path>
            </a:pathLst>
          </a:custGeom>
          <a:solidFill>
            <a:srgbClr val="000000"/>
          </a:solidFill>
          <a:ln w="12600">
            <a:noFill/>
          </a:ln>
        </p:spPr>
      </p:sp>
      <p:sp>
        <p:nvSpPr>
          <p:cNvPr id="351" name="Freeform 50"/>
          <p:cNvSpPr/>
          <p:nvPr/>
        </p:nvSpPr>
        <p:spPr>
          <a:xfrm>
            <a:off x="7080120" y="2868480"/>
            <a:ext cx="110880" cy="136440"/>
          </a:xfrm>
          <a:custGeom>
            <a:avLst/>
            <a:gdLst/>
            <a:ahLst/>
            <a:rect l="0" t="0" r="r" b="b"/>
            <a:pathLst>
              <a:path w="308" h="379">
                <a:moveTo>
                  <a:pt x="284" y="57"/>
                </a:moveTo>
                <a:cubicBezTo>
                  <a:pt x="260" y="57"/>
                  <a:pt x="244" y="76"/>
                  <a:pt x="244" y="95"/>
                </a:cubicBezTo>
                <a:cubicBezTo>
                  <a:pt x="244" y="106"/>
                  <a:pt x="251" y="118"/>
                  <a:pt x="270" y="118"/>
                </a:cubicBezTo>
                <a:cubicBezTo>
                  <a:pt x="288" y="118"/>
                  <a:pt x="307" y="104"/>
                  <a:pt x="307" y="71"/>
                </a:cubicBezTo>
                <a:cubicBezTo>
                  <a:pt x="307" y="35"/>
                  <a:pt x="272" y="0"/>
                  <a:pt x="208" y="0"/>
                </a:cubicBezTo>
                <a:cubicBezTo>
                  <a:pt x="97" y="0"/>
                  <a:pt x="66" y="85"/>
                  <a:pt x="66" y="123"/>
                </a:cubicBezTo>
                <a:cubicBezTo>
                  <a:pt x="66" y="187"/>
                  <a:pt x="130" y="201"/>
                  <a:pt x="154" y="206"/>
                </a:cubicBezTo>
                <a:cubicBezTo>
                  <a:pt x="196" y="213"/>
                  <a:pt x="241" y="222"/>
                  <a:pt x="241" y="269"/>
                </a:cubicBezTo>
                <a:cubicBezTo>
                  <a:pt x="241" y="291"/>
                  <a:pt x="222" y="359"/>
                  <a:pt x="121" y="359"/>
                </a:cubicBezTo>
                <a:cubicBezTo>
                  <a:pt x="109" y="359"/>
                  <a:pt x="45" y="359"/>
                  <a:pt x="26" y="317"/>
                </a:cubicBezTo>
                <a:cubicBezTo>
                  <a:pt x="57" y="319"/>
                  <a:pt x="78" y="295"/>
                  <a:pt x="78" y="272"/>
                </a:cubicBezTo>
                <a:cubicBezTo>
                  <a:pt x="78" y="253"/>
                  <a:pt x="64" y="243"/>
                  <a:pt x="47" y="243"/>
                </a:cubicBezTo>
                <a:cubicBezTo>
                  <a:pt x="26" y="243"/>
                  <a:pt x="0" y="260"/>
                  <a:pt x="0" y="298"/>
                </a:cubicBezTo>
                <a:cubicBezTo>
                  <a:pt x="0" y="345"/>
                  <a:pt x="47" y="378"/>
                  <a:pt x="121" y="378"/>
                </a:cubicBezTo>
                <a:cubicBezTo>
                  <a:pt x="255" y="378"/>
                  <a:pt x="288" y="277"/>
                  <a:pt x="288" y="241"/>
                </a:cubicBezTo>
                <a:cubicBezTo>
                  <a:pt x="288" y="210"/>
                  <a:pt x="272" y="189"/>
                  <a:pt x="262" y="180"/>
                </a:cubicBezTo>
                <a:cubicBezTo>
                  <a:pt x="239" y="156"/>
                  <a:pt x="215" y="151"/>
                  <a:pt x="177" y="144"/>
                </a:cubicBezTo>
                <a:cubicBezTo>
                  <a:pt x="149" y="137"/>
                  <a:pt x="116" y="132"/>
                  <a:pt x="116" y="95"/>
                </a:cubicBezTo>
                <a:cubicBezTo>
                  <a:pt x="116" y="69"/>
                  <a:pt x="135" y="19"/>
                  <a:pt x="208" y="19"/>
                </a:cubicBezTo>
                <a:cubicBezTo>
                  <a:pt x="229" y="19"/>
                  <a:pt x="272" y="24"/>
                  <a:pt x="284" y="57"/>
                </a:cubicBezTo>
              </a:path>
            </a:pathLst>
          </a:custGeom>
          <a:solidFill>
            <a:srgbClr val="000000"/>
          </a:solidFill>
          <a:ln w="12600">
            <a:noFill/>
          </a:ln>
        </p:spPr>
      </p:sp>
      <p:sp>
        <p:nvSpPr>
          <p:cNvPr id="352" name="Freeform 51"/>
          <p:cNvSpPr/>
          <p:nvPr/>
        </p:nvSpPr>
        <p:spPr>
          <a:xfrm>
            <a:off x="7213680" y="2802960"/>
            <a:ext cx="80280" cy="201960"/>
          </a:xfrm>
          <a:custGeom>
            <a:avLst/>
            <a:gdLst/>
            <a:ahLst/>
            <a:rect l="0" t="0" r="r" b="b"/>
            <a:pathLst>
              <a:path w="79" h="74">
                <a:moveTo>
                  <a:pt x="78" y="31"/>
                </a:moveTo>
                <a:cubicBezTo>
                  <a:pt x="78" y="14"/>
                  <a:pt x="66" y="0"/>
                  <a:pt x="45" y="0"/>
                </a:cubicBezTo>
                <a:cubicBezTo>
                  <a:pt x="24" y="0"/>
                  <a:pt x="0" y="21"/>
                  <a:pt x="0" y="45"/>
                </a:cubicBezTo>
                <a:cubicBezTo>
                  <a:pt x="0" y="59"/>
                  <a:pt x="12" y="73"/>
                  <a:pt x="33" y="73"/>
                </a:cubicBezTo>
                <a:cubicBezTo>
                  <a:pt x="52" y="73"/>
                  <a:pt x="78" y="54"/>
                  <a:pt x="78" y="31"/>
                </a:cubicBezTo>
              </a:path>
              <a:path w="223" h="379">
                <a:moveTo>
                  <a:pt x="151" y="161"/>
                </a:moveTo>
                <a:cubicBezTo>
                  <a:pt x="161" y="137"/>
                  <a:pt x="161" y="135"/>
                  <a:pt x="168" y="113"/>
                </a:cubicBezTo>
                <a:cubicBezTo>
                  <a:pt x="175" y="97"/>
                  <a:pt x="180" y="85"/>
                  <a:pt x="180" y="69"/>
                </a:cubicBezTo>
                <a:cubicBezTo>
                  <a:pt x="180" y="31"/>
                  <a:pt x="154" y="0"/>
                  <a:pt x="111" y="0"/>
                </a:cubicBezTo>
                <a:cubicBezTo>
                  <a:pt x="31" y="0"/>
                  <a:pt x="0" y="121"/>
                  <a:pt x="0" y="130"/>
                </a:cubicBezTo>
                <a:cubicBezTo>
                  <a:pt x="0" y="137"/>
                  <a:pt x="9" y="137"/>
                  <a:pt x="9" y="137"/>
                </a:cubicBezTo>
                <a:cubicBezTo>
                  <a:pt x="19" y="137"/>
                  <a:pt x="19" y="135"/>
                  <a:pt x="24" y="123"/>
                </a:cubicBezTo>
                <a:cubicBezTo>
                  <a:pt x="47" y="45"/>
                  <a:pt x="80" y="19"/>
                  <a:pt x="109" y="19"/>
                </a:cubicBezTo>
                <a:cubicBezTo>
                  <a:pt x="116" y="19"/>
                  <a:pt x="130" y="19"/>
                  <a:pt x="130" y="45"/>
                </a:cubicBezTo>
                <a:cubicBezTo>
                  <a:pt x="130" y="64"/>
                  <a:pt x="123" y="80"/>
                  <a:pt x="121" y="90"/>
                </a:cubicBezTo>
                <a:cubicBezTo>
                  <a:pt x="113" y="111"/>
                  <a:pt x="76" y="208"/>
                  <a:pt x="61" y="243"/>
                </a:cubicBezTo>
                <a:cubicBezTo>
                  <a:pt x="54" y="265"/>
                  <a:pt x="43" y="293"/>
                  <a:pt x="43" y="310"/>
                </a:cubicBezTo>
                <a:cubicBezTo>
                  <a:pt x="43" y="350"/>
                  <a:pt x="71" y="378"/>
                  <a:pt x="111" y="378"/>
                </a:cubicBezTo>
                <a:cubicBezTo>
                  <a:pt x="191" y="378"/>
                  <a:pt x="222" y="258"/>
                  <a:pt x="222" y="250"/>
                </a:cubicBezTo>
                <a:cubicBezTo>
                  <a:pt x="222" y="241"/>
                  <a:pt x="215" y="241"/>
                  <a:pt x="213" y="241"/>
                </a:cubicBezTo>
                <a:cubicBezTo>
                  <a:pt x="203" y="241"/>
                  <a:pt x="203" y="243"/>
                  <a:pt x="199" y="258"/>
                </a:cubicBezTo>
                <a:cubicBezTo>
                  <a:pt x="184" y="310"/>
                  <a:pt x="156" y="359"/>
                  <a:pt x="113" y="359"/>
                </a:cubicBezTo>
                <a:cubicBezTo>
                  <a:pt x="99" y="359"/>
                  <a:pt x="92" y="352"/>
                  <a:pt x="92" y="333"/>
                </a:cubicBezTo>
                <a:cubicBezTo>
                  <a:pt x="92" y="312"/>
                  <a:pt x="99" y="300"/>
                  <a:pt x="118" y="248"/>
                </a:cubicBezTo>
                <a:lnTo>
                  <a:pt x="151" y="161"/>
                </a:lnTo>
              </a:path>
            </a:pathLst>
          </a:custGeom>
          <a:solidFill>
            <a:srgbClr val="000000"/>
          </a:solidFill>
          <a:ln w="12600">
            <a:noFill/>
          </a:ln>
        </p:spPr>
      </p:sp>
      <p:sp>
        <p:nvSpPr>
          <p:cNvPr id="353" name="Freeform 52"/>
          <p:cNvSpPr/>
          <p:nvPr/>
        </p:nvSpPr>
        <p:spPr>
          <a:xfrm>
            <a:off x="7319880" y="2868480"/>
            <a:ext cx="117720" cy="136440"/>
          </a:xfrm>
          <a:custGeom>
            <a:avLst/>
            <a:gdLst/>
            <a:ahLst/>
            <a:rect l="0" t="0" r="r" b="b"/>
            <a:pathLst>
              <a:path w="327" h="379">
                <a:moveTo>
                  <a:pt x="298" y="52"/>
                </a:moveTo>
                <a:cubicBezTo>
                  <a:pt x="284" y="52"/>
                  <a:pt x="272" y="52"/>
                  <a:pt x="260" y="64"/>
                </a:cubicBezTo>
                <a:cubicBezTo>
                  <a:pt x="246" y="76"/>
                  <a:pt x="246" y="90"/>
                  <a:pt x="246" y="97"/>
                </a:cubicBezTo>
                <a:cubicBezTo>
                  <a:pt x="246" y="116"/>
                  <a:pt x="260" y="125"/>
                  <a:pt x="277" y="125"/>
                </a:cubicBezTo>
                <a:cubicBezTo>
                  <a:pt x="300" y="125"/>
                  <a:pt x="324" y="106"/>
                  <a:pt x="324" y="71"/>
                </a:cubicBezTo>
                <a:cubicBezTo>
                  <a:pt x="324" y="31"/>
                  <a:pt x="284" y="0"/>
                  <a:pt x="225" y="0"/>
                </a:cubicBezTo>
                <a:cubicBezTo>
                  <a:pt x="111" y="0"/>
                  <a:pt x="0" y="121"/>
                  <a:pt x="0" y="236"/>
                </a:cubicBezTo>
                <a:cubicBezTo>
                  <a:pt x="0" y="312"/>
                  <a:pt x="50" y="378"/>
                  <a:pt x="135" y="378"/>
                </a:cubicBezTo>
                <a:cubicBezTo>
                  <a:pt x="255" y="378"/>
                  <a:pt x="326" y="291"/>
                  <a:pt x="326" y="279"/>
                </a:cubicBezTo>
                <a:cubicBezTo>
                  <a:pt x="326" y="274"/>
                  <a:pt x="322" y="269"/>
                  <a:pt x="314" y="269"/>
                </a:cubicBezTo>
                <a:cubicBezTo>
                  <a:pt x="312" y="269"/>
                  <a:pt x="310" y="272"/>
                  <a:pt x="305" y="277"/>
                </a:cubicBezTo>
                <a:cubicBezTo>
                  <a:pt x="239" y="359"/>
                  <a:pt x="147" y="359"/>
                  <a:pt x="137" y="359"/>
                </a:cubicBezTo>
                <a:cubicBezTo>
                  <a:pt x="85" y="359"/>
                  <a:pt x="61" y="319"/>
                  <a:pt x="61" y="269"/>
                </a:cubicBezTo>
                <a:cubicBezTo>
                  <a:pt x="61" y="234"/>
                  <a:pt x="78" y="154"/>
                  <a:pt x="106" y="102"/>
                </a:cubicBezTo>
                <a:cubicBezTo>
                  <a:pt x="132" y="54"/>
                  <a:pt x="180" y="19"/>
                  <a:pt x="225" y="19"/>
                </a:cubicBezTo>
                <a:cubicBezTo>
                  <a:pt x="253" y="19"/>
                  <a:pt x="286" y="28"/>
                  <a:pt x="298" y="52"/>
                </a:cubicBezTo>
              </a:path>
            </a:pathLst>
          </a:custGeom>
          <a:solidFill>
            <a:srgbClr val="000000"/>
          </a:solidFill>
          <a:ln w="12600">
            <a:noFill/>
          </a:ln>
        </p:spPr>
      </p:sp>
      <p:sp>
        <p:nvSpPr>
          <p:cNvPr id="354" name="Freeform 53"/>
          <p:cNvSpPr/>
          <p:nvPr/>
        </p:nvSpPr>
        <p:spPr>
          <a:xfrm>
            <a:off x="7454520" y="2776680"/>
            <a:ext cx="70920" cy="299880"/>
          </a:xfrm>
          <a:custGeom>
            <a:avLst/>
            <a:gdLst/>
            <a:ahLst/>
            <a:rect l="0" t="0" r="r" b="b"/>
            <a:pathLst>
              <a:path w="197" h="833">
                <a:moveTo>
                  <a:pt x="196" y="416"/>
                </a:moveTo>
                <a:cubicBezTo>
                  <a:pt x="196" y="352"/>
                  <a:pt x="187" y="251"/>
                  <a:pt x="139" y="156"/>
                </a:cubicBezTo>
                <a:cubicBezTo>
                  <a:pt x="90" y="54"/>
                  <a:pt x="17" y="0"/>
                  <a:pt x="9" y="0"/>
                </a:cubicBezTo>
                <a:cubicBezTo>
                  <a:pt x="2" y="0"/>
                  <a:pt x="0" y="2"/>
                  <a:pt x="0" y="9"/>
                </a:cubicBezTo>
                <a:cubicBezTo>
                  <a:pt x="0" y="12"/>
                  <a:pt x="0" y="12"/>
                  <a:pt x="17" y="28"/>
                </a:cubicBezTo>
                <a:cubicBezTo>
                  <a:pt x="99" y="111"/>
                  <a:pt x="147" y="243"/>
                  <a:pt x="147" y="416"/>
                </a:cubicBezTo>
                <a:cubicBezTo>
                  <a:pt x="147" y="560"/>
                  <a:pt x="116" y="707"/>
                  <a:pt x="12" y="811"/>
                </a:cubicBezTo>
                <a:cubicBezTo>
                  <a:pt x="0" y="820"/>
                  <a:pt x="0" y="822"/>
                  <a:pt x="0" y="825"/>
                </a:cubicBezTo>
                <a:cubicBezTo>
                  <a:pt x="0" y="830"/>
                  <a:pt x="2" y="832"/>
                  <a:pt x="9" y="832"/>
                </a:cubicBezTo>
                <a:cubicBezTo>
                  <a:pt x="17" y="832"/>
                  <a:pt x="92" y="775"/>
                  <a:pt x="142" y="671"/>
                </a:cubicBezTo>
                <a:cubicBezTo>
                  <a:pt x="184" y="579"/>
                  <a:pt x="196" y="487"/>
                  <a:pt x="196" y="416"/>
                </a:cubicBezTo>
              </a:path>
            </a:pathLst>
          </a:custGeom>
          <a:solidFill>
            <a:srgbClr val="000000"/>
          </a:solidFill>
          <a:ln w="12600">
            <a:noFill/>
          </a:ln>
        </p:spPr>
      </p:sp>
      <p:sp>
        <p:nvSpPr>
          <p:cNvPr id="355" name="Freeform 54"/>
          <p:cNvSpPr/>
          <p:nvPr/>
        </p:nvSpPr>
        <p:spPr>
          <a:xfrm>
            <a:off x="7653600" y="2891520"/>
            <a:ext cx="200520" cy="70920"/>
          </a:xfrm>
          <a:custGeom>
            <a:avLst/>
            <a:gdLst/>
            <a:ahLst/>
            <a:rect l="0" t="0" r="r" b="b"/>
            <a:pathLst>
              <a:path w="557" h="34">
                <a:moveTo>
                  <a:pt x="527" y="33"/>
                </a:moveTo>
                <a:cubicBezTo>
                  <a:pt x="539" y="33"/>
                  <a:pt x="556" y="33"/>
                  <a:pt x="556" y="17"/>
                </a:cubicBezTo>
                <a:cubicBezTo>
                  <a:pt x="556" y="0"/>
                  <a:pt x="539" y="0"/>
                  <a:pt x="527" y="0"/>
                </a:cubicBezTo>
                <a:lnTo>
                  <a:pt x="28" y="0"/>
                </a:lnTo>
                <a:cubicBezTo>
                  <a:pt x="17" y="0"/>
                  <a:pt x="0" y="0"/>
                  <a:pt x="0" y="17"/>
                </a:cubicBezTo>
                <a:cubicBezTo>
                  <a:pt x="0" y="33"/>
                  <a:pt x="17" y="33"/>
                  <a:pt x="28" y="33"/>
                </a:cubicBezTo>
                <a:lnTo>
                  <a:pt x="527" y="33"/>
                </a:lnTo>
              </a:path>
              <a:path w="557" h="34">
                <a:moveTo>
                  <a:pt x="527" y="33"/>
                </a:moveTo>
                <a:cubicBezTo>
                  <a:pt x="539" y="33"/>
                  <a:pt x="556" y="33"/>
                  <a:pt x="556" y="17"/>
                </a:cubicBezTo>
                <a:cubicBezTo>
                  <a:pt x="556" y="0"/>
                  <a:pt x="539" y="0"/>
                  <a:pt x="527" y="0"/>
                </a:cubicBezTo>
                <a:lnTo>
                  <a:pt x="28" y="0"/>
                </a:lnTo>
                <a:cubicBezTo>
                  <a:pt x="17" y="0"/>
                  <a:pt x="0" y="0"/>
                  <a:pt x="0" y="17"/>
                </a:cubicBezTo>
                <a:cubicBezTo>
                  <a:pt x="0" y="33"/>
                  <a:pt x="17" y="33"/>
                  <a:pt x="28" y="33"/>
                </a:cubicBezTo>
                <a:lnTo>
                  <a:pt x="527" y="33"/>
                </a:lnTo>
              </a:path>
            </a:pathLst>
          </a:custGeom>
          <a:solidFill>
            <a:srgbClr val="000000"/>
          </a:solidFill>
          <a:ln w="12600">
            <a:noFill/>
          </a:ln>
        </p:spPr>
      </p:sp>
      <p:sp>
        <p:nvSpPr>
          <p:cNvPr id="356" name="Freeform 55"/>
          <p:cNvSpPr/>
          <p:nvPr/>
        </p:nvSpPr>
        <p:spPr>
          <a:xfrm>
            <a:off x="7966800" y="2790360"/>
            <a:ext cx="208080" cy="218880"/>
          </a:xfrm>
          <a:custGeom>
            <a:avLst/>
            <a:gdLst/>
            <a:ahLst/>
            <a:rect l="0" t="0" r="r" b="b"/>
            <a:pathLst>
              <a:path w="578" h="608">
                <a:moveTo>
                  <a:pt x="577" y="225"/>
                </a:moveTo>
                <a:cubicBezTo>
                  <a:pt x="577" y="90"/>
                  <a:pt x="487" y="0"/>
                  <a:pt x="364" y="0"/>
                </a:cubicBezTo>
                <a:cubicBezTo>
                  <a:pt x="184" y="0"/>
                  <a:pt x="0" y="189"/>
                  <a:pt x="0" y="383"/>
                </a:cubicBezTo>
                <a:cubicBezTo>
                  <a:pt x="0" y="522"/>
                  <a:pt x="95" y="607"/>
                  <a:pt x="213" y="607"/>
                </a:cubicBezTo>
                <a:cubicBezTo>
                  <a:pt x="390" y="607"/>
                  <a:pt x="577" y="423"/>
                  <a:pt x="577" y="225"/>
                </a:cubicBezTo>
              </a:path>
              <a:path w="424" h="564">
                <a:moveTo>
                  <a:pt x="139" y="563"/>
                </a:moveTo>
                <a:cubicBezTo>
                  <a:pt x="59" y="563"/>
                  <a:pt x="0" y="497"/>
                  <a:pt x="0" y="385"/>
                </a:cubicBezTo>
                <a:cubicBezTo>
                  <a:pt x="0" y="350"/>
                  <a:pt x="12" y="227"/>
                  <a:pt x="76" y="130"/>
                </a:cubicBezTo>
                <a:cubicBezTo>
                  <a:pt x="132" y="43"/>
                  <a:pt x="215" y="0"/>
                  <a:pt x="281" y="0"/>
                </a:cubicBezTo>
                <a:cubicBezTo>
                  <a:pt x="350" y="0"/>
                  <a:pt x="423" y="48"/>
                  <a:pt x="423" y="170"/>
                </a:cubicBezTo>
                <a:cubicBezTo>
                  <a:pt x="423" y="232"/>
                  <a:pt x="402" y="362"/>
                  <a:pt x="319" y="463"/>
                </a:cubicBezTo>
                <a:cubicBezTo>
                  <a:pt x="279" y="515"/>
                  <a:pt x="210" y="563"/>
                  <a:pt x="139" y="563"/>
                </a:cubicBezTo>
              </a:path>
            </a:pathLst>
          </a:custGeom>
          <a:solidFill>
            <a:srgbClr val="000000"/>
          </a:solidFill>
          <a:ln w="12600">
            <a:noFill/>
          </a:ln>
        </p:spPr>
      </p:sp>
      <p:sp>
        <p:nvSpPr>
          <p:cNvPr id="357" name="Freeform 56"/>
          <p:cNvSpPr/>
          <p:nvPr/>
        </p:nvSpPr>
        <p:spPr>
          <a:xfrm>
            <a:off x="8217720" y="2776680"/>
            <a:ext cx="70920" cy="299880"/>
          </a:xfrm>
          <a:custGeom>
            <a:avLst/>
            <a:gdLst/>
            <a:ahLst/>
            <a:rect l="0" t="0" r="r" b="b"/>
            <a:pathLst>
              <a:path w="197" h="833">
                <a:moveTo>
                  <a:pt x="196" y="825"/>
                </a:moveTo>
                <a:cubicBezTo>
                  <a:pt x="196" y="822"/>
                  <a:pt x="196" y="820"/>
                  <a:pt x="180" y="806"/>
                </a:cubicBezTo>
                <a:cubicBezTo>
                  <a:pt x="76" y="702"/>
                  <a:pt x="50" y="544"/>
                  <a:pt x="50" y="416"/>
                </a:cubicBezTo>
                <a:cubicBezTo>
                  <a:pt x="50" y="272"/>
                  <a:pt x="80" y="128"/>
                  <a:pt x="184" y="24"/>
                </a:cubicBezTo>
                <a:cubicBezTo>
                  <a:pt x="196" y="12"/>
                  <a:pt x="196" y="12"/>
                  <a:pt x="196" y="9"/>
                </a:cubicBezTo>
                <a:cubicBezTo>
                  <a:pt x="196" y="2"/>
                  <a:pt x="191" y="0"/>
                  <a:pt x="187" y="0"/>
                </a:cubicBezTo>
                <a:cubicBezTo>
                  <a:pt x="177" y="0"/>
                  <a:pt x="102" y="57"/>
                  <a:pt x="52" y="163"/>
                </a:cubicBezTo>
                <a:cubicBezTo>
                  <a:pt x="9" y="255"/>
                  <a:pt x="0" y="347"/>
                  <a:pt x="0" y="416"/>
                </a:cubicBezTo>
                <a:cubicBezTo>
                  <a:pt x="0" y="482"/>
                  <a:pt x="9" y="581"/>
                  <a:pt x="54" y="676"/>
                </a:cubicBezTo>
                <a:cubicBezTo>
                  <a:pt x="106" y="780"/>
                  <a:pt x="177" y="832"/>
                  <a:pt x="187" y="832"/>
                </a:cubicBezTo>
                <a:cubicBezTo>
                  <a:pt x="191" y="832"/>
                  <a:pt x="196" y="830"/>
                  <a:pt x="196" y="825"/>
                </a:cubicBezTo>
              </a:path>
            </a:pathLst>
          </a:custGeom>
          <a:solidFill>
            <a:srgbClr val="000000"/>
          </a:solidFill>
          <a:ln w="12600">
            <a:noFill/>
          </a:ln>
        </p:spPr>
      </p:sp>
      <p:sp>
        <p:nvSpPr>
          <p:cNvPr id="358" name="Freeform 57"/>
          <p:cNvSpPr/>
          <p:nvPr/>
        </p:nvSpPr>
        <p:spPr>
          <a:xfrm>
            <a:off x="8326800" y="2721240"/>
            <a:ext cx="234360" cy="299880"/>
          </a:xfrm>
          <a:custGeom>
            <a:avLst/>
            <a:gdLst/>
            <a:ahLst/>
            <a:rect l="0" t="0" r="r" b="b"/>
            <a:pathLst>
              <a:path w="651" h="833">
                <a:moveTo>
                  <a:pt x="262" y="744"/>
                </a:moveTo>
                <a:lnTo>
                  <a:pt x="116" y="421"/>
                </a:lnTo>
                <a:cubicBezTo>
                  <a:pt x="111" y="409"/>
                  <a:pt x="106" y="409"/>
                  <a:pt x="104" y="409"/>
                </a:cubicBezTo>
                <a:cubicBezTo>
                  <a:pt x="104" y="409"/>
                  <a:pt x="99" y="409"/>
                  <a:pt x="90" y="416"/>
                </a:cubicBezTo>
                <a:lnTo>
                  <a:pt x="12" y="475"/>
                </a:lnTo>
                <a:cubicBezTo>
                  <a:pt x="0" y="482"/>
                  <a:pt x="0" y="484"/>
                  <a:pt x="0" y="489"/>
                </a:cubicBezTo>
                <a:cubicBezTo>
                  <a:pt x="0" y="492"/>
                  <a:pt x="2" y="496"/>
                  <a:pt x="9" y="496"/>
                </a:cubicBezTo>
                <a:cubicBezTo>
                  <a:pt x="14" y="496"/>
                  <a:pt x="28" y="484"/>
                  <a:pt x="38" y="480"/>
                </a:cubicBezTo>
                <a:cubicBezTo>
                  <a:pt x="43" y="475"/>
                  <a:pt x="54" y="466"/>
                  <a:pt x="64" y="458"/>
                </a:cubicBezTo>
                <a:lnTo>
                  <a:pt x="227" y="820"/>
                </a:lnTo>
                <a:cubicBezTo>
                  <a:pt x="234" y="832"/>
                  <a:pt x="239" y="832"/>
                  <a:pt x="246" y="832"/>
                </a:cubicBezTo>
                <a:cubicBezTo>
                  <a:pt x="258" y="832"/>
                  <a:pt x="260" y="827"/>
                  <a:pt x="267" y="815"/>
                </a:cubicBezTo>
                <a:lnTo>
                  <a:pt x="645" y="33"/>
                </a:lnTo>
                <a:cubicBezTo>
                  <a:pt x="650" y="21"/>
                  <a:pt x="650" y="19"/>
                  <a:pt x="650" y="17"/>
                </a:cubicBezTo>
                <a:cubicBezTo>
                  <a:pt x="650" y="9"/>
                  <a:pt x="643" y="0"/>
                  <a:pt x="634" y="0"/>
                </a:cubicBezTo>
                <a:cubicBezTo>
                  <a:pt x="626" y="0"/>
                  <a:pt x="622" y="5"/>
                  <a:pt x="615" y="17"/>
                </a:cubicBezTo>
                <a:lnTo>
                  <a:pt x="262" y="744"/>
                </a:lnTo>
              </a:path>
            </a:pathLst>
          </a:custGeom>
          <a:solidFill>
            <a:srgbClr val="000000"/>
          </a:solidFill>
          <a:ln w="12600">
            <a:noFill/>
          </a:ln>
        </p:spPr>
      </p:sp>
      <p:sp>
        <p:nvSpPr>
          <p:cNvPr id="359" name="Freeform 58"/>
          <p:cNvSpPr/>
          <p:nvPr/>
        </p:nvSpPr>
        <p:spPr>
          <a:xfrm>
            <a:off x="8565840" y="2797200"/>
            <a:ext cx="255600" cy="205560"/>
          </a:xfrm>
          <a:custGeom>
            <a:avLst/>
            <a:gdLst/>
            <a:ahLst/>
            <a:rect l="0" t="0" r="r" b="b"/>
            <a:pathLst>
              <a:path w="710" h="571">
                <a:moveTo>
                  <a:pt x="392" y="232"/>
                </a:moveTo>
                <a:cubicBezTo>
                  <a:pt x="392" y="229"/>
                  <a:pt x="388" y="225"/>
                  <a:pt x="388" y="222"/>
                </a:cubicBezTo>
                <a:cubicBezTo>
                  <a:pt x="388" y="220"/>
                  <a:pt x="404" y="208"/>
                  <a:pt x="414" y="201"/>
                </a:cubicBezTo>
                <a:lnTo>
                  <a:pt x="558" y="90"/>
                </a:lnTo>
                <a:cubicBezTo>
                  <a:pt x="636" y="31"/>
                  <a:pt x="669" y="28"/>
                  <a:pt x="695" y="26"/>
                </a:cubicBezTo>
                <a:cubicBezTo>
                  <a:pt x="702" y="26"/>
                  <a:pt x="709" y="24"/>
                  <a:pt x="709" y="9"/>
                </a:cubicBezTo>
                <a:cubicBezTo>
                  <a:pt x="709" y="5"/>
                  <a:pt x="707" y="0"/>
                  <a:pt x="700" y="0"/>
                </a:cubicBezTo>
                <a:cubicBezTo>
                  <a:pt x="681" y="0"/>
                  <a:pt x="662" y="2"/>
                  <a:pt x="641" y="2"/>
                </a:cubicBezTo>
                <a:cubicBezTo>
                  <a:pt x="610" y="2"/>
                  <a:pt x="579" y="0"/>
                  <a:pt x="548" y="0"/>
                </a:cubicBezTo>
                <a:cubicBezTo>
                  <a:pt x="544" y="0"/>
                  <a:pt x="532" y="0"/>
                  <a:pt x="532" y="17"/>
                </a:cubicBezTo>
                <a:cubicBezTo>
                  <a:pt x="532" y="24"/>
                  <a:pt x="537" y="26"/>
                  <a:pt x="544" y="26"/>
                </a:cubicBezTo>
                <a:cubicBezTo>
                  <a:pt x="560" y="28"/>
                  <a:pt x="567" y="31"/>
                  <a:pt x="567" y="43"/>
                </a:cubicBezTo>
                <a:cubicBezTo>
                  <a:pt x="567" y="59"/>
                  <a:pt x="544" y="78"/>
                  <a:pt x="539" y="83"/>
                </a:cubicBezTo>
                <a:lnTo>
                  <a:pt x="213" y="331"/>
                </a:lnTo>
                <a:lnTo>
                  <a:pt x="279" y="64"/>
                </a:lnTo>
                <a:cubicBezTo>
                  <a:pt x="288" y="33"/>
                  <a:pt x="288" y="26"/>
                  <a:pt x="350" y="26"/>
                </a:cubicBezTo>
                <a:cubicBezTo>
                  <a:pt x="371" y="26"/>
                  <a:pt x="378" y="26"/>
                  <a:pt x="378" y="9"/>
                </a:cubicBezTo>
                <a:cubicBezTo>
                  <a:pt x="378" y="2"/>
                  <a:pt x="371" y="0"/>
                  <a:pt x="366" y="0"/>
                </a:cubicBezTo>
                <a:cubicBezTo>
                  <a:pt x="343" y="0"/>
                  <a:pt x="284" y="2"/>
                  <a:pt x="260" y="2"/>
                </a:cubicBezTo>
                <a:cubicBezTo>
                  <a:pt x="236" y="2"/>
                  <a:pt x="177" y="0"/>
                  <a:pt x="154" y="0"/>
                </a:cubicBezTo>
                <a:cubicBezTo>
                  <a:pt x="147" y="0"/>
                  <a:pt x="135" y="0"/>
                  <a:pt x="135" y="17"/>
                </a:cubicBezTo>
                <a:cubicBezTo>
                  <a:pt x="135" y="26"/>
                  <a:pt x="144" y="26"/>
                  <a:pt x="161" y="26"/>
                </a:cubicBezTo>
                <a:cubicBezTo>
                  <a:pt x="170" y="26"/>
                  <a:pt x="187" y="26"/>
                  <a:pt x="196" y="28"/>
                </a:cubicBezTo>
                <a:cubicBezTo>
                  <a:pt x="210" y="28"/>
                  <a:pt x="215" y="31"/>
                  <a:pt x="215" y="40"/>
                </a:cubicBezTo>
                <a:cubicBezTo>
                  <a:pt x="215" y="45"/>
                  <a:pt x="213" y="47"/>
                  <a:pt x="210" y="57"/>
                </a:cubicBezTo>
                <a:lnTo>
                  <a:pt x="99" y="506"/>
                </a:lnTo>
                <a:cubicBezTo>
                  <a:pt x="90" y="536"/>
                  <a:pt x="90" y="544"/>
                  <a:pt x="24" y="544"/>
                </a:cubicBezTo>
                <a:cubicBezTo>
                  <a:pt x="9" y="544"/>
                  <a:pt x="0" y="544"/>
                  <a:pt x="0" y="560"/>
                </a:cubicBezTo>
                <a:cubicBezTo>
                  <a:pt x="0" y="570"/>
                  <a:pt x="9" y="570"/>
                  <a:pt x="12" y="570"/>
                </a:cubicBezTo>
                <a:cubicBezTo>
                  <a:pt x="35" y="570"/>
                  <a:pt x="95" y="567"/>
                  <a:pt x="118" y="567"/>
                </a:cubicBezTo>
                <a:cubicBezTo>
                  <a:pt x="135" y="567"/>
                  <a:pt x="154" y="567"/>
                  <a:pt x="173" y="567"/>
                </a:cubicBezTo>
                <a:cubicBezTo>
                  <a:pt x="189" y="567"/>
                  <a:pt x="208" y="570"/>
                  <a:pt x="227" y="570"/>
                </a:cubicBezTo>
                <a:cubicBezTo>
                  <a:pt x="232" y="570"/>
                  <a:pt x="244" y="570"/>
                  <a:pt x="244" y="553"/>
                </a:cubicBezTo>
                <a:cubicBezTo>
                  <a:pt x="244" y="544"/>
                  <a:pt x="234" y="544"/>
                  <a:pt x="220" y="544"/>
                </a:cubicBezTo>
                <a:cubicBezTo>
                  <a:pt x="189" y="544"/>
                  <a:pt x="165" y="544"/>
                  <a:pt x="165" y="529"/>
                </a:cubicBezTo>
                <a:cubicBezTo>
                  <a:pt x="165" y="522"/>
                  <a:pt x="170" y="506"/>
                  <a:pt x="173" y="492"/>
                </a:cubicBezTo>
                <a:cubicBezTo>
                  <a:pt x="184" y="449"/>
                  <a:pt x="196" y="404"/>
                  <a:pt x="206" y="362"/>
                </a:cubicBezTo>
                <a:lnTo>
                  <a:pt x="331" y="265"/>
                </a:lnTo>
                <a:lnTo>
                  <a:pt x="428" y="489"/>
                </a:lnTo>
                <a:cubicBezTo>
                  <a:pt x="437" y="510"/>
                  <a:pt x="437" y="513"/>
                  <a:pt x="437" y="518"/>
                </a:cubicBezTo>
                <a:cubicBezTo>
                  <a:pt x="437" y="544"/>
                  <a:pt x="402" y="544"/>
                  <a:pt x="392" y="544"/>
                </a:cubicBezTo>
                <a:cubicBezTo>
                  <a:pt x="385" y="544"/>
                  <a:pt x="376" y="544"/>
                  <a:pt x="376" y="560"/>
                </a:cubicBezTo>
                <a:cubicBezTo>
                  <a:pt x="376" y="570"/>
                  <a:pt x="385" y="570"/>
                  <a:pt x="388" y="570"/>
                </a:cubicBezTo>
                <a:cubicBezTo>
                  <a:pt x="421" y="570"/>
                  <a:pt x="456" y="567"/>
                  <a:pt x="489" y="567"/>
                </a:cubicBezTo>
                <a:cubicBezTo>
                  <a:pt x="506" y="567"/>
                  <a:pt x="551" y="570"/>
                  <a:pt x="570" y="570"/>
                </a:cubicBezTo>
                <a:cubicBezTo>
                  <a:pt x="574" y="570"/>
                  <a:pt x="586" y="570"/>
                  <a:pt x="586" y="553"/>
                </a:cubicBezTo>
                <a:cubicBezTo>
                  <a:pt x="586" y="544"/>
                  <a:pt x="577" y="544"/>
                  <a:pt x="567" y="544"/>
                </a:cubicBezTo>
                <a:cubicBezTo>
                  <a:pt x="534" y="544"/>
                  <a:pt x="522" y="536"/>
                  <a:pt x="511" y="506"/>
                </a:cubicBezTo>
                <a:lnTo>
                  <a:pt x="392" y="232"/>
                </a:lnTo>
              </a:path>
            </a:pathLst>
          </a:custGeom>
          <a:solidFill>
            <a:srgbClr val="000000"/>
          </a:solidFill>
          <a:ln w="12600">
            <a:noFill/>
          </a:ln>
        </p:spPr>
      </p:sp>
      <p:sp>
        <p:nvSpPr>
          <p:cNvPr id="360" name="Freeform 59"/>
          <p:cNvSpPr/>
          <p:nvPr/>
        </p:nvSpPr>
        <p:spPr>
          <a:xfrm>
            <a:off x="8836560" y="2798640"/>
            <a:ext cx="204480" cy="203760"/>
          </a:xfrm>
          <a:custGeom>
            <a:avLst/>
            <a:gdLst/>
            <a:ahLst/>
            <a:rect l="0" t="0" r="r" b="b"/>
            <a:pathLst>
              <a:path w="568" h="566">
                <a:moveTo>
                  <a:pt x="336" y="59"/>
                </a:moveTo>
                <a:cubicBezTo>
                  <a:pt x="343" y="35"/>
                  <a:pt x="345" y="31"/>
                  <a:pt x="355" y="28"/>
                </a:cubicBezTo>
                <a:cubicBezTo>
                  <a:pt x="364" y="26"/>
                  <a:pt x="390" y="26"/>
                  <a:pt x="409" y="26"/>
                </a:cubicBezTo>
                <a:cubicBezTo>
                  <a:pt x="492" y="26"/>
                  <a:pt x="530" y="28"/>
                  <a:pt x="530" y="95"/>
                </a:cubicBezTo>
                <a:cubicBezTo>
                  <a:pt x="530" y="106"/>
                  <a:pt x="527" y="139"/>
                  <a:pt x="522" y="161"/>
                </a:cubicBezTo>
                <a:cubicBezTo>
                  <a:pt x="522" y="165"/>
                  <a:pt x="520" y="175"/>
                  <a:pt x="520" y="177"/>
                </a:cubicBezTo>
                <a:cubicBezTo>
                  <a:pt x="520" y="182"/>
                  <a:pt x="522" y="187"/>
                  <a:pt x="530" y="187"/>
                </a:cubicBezTo>
                <a:cubicBezTo>
                  <a:pt x="539" y="187"/>
                  <a:pt x="541" y="182"/>
                  <a:pt x="544" y="168"/>
                </a:cubicBezTo>
                <a:lnTo>
                  <a:pt x="565" y="24"/>
                </a:lnTo>
                <a:cubicBezTo>
                  <a:pt x="567" y="19"/>
                  <a:pt x="567" y="12"/>
                  <a:pt x="567" y="9"/>
                </a:cubicBezTo>
                <a:cubicBezTo>
                  <a:pt x="567" y="0"/>
                  <a:pt x="558" y="0"/>
                  <a:pt x="544" y="0"/>
                </a:cubicBezTo>
                <a:lnTo>
                  <a:pt x="83" y="0"/>
                </a:lnTo>
                <a:cubicBezTo>
                  <a:pt x="61" y="0"/>
                  <a:pt x="61" y="0"/>
                  <a:pt x="54" y="17"/>
                </a:cubicBezTo>
                <a:lnTo>
                  <a:pt x="5" y="163"/>
                </a:lnTo>
                <a:cubicBezTo>
                  <a:pt x="5" y="165"/>
                  <a:pt x="0" y="177"/>
                  <a:pt x="0" y="180"/>
                </a:cubicBezTo>
                <a:cubicBezTo>
                  <a:pt x="0" y="184"/>
                  <a:pt x="5" y="187"/>
                  <a:pt x="9" y="187"/>
                </a:cubicBezTo>
                <a:cubicBezTo>
                  <a:pt x="19" y="187"/>
                  <a:pt x="19" y="184"/>
                  <a:pt x="24" y="170"/>
                </a:cubicBezTo>
                <a:cubicBezTo>
                  <a:pt x="69" y="40"/>
                  <a:pt x="90" y="26"/>
                  <a:pt x="215" y="26"/>
                </a:cubicBezTo>
                <a:lnTo>
                  <a:pt x="246" y="26"/>
                </a:lnTo>
                <a:cubicBezTo>
                  <a:pt x="270" y="26"/>
                  <a:pt x="270" y="28"/>
                  <a:pt x="270" y="35"/>
                </a:cubicBezTo>
                <a:cubicBezTo>
                  <a:pt x="270" y="40"/>
                  <a:pt x="267" y="52"/>
                  <a:pt x="267" y="54"/>
                </a:cubicBezTo>
                <a:lnTo>
                  <a:pt x="156" y="499"/>
                </a:lnTo>
                <a:cubicBezTo>
                  <a:pt x="147" y="529"/>
                  <a:pt x="144" y="539"/>
                  <a:pt x="57" y="539"/>
                </a:cubicBezTo>
                <a:cubicBezTo>
                  <a:pt x="26" y="539"/>
                  <a:pt x="21" y="539"/>
                  <a:pt x="21" y="555"/>
                </a:cubicBezTo>
                <a:cubicBezTo>
                  <a:pt x="21" y="565"/>
                  <a:pt x="31" y="565"/>
                  <a:pt x="35" y="565"/>
                </a:cubicBezTo>
                <a:cubicBezTo>
                  <a:pt x="57" y="565"/>
                  <a:pt x="80" y="562"/>
                  <a:pt x="104" y="562"/>
                </a:cubicBezTo>
                <a:cubicBezTo>
                  <a:pt x="128" y="562"/>
                  <a:pt x="151" y="562"/>
                  <a:pt x="175" y="562"/>
                </a:cubicBezTo>
                <a:cubicBezTo>
                  <a:pt x="199" y="562"/>
                  <a:pt x="222" y="562"/>
                  <a:pt x="244" y="562"/>
                </a:cubicBezTo>
                <a:cubicBezTo>
                  <a:pt x="267" y="562"/>
                  <a:pt x="293" y="565"/>
                  <a:pt x="317" y="565"/>
                </a:cubicBezTo>
                <a:cubicBezTo>
                  <a:pt x="324" y="565"/>
                  <a:pt x="336" y="565"/>
                  <a:pt x="336" y="548"/>
                </a:cubicBezTo>
                <a:cubicBezTo>
                  <a:pt x="336" y="539"/>
                  <a:pt x="329" y="539"/>
                  <a:pt x="307" y="539"/>
                </a:cubicBezTo>
                <a:cubicBezTo>
                  <a:pt x="286" y="539"/>
                  <a:pt x="274" y="539"/>
                  <a:pt x="253" y="536"/>
                </a:cubicBezTo>
                <a:cubicBezTo>
                  <a:pt x="229" y="534"/>
                  <a:pt x="222" y="532"/>
                  <a:pt x="222" y="520"/>
                </a:cubicBezTo>
                <a:cubicBezTo>
                  <a:pt x="222" y="518"/>
                  <a:pt x="222" y="513"/>
                  <a:pt x="225" y="501"/>
                </a:cubicBezTo>
                <a:lnTo>
                  <a:pt x="336" y="59"/>
                </a:lnTo>
              </a:path>
            </a:pathLst>
          </a:custGeom>
          <a:solidFill>
            <a:srgbClr val="000000"/>
          </a:solidFill>
          <a:ln w="12600">
            <a:noFill/>
          </a:ln>
        </p:spPr>
      </p:sp>
      <p:sp>
        <p:nvSpPr>
          <p:cNvPr id="361" name="Freeform 60"/>
          <p:cNvSpPr/>
          <p:nvPr/>
        </p:nvSpPr>
        <p:spPr>
          <a:xfrm>
            <a:off x="9063000" y="2776680"/>
            <a:ext cx="70920" cy="299880"/>
          </a:xfrm>
          <a:custGeom>
            <a:avLst/>
            <a:gdLst/>
            <a:ahLst/>
            <a:rect l="0" t="0" r="r" b="b"/>
            <a:pathLst>
              <a:path w="197" h="833">
                <a:moveTo>
                  <a:pt x="196" y="416"/>
                </a:moveTo>
                <a:cubicBezTo>
                  <a:pt x="196" y="352"/>
                  <a:pt x="187" y="251"/>
                  <a:pt x="139" y="156"/>
                </a:cubicBezTo>
                <a:cubicBezTo>
                  <a:pt x="90" y="54"/>
                  <a:pt x="17" y="0"/>
                  <a:pt x="9" y="0"/>
                </a:cubicBezTo>
                <a:cubicBezTo>
                  <a:pt x="2" y="0"/>
                  <a:pt x="0" y="2"/>
                  <a:pt x="0" y="9"/>
                </a:cubicBezTo>
                <a:cubicBezTo>
                  <a:pt x="0" y="12"/>
                  <a:pt x="0" y="12"/>
                  <a:pt x="17" y="28"/>
                </a:cubicBezTo>
                <a:cubicBezTo>
                  <a:pt x="99" y="111"/>
                  <a:pt x="147" y="243"/>
                  <a:pt x="147" y="416"/>
                </a:cubicBezTo>
                <a:cubicBezTo>
                  <a:pt x="147" y="560"/>
                  <a:pt x="116" y="707"/>
                  <a:pt x="12" y="811"/>
                </a:cubicBezTo>
                <a:cubicBezTo>
                  <a:pt x="0" y="820"/>
                  <a:pt x="0" y="822"/>
                  <a:pt x="0" y="825"/>
                </a:cubicBezTo>
                <a:cubicBezTo>
                  <a:pt x="0" y="830"/>
                  <a:pt x="2" y="832"/>
                  <a:pt x="9" y="832"/>
                </a:cubicBezTo>
                <a:cubicBezTo>
                  <a:pt x="17" y="832"/>
                  <a:pt x="92" y="775"/>
                  <a:pt x="142" y="671"/>
                </a:cubicBezTo>
                <a:cubicBezTo>
                  <a:pt x="184" y="579"/>
                  <a:pt x="196" y="487"/>
                  <a:pt x="196" y="416"/>
                </a:cubicBezTo>
              </a:path>
            </a:pathLst>
          </a:custGeom>
          <a:solidFill>
            <a:srgbClr val="000000"/>
          </a:solidFill>
          <a:ln w="12600">
            <a:noFill/>
          </a:ln>
        </p:spPr>
      </p:sp>
      <p:sp>
        <p:nvSpPr>
          <p:cNvPr id="362" name="TextShape 61"/>
          <p:cNvSpPr txBox="1"/>
          <p:nvPr/>
        </p:nvSpPr>
        <p:spPr>
          <a:xfrm>
            <a:off x="648000" y="3600000"/>
            <a:ext cx="3384000" cy="346320"/>
          </a:xfrm>
          <a:prstGeom prst="rect">
            <a:avLst/>
          </a:prstGeom>
          <a:noFill/>
          <a:ln>
            <a:noFill/>
          </a:ln>
        </p:spPr>
        <p:txBody>
          <a:bodyPr lIns="90000" rIns="90000" tIns="45000" bIns="45000"/>
          <a:p>
            <a:r>
              <a:rPr b="0" lang="en-AU" sz="1800" spc="-1" strike="noStrike">
                <a:solidFill>
                  <a:srgbClr val="000000"/>
                </a:solidFill>
                <a:uFill>
                  <a:solidFill>
                    <a:srgbClr val="ffffff"/>
                  </a:solidFill>
                </a:uFill>
                <a:latin typeface="Arial"/>
              </a:rPr>
              <a:t>We expect to do better if</a:t>
            </a:r>
            <a:endParaRPr b="0" lang="en-AU" sz="1800" spc="-1" strike="noStrike">
              <a:solidFill>
                <a:srgbClr val="000000"/>
              </a:solidFill>
              <a:uFill>
                <a:solidFill>
                  <a:srgbClr val="ffffff"/>
                </a:solidFill>
              </a:uFill>
              <a:latin typeface="Arial"/>
            </a:endParaRPr>
          </a:p>
        </p:txBody>
      </p:sp>
      <p:sp>
        <p:nvSpPr>
          <p:cNvPr id="363" name="Freeform 62"/>
          <p:cNvSpPr/>
          <p:nvPr/>
        </p:nvSpPr>
        <p:spPr>
          <a:xfrm>
            <a:off x="3322080" y="3669120"/>
            <a:ext cx="230400" cy="185040"/>
          </a:xfrm>
          <a:custGeom>
            <a:avLst/>
            <a:gdLst/>
            <a:ahLst/>
            <a:rect l="0" t="0" r="r" b="b"/>
            <a:pathLst>
              <a:path w="640" h="514">
                <a:moveTo>
                  <a:pt x="354" y="209"/>
                </a:moveTo>
                <a:cubicBezTo>
                  <a:pt x="354" y="207"/>
                  <a:pt x="349" y="202"/>
                  <a:pt x="349" y="200"/>
                </a:cubicBezTo>
                <a:cubicBezTo>
                  <a:pt x="349" y="198"/>
                  <a:pt x="364" y="187"/>
                  <a:pt x="373" y="181"/>
                </a:cubicBezTo>
                <a:lnTo>
                  <a:pt x="503" y="81"/>
                </a:lnTo>
                <a:cubicBezTo>
                  <a:pt x="573" y="28"/>
                  <a:pt x="603" y="26"/>
                  <a:pt x="626" y="23"/>
                </a:cubicBezTo>
                <a:cubicBezTo>
                  <a:pt x="633" y="23"/>
                  <a:pt x="639" y="21"/>
                  <a:pt x="639" y="9"/>
                </a:cubicBezTo>
                <a:cubicBezTo>
                  <a:pt x="639" y="4"/>
                  <a:pt x="637" y="0"/>
                  <a:pt x="631" y="0"/>
                </a:cubicBezTo>
                <a:cubicBezTo>
                  <a:pt x="614" y="0"/>
                  <a:pt x="597" y="2"/>
                  <a:pt x="577" y="2"/>
                </a:cubicBezTo>
                <a:cubicBezTo>
                  <a:pt x="550" y="2"/>
                  <a:pt x="522" y="0"/>
                  <a:pt x="494" y="0"/>
                </a:cubicBezTo>
                <a:cubicBezTo>
                  <a:pt x="490" y="0"/>
                  <a:pt x="479" y="0"/>
                  <a:pt x="479" y="15"/>
                </a:cubicBezTo>
                <a:cubicBezTo>
                  <a:pt x="479" y="21"/>
                  <a:pt x="484" y="23"/>
                  <a:pt x="490" y="23"/>
                </a:cubicBezTo>
                <a:cubicBezTo>
                  <a:pt x="505" y="26"/>
                  <a:pt x="511" y="28"/>
                  <a:pt x="511" y="38"/>
                </a:cubicBezTo>
                <a:cubicBezTo>
                  <a:pt x="511" y="53"/>
                  <a:pt x="490" y="70"/>
                  <a:pt x="486" y="75"/>
                </a:cubicBezTo>
                <a:lnTo>
                  <a:pt x="192" y="298"/>
                </a:lnTo>
                <a:lnTo>
                  <a:pt x="251" y="58"/>
                </a:lnTo>
                <a:cubicBezTo>
                  <a:pt x="260" y="30"/>
                  <a:pt x="260" y="23"/>
                  <a:pt x="315" y="23"/>
                </a:cubicBezTo>
                <a:cubicBezTo>
                  <a:pt x="334" y="23"/>
                  <a:pt x="341" y="23"/>
                  <a:pt x="341" y="9"/>
                </a:cubicBezTo>
                <a:cubicBezTo>
                  <a:pt x="341" y="2"/>
                  <a:pt x="334" y="0"/>
                  <a:pt x="330" y="0"/>
                </a:cubicBezTo>
                <a:cubicBezTo>
                  <a:pt x="309" y="0"/>
                  <a:pt x="256" y="2"/>
                  <a:pt x="234" y="2"/>
                </a:cubicBezTo>
                <a:cubicBezTo>
                  <a:pt x="213" y="2"/>
                  <a:pt x="160" y="0"/>
                  <a:pt x="138" y="0"/>
                </a:cubicBezTo>
                <a:cubicBezTo>
                  <a:pt x="132" y="0"/>
                  <a:pt x="121" y="0"/>
                  <a:pt x="121" y="15"/>
                </a:cubicBezTo>
                <a:cubicBezTo>
                  <a:pt x="121" y="23"/>
                  <a:pt x="130" y="23"/>
                  <a:pt x="145" y="23"/>
                </a:cubicBezTo>
                <a:cubicBezTo>
                  <a:pt x="153" y="23"/>
                  <a:pt x="168" y="23"/>
                  <a:pt x="177" y="26"/>
                </a:cubicBezTo>
                <a:cubicBezTo>
                  <a:pt x="190" y="26"/>
                  <a:pt x="194" y="28"/>
                  <a:pt x="194" y="36"/>
                </a:cubicBezTo>
                <a:cubicBezTo>
                  <a:pt x="194" y="40"/>
                  <a:pt x="192" y="43"/>
                  <a:pt x="190" y="51"/>
                </a:cubicBezTo>
                <a:lnTo>
                  <a:pt x="89" y="456"/>
                </a:lnTo>
                <a:cubicBezTo>
                  <a:pt x="81" y="484"/>
                  <a:pt x="81" y="490"/>
                  <a:pt x="21" y="490"/>
                </a:cubicBezTo>
                <a:cubicBezTo>
                  <a:pt x="9" y="490"/>
                  <a:pt x="0" y="490"/>
                  <a:pt x="0" y="505"/>
                </a:cubicBezTo>
                <a:cubicBezTo>
                  <a:pt x="0" y="513"/>
                  <a:pt x="9" y="513"/>
                  <a:pt x="11" y="513"/>
                </a:cubicBezTo>
                <a:cubicBezTo>
                  <a:pt x="32" y="513"/>
                  <a:pt x="85" y="511"/>
                  <a:pt x="107" y="511"/>
                </a:cubicBezTo>
                <a:cubicBezTo>
                  <a:pt x="121" y="511"/>
                  <a:pt x="138" y="511"/>
                  <a:pt x="156" y="511"/>
                </a:cubicBezTo>
                <a:cubicBezTo>
                  <a:pt x="170" y="511"/>
                  <a:pt x="187" y="513"/>
                  <a:pt x="205" y="513"/>
                </a:cubicBezTo>
                <a:cubicBezTo>
                  <a:pt x="209" y="513"/>
                  <a:pt x="219" y="513"/>
                  <a:pt x="219" y="499"/>
                </a:cubicBezTo>
                <a:cubicBezTo>
                  <a:pt x="219" y="490"/>
                  <a:pt x="211" y="490"/>
                  <a:pt x="198" y="490"/>
                </a:cubicBezTo>
                <a:cubicBezTo>
                  <a:pt x="170" y="490"/>
                  <a:pt x="149" y="490"/>
                  <a:pt x="149" y="477"/>
                </a:cubicBezTo>
                <a:cubicBezTo>
                  <a:pt x="149" y="471"/>
                  <a:pt x="153" y="456"/>
                  <a:pt x="156" y="443"/>
                </a:cubicBezTo>
                <a:cubicBezTo>
                  <a:pt x="166" y="405"/>
                  <a:pt x="177" y="364"/>
                  <a:pt x="185" y="326"/>
                </a:cubicBezTo>
                <a:lnTo>
                  <a:pt x="298" y="239"/>
                </a:lnTo>
                <a:lnTo>
                  <a:pt x="386" y="441"/>
                </a:lnTo>
                <a:cubicBezTo>
                  <a:pt x="394" y="460"/>
                  <a:pt x="394" y="462"/>
                  <a:pt x="394" y="467"/>
                </a:cubicBezTo>
                <a:cubicBezTo>
                  <a:pt x="394" y="490"/>
                  <a:pt x="362" y="490"/>
                  <a:pt x="354" y="490"/>
                </a:cubicBezTo>
                <a:cubicBezTo>
                  <a:pt x="347" y="490"/>
                  <a:pt x="339" y="490"/>
                  <a:pt x="339" y="505"/>
                </a:cubicBezTo>
                <a:cubicBezTo>
                  <a:pt x="339" y="513"/>
                  <a:pt x="347" y="513"/>
                  <a:pt x="349" y="513"/>
                </a:cubicBezTo>
                <a:cubicBezTo>
                  <a:pt x="379" y="513"/>
                  <a:pt x="411" y="511"/>
                  <a:pt x="441" y="511"/>
                </a:cubicBezTo>
                <a:cubicBezTo>
                  <a:pt x="456" y="511"/>
                  <a:pt x="496" y="513"/>
                  <a:pt x="513" y="513"/>
                </a:cubicBezTo>
                <a:cubicBezTo>
                  <a:pt x="518" y="513"/>
                  <a:pt x="528" y="513"/>
                  <a:pt x="528" y="499"/>
                </a:cubicBezTo>
                <a:cubicBezTo>
                  <a:pt x="528" y="490"/>
                  <a:pt x="520" y="490"/>
                  <a:pt x="511" y="490"/>
                </a:cubicBezTo>
                <a:cubicBezTo>
                  <a:pt x="481" y="490"/>
                  <a:pt x="471" y="484"/>
                  <a:pt x="460" y="456"/>
                </a:cubicBezTo>
                <a:lnTo>
                  <a:pt x="354" y="209"/>
                </a:lnTo>
              </a:path>
            </a:pathLst>
          </a:custGeom>
          <a:solidFill>
            <a:srgbClr val="000000"/>
          </a:solidFill>
          <a:ln w="12600">
            <a:noFill/>
          </a:ln>
        </p:spPr>
      </p:sp>
      <p:sp>
        <p:nvSpPr>
          <p:cNvPr id="364" name="Freeform 63"/>
          <p:cNvSpPr/>
          <p:nvPr/>
        </p:nvSpPr>
        <p:spPr>
          <a:xfrm>
            <a:off x="3657240" y="3707280"/>
            <a:ext cx="165960" cy="157680"/>
          </a:xfrm>
          <a:custGeom>
            <a:avLst/>
            <a:gdLst/>
            <a:ahLst/>
            <a:rect l="0" t="0" r="r" b="b"/>
            <a:pathLst>
              <a:path w="461" h="438">
                <a:moveTo>
                  <a:pt x="445" y="234"/>
                </a:moveTo>
                <a:cubicBezTo>
                  <a:pt x="454" y="230"/>
                  <a:pt x="460" y="228"/>
                  <a:pt x="460" y="217"/>
                </a:cubicBezTo>
                <a:cubicBezTo>
                  <a:pt x="460" y="209"/>
                  <a:pt x="454" y="205"/>
                  <a:pt x="445" y="202"/>
                </a:cubicBezTo>
                <a:lnTo>
                  <a:pt x="28" y="4"/>
                </a:lnTo>
                <a:cubicBezTo>
                  <a:pt x="19" y="0"/>
                  <a:pt x="17" y="0"/>
                  <a:pt x="15" y="0"/>
                </a:cubicBezTo>
                <a:cubicBezTo>
                  <a:pt x="6" y="0"/>
                  <a:pt x="0" y="6"/>
                  <a:pt x="0" y="15"/>
                </a:cubicBezTo>
                <a:cubicBezTo>
                  <a:pt x="0" y="21"/>
                  <a:pt x="4" y="26"/>
                  <a:pt x="15" y="32"/>
                </a:cubicBezTo>
                <a:lnTo>
                  <a:pt x="409" y="217"/>
                </a:lnTo>
                <a:lnTo>
                  <a:pt x="15" y="405"/>
                </a:lnTo>
                <a:cubicBezTo>
                  <a:pt x="4" y="409"/>
                  <a:pt x="0" y="415"/>
                  <a:pt x="0" y="422"/>
                </a:cubicBezTo>
                <a:cubicBezTo>
                  <a:pt x="0" y="430"/>
                  <a:pt x="6" y="437"/>
                  <a:pt x="15" y="437"/>
                </a:cubicBezTo>
                <a:cubicBezTo>
                  <a:pt x="17" y="437"/>
                  <a:pt x="19" y="437"/>
                  <a:pt x="28" y="430"/>
                </a:cubicBezTo>
                <a:lnTo>
                  <a:pt x="445" y="234"/>
                </a:lnTo>
              </a:path>
            </a:pathLst>
          </a:custGeom>
          <a:solidFill>
            <a:srgbClr val="000000"/>
          </a:solidFill>
          <a:ln w="12600">
            <a:noFill/>
          </a:ln>
        </p:spPr>
      </p:sp>
      <p:sp>
        <p:nvSpPr>
          <p:cNvPr id="365" name="Freeform 64"/>
          <p:cNvSpPr/>
          <p:nvPr/>
        </p:nvSpPr>
        <p:spPr>
          <a:xfrm>
            <a:off x="3867120" y="3707280"/>
            <a:ext cx="165960" cy="157680"/>
          </a:xfrm>
          <a:custGeom>
            <a:avLst/>
            <a:gdLst/>
            <a:ahLst/>
            <a:rect l="0" t="0" r="r" b="b"/>
            <a:pathLst>
              <a:path w="461" h="438">
                <a:moveTo>
                  <a:pt x="445" y="234"/>
                </a:moveTo>
                <a:cubicBezTo>
                  <a:pt x="454" y="230"/>
                  <a:pt x="460" y="228"/>
                  <a:pt x="460" y="217"/>
                </a:cubicBezTo>
                <a:cubicBezTo>
                  <a:pt x="460" y="209"/>
                  <a:pt x="454" y="205"/>
                  <a:pt x="445" y="202"/>
                </a:cubicBezTo>
                <a:lnTo>
                  <a:pt x="28" y="4"/>
                </a:lnTo>
                <a:cubicBezTo>
                  <a:pt x="19" y="0"/>
                  <a:pt x="17" y="0"/>
                  <a:pt x="15" y="0"/>
                </a:cubicBezTo>
                <a:cubicBezTo>
                  <a:pt x="6" y="0"/>
                  <a:pt x="0" y="6"/>
                  <a:pt x="0" y="15"/>
                </a:cubicBezTo>
                <a:cubicBezTo>
                  <a:pt x="0" y="21"/>
                  <a:pt x="4" y="26"/>
                  <a:pt x="15" y="32"/>
                </a:cubicBezTo>
                <a:lnTo>
                  <a:pt x="409" y="217"/>
                </a:lnTo>
                <a:lnTo>
                  <a:pt x="15" y="405"/>
                </a:lnTo>
                <a:cubicBezTo>
                  <a:pt x="4" y="409"/>
                  <a:pt x="0" y="415"/>
                  <a:pt x="0" y="422"/>
                </a:cubicBezTo>
                <a:cubicBezTo>
                  <a:pt x="0" y="430"/>
                  <a:pt x="6" y="437"/>
                  <a:pt x="15" y="437"/>
                </a:cubicBezTo>
                <a:cubicBezTo>
                  <a:pt x="17" y="437"/>
                  <a:pt x="19" y="437"/>
                  <a:pt x="28" y="430"/>
                </a:cubicBezTo>
                <a:lnTo>
                  <a:pt x="445" y="234"/>
                </a:lnTo>
              </a:path>
            </a:pathLst>
          </a:custGeom>
          <a:solidFill>
            <a:srgbClr val="000000"/>
          </a:solidFill>
          <a:ln w="12600">
            <a:noFill/>
          </a:ln>
        </p:spPr>
      </p:sp>
      <p:sp>
        <p:nvSpPr>
          <p:cNvPr id="366" name="Freeform 65"/>
          <p:cNvSpPr/>
          <p:nvPr/>
        </p:nvSpPr>
        <p:spPr>
          <a:xfrm>
            <a:off x="4135680" y="3670560"/>
            <a:ext cx="184320" cy="183600"/>
          </a:xfrm>
          <a:custGeom>
            <a:avLst/>
            <a:gdLst/>
            <a:ahLst/>
            <a:rect l="0" t="0" r="r" b="b"/>
            <a:pathLst>
              <a:path w="512" h="510">
                <a:moveTo>
                  <a:pt x="303" y="53"/>
                </a:moveTo>
                <a:cubicBezTo>
                  <a:pt x="309" y="32"/>
                  <a:pt x="311" y="28"/>
                  <a:pt x="320" y="26"/>
                </a:cubicBezTo>
                <a:cubicBezTo>
                  <a:pt x="328" y="23"/>
                  <a:pt x="352" y="23"/>
                  <a:pt x="369" y="23"/>
                </a:cubicBezTo>
                <a:cubicBezTo>
                  <a:pt x="443" y="23"/>
                  <a:pt x="477" y="26"/>
                  <a:pt x="477" y="85"/>
                </a:cubicBezTo>
                <a:cubicBezTo>
                  <a:pt x="477" y="96"/>
                  <a:pt x="475" y="126"/>
                  <a:pt x="471" y="145"/>
                </a:cubicBezTo>
                <a:cubicBezTo>
                  <a:pt x="471" y="149"/>
                  <a:pt x="469" y="158"/>
                  <a:pt x="469" y="160"/>
                </a:cubicBezTo>
                <a:cubicBezTo>
                  <a:pt x="469" y="164"/>
                  <a:pt x="471" y="168"/>
                  <a:pt x="477" y="168"/>
                </a:cubicBezTo>
                <a:cubicBezTo>
                  <a:pt x="486" y="168"/>
                  <a:pt x="488" y="164"/>
                  <a:pt x="490" y="151"/>
                </a:cubicBezTo>
                <a:lnTo>
                  <a:pt x="509" y="21"/>
                </a:lnTo>
                <a:cubicBezTo>
                  <a:pt x="511" y="17"/>
                  <a:pt x="511" y="11"/>
                  <a:pt x="511" y="9"/>
                </a:cubicBezTo>
                <a:cubicBezTo>
                  <a:pt x="511" y="0"/>
                  <a:pt x="503" y="0"/>
                  <a:pt x="490" y="0"/>
                </a:cubicBezTo>
                <a:lnTo>
                  <a:pt x="75" y="0"/>
                </a:lnTo>
                <a:cubicBezTo>
                  <a:pt x="55" y="0"/>
                  <a:pt x="55" y="0"/>
                  <a:pt x="49" y="15"/>
                </a:cubicBezTo>
                <a:lnTo>
                  <a:pt x="4" y="147"/>
                </a:lnTo>
                <a:cubicBezTo>
                  <a:pt x="4" y="149"/>
                  <a:pt x="0" y="160"/>
                  <a:pt x="0" y="162"/>
                </a:cubicBezTo>
                <a:cubicBezTo>
                  <a:pt x="0" y="166"/>
                  <a:pt x="4" y="168"/>
                  <a:pt x="9" y="168"/>
                </a:cubicBezTo>
                <a:cubicBezTo>
                  <a:pt x="17" y="168"/>
                  <a:pt x="17" y="166"/>
                  <a:pt x="21" y="153"/>
                </a:cubicBezTo>
                <a:cubicBezTo>
                  <a:pt x="62" y="36"/>
                  <a:pt x="81" y="23"/>
                  <a:pt x="194" y="23"/>
                </a:cubicBezTo>
                <a:lnTo>
                  <a:pt x="222" y="23"/>
                </a:lnTo>
                <a:cubicBezTo>
                  <a:pt x="243" y="23"/>
                  <a:pt x="243" y="26"/>
                  <a:pt x="243" y="32"/>
                </a:cubicBezTo>
                <a:cubicBezTo>
                  <a:pt x="243" y="36"/>
                  <a:pt x="241" y="47"/>
                  <a:pt x="241" y="49"/>
                </a:cubicBezTo>
                <a:lnTo>
                  <a:pt x="141" y="450"/>
                </a:lnTo>
                <a:cubicBezTo>
                  <a:pt x="132" y="477"/>
                  <a:pt x="130" y="486"/>
                  <a:pt x="51" y="486"/>
                </a:cubicBezTo>
                <a:cubicBezTo>
                  <a:pt x="23" y="486"/>
                  <a:pt x="19" y="486"/>
                  <a:pt x="19" y="501"/>
                </a:cubicBezTo>
                <a:cubicBezTo>
                  <a:pt x="19" y="509"/>
                  <a:pt x="28" y="509"/>
                  <a:pt x="32" y="509"/>
                </a:cubicBezTo>
                <a:cubicBezTo>
                  <a:pt x="51" y="509"/>
                  <a:pt x="72" y="507"/>
                  <a:pt x="94" y="507"/>
                </a:cubicBezTo>
                <a:cubicBezTo>
                  <a:pt x="115" y="507"/>
                  <a:pt x="136" y="507"/>
                  <a:pt x="158" y="507"/>
                </a:cubicBezTo>
                <a:cubicBezTo>
                  <a:pt x="179" y="507"/>
                  <a:pt x="200" y="507"/>
                  <a:pt x="219" y="507"/>
                </a:cubicBezTo>
                <a:cubicBezTo>
                  <a:pt x="241" y="507"/>
                  <a:pt x="264" y="509"/>
                  <a:pt x="285" y="509"/>
                </a:cubicBezTo>
                <a:cubicBezTo>
                  <a:pt x="292" y="509"/>
                  <a:pt x="303" y="509"/>
                  <a:pt x="303" y="494"/>
                </a:cubicBezTo>
                <a:cubicBezTo>
                  <a:pt x="303" y="486"/>
                  <a:pt x="296" y="486"/>
                  <a:pt x="277" y="486"/>
                </a:cubicBezTo>
                <a:cubicBezTo>
                  <a:pt x="258" y="486"/>
                  <a:pt x="247" y="486"/>
                  <a:pt x="228" y="484"/>
                </a:cubicBezTo>
                <a:cubicBezTo>
                  <a:pt x="207" y="481"/>
                  <a:pt x="200" y="479"/>
                  <a:pt x="200" y="469"/>
                </a:cubicBezTo>
                <a:cubicBezTo>
                  <a:pt x="200" y="467"/>
                  <a:pt x="200" y="462"/>
                  <a:pt x="202" y="452"/>
                </a:cubicBezTo>
                <a:lnTo>
                  <a:pt x="303" y="53"/>
                </a:lnTo>
              </a:path>
            </a:pathLst>
          </a:custGeom>
          <a:solidFill>
            <a:srgbClr val="000000"/>
          </a:solidFill>
          <a:ln w="12600">
            <a:noFill/>
          </a:ln>
        </p:spPr>
      </p:sp>
      <p:sp>
        <p:nvSpPr>
          <p:cNvPr id="367" name="Freeform 66"/>
          <p:cNvSpPr/>
          <p:nvPr/>
        </p:nvSpPr>
        <p:spPr>
          <a:xfrm>
            <a:off x="4345200" y="3616200"/>
            <a:ext cx="70200" cy="126000"/>
          </a:xfrm>
          <a:custGeom>
            <a:avLst/>
            <a:gdLst/>
            <a:ahLst/>
            <a:rect l="0" t="0" r="r" b="b"/>
            <a:pathLst>
              <a:path w="195" h="350">
                <a:moveTo>
                  <a:pt x="119" y="15"/>
                </a:moveTo>
                <a:cubicBezTo>
                  <a:pt x="119" y="0"/>
                  <a:pt x="119" y="0"/>
                  <a:pt x="104" y="0"/>
                </a:cubicBezTo>
                <a:cubicBezTo>
                  <a:pt x="70" y="34"/>
                  <a:pt x="21" y="34"/>
                  <a:pt x="0" y="34"/>
                </a:cubicBezTo>
                <a:lnTo>
                  <a:pt x="0" y="53"/>
                </a:lnTo>
                <a:cubicBezTo>
                  <a:pt x="13" y="53"/>
                  <a:pt x="47" y="53"/>
                  <a:pt x="77" y="38"/>
                </a:cubicBezTo>
                <a:lnTo>
                  <a:pt x="77" y="307"/>
                </a:lnTo>
                <a:cubicBezTo>
                  <a:pt x="77" y="324"/>
                  <a:pt x="77" y="330"/>
                  <a:pt x="23" y="330"/>
                </a:cubicBezTo>
                <a:lnTo>
                  <a:pt x="4" y="330"/>
                </a:lnTo>
                <a:lnTo>
                  <a:pt x="4" y="349"/>
                </a:lnTo>
                <a:cubicBezTo>
                  <a:pt x="13" y="349"/>
                  <a:pt x="79" y="347"/>
                  <a:pt x="98" y="347"/>
                </a:cubicBezTo>
                <a:cubicBezTo>
                  <a:pt x="115" y="347"/>
                  <a:pt x="181" y="349"/>
                  <a:pt x="194" y="349"/>
                </a:cubicBezTo>
                <a:lnTo>
                  <a:pt x="194" y="330"/>
                </a:lnTo>
                <a:lnTo>
                  <a:pt x="173" y="330"/>
                </a:lnTo>
                <a:cubicBezTo>
                  <a:pt x="119" y="330"/>
                  <a:pt x="119" y="324"/>
                  <a:pt x="119" y="307"/>
                </a:cubicBezTo>
                <a:lnTo>
                  <a:pt x="119" y="15"/>
                </a:lnTo>
              </a:path>
            </a:pathLst>
          </a:custGeom>
          <a:solidFill>
            <a:srgbClr val="000000"/>
          </a:solidFill>
          <a:ln w="12600">
            <a:noFill/>
          </a:ln>
        </p:spPr>
      </p:sp>
      <p:sp>
        <p:nvSpPr>
          <p:cNvPr id="368" name="Freeform 67"/>
          <p:cNvSpPr/>
          <p:nvPr/>
        </p:nvSpPr>
        <p:spPr>
          <a:xfrm>
            <a:off x="4446360" y="3600000"/>
            <a:ext cx="82440" cy="189720"/>
          </a:xfrm>
          <a:custGeom>
            <a:avLst/>
            <a:gdLst/>
            <a:ahLst/>
            <a:rect l="0" t="0" r="r" b="b"/>
            <a:pathLst>
              <a:path w="229" h="527">
                <a:moveTo>
                  <a:pt x="224" y="23"/>
                </a:moveTo>
                <a:cubicBezTo>
                  <a:pt x="228" y="17"/>
                  <a:pt x="228" y="15"/>
                  <a:pt x="228" y="13"/>
                </a:cubicBezTo>
                <a:cubicBezTo>
                  <a:pt x="228" y="4"/>
                  <a:pt x="222" y="0"/>
                  <a:pt x="215" y="0"/>
                </a:cubicBezTo>
                <a:cubicBezTo>
                  <a:pt x="207" y="0"/>
                  <a:pt x="202" y="6"/>
                  <a:pt x="200" y="13"/>
                </a:cubicBezTo>
                <a:lnTo>
                  <a:pt x="2" y="503"/>
                </a:lnTo>
                <a:cubicBezTo>
                  <a:pt x="0" y="509"/>
                  <a:pt x="0" y="511"/>
                  <a:pt x="0" y="513"/>
                </a:cubicBezTo>
                <a:cubicBezTo>
                  <a:pt x="0" y="522"/>
                  <a:pt x="6" y="526"/>
                  <a:pt x="13" y="526"/>
                </a:cubicBezTo>
                <a:cubicBezTo>
                  <a:pt x="21" y="526"/>
                  <a:pt x="23" y="520"/>
                  <a:pt x="28" y="513"/>
                </a:cubicBezTo>
                <a:lnTo>
                  <a:pt x="224" y="23"/>
                </a:lnTo>
              </a:path>
            </a:pathLst>
          </a:custGeom>
          <a:solidFill>
            <a:srgbClr val="000000"/>
          </a:solidFill>
          <a:ln w="12600">
            <a:noFill/>
          </a:ln>
        </p:spPr>
      </p:sp>
      <p:sp>
        <p:nvSpPr>
          <p:cNvPr id="369" name="Freeform 68"/>
          <p:cNvSpPr/>
          <p:nvPr/>
        </p:nvSpPr>
        <p:spPr>
          <a:xfrm>
            <a:off x="4552200" y="3616200"/>
            <a:ext cx="87840" cy="129960"/>
          </a:xfrm>
          <a:custGeom>
            <a:avLst/>
            <a:gdLst/>
            <a:ahLst/>
            <a:rect l="0" t="0" r="r" b="b"/>
            <a:pathLst>
              <a:path w="244" h="361">
                <a:moveTo>
                  <a:pt x="115" y="175"/>
                </a:moveTo>
                <a:cubicBezTo>
                  <a:pt x="158" y="175"/>
                  <a:pt x="187" y="202"/>
                  <a:pt x="187" y="260"/>
                </a:cubicBezTo>
                <a:cubicBezTo>
                  <a:pt x="187" y="324"/>
                  <a:pt x="149" y="343"/>
                  <a:pt x="117" y="343"/>
                </a:cubicBezTo>
                <a:cubicBezTo>
                  <a:pt x="96" y="343"/>
                  <a:pt x="51" y="339"/>
                  <a:pt x="28" y="307"/>
                </a:cubicBezTo>
                <a:cubicBezTo>
                  <a:pt x="53" y="307"/>
                  <a:pt x="60" y="288"/>
                  <a:pt x="60" y="277"/>
                </a:cubicBezTo>
                <a:cubicBezTo>
                  <a:pt x="60" y="260"/>
                  <a:pt x="47" y="249"/>
                  <a:pt x="30" y="249"/>
                </a:cubicBezTo>
                <a:cubicBezTo>
                  <a:pt x="15" y="249"/>
                  <a:pt x="0" y="258"/>
                  <a:pt x="0" y="279"/>
                </a:cubicBezTo>
                <a:cubicBezTo>
                  <a:pt x="0" y="328"/>
                  <a:pt x="55" y="360"/>
                  <a:pt x="119" y="360"/>
                </a:cubicBezTo>
                <a:cubicBezTo>
                  <a:pt x="192" y="360"/>
                  <a:pt x="243" y="311"/>
                  <a:pt x="243" y="260"/>
                </a:cubicBezTo>
                <a:cubicBezTo>
                  <a:pt x="243" y="217"/>
                  <a:pt x="209" y="177"/>
                  <a:pt x="151" y="164"/>
                </a:cubicBezTo>
                <a:cubicBezTo>
                  <a:pt x="207" y="145"/>
                  <a:pt x="226" y="104"/>
                  <a:pt x="226" y="72"/>
                </a:cubicBezTo>
                <a:cubicBezTo>
                  <a:pt x="226" y="32"/>
                  <a:pt x="179" y="0"/>
                  <a:pt x="119" y="0"/>
                </a:cubicBezTo>
                <a:cubicBezTo>
                  <a:pt x="62" y="0"/>
                  <a:pt x="17" y="28"/>
                  <a:pt x="17" y="70"/>
                </a:cubicBezTo>
                <a:cubicBezTo>
                  <a:pt x="17" y="89"/>
                  <a:pt x="28" y="98"/>
                  <a:pt x="45" y="98"/>
                </a:cubicBezTo>
                <a:cubicBezTo>
                  <a:pt x="60" y="98"/>
                  <a:pt x="70" y="87"/>
                  <a:pt x="70" y="72"/>
                </a:cubicBezTo>
                <a:cubicBezTo>
                  <a:pt x="70" y="55"/>
                  <a:pt x="60" y="45"/>
                  <a:pt x="45" y="45"/>
                </a:cubicBezTo>
                <a:cubicBezTo>
                  <a:pt x="62" y="21"/>
                  <a:pt x="98" y="15"/>
                  <a:pt x="119" y="15"/>
                </a:cubicBezTo>
                <a:cubicBezTo>
                  <a:pt x="143" y="15"/>
                  <a:pt x="175" y="28"/>
                  <a:pt x="175" y="72"/>
                </a:cubicBezTo>
                <a:cubicBezTo>
                  <a:pt x="175" y="96"/>
                  <a:pt x="168" y="119"/>
                  <a:pt x="153" y="136"/>
                </a:cubicBezTo>
                <a:cubicBezTo>
                  <a:pt x="136" y="156"/>
                  <a:pt x="121" y="158"/>
                  <a:pt x="96" y="158"/>
                </a:cubicBezTo>
                <a:cubicBezTo>
                  <a:pt x="83" y="160"/>
                  <a:pt x="81" y="160"/>
                  <a:pt x="79" y="160"/>
                </a:cubicBezTo>
                <a:cubicBezTo>
                  <a:pt x="77" y="160"/>
                  <a:pt x="72" y="160"/>
                  <a:pt x="72" y="166"/>
                </a:cubicBezTo>
                <a:cubicBezTo>
                  <a:pt x="72" y="175"/>
                  <a:pt x="79" y="175"/>
                  <a:pt x="87" y="175"/>
                </a:cubicBezTo>
                <a:lnTo>
                  <a:pt x="115" y="175"/>
                </a:lnTo>
              </a:path>
            </a:pathLst>
          </a:custGeom>
          <a:solidFill>
            <a:srgbClr val="000000"/>
          </a:solidFill>
          <a:ln w="12600">
            <a:noFill/>
          </a:ln>
        </p:spPr>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TextShape 1"/>
          <p:cNvSpPr txBox="1"/>
          <p:nvPr/>
        </p:nvSpPr>
        <p:spPr>
          <a:xfrm>
            <a:off x="504000" y="301320"/>
            <a:ext cx="9071640" cy="1262160"/>
          </a:xfrm>
          <a:prstGeom prst="rect">
            <a:avLst/>
          </a:prstGeom>
          <a:noFill/>
          <a:ln>
            <a:noFill/>
          </a:ln>
        </p:spPr>
        <p:txBody>
          <a:bodyPr lIns="0" rIns="0" tIns="0" bIns="0" anchor="ctr"/>
          <a:p>
            <a:pPr algn="ctr"/>
            <a:r>
              <a:rPr b="0" lang="en-AU" sz="4400" spc="-1" strike="noStrike">
                <a:solidFill>
                  <a:srgbClr val="000000"/>
                </a:solidFill>
                <a:uFill>
                  <a:solidFill>
                    <a:srgbClr val="ffffff"/>
                  </a:solidFill>
                </a:uFill>
                <a:latin typeface="Arial"/>
              </a:rPr>
              <a:t>Arbitrary q</a:t>
            </a:r>
            <a:endParaRPr b="0" lang="en-AU" sz="4400" spc="-1" strike="noStrike">
              <a:solidFill>
                <a:srgbClr val="000000"/>
              </a:solidFill>
              <a:uFill>
                <a:solidFill>
                  <a:srgbClr val="ffffff"/>
                </a:solidFill>
              </a:uFill>
              <a:latin typeface="Arial"/>
            </a:endParaRPr>
          </a:p>
        </p:txBody>
      </p:sp>
      <p:pic>
        <p:nvPicPr>
          <p:cNvPr id="371" name="" descr=""/>
          <p:cNvPicPr/>
          <p:nvPr/>
        </p:nvPicPr>
        <p:blipFill>
          <a:blip r:embed="rId1"/>
          <a:stretch/>
        </p:blipFill>
        <p:spPr>
          <a:xfrm>
            <a:off x="504000" y="2448000"/>
            <a:ext cx="9363960" cy="2808000"/>
          </a:xfrm>
          <a:prstGeom prst="rect">
            <a:avLst/>
          </a:prstGeom>
          <a:ln>
            <a:noFill/>
          </a:ln>
        </p:spPr>
      </p:pic>
      <p:sp>
        <p:nvSpPr>
          <p:cNvPr id="372" name="TextShape 2"/>
          <p:cNvSpPr txBox="1"/>
          <p:nvPr/>
        </p:nvSpPr>
        <p:spPr>
          <a:xfrm>
            <a:off x="360000" y="5989320"/>
            <a:ext cx="10008000" cy="346680"/>
          </a:xfrm>
          <a:prstGeom prst="rect">
            <a:avLst/>
          </a:prstGeom>
          <a:noFill/>
          <a:ln>
            <a:noFill/>
          </a:ln>
        </p:spPr>
        <p:txBody>
          <a:bodyPr lIns="90000" rIns="90000" tIns="45000" bIns="45000"/>
          <a:p>
            <a:r>
              <a:rPr b="0" lang="en-AU" sz="1800" spc="-1" strike="noStrike">
                <a:solidFill>
                  <a:srgbClr val="000000"/>
                </a:solidFill>
                <a:uFill>
                  <a:solidFill>
                    <a:srgbClr val="ffffff"/>
                  </a:solidFill>
                </a:uFill>
                <a:latin typeface="Arial"/>
              </a:rPr>
              <a:t>Example: q = [ 0.03  0.12  0.32  0.33  0.33  0.35  0.41  0.45  0.49  0.49], m = 4</a:t>
            </a:r>
            <a:endParaRPr b="0" lang="en-AU" sz="1800" spc="-1" strike="noStrike">
              <a:solidFill>
                <a:srgbClr val="000000"/>
              </a:solidFill>
              <a:uFill>
                <a:solidFill>
                  <a:srgbClr val="ffffff"/>
                </a:solidFill>
              </a:uFill>
              <a:latin typeface="Arial"/>
            </a:endParaRPr>
          </a:p>
        </p:txBody>
      </p:sp>
      <p:sp>
        <p:nvSpPr>
          <p:cNvPr id="373" name="Freeform 3"/>
          <p:cNvSpPr/>
          <p:nvPr/>
        </p:nvSpPr>
        <p:spPr>
          <a:xfrm>
            <a:off x="3533040" y="5894640"/>
            <a:ext cx="827640" cy="482400"/>
          </a:xfrm>
          <a:custGeom>
            <a:avLst/>
            <a:gdLst/>
            <a:ahLst/>
            <a:rect l="0" t="0" r="r" b="b"/>
            <a:pathLst>
              <a:path w="2299" h="1340">
                <a:moveTo>
                  <a:pt x="1738" y="26"/>
                </a:moveTo>
                <a:cubicBezTo>
                  <a:pt x="1453" y="180"/>
                  <a:pt x="1099" y="299"/>
                  <a:pt x="801" y="191"/>
                </a:cubicBezTo>
                <a:cubicBezTo>
                  <a:pt x="281" y="0"/>
                  <a:pt x="426" y="603"/>
                  <a:pt x="249" y="825"/>
                </a:cubicBezTo>
                <a:cubicBezTo>
                  <a:pt x="0" y="1135"/>
                  <a:pt x="553" y="1339"/>
                  <a:pt x="828" y="1183"/>
                </a:cubicBezTo>
                <a:cubicBezTo>
                  <a:pt x="1109" y="1024"/>
                  <a:pt x="1413" y="1029"/>
                  <a:pt x="1765" y="935"/>
                </a:cubicBezTo>
                <a:cubicBezTo>
                  <a:pt x="2012" y="868"/>
                  <a:pt x="2298" y="155"/>
                  <a:pt x="1710" y="109"/>
                </a:cubicBezTo>
                <a:lnTo>
                  <a:pt x="1600" y="109"/>
                </a:lnTo>
              </a:path>
            </a:pathLst>
          </a:custGeom>
          <a:ln w="36000">
            <a:solidFill>
              <a:srgbClr val="ff3333"/>
            </a:solidFill>
            <a:round/>
          </a:ln>
        </p:spPr>
      </p:sp>
      <p:sp>
        <p:nvSpPr>
          <p:cNvPr id="374" name="Freeform 4"/>
          <p:cNvSpPr/>
          <p:nvPr/>
        </p:nvSpPr>
        <p:spPr>
          <a:xfrm>
            <a:off x="590040" y="6786720"/>
            <a:ext cx="254520" cy="251280"/>
          </a:xfrm>
          <a:custGeom>
            <a:avLst/>
            <a:gdLst/>
            <a:ahLst/>
            <a:rect l="0" t="0" r="r" b="b"/>
            <a:pathLst>
              <a:path w="331" h="295">
                <a:moveTo>
                  <a:pt x="64" y="36"/>
                </a:moveTo>
                <a:cubicBezTo>
                  <a:pt x="70" y="14"/>
                  <a:pt x="73" y="3"/>
                  <a:pt x="92" y="0"/>
                </a:cubicBezTo>
                <a:cubicBezTo>
                  <a:pt x="101" y="0"/>
                  <a:pt x="132" y="0"/>
                  <a:pt x="151" y="0"/>
                </a:cubicBezTo>
                <a:cubicBezTo>
                  <a:pt x="221" y="0"/>
                  <a:pt x="330" y="0"/>
                  <a:pt x="330" y="98"/>
                </a:cubicBezTo>
                <a:cubicBezTo>
                  <a:pt x="330" y="131"/>
                  <a:pt x="316" y="199"/>
                  <a:pt x="277" y="238"/>
                </a:cubicBezTo>
                <a:cubicBezTo>
                  <a:pt x="252" y="263"/>
                  <a:pt x="199" y="294"/>
                  <a:pt x="109" y="294"/>
                </a:cubicBezTo>
                <a:lnTo>
                  <a:pt x="0" y="294"/>
                </a:lnTo>
                <a:lnTo>
                  <a:pt x="64" y="36"/>
                </a:lnTo>
              </a:path>
              <a:path w="707" h="698">
                <a:moveTo>
                  <a:pt x="473" y="339"/>
                </a:moveTo>
                <a:cubicBezTo>
                  <a:pt x="571" y="316"/>
                  <a:pt x="689" y="249"/>
                  <a:pt x="689" y="148"/>
                </a:cubicBezTo>
                <a:cubicBezTo>
                  <a:pt x="689" y="64"/>
                  <a:pt x="602" y="0"/>
                  <a:pt x="470" y="0"/>
                </a:cubicBezTo>
                <a:lnTo>
                  <a:pt x="190" y="0"/>
                </a:lnTo>
                <a:cubicBezTo>
                  <a:pt x="171" y="0"/>
                  <a:pt x="162" y="0"/>
                  <a:pt x="162" y="20"/>
                </a:cubicBezTo>
                <a:cubicBezTo>
                  <a:pt x="162" y="31"/>
                  <a:pt x="171" y="31"/>
                  <a:pt x="188" y="31"/>
                </a:cubicBezTo>
                <a:cubicBezTo>
                  <a:pt x="190" y="31"/>
                  <a:pt x="210" y="31"/>
                  <a:pt x="227" y="34"/>
                </a:cubicBezTo>
                <a:cubicBezTo>
                  <a:pt x="244" y="34"/>
                  <a:pt x="252" y="36"/>
                  <a:pt x="252" y="48"/>
                </a:cubicBezTo>
                <a:cubicBezTo>
                  <a:pt x="252" y="53"/>
                  <a:pt x="252" y="56"/>
                  <a:pt x="249" y="67"/>
                </a:cubicBezTo>
                <a:lnTo>
                  <a:pt x="118" y="596"/>
                </a:lnTo>
                <a:cubicBezTo>
                  <a:pt x="106" y="635"/>
                  <a:pt x="104" y="644"/>
                  <a:pt x="28" y="644"/>
                </a:cubicBezTo>
                <a:cubicBezTo>
                  <a:pt x="8" y="644"/>
                  <a:pt x="0" y="644"/>
                  <a:pt x="0" y="663"/>
                </a:cubicBezTo>
                <a:cubicBezTo>
                  <a:pt x="0" y="675"/>
                  <a:pt x="11" y="675"/>
                  <a:pt x="14" y="675"/>
                </a:cubicBezTo>
                <a:cubicBezTo>
                  <a:pt x="42" y="675"/>
                  <a:pt x="112" y="672"/>
                  <a:pt x="137" y="672"/>
                </a:cubicBezTo>
                <a:cubicBezTo>
                  <a:pt x="165" y="672"/>
                  <a:pt x="235" y="675"/>
                  <a:pt x="263" y="675"/>
                </a:cubicBezTo>
                <a:cubicBezTo>
                  <a:pt x="272" y="675"/>
                  <a:pt x="283" y="675"/>
                  <a:pt x="283" y="655"/>
                </a:cubicBezTo>
                <a:cubicBezTo>
                  <a:pt x="283" y="644"/>
                  <a:pt x="274" y="644"/>
                  <a:pt x="255" y="644"/>
                </a:cubicBezTo>
                <a:cubicBezTo>
                  <a:pt x="218" y="644"/>
                  <a:pt x="190" y="644"/>
                  <a:pt x="190" y="627"/>
                </a:cubicBezTo>
                <a:cubicBezTo>
                  <a:pt x="190" y="621"/>
                  <a:pt x="193" y="616"/>
                  <a:pt x="196" y="610"/>
                </a:cubicBezTo>
                <a:lnTo>
                  <a:pt x="260" y="347"/>
                </a:lnTo>
                <a:lnTo>
                  <a:pt x="378" y="347"/>
                </a:lnTo>
                <a:cubicBezTo>
                  <a:pt x="468" y="347"/>
                  <a:pt x="484" y="403"/>
                  <a:pt x="484" y="437"/>
                </a:cubicBezTo>
                <a:cubicBezTo>
                  <a:pt x="484" y="453"/>
                  <a:pt x="476" y="484"/>
                  <a:pt x="470" y="507"/>
                </a:cubicBezTo>
                <a:cubicBezTo>
                  <a:pt x="465" y="535"/>
                  <a:pt x="456" y="571"/>
                  <a:pt x="456" y="591"/>
                </a:cubicBezTo>
                <a:cubicBezTo>
                  <a:pt x="456" y="697"/>
                  <a:pt x="574" y="697"/>
                  <a:pt x="588" y="697"/>
                </a:cubicBezTo>
                <a:cubicBezTo>
                  <a:pt x="672" y="697"/>
                  <a:pt x="706" y="596"/>
                  <a:pt x="706" y="582"/>
                </a:cubicBezTo>
                <a:cubicBezTo>
                  <a:pt x="706" y="571"/>
                  <a:pt x="694" y="571"/>
                  <a:pt x="694" y="571"/>
                </a:cubicBezTo>
                <a:cubicBezTo>
                  <a:pt x="686" y="571"/>
                  <a:pt x="683" y="577"/>
                  <a:pt x="680" y="585"/>
                </a:cubicBezTo>
                <a:cubicBezTo>
                  <a:pt x="655" y="658"/>
                  <a:pt x="613" y="675"/>
                  <a:pt x="591" y="675"/>
                </a:cubicBezTo>
                <a:cubicBezTo>
                  <a:pt x="557" y="675"/>
                  <a:pt x="552" y="652"/>
                  <a:pt x="552" y="613"/>
                </a:cubicBezTo>
                <a:cubicBezTo>
                  <a:pt x="552" y="585"/>
                  <a:pt x="557" y="535"/>
                  <a:pt x="560" y="501"/>
                </a:cubicBezTo>
                <a:cubicBezTo>
                  <a:pt x="563" y="487"/>
                  <a:pt x="566" y="470"/>
                  <a:pt x="566" y="456"/>
                </a:cubicBezTo>
                <a:cubicBezTo>
                  <a:pt x="566" y="381"/>
                  <a:pt x="498" y="350"/>
                  <a:pt x="473" y="339"/>
                </a:cubicBezTo>
              </a:path>
            </a:pathLst>
          </a:custGeom>
          <a:solidFill>
            <a:srgbClr val="000000"/>
          </a:solidFill>
          <a:ln w="12600">
            <a:noFill/>
          </a:ln>
        </p:spPr>
      </p:sp>
      <p:sp>
        <p:nvSpPr>
          <p:cNvPr id="375" name="Freeform 5"/>
          <p:cNvSpPr/>
          <p:nvPr/>
        </p:nvSpPr>
        <p:spPr>
          <a:xfrm>
            <a:off x="855360" y="6913800"/>
            <a:ext cx="186840" cy="168480"/>
          </a:xfrm>
          <a:custGeom>
            <a:avLst/>
            <a:gdLst/>
            <a:ahLst/>
            <a:rect l="0" t="0" r="r" b="b"/>
            <a:pathLst>
              <a:path w="519" h="468">
                <a:moveTo>
                  <a:pt x="308" y="50"/>
                </a:moveTo>
                <a:cubicBezTo>
                  <a:pt x="311" y="28"/>
                  <a:pt x="314" y="28"/>
                  <a:pt x="328" y="25"/>
                </a:cubicBezTo>
                <a:cubicBezTo>
                  <a:pt x="330" y="25"/>
                  <a:pt x="356" y="25"/>
                  <a:pt x="370" y="25"/>
                </a:cubicBezTo>
                <a:cubicBezTo>
                  <a:pt x="412" y="25"/>
                  <a:pt x="431" y="25"/>
                  <a:pt x="448" y="31"/>
                </a:cubicBezTo>
                <a:cubicBezTo>
                  <a:pt x="479" y="39"/>
                  <a:pt x="479" y="62"/>
                  <a:pt x="479" y="84"/>
                </a:cubicBezTo>
                <a:cubicBezTo>
                  <a:pt x="479" y="95"/>
                  <a:pt x="479" y="106"/>
                  <a:pt x="476" y="140"/>
                </a:cubicBezTo>
                <a:lnTo>
                  <a:pt x="473" y="148"/>
                </a:lnTo>
                <a:cubicBezTo>
                  <a:pt x="473" y="157"/>
                  <a:pt x="479" y="160"/>
                  <a:pt x="484" y="160"/>
                </a:cubicBezTo>
                <a:cubicBezTo>
                  <a:pt x="496" y="160"/>
                  <a:pt x="498" y="154"/>
                  <a:pt x="498" y="143"/>
                </a:cubicBezTo>
                <a:lnTo>
                  <a:pt x="518" y="8"/>
                </a:lnTo>
                <a:cubicBezTo>
                  <a:pt x="518" y="0"/>
                  <a:pt x="510" y="0"/>
                  <a:pt x="496" y="0"/>
                </a:cubicBezTo>
                <a:lnTo>
                  <a:pt x="70" y="0"/>
                </a:lnTo>
                <a:cubicBezTo>
                  <a:pt x="53" y="0"/>
                  <a:pt x="53" y="0"/>
                  <a:pt x="48" y="14"/>
                </a:cubicBezTo>
                <a:lnTo>
                  <a:pt x="3" y="137"/>
                </a:lnTo>
                <a:cubicBezTo>
                  <a:pt x="3" y="140"/>
                  <a:pt x="0" y="146"/>
                  <a:pt x="0" y="148"/>
                </a:cubicBezTo>
                <a:cubicBezTo>
                  <a:pt x="0" y="151"/>
                  <a:pt x="0" y="160"/>
                  <a:pt x="11" y="160"/>
                </a:cubicBezTo>
                <a:cubicBezTo>
                  <a:pt x="20" y="160"/>
                  <a:pt x="22" y="157"/>
                  <a:pt x="25" y="143"/>
                </a:cubicBezTo>
                <a:cubicBezTo>
                  <a:pt x="67" y="31"/>
                  <a:pt x="90" y="25"/>
                  <a:pt x="196" y="25"/>
                </a:cubicBezTo>
                <a:lnTo>
                  <a:pt x="224" y="25"/>
                </a:lnTo>
                <a:cubicBezTo>
                  <a:pt x="244" y="25"/>
                  <a:pt x="246" y="25"/>
                  <a:pt x="246" y="31"/>
                </a:cubicBezTo>
                <a:cubicBezTo>
                  <a:pt x="246" y="34"/>
                  <a:pt x="246" y="36"/>
                  <a:pt x="244" y="48"/>
                </a:cubicBezTo>
                <a:lnTo>
                  <a:pt x="151" y="411"/>
                </a:lnTo>
                <a:cubicBezTo>
                  <a:pt x="146" y="437"/>
                  <a:pt x="143" y="442"/>
                  <a:pt x="70" y="442"/>
                </a:cubicBezTo>
                <a:cubicBezTo>
                  <a:pt x="45" y="442"/>
                  <a:pt x="39" y="442"/>
                  <a:pt x="39" y="459"/>
                </a:cubicBezTo>
                <a:cubicBezTo>
                  <a:pt x="39" y="462"/>
                  <a:pt x="39" y="467"/>
                  <a:pt x="50" y="467"/>
                </a:cubicBezTo>
                <a:cubicBezTo>
                  <a:pt x="70" y="467"/>
                  <a:pt x="90" y="467"/>
                  <a:pt x="109" y="467"/>
                </a:cubicBezTo>
                <a:cubicBezTo>
                  <a:pt x="129" y="467"/>
                  <a:pt x="151" y="465"/>
                  <a:pt x="171" y="465"/>
                </a:cubicBezTo>
                <a:cubicBezTo>
                  <a:pt x="190" y="465"/>
                  <a:pt x="213" y="465"/>
                  <a:pt x="232" y="467"/>
                </a:cubicBezTo>
                <a:cubicBezTo>
                  <a:pt x="252" y="467"/>
                  <a:pt x="272" y="467"/>
                  <a:pt x="291" y="467"/>
                </a:cubicBezTo>
                <a:cubicBezTo>
                  <a:pt x="297" y="467"/>
                  <a:pt x="305" y="467"/>
                  <a:pt x="305" y="453"/>
                </a:cubicBezTo>
                <a:cubicBezTo>
                  <a:pt x="305" y="442"/>
                  <a:pt x="300" y="442"/>
                  <a:pt x="277" y="442"/>
                </a:cubicBezTo>
                <a:cubicBezTo>
                  <a:pt x="263" y="442"/>
                  <a:pt x="252" y="442"/>
                  <a:pt x="238" y="442"/>
                </a:cubicBezTo>
                <a:cubicBezTo>
                  <a:pt x="213" y="439"/>
                  <a:pt x="213" y="437"/>
                  <a:pt x="213" y="428"/>
                </a:cubicBezTo>
                <a:cubicBezTo>
                  <a:pt x="213" y="423"/>
                  <a:pt x="213" y="423"/>
                  <a:pt x="216" y="414"/>
                </a:cubicBezTo>
                <a:lnTo>
                  <a:pt x="308" y="50"/>
                </a:lnTo>
              </a:path>
            </a:pathLst>
          </a:custGeom>
          <a:solidFill>
            <a:srgbClr val="000000"/>
          </a:solidFill>
          <a:ln w="12600">
            <a:noFill/>
          </a:ln>
        </p:spPr>
      </p:sp>
      <p:sp>
        <p:nvSpPr>
          <p:cNvPr id="376" name="Freeform 6"/>
          <p:cNvSpPr/>
          <p:nvPr/>
        </p:nvSpPr>
        <p:spPr>
          <a:xfrm>
            <a:off x="1186920" y="6898680"/>
            <a:ext cx="237240" cy="83880"/>
          </a:xfrm>
          <a:custGeom>
            <a:avLst/>
            <a:gdLst/>
            <a:ahLst/>
            <a:rect l="0" t="0" r="r" b="b"/>
            <a:pathLst>
              <a:path w="659" h="40">
                <a:moveTo>
                  <a:pt x="624" y="39"/>
                </a:moveTo>
                <a:cubicBezTo>
                  <a:pt x="638" y="39"/>
                  <a:pt x="658" y="39"/>
                  <a:pt x="658" y="20"/>
                </a:cubicBezTo>
                <a:cubicBezTo>
                  <a:pt x="658" y="0"/>
                  <a:pt x="638" y="0"/>
                  <a:pt x="624" y="0"/>
                </a:cubicBezTo>
                <a:lnTo>
                  <a:pt x="34" y="0"/>
                </a:lnTo>
                <a:cubicBezTo>
                  <a:pt x="20" y="0"/>
                  <a:pt x="0" y="0"/>
                  <a:pt x="0" y="20"/>
                </a:cubicBezTo>
                <a:cubicBezTo>
                  <a:pt x="0" y="39"/>
                  <a:pt x="20" y="39"/>
                  <a:pt x="34" y="39"/>
                </a:cubicBezTo>
                <a:lnTo>
                  <a:pt x="624" y="39"/>
                </a:lnTo>
              </a:path>
              <a:path w="659" h="40">
                <a:moveTo>
                  <a:pt x="624" y="39"/>
                </a:moveTo>
                <a:cubicBezTo>
                  <a:pt x="638" y="39"/>
                  <a:pt x="658" y="39"/>
                  <a:pt x="658" y="20"/>
                </a:cubicBezTo>
                <a:cubicBezTo>
                  <a:pt x="658" y="0"/>
                  <a:pt x="638" y="0"/>
                  <a:pt x="624" y="0"/>
                </a:cubicBezTo>
                <a:lnTo>
                  <a:pt x="34" y="0"/>
                </a:lnTo>
                <a:cubicBezTo>
                  <a:pt x="20" y="0"/>
                  <a:pt x="0" y="0"/>
                  <a:pt x="0" y="20"/>
                </a:cubicBezTo>
                <a:cubicBezTo>
                  <a:pt x="0" y="39"/>
                  <a:pt x="20" y="39"/>
                  <a:pt x="34" y="39"/>
                </a:cubicBezTo>
                <a:lnTo>
                  <a:pt x="624" y="39"/>
                </a:lnTo>
              </a:path>
            </a:pathLst>
          </a:custGeom>
          <a:solidFill>
            <a:srgbClr val="000000"/>
          </a:solidFill>
          <a:ln w="12600">
            <a:noFill/>
          </a:ln>
        </p:spPr>
      </p:sp>
      <p:sp>
        <p:nvSpPr>
          <p:cNvPr id="377" name="Freeform 7"/>
          <p:cNvSpPr/>
          <p:nvPr/>
        </p:nvSpPr>
        <p:spPr>
          <a:xfrm>
            <a:off x="1557720" y="6778800"/>
            <a:ext cx="246240" cy="259200"/>
          </a:xfrm>
          <a:custGeom>
            <a:avLst/>
            <a:gdLst/>
            <a:ahLst/>
            <a:rect l="0" t="0" r="r" b="b"/>
            <a:pathLst>
              <a:path w="684" h="720">
                <a:moveTo>
                  <a:pt x="683" y="266"/>
                </a:moveTo>
                <a:cubicBezTo>
                  <a:pt x="683" y="106"/>
                  <a:pt x="577" y="0"/>
                  <a:pt x="431" y="0"/>
                </a:cubicBezTo>
                <a:cubicBezTo>
                  <a:pt x="218" y="0"/>
                  <a:pt x="0" y="224"/>
                  <a:pt x="0" y="453"/>
                </a:cubicBezTo>
                <a:cubicBezTo>
                  <a:pt x="0" y="619"/>
                  <a:pt x="112" y="719"/>
                  <a:pt x="252" y="719"/>
                </a:cubicBezTo>
                <a:cubicBezTo>
                  <a:pt x="462" y="719"/>
                  <a:pt x="683" y="501"/>
                  <a:pt x="683" y="266"/>
                </a:cubicBezTo>
              </a:path>
              <a:path w="503" h="667">
                <a:moveTo>
                  <a:pt x="166" y="666"/>
                </a:moveTo>
                <a:cubicBezTo>
                  <a:pt x="70" y="666"/>
                  <a:pt x="0" y="588"/>
                  <a:pt x="0" y="456"/>
                </a:cubicBezTo>
                <a:cubicBezTo>
                  <a:pt x="0" y="414"/>
                  <a:pt x="14" y="269"/>
                  <a:pt x="90" y="154"/>
                </a:cubicBezTo>
                <a:cubicBezTo>
                  <a:pt x="157" y="51"/>
                  <a:pt x="255" y="0"/>
                  <a:pt x="334" y="0"/>
                </a:cubicBezTo>
                <a:cubicBezTo>
                  <a:pt x="415" y="0"/>
                  <a:pt x="502" y="56"/>
                  <a:pt x="502" y="202"/>
                </a:cubicBezTo>
                <a:cubicBezTo>
                  <a:pt x="502" y="274"/>
                  <a:pt x="476" y="428"/>
                  <a:pt x="378" y="549"/>
                </a:cubicBezTo>
                <a:cubicBezTo>
                  <a:pt x="331" y="610"/>
                  <a:pt x="250" y="666"/>
                  <a:pt x="166" y="666"/>
                </a:cubicBezTo>
              </a:path>
            </a:pathLst>
          </a:custGeom>
          <a:solidFill>
            <a:srgbClr val="000000"/>
          </a:solidFill>
          <a:ln w="12600">
            <a:noFill/>
          </a:ln>
        </p:spPr>
      </p:sp>
      <p:sp>
        <p:nvSpPr>
          <p:cNvPr id="378" name="Freeform 8"/>
          <p:cNvSpPr/>
          <p:nvPr/>
        </p:nvSpPr>
        <p:spPr>
          <a:xfrm>
            <a:off x="1856160" y="6762600"/>
            <a:ext cx="83880" cy="354960"/>
          </a:xfrm>
          <a:custGeom>
            <a:avLst/>
            <a:gdLst/>
            <a:ahLst/>
            <a:rect l="0" t="0" r="r" b="b"/>
            <a:pathLst>
              <a:path w="233" h="986">
                <a:moveTo>
                  <a:pt x="232" y="977"/>
                </a:moveTo>
                <a:cubicBezTo>
                  <a:pt x="232" y="974"/>
                  <a:pt x="232" y="971"/>
                  <a:pt x="213" y="954"/>
                </a:cubicBezTo>
                <a:cubicBezTo>
                  <a:pt x="90" y="831"/>
                  <a:pt x="59" y="644"/>
                  <a:pt x="59" y="493"/>
                </a:cubicBezTo>
                <a:cubicBezTo>
                  <a:pt x="59" y="322"/>
                  <a:pt x="95" y="151"/>
                  <a:pt x="218" y="28"/>
                </a:cubicBezTo>
                <a:cubicBezTo>
                  <a:pt x="232" y="14"/>
                  <a:pt x="232" y="14"/>
                  <a:pt x="232" y="11"/>
                </a:cubicBezTo>
                <a:cubicBezTo>
                  <a:pt x="232" y="3"/>
                  <a:pt x="227" y="0"/>
                  <a:pt x="221" y="0"/>
                </a:cubicBezTo>
                <a:cubicBezTo>
                  <a:pt x="210" y="0"/>
                  <a:pt x="120" y="67"/>
                  <a:pt x="62" y="193"/>
                </a:cubicBezTo>
                <a:cubicBezTo>
                  <a:pt x="11" y="302"/>
                  <a:pt x="0" y="411"/>
                  <a:pt x="0" y="493"/>
                </a:cubicBezTo>
                <a:cubicBezTo>
                  <a:pt x="0" y="571"/>
                  <a:pt x="11" y="689"/>
                  <a:pt x="64" y="801"/>
                </a:cubicBezTo>
                <a:cubicBezTo>
                  <a:pt x="126" y="924"/>
                  <a:pt x="210" y="985"/>
                  <a:pt x="221" y="985"/>
                </a:cubicBezTo>
                <a:cubicBezTo>
                  <a:pt x="227" y="985"/>
                  <a:pt x="232" y="982"/>
                  <a:pt x="232" y="977"/>
                </a:cubicBezTo>
              </a:path>
            </a:pathLst>
          </a:custGeom>
          <a:solidFill>
            <a:srgbClr val="000000"/>
          </a:solidFill>
          <a:ln w="12600">
            <a:noFill/>
          </a:ln>
        </p:spPr>
      </p:sp>
      <p:sp>
        <p:nvSpPr>
          <p:cNvPr id="379" name="Freeform 9"/>
          <p:cNvSpPr/>
          <p:nvPr/>
        </p:nvSpPr>
        <p:spPr>
          <a:xfrm>
            <a:off x="1967040" y="6788880"/>
            <a:ext cx="242280" cy="241200"/>
          </a:xfrm>
          <a:custGeom>
            <a:avLst/>
            <a:gdLst/>
            <a:ahLst/>
            <a:rect l="0" t="0" r="r" b="b"/>
            <a:pathLst>
              <a:path w="673" h="670">
                <a:moveTo>
                  <a:pt x="398" y="70"/>
                </a:moveTo>
                <a:cubicBezTo>
                  <a:pt x="406" y="42"/>
                  <a:pt x="409" y="36"/>
                  <a:pt x="420" y="34"/>
                </a:cubicBezTo>
                <a:cubicBezTo>
                  <a:pt x="431" y="31"/>
                  <a:pt x="462" y="31"/>
                  <a:pt x="484" y="31"/>
                </a:cubicBezTo>
                <a:cubicBezTo>
                  <a:pt x="582" y="31"/>
                  <a:pt x="627" y="34"/>
                  <a:pt x="627" y="112"/>
                </a:cubicBezTo>
                <a:cubicBezTo>
                  <a:pt x="627" y="126"/>
                  <a:pt x="624" y="165"/>
                  <a:pt x="619" y="190"/>
                </a:cubicBezTo>
                <a:cubicBezTo>
                  <a:pt x="619" y="196"/>
                  <a:pt x="616" y="207"/>
                  <a:pt x="616" y="210"/>
                </a:cubicBezTo>
                <a:cubicBezTo>
                  <a:pt x="616" y="216"/>
                  <a:pt x="619" y="221"/>
                  <a:pt x="627" y="221"/>
                </a:cubicBezTo>
                <a:cubicBezTo>
                  <a:pt x="638" y="221"/>
                  <a:pt x="641" y="216"/>
                  <a:pt x="644" y="199"/>
                </a:cubicBezTo>
                <a:lnTo>
                  <a:pt x="669" y="28"/>
                </a:lnTo>
                <a:cubicBezTo>
                  <a:pt x="672" y="22"/>
                  <a:pt x="672" y="14"/>
                  <a:pt x="672" y="11"/>
                </a:cubicBezTo>
                <a:cubicBezTo>
                  <a:pt x="672" y="0"/>
                  <a:pt x="661" y="0"/>
                  <a:pt x="644" y="0"/>
                </a:cubicBezTo>
                <a:lnTo>
                  <a:pt x="98" y="0"/>
                </a:lnTo>
                <a:cubicBezTo>
                  <a:pt x="73" y="0"/>
                  <a:pt x="73" y="0"/>
                  <a:pt x="64" y="20"/>
                </a:cubicBezTo>
                <a:lnTo>
                  <a:pt x="6" y="193"/>
                </a:lnTo>
                <a:cubicBezTo>
                  <a:pt x="6" y="196"/>
                  <a:pt x="0" y="210"/>
                  <a:pt x="0" y="213"/>
                </a:cubicBezTo>
                <a:cubicBezTo>
                  <a:pt x="0" y="218"/>
                  <a:pt x="6" y="221"/>
                  <a:pt x="11" y="221"/>
                </a:cubicBezTo>
                <a:cubicBezTo>
                  <a:pt x="22" y="221"/>
                  <a:pt x="22" y="218"/>
                  <a:pt x="28" y="202"/>
                </a:cubicBezTo>
                <a:cubicBezTo>
                  <a:pt x="81" y="48"/>
                  <a:pt x="106" y="31"/>
                  <a:pt x="255" y="31"/>
                </a:cubicBezTo>
                <a:lnTo>
                  <a:pt x="291" y="31"/>
                </a:lnTo>
                <a:cubicBezTo>
                  <a:pt x="319" y="31"/>
                  <a:pt x="319" y="34"/>
                  <a:pt x="319" y="42"/>
                </a:cubicBezTo>
                <a:cubicBezTo>
                  <a:pt x="319" y="48"/>
                  <a:pt x="316" y="62"/>
                  <a:pt x="316" y="64"/>
                </a:cubicBezTo>
                <a:lnTo>
                  <a:pt x="185" y="591"/>
                </a:lnTo>
                <a:cubicBezTo>
                  <a:pt x="174" y="627"/>
                  <a:pt x="171" y="638"/>
                  <a:pt x="67" y="638"/>
                </a:cubicBezTo>
                <a:cubicBezTo>
                  <a:pt x="31" y="638"/>
                  <a:pt x="25" y="638"/>
                  <a:pt x="25" y="658"/>
                </a:cubicBezTo>
                <a:cubicBezTo>
                  <a:pt x="25" y="669"/>
                  <a:pt x="36" y="669"/>
                  <a:pt x="42" y="669"/>
                </a:cubicBezTo>
                <a:cubicBezTo>
                  <a:pt x="67" y="669"/>
                  <a:pt x="95" y="666"/>
                  <a:pt x="123" y="666"/>
                </a:cubicBezTo>
                <a:cubicBezTo>
                  <a:pt x="151" y="666"/>
                  <a:pt x="179" y="666"/>
                  <a:pt x="207" y="666"/>
                </a:cubicBezTo>
                <a:cubicBezTo>
                  <a:pt x="235" y="666"/>
                  <a:pt x="263" y="666"/>
                  <a:pt x="288" y="666"/>
                </a:cubicBezTo>
                <a:cubicBezTo>
                  <a:pt x="316" y="666"/>
                  <a:pt x="347" y="669"/>
                  <a:pt x="375" y="669"/>
                </a:cubicBezTo>
                <a:cubicBezTo>
                  <a:pt x="384" y="669"/>
                  <a:pt x="398" y="669"/>
                  <a:pt x="398" y="649"/>
                </a:cubicBezTo>
                <a:cubicBezTo>
                  <a:pt x="398" y="638"/>
                  <a:pt x="389" y="638"/>
                  <a:pt x="364" y="638"/>
                </a:cubicBezTo>
                <a:cubicBezTo>
                  <a:pt x="339" y="638"/>
                  <a:pt x="325" y="638"/>
                  <a:pt x="300" y="635"/>
                </a:cubicBezTo>
                <a:cubicBezTo>
                  <a:pt x="272" y="633"/>
                  <a:pt x="263" y="630"/>
                  <a:pt x="263" y="616"/>
                </a:cubicBezTo>
                <a:cubicBezTo>
                  <a:pt x="263" y="613"/>
                  <a:pt x="263" y="607"/>
                  <a:pt x="266" y="593"/>
                </a:cubicBezTo>
                <a:lnTo>
                  <a:pt x="398" y="70"/>
                </a:lnTo>
              </a:path>
            </a:pathLst>
          </a:custGeom>
          <a:solidFill>
            <a:srgbClr val="000000"/>
          </a:solidFill>
          <a:ln w="12600">
            <a:noFill/>
          </a:ln>
        </p:spPr>
      </p:sp>
      <p:sp>
        <p:nvSpPr>
          <p:cNvPr id="380" name="Freeform 10"/>
          <p:cNvSpPr/>
          <p:nvPr/>
        </p:nvSpPr>
        <p:spPr>
          <a:xfrm>
            <a:off x="2230200" y="6717240"/>
            <a:ext cx="111240" cy="165600"/>
          </a:xfrm>
          <a:custGeom>
            <a:avLst/>
            <a:gdLst/>
            <a:ahLst/>
            <a:rect l="0" t="0" r="r" b="b"/>
            <a:pathLst>
              <a:path w="309" h="460">
                <a:moveTo>
                  <a:pt x="308" y="333"/>
                </a:moveTo>
                <a:lnTo>
                  <a:pt x="283" y="333"/>
                </a:lnTo>
                <a:cubicBezTo>
                  <a:pt x="283" y="350"/>
                  <a:pt x="274" y="389"/>
                  <a:pt x="266" y="397"/>
                </a:cubicBezTo>
                <a:cubicBezTo>
                  <a:pt x="260" y="400"/>
                  <a:pt x="207" y="400"/>
                  <a:pt x="196" y="400"/>
                </a:cubicBezTo>
                <a:lnTo>
                  <a:pt x="70" y="400"/>
                </a:lnTo>
                <a:cubicBezTo>
                  <a:pt x="143" y="336"/>
                  <a:pt x="165" y="316"/>
                  <a:pt x="207" y="286"/>
                </a:cubicBezTo>
                <a:cubicBezTo>
                  <a:pt x="260" y="244"/>
                  <a:pt x="308" y="202"/>
                  <a:pt x="308" y="134"/>
                </a:cubicBezTo>
                <a:cubicBezTo>
                  <a:pt x="308" y="50"/>
                  <a:pt x="232" y="0"/>
                  <a:pt x="146" y="0"/>
                </a:cubicBezTo>
                <a:cubicBezTo>
                  <a:pt x="59" y="0"/>
                  <a:pt x="0" y="62"/>
                  <a:pt x="0" y="123"/>
                </a:cubicBezTo>
                <a:cubicBezTo>
                  <a:pt x="0" y="160"/>
                  <a:pt x="31" y="162"/>
                  <a:pt x="36" y="162"/>
                </a:cubicBezTo>
                <a:cubicBezTo>
                  <a:pt x="53" y="162"/>
                  <a:pt x="73" y="151"/>
                  <a:pt x="73" y="126"/>
                </a:cubicBezTo>
                <a:cubicBezTo>
                  <a:pt x="73" y="115"/>
                  <a:pt x="70" y="90"/>
                  <a:pt x="34" y="90"/>
                </a:cubicBezTo>
                <a:cubicBezTo>
                  <a:pt x="53" y="39"/>
                  <a:pt x="101" y="25"/>
                  <a:pt x="134" y="25"/>
                </a:cubicBezTo>
                <a:cubicBezTo>
                  <a:pt x="204" y="25"/>
                  <a:pt x="241" y="78"/>
                  <a:pt x="241" y="134"/>
                </a:cubicBezTo>
                <a:cubicBezTo>
                  <a:pt x="241" y="196"/>
                  <a:pt x="196" y="244"/>
                  <a:pt x="174" y="269"/>
                </a:cubicBezTo>
                <a:lnTo>
                  <a:pt x="6" y="434"/>
                </a:lnTo>
                <a:cubicBezTo>
                  <a:pt x="0" y="439"/>
                  <a:pt x="0" y="439"/>
                  <a:pt x="0" y="459"/>
                </a:cubicBezTo>
                <a:lnTo>
                  <a:pt x="286" y="459"/>
                </a:lnTo>
                <a:lnTo>
                  <a:pt x="308" y="333"/>
                </a:lnTo>
              </a:path>
            </a:pathLst>
          </a:custGeom>
          <a:solidFill>
            <a:srgbClr val="000000"/>
          </a:solidFill>
          <a:ln w="12600">
            <a:noFill/>
          </a:ln>
        </p:spPr>
      </p:sp>
      <p:sp>
        <p:nvSpPr>
          <p:cNvPr id="381" name="Freeform 11"/>
          <p:cNvSpPr/>
          <p:nvPr/>
        </p:nvSpPr>
        <p:spPr>
          <a:xfrm>
            <a:off x="2375280" y="6696000"/>
            <a:ext cx="108360" cy="249120"/>
          </a:xfrm>
          <a:custGeom>
            <a:avLst/>
            <a:gdLst/>
            <a:ahLst/>
            <a:rect l="0" t="0" r="r" b="b"/>
            <a:pathLst>
              <a:path w="301" h="692">
                <a:moveTo>
                  <a:pt x="294" y="31"/>
                </a:moveTo>
                <a:cubicBezTo>
                  <a:pt x="300" y="22"/>
                  <a:pt x="300" y="20"/>
                  <a:pt x="300" y="17"/>
                </a:cubicBezTo>
                <a:cubicBezTo>
                  <a:pt x="300" y="6"/>
                  <a:pt x="291" y="0"/>
                  <a:pt x="283" y="0"/>
                </a:cubicBezTo>
                <a:cubicBezTo>
                  <a:pt x="272" y="0"/>
                  <a:pt x="266" y="8"/>
                  <a:pt x="263" y="17"/>
                </a:cubicBezTo>
                <a:lnTo>
                  <a:pt x="3" y="661"/>
                </a:lnTo>
                <a:cubicBezTo>
                  <a:pt x="0" y="669"/>
                  <a:pt x="0" y="672"/>
                  <a:pt x="0" y="675"/>
                </a:cubicBezTo>
                <a:cubicBezTo>
                  <a:pt x="0" y="686"/>
                  <a:pt x="8" y="691"/>
                  <a:pt x="17" y="691"/>
                </a:cubicBezTo>
                <a:cubicBezTo>
                  <a:pt x="28" y="691"/>
                  <a:pt x="31" y="683"/>
                  <a:pt x="36" y="675"/>
                </a:cubicBezTo>
                <a:lnTo>
                  <a:pt x="294" y="31"/>
                </a:lnTo>
              </a:path>
            </a:pathLst>
          </a:custGeom>
          <a:solidFill>
            <a:srgbClr val="000000"/>
          </a:solidFill>
          <a:ln w="12600">
            <a:noFill/>
          </a:ln>
        </p:spPr>
      </p:sp>
      <p:sp>
        <p:nvSpPr>
          <p:cNvPr id="382" name="Freeform 12"/>
          <p:cNvSpPr/>
          <p:nvPr/>
        </p:nvSpPr>
        <p:spPr>
          <a:xfrm>
            <a:off x="2514240" y="6717240"/>
            <a:ext cx="115200" cy="170640"/>
          </a:xfrm>
          <a:custGeom>
            <a:avLst/>
            <a:gdLst/>
            <a:ahLst/>
            <a:rect l="0" t="0" r="r" b="b"/>
            <a:pathLst>
              <a:path w="320" h="474">
                <a:moveTo>
                  <a:pt x="151" y="230"/>
                </a:moveTo>
                <a:cubicBezTo>
                  <a:pt x="207" y="230"/>
                  <a:pt x="246" y="266"/>
                  <a:pt x="246" y="341"/>
                </a:cubicBezTo>
                <a:cubicBezTo>
                  <a:pt x="246" y="425"/>
                  <a:pt x="196" y="451"/>
                  <a:pt x="154" y="451"/>
                </a:cubicBezTo>
                <a:cubicBezTo>
                  <a:pt x="126" y="451"/>
                  <a:pt x="67" y="445"/>
                  <a:pt x="36" y="403"/>
                </a:cubicBezTo>
                <a:cubicBezTo>
                  <a:pt x="70" y="403"/>
                  <a:pt x="78" y="378"/>
                  <a:pt x="78" y="364"/>
                </a:cubicBezTo>
                <a:cubicBezTo>
                  <a:pt x="78" y="341"/>
                  <a:pt x="62" y="327"/>
                  <a:pt x="39" y="327"/>
                </a:cubicBezTo>
                <a:cubicBezTo>
                  <a:pt x="20" y="327"/>
                  <a:pt x="0" y="339"/>
                  <a:pt x="0" y="367"/>
                </a:cubicBezTo>
                <a:cubicBezTo>
                  <a:pt x="0" y="431"/>
                  <a:pt x="73" y="473"/>
                  <a:pt x="157" y="473"/>
                </a:cubicBezTo>
                <a:cubicBezTo>
                  <a:pt x="252" y="473"/>
                  <a:pt x="319" y="409"/>
                  <a:pt x="319" y="341"/>
                </a:cubicBezTo>
                <a:cubicBezTo>
                  <a:pt x="319" y="286"/>
                  <a:pt x="274" y="232"/>
                  <a:pt x="199" y="216"/>
                </a:cubicBezTo>
                <a:cubicBezTo>
                  <a:pt x="272" y="190"/>
                  <a:pt x="297" y="137"/>
                  <a:pt x="297" y="95"/>
                </a:cubicBezTo>
                <a:cubicBezTo>
                  <a:pt x="297" y="42"/>
                  <a:pt x="235" y="0"/>
                  <a:pt x="157" y="0"/>
                </a:cubicBezTo>
                <a:cubicBezTo>
                  <a:pt x="81" y="0"/>
                  <a:pt x="22" y="36"/>
                  <a:pt x="22" y="92"/>
                </a:cubicBezTo>
                <a:cubicBezTo>
                  <a:pt x="22" y="118"/>
                  <a:pt x="36" y="129"/>
                  <a:pt x="59" y="129"/>
                </a:cubicBezTo>
                <a:cubicBezTo>
                  <a:pt x="78" y="129"/>
                  <a:pt x="92" y="115"/>
                  <a:pt x="92" y="95"/>
                </a:cubicBezTo>
                <a:cubicBezTo>
                  <a:pt x="92" y="73"/>
                  <a:pt x="78" y="59"/>
                  <a:pt x="59" y="59"/>
                </a:cubicBezTo>
                <a:cubicBezTo>
                  <a:pt x="81" y="28"/>
                  <a:pt x="129" y="20"/>
                  <a:pt x="157" y="20"/>
                </a:cubicBezTo>
                <a:cubicBezTo>
                  <a:pt x="188" y="20"/>
                  <a:pt x="230" y="36"/>
                  <a:pt x="230" y="95"/>
                </a:cubicBezTo>
                <a:cubicBezTo>
                  <a:pt x="230" y="126"/>
                  <a:pt x="221" y="157"/>
                  <a:pt x="202" y="179"/>
                </a:cubicBezTo>
                <a:cubicBezTo>
                  <a:pt x="179" y="204"/>
                  <a:pt x="160" y="207"/>
                  <a:pt x="126" y="207"/>
                </a:cubicBezTo>
                <a:cubicBezTo>
                  <a:pt x="109" y="210"/>
                  <a:pt x="106" y="210"/>
                  <a:pt x="104" y="210"/>
                </a:cubicBezTo>
                <a:cubicBezTo>
                  <a:pt x="101" y="210"/>
                  <a:pt x="95" y="210"/>
                  <a:pt x="95" y="218"/>
                </a:cubicBezTo>
                <a:cubicBezTo>
                  <a:pt x="95" y="230"/>
                  <a:pt x="104" y="230"/>
                  <a:pt x="115" y="230"/>
                </a:cubicBezTo>
                <a:lnTo>
                  <a:pt x="151" y="230"/>
                </a:lnTo>
              </a:path>
            </a:pathLst>
          </a:custGeom>
          <a:solidFill>
            <a:srgbClr val="000000"/>
          </a:solidFill>
          <a:ln w="12600">
            <a:noFill/>
          </a:ln>
        </p:spPr>
      </p:sp>
      <p:sp>
        <p:nvSpPr>
          <p:cNvPr id="383" name="Freeform 13"/>
          <p:cNvSpPr/>
          <p:nvPr/>
        </p:nvSpPr>
        <p:spPr>
          <a:xfrm>
            <a:off x="2670480" y="6871320"/>
            <a:ext cx="291600" cy="161640"/>
          </a:xfrm>
          <a:custGeom>
            <a:avLst/>
            <a:gdLst/>
            <a:ahLst/>
            <a:rect l="0" t="0" r="r" b="b"/>
            <a:pathLst>
              <a:path w="810" h="449">
                <a:moveTo>
                  <a:pt x="59" y="378"/>
                </a:moveTo>
                <a:cubicBezTo>
                  <a:pt x="56" y="395"/>
                  <a:pt x="50" y="417"/>
                  <a:pt x="50" y="423"/>
                </a:cubicBezTo>
                <a:cubicBezTo>
                  <a:pt x="50" y="439"/>
                  <a:pt x="64" y="448"/>
                  <a:pt x="78" y="448"/>
                </a:cubicBezTo>
                <a:cubicBezTo>
                  <a:pt x="90" y="448"/>
                  <a:pt x="106" y="439"/>
                  <a:pt x="115" y="420"/>
                </a:cubicBezTo>
                <a:cubicBezTo>
                  <a:pt x="115" y="420"/>
                  <a:pt x="126" y="372"/>
                  <a:pt x="134" y="347"/>
                </a:cubicBezTo>
                <a:lnTo>
                  <a:pt x="154" y="258"/>
                </a:lnTo>
                <a:cubicBezTo>
                  <a:pt x="160" y="238"/>
                  <a:pt x="168" y="216"/>
                  <a:pt x="171" y="193"/>
                </a:cubicBezTo>
                <a:cubicBezTo>
                  <a:pt x="176" y="176"/>
                  <a:pt x="185" y="146"/>
                  <a:pt x="185" y="143"/>
                </a:cubicBezTo>
                <a:cubicBezTo>
                  <a:pt x="199" y="112"/>
                  <a:pt x="252" y="22"/>
                  <a:pt x="344" y="22"/>
                </a:cubicBezTo>
                <a:cubicBezTo>
                  <a:pt x="389" y="22"/>
                  <a:pt x="398" y="59"/>
                  <a:pt x="398" y="92"/>
                </a:cubicBezTo>
                <a:cubicBezTo>
                  <a:pt x="398" y="115"/>
                  <a:pt x="392" y="143"/>
                  <a:pt x="384" y="174"/>
                </a:cubicBezTo>
                <a:lnTo>
                  <a:pt x="356" y="288"/>
                </a:lnTo>
                <a:lnTo>
                  <a:pt x="336" y="364"/>
                </a:lnTo>
                <a:cubicBezTo>
                  <a:pt x="333" y="383"/>
                  <a:pt x="325" y="417"/>
                  <a:pt x="325" y="423"/>
                </a:cubicBezTo>
                <a:cubicBezTo>
                  <a:pt x="325" y="439"/>
                  <a:pt x="339" y="448"/>
                  <a:pt x="353" y="448"/>
                </a:cubicBezTo>
                <a:cubicBezTo>
                  <a:pt x="384" y="448"/>
                  <a:pt x="389" y="423"/>
                  <a:pt x="398" y="392"/>
                </a:cubicBezTo>
                <a:cubicBezTo>
                  <a:pt x="412" y="336"/>
                  <a:pt x="448" y="193"/>
                  <a:pt x="456" y="154"/>
                </a:cubicBezTo>
                <a:cubicBezTo>
                  <a:pt x="459" y="140"/>
                  <a:pt x="512" y="22"/>
                  <a:pt x="619" y="22"/>
                </a:cubicBezTo>
                <a:cubicBezTo>
                  <a:pt x="661" y="22"/>
                  <a:pt x="672" y="56"/>
                  <a:pt x="672" y="92"/>
                </a:cubicBezTo>
                <a:cubicBezTo>
                  <a:pt x="672" y="148"/>
                  <a:pt x="630" y="260"/>
                  <a:pt x="610" y="313"/>
                </a:cubicBezTo>
                <a:cubicBezTo>
                  <a:pt x="602" y="336"/>
                  <a:pt x="599" y="347"/>
                  <a:pt x="599" y="367"/>
                </a:cubicBezTo>
                <a:cubicBezTo>
                  <a:pt x="599" y="414"/>
                  <a:pt x="633" y="448"/>
                  <a:pt x="680" y="448"/>
                </a:cubicBezTo>
                <a:cubicBezTo>
                  <a:pt x="773" y="448"/>
                  <a:pt x="809" y="305"/>
                  <a:pt x="809" y="297"/>
                </a:cubicBezTo>
                <a:cubicBezTo>
                  <a:pt x="809" y="286"/>
                  <a:pt x="801" y="286"/>
                  <a:pt x="798" y="286"/>
                </a:cubicBezTo>
                <a:cubicBezTo>
                  <a:pt x="787" y="286"/>
                  <a:pt x="787" y="288"/>
                  <a:pt x="781" y="305"/>
                </a:cubicBezTo>
                <a:cubicBezTo>
                  <a:pt x="767" y="355"/>
                  <a:pt x="736" y="425"/>
                  <a:pt x="680" y="425"/>
                </a:cubicBezTo>
                <a:cubicBezTo>
                  <a:pt x="664" y="425"/>
                  <a:pt x="658" y="417"/>
                  <a:pt x="658" y="395"/>
                </a:cubicBezTo>
                <a:cubicBezTo>
                  <a:pt x="658" y="369"/>
                  <a:pt x="666" y="344"/>
                  <a:pt x="675" y="325"/>
                </a:cubicBezTo>
                <a:cubicBezTo>
                  <a:pt x="694" y="272"/>
                  <a:pt x="736" y="162"/>
                  <a:pt x="736" y="106"/>
                </a:cubicBezTo>
                <a:cubicBezTo>
                  <a:pt x="736" y="42"/>
                  <a:pt x="697" y="0"/>
                  <a:pt x="622" y="0"/>
                </a:cubicBezTo>
                <a:cubicBezTo>
                  <a:pt x="549" y="0"/>
                  <a:pt x="498" y="45"/>
                  <a:pt x="462" y="95"/>
                </a:cubicBezTo>
                <a:cubicBezTo>
                  <a:pt x="459" y="84"/>
                  <a:pt x="456" y="50"/>
                  <a:pt x="428" y="25"/>
                </a:cubicBezTo>
                <a:cubicBezTo>
                  <a:pt x="406" y="6"/>
                  <a:pt x="372" y="0"/>
                  <a:pt x="347" y="0"/>
                </a:cubicBezTo>
                <a:cubicBezTo>
                  <a:pt x="260" y="0"/>
                  <a:pt x="210" y="64"/>
                  <a:pt x="193" y="87"/>
                </a:cubicBezTo>
                <a:cubicBezTo>
                  <a:pt x="190" y="31"/>
                  <a:pt x="148" y="0"/>
                  <a:pt x="104" y="0"/>
                </a:cubicBezTo>
                <a:cubicBezTo>
                  <a:pt x="59" y="0"/>
                  <a:pt x="39" y="39"/>
                  <a:pt x="31" y="56"/>
                </a:cubicBezTo>
                <a:cubicBezTo>
                  <a:pt x="14" y="92"/>
                  <a:pt x="0" y="148"/>
                  <a:pt x="0" y="151"/>
                </a:cubicBezTo>
                <a:cubicBezTo>
                  <a:pt x="0" y="162"/>
                  <a:pt x="11" y="162"/>
                  <a:pt x="11" y="162"/>
                </a:cubicBezTo>
                <a:cubicBezTo>
                  <a:pt x="22" y="162"/>
                  <a:pt x="22" y="162"/>
                  <a:pt x="28" y="140"/>
                </a:cubicBezTo>
                <a:cubicBezTo>
                  <a:pt x="45" y="70"/>
                  <a:pt x="64" y="22"/>
                  <a:pt x="101" y="22"/>
                </a:cubicBezTo>
                <a:cubicBezTo>
                  <a:pt x="118" y="22"/>
                  <a:pt x="132" y="31"/>
                  <a:pt x="132" y="67"/>
                </a:cubicBezTo>
                <a:cubicBezTo>
                  <a:pt x="132" y="87"/>
                  <a:pt x="129" y="98"/>
                  <a:pt x="115" y="151"/>
                </a:cubicBezTo>
                <a:lnTo>
                  <a:pt x="59" y="378"/>
                </a:lnTo>
              </a:path>
            </a:pathLst>
          </a:custGeom>
          <a:solidFill>
            <a:srgbClr val="000000"/>
          </a:solidFill>
          <a:ln w="12600">
            <a:noFill/>
          </a:ln>
        </p:spPr>
      </p:sp>
      <p:sp>
        <p:nvSpPr>
          <p:cNvPr id="384" name="Freeform 14"/>
          <p:cNvSpPr/>
          <p:nvPr/>
        </p:nvSpPr>
        <p:spPr>
          <a:xfrm>
            <a:off x="2998080" y="6717240"/>
            <a:ext cx="92160" cy="165600"/>
          </a:xfrm>
          <a:custGeom>
            <a:avLst/>
            <a:gdLst/>
            <a:ahLst/>
            <a:rect l="0" t="0" r="r" b="b"/>
            <a:pathLst>
              <a:path w="256" h="460">
                <a:moveTo>
                  <a:pt x="157" y="20"/>
                </a:moveTo>
                <a:cubicBezTo>
                  <a:pt x="157" y="0"/>
                  <a:pt x="157" y="0"/>
                  <a:pt x="137" y="0"/>
                </a:cubicBezTo>
                <a:cubicBezTo>
                  <a:pt x="92" y="45"/>
                  <a:pt x="28" y="45"/>
                  <a:pt x="0" y="45"/>
                </a:cubicBezTo>
                <a:lnTo>
                  <a:pt x="0" y="70"/>
                </a:lnTo>
                <a:cubicBezTo>
                  <a:pt x="17" y="70"/>
                  <a:pt x="62" y="70"/>
                  <a:pt x="101" y="50"/>
                </a:cubicBezTo>
                <a:lnTo>
                  <a:pt x="101" y="403"/>
                </a:lnTo>
                <a:cubicBezTo>
                  <a:pt x="101" y="425"/>
                  <a:pt x="101" y="434"/>
                  <a:pt x="31" y="434"/>
                </a:cubicBezTo>
                <a:lnTo>
                  <a:pt x="6" y="434"/>
                </a:lnTo>
                <a:lnTo>
                  <a:pt x="6" y="459"/>
                </a:lnTo>
                <a:cubicBezTo>
                  <a:pt x="17" y="459"/>
                  <a:pt x="104" y="456"/>
                  <a:pt x="129" y="456"/>
                </a:cubicBezTo>
                <a:cubicBezTo>
                  <a:pt x="151" y="456"/>
                  <a:pt x="238" y="459"/>
                  <a:pt x="255" y="459"/>
                </a:cubicBezTo>
                <a:lnTo>
                  <a:pt x="255" y="434"/>
                </a:lnTo>
                <a:lnTo>
                  <a:pt x="227" y="434"/>
                </a:lnTo>
                <a:cubicBezTo>
                  <a:pt x="157" y="434"/>
                  <a:pt x="157" y="425"/>
                  <a:pt x="157" y="403"/>
                </a:cubicBezTo>
                <a:lnTo>
                  <a:pt x="157" y="20"/>
                </a:lnTo>
              </a:path>
            </a:pathLst>
          </a:custGeom>
          <a:solidFill>
            <a:srgbClr val="000000"/>
          </a:solidFill>
          <a:ln w="12600">
            <a:noFill/>
          </a:ln>
        </p:spPr>
      </p:sp>
      <p:sp>
        <p:nvSpPr>
          <p:cNvPr id="385" name="Freeform 15"/>
          <p:cNvSpPr/>
          <p:nvPr/>
        </p:nvSpPr>
        <p:spPr>
          <a:xfrm>
            <a:off x="3131280" y="6696000"/>
            <a:ext cx="108360" cy="249120"/>
          </a:xfrm>
          <a:custGeom>
            <a:avLst/>
            <a:gdLst/>
            <a:ahLst/>
            <a:rect l="0" t="0" r="r" b="b"/>
            <a:pathLst>
              <a:path w="301" h="692">
                <a:moveTo>
                  <a:pt x="294" y="31"/>
                </a:moveTo>
                <a:cubicBezTo>
                  <a:pt x="300" y="22"/>
                  <a:pt x="300" y="20"/>
                  <a:pt x="300" y="17"/>
                </a:cubicBezTo>
                <a:cubicBezTo>
                  <a:pt x="300" y="6"/>
                  <a:pt x="291" y="0"/>
                  <a:pt x="283" y="0"/>
                </a:cubicBezTo>
                <a:cubicBezTo>
                  <a:pt x="272" y="0"/>
                  <a:pt x="266" y="8"/>
                  <a:pt x="263" y="17"/>
                </a:cubicBezTo>
                <a:lnTo>
                  <a:pt x="3" y="661"/>
                </a:lnTo>
                <a:cubicBezTo>
                  <a:pt x="0" y="669"/>
                  <a:pt x="0" y="672"/>
                  <a:pt x="0" y="675"/>
                </a:cubicBezTo>
                <a:cubicBezTo>
                  <a:pt x="0" y="686"/>
                  <a:pt x="8" y="691"/>
                  <a:pt x="17" y="691"/>
                </a:cubicBezTo>
                <a:cubicBezTo>
                  <a:pt x="28" y="691"/>
                  <a:pt x="31" y="683"/>
                  <a:pt x="36" y="675"/>
                </a:cubicBezTo>
                <a:lnTo>
                  <a:pt x="294" y="31"/>
                </a:lnTo>
              </a:path>
            </a:pathLst>
          </a:custGeom>
          <a:solidFill>
            <a:srgbClr val="000000"/>
          </a:solidFill>
          <a:ln w="12600">
            <a:noFill/>
          </a:ln>
        </p:spPr>
      </p:sp>
      <p:sp>
        <p:nvSpPr>
          <p:cNvPr id="386" name="Freeform 16"/>
          <p:cNvSpPr/>
          <p:nvPr/>
        </p:nvSpPr>
        <p:spPr>
          <a:xfrm>
            <a:off x="3270240" y="6717240"/>
            <a:ext cx="115200" cy="170640"/>
          </a:xfrm>
          <a:custGeom>
            <a:avLst/>
            <a:gdLst/>
            <a:ahLst/>
            <a:rect l="0" t="0" r="r" b="b"/>
            <a:pathLst>
              <a:path w="320" h="474">
                <a:moveTo>
                  <a:pt x="151" y="230"/>
                </a:moveTo>
                <a:cubicBezTo>
                  <a:pt x="207" y="230"/>
                  <a:pt x="246" y="266"/>
                  <a:pt x="246" y="341"/>
                </a:cubicBezTo>
                <a:cubicBezTo>
                  <a:pt x="246" y="425"/>
                  <a:pt x="196" y="451"/>
                  <a:pt x="154" y="451"/>
                </a:cubicBezTo>
                <a:cubicBezTo>
                  <a:pt x="126" y="451"/>
                  <a:pt x="67" y="445"/>
                  <a:pt x="36" y="403"/>
                </a:cubicBezTo>
                <a:cubicBezTo>
                  <a:pt x="70" y="403"/>
                  <a:pt x="78" y="378"/>
                  <a:pt x="78" y="364"/>
                </a:cubicBezTo>
                <a:cubicBezTo>
                  <a:pt x="78" y="341"/>
                  <a:pt x="62" y="327"/>
                  <a:pt x="39" y="327"/>
                </a:cubicBezTo>
                <a:cubicBezTo>
                  <a:pt x="20" y="327"/>
                  <a:pt x="0" y="339"/>
                  <a:pt x="0" y="367"/>
                </a:cubicBezTo>
                <a:cubicBezTo>
                  <a:pt x="0" y="431"/>
                  <a:pt x="73" y="473"/>
                  <a:pt x="157" y="473"/>
                </a:cubicBezTo>
                <a:cubicBezTo>
                  <a:pt x="252" y="473"/>
                  <a:pt x="319" y="409"/>
                  <a:pt x="319" y="341"/>
                </a:cubicBezTo>
                <a:cubicBezTo>
                  <a:pt x="319" y="286"/>
                  <a:pt x="274" y="232"/>
                  <a:pt x="199" y="216"/>
                </a:cubicBezTo>
                <a:cubicBezTo>
                  <a:pt x="272" y="190"/>
                  <a:pt x="297" y="137"/>
                  <a:pt x="297" y="95"/>
                </a:cubicBezTo>
                <a:cubicBezTo>
                  <a:pt x="297" y="42"/>
                  <a:pt x="235" y="0"/>
                  <a:pt x="157" y="0"/>
                </a:cubicBezTo>
                <a:cubicBezTo>
                  <a:pt x="81" y="0"/>
                  <a:pt x="22" y="36"/>
                  <a:pt x="22" y="92"/>
                </a:cubicBezTo>
                <a:cubicBezTo>
                  <a:pt x="22" y="118"/>
                  <a:pt x="36" y="129"/>
                  <a:pt x="59" y="129"/>
                </a:cubicBezTo>
                <a:cubicBezTo>
                  <a:pt x="78" y="129"/>
                  <a:pt x="92" y="115"/>
                  <a:pt x="92" y="95"/>
                </a:cubicBezTo>
                <a:cubicBezTo>
                  <a:pt x="92" y="73"/>
                  <a:pt x="78" y="59"/>
                  <a:pt x="59" y="59"/>
                </a:cubicBezTo>
                <a:cubicBezTo>
                  <a:pt x="81" y="28"/>
                  <a:pt x="129" y="20"/>
                  <a:pt x="157" y="20"/>
                </a:cubicBezTo>
                <a:cubicBezTo>
                  <a:pt x="188" y="20"/>
                  <a:pt x="230" y="36"/>
                  <a:pt x="230" y="95"/>
                </a:cubicBezTo>
                <a:cubicBezTo>
                  <a:pt x="230" y="126"/>
                  <a:pt x="221" y="157"/>
                  <a:pt x="202" y="179"/>
                </a:cubicBezTo>
                <a:cubicBezTo>
                  <a:pt x="179" y="204"/>
                  <a:pt x="160" y="207"/>
                  <a:pt x="126" y="207"/>
                </a:cubicBezTo>
                <a:cubicBezTo>
                  <a:pt x="109" y="210"/>
                  <a:pt x="106" y="210"/>
                  <a:pt x="104" y="210"/>
                </a:cubicBezTo>
                <a:cubicBezTo>
                  <a:pt x="101" y="210"/>
                  <a:pt x="95" y="210"/>
                  <a:pt x="95" y="218"/>
                </a:cubicBezTo>
                <a:cubicBezTo>
                  <a:pt x="95" y="230"/>
                  <a:pt x="104" y="230"/>
                  <a:pt x="115" y="230"/>
                </a:cubicBezTo>
                <a:lnTo>
                  <a:pt x="151" y="230"/>
                </a:lnTo>
              </a:path>
            </a:pathLst>
          </a:custGeom>
          <a:solidFill>
            <a:srgbClr val="000000"/>
          </a:solidFill>
          <a:ln w="12600">
            <a:noFill/>
          </a:ln>
        </p:spPr>
      </p:sp>
      <p:sp>
        <p:nvSpPr>
          <p:cNvPr id="387" name="Freeform 17"/>
          <p:cNvSpPr/>
          <p:nvPr/>
        </p:nvSpPr>
        <p:spPr>
          <a:xfrm>
            <a:off x="3451680" y="6762600"/>
            <a:ext cx="83880" cy="354960"/>
          </a:xfrm>
          <a:custGeom>
            <a:avLst/>
            <a:gdLst/>
            <a:ahLst/>
            <a:rect l="0" t="0" r="r" b="b"/>
            <a:pathLst>
              <a:path w="233" h="986">
                <a:moveTo>
                  <a:pt x="232" y="977"/>
                </a:moveTo>
                <a:cubicBezTo>
                  <a:pt x="232" y="974"/>
                  <a:pt x="232" y="971"/>
                  <a:pt x="213" y="954"/>
                </a:cubicBezTo>
                <a:cubicBezTo>
                  <a:pt x="90" y="831"/>
                  <a:pt x="59" y="644"/>
                  <a:pt x="59" y="493"/>
                </a:cubicBezTo>
                <a:cubicBezTo>
                  <a:pt x="59" y="322"/>
                  <a:pt x="95" y="151"/>
                  <a:pt x="218" y="28"/>
                </a:cubicBezTo>
                <a:cubicBezTo>
                  <a:pt x="232" y="14"/>
                  <a:pt x="232" y="14"/>
                  <a:pt x="232" y="11"/>
                </a:cubicBezTo>
                <a:cubicBezTo>
                  <a:pt x="232" y="3"/>
                  <a:pt x="227" y="0"/>
                  <a:pt x="221" y="0"/>
                </a:cubicBezTo>
                <a:cubicBezTo>
                  <a:pt x="210" y="0"/>
                  <a:pt x="120" y="67"/>
                  <a:pt x="62" y="193"/>
                </a:cubicBezTo>
                <a:cubicBezTo>
                  <a:pt x="11" y="302"/>
                  <a:pt x="0" y="411"/>
                  <a:pt x="0" y="493"/>
                </a:cubicBezTo>
                <a:cubicBezTo>
                  <a:pt x="0" y="571"/>
                  <a:pt x="11" y="689"/>
                  <a:pt x="64" y="801"/>
                </a:cubicBezTo>
                <a:cubicBezTo>
                  <a:pt x="126" y="924"/>
                  <a:pt x="210" y="985"/>
                  <a:pt x="221" y="985"/>
                </a:cubicBezTo>
                <a:cubicBezTo>
                  <a:pt x="227" y="985"/>
                  <a:pt x="232" y="982"/>
                  <a:pt x="232" y="977"/>
                </a:cubicBezTo>
              </a:path>
            </a:pathLst>
          </a:custGeom>
          <a:solidFill>
            <a:srgbClr val="000000"/>
          </a:solidFill>
          <a:ln w="12600">
            <a:noFill/>
          </a:ln>
        </p:spPr>
      </p:sp>
      <p:sp>
        <p:nvSpPr>
          <p:cNvPr id="388" name="Freeform 18"/>
          <p:cNvSpPr/>
          <p:nvPr/>
        </p:nvSpPr>
        <p:spPr>
          <a:xfrm>
            <a:off x="3569760" y="6782760"/>
            <a:ext cx="77040" cy="251280"/>
          </a:xfrm>
          <a:custGeom>
            <a:avLst/>
            <a:gdLst/>
            <a:ahLst/>
            <a:rect l="0" t="0" r="r" b="b"/>
            <a:pathLst>
              <a:path w="214" h="698">
                <a:moveTo>
                  <a:pt x="213" y="11"/>
                </a:moveTo>
                <a:cubicBezTo>
                  <a:pt x="213" y="11"/>
                  <a:pt x="213" y="0"/>
                  <a:pt x="202" y="0"/>
                </a:cubicBezTo>
                <a:cubicBezTo>
                  <a:pt x="176" y="0"/>
                  <a:pt x="104" y="8"/>
                  <a:pt x="78" y="11"/>
                </a:cubicBezTo>
                <a:cubicBezTo>
                  <a:pt x="70" y="11"/>
                  <a:pt x="59" y="11"/>
                  <a:pt x="59" y="31"/>
                </a:cubicBezTo>
                <a:cubicBezTo>
                  <a:pt x="59" y="42"/>
                  <a:pt x="70" y="42"/>
                  <a:pt x="84" y="42"/>
                </a:cubicBezTo>
                <a:cubicBezTo>
                  <a:pt x="132" y="42"/>
                  <a:pt x="134" y="50"/>
                  <a:pt x="134" y="59"/>
                </a:cubicBezTo>
                <a:lnTo>
                  <a:pt x="132" y="78"/>
                </a:lnTo>
                <a:lnTo>
                  <a:pt x="6" y="571"/>
                </a:lnTo>
                <a:cubicBezTo>
                  <a:pt x="3" y="582"/>
                  <a:pt x="0" y="591"/>
                  <a:pt x="0" y="605"/>
                </a:cubicBezTo>
                <a:cubicBezTo>
                  <a:pt x="0" y="661"/>
                  <a:pt x="45" y="697"/>
                  <a:pt x="90" y="697"/>
                </a:cubicBezTo>
                <a:cubicBezTo>
                  <a:pt x="123" y="697"/>
                  <a:pt x="148" y="677"/>
                  <a:pt x="165" y="641"/>
                </a:cubicBezTo>
                <a:cubicBezTo>
                  <a:pt x="185" y="605"/>
                  <a:pt x="196" y="546"/>
                  <a:pt x="196" y="543"/>
                </a:cubicBezTo>
                <a:cubicBezTo>
                  <a:pt x="196" y="535"/>
                  <a:pt x="188" y="535"/>
                  <a:pt x="185" y="535"/>
                </a:cubicBezTo>
                <a:cubicBezTo>
                  <a:pt x="174" y="535"/>
                  <a:pt x="174" y="537"/>
                  <a:pt x="171" y="551"/>
                </a:cubicBezTo>
                <a:cubicBezTo>
                  <a:pt x="151" y="616"/>
                  <a:pt x="134" y="675"/>
                  <a:pt x="92" y="675"/>
                </a:cubicBezTo>
                <a:cubicBezTo>
                  <a:pt x="64" y="675"/>
                  <a:pt x="64" y="644"/>
                  <a:pt x="64" y="630"/>
                </a:cubicBezTo>
                <a:cubicBezTo>
                  <a:pt x="64" y="605"/>
                  <a:pt x="64" y="602"/>
                  <a:pt x="70" y="582"/>
                </a:cubicBezTo>
                <a:lnTo>
                  <a:pt x="213" y="11"/>
                </a:lnTo>
              </a:path>
            </a:pathLst>
          </a:custGeom>
          <a:solidFill>
            <a:srgbClr val="000000"/>
          </a:solidFill>
          <a:ln w="12600">
            <a:noFill/>
          </a:ln>
        </p:spPr>
      </p:sp>
      <p:sp>
        <p:nvSpPr>
          <p:cNvPr id="389" name="Freeform 19"/>
          <p:cNvSpPr/>
          <p:nvPr/>
        </p:nvSpPr>
        <p:spPr>
          <a:xfrm>
            <a:off x="3681720" y="6871320"/>
            <a:ext cx="152640" cy="161640"/>
          </a:xfrm>
          <a:custGeom>
            <a:avLst/>
            <a:gdLst/>
            <a:ahLst/>
            <a:rect l="0" t="0" r="r" b="b"/>
            <a:pathLst>
              <a:path w="424" h="449">
                <a:moveTo>
                  <a:pt x="423" y="168"/>
                </a:moveTo>
                <a:cubicBezTo>
                  <a:pt x="423" y="64"/>
                  <a:pt x="356" y="0"/>
                  <a:pt x="266" y="0"/>
                </a:cubicBezTo>
                <a:cubicBezTo>
                  <a:pt x="132" y="0"/>
                  <a:pt x="0" y="140"/>
                  <a:pt x="0" y="280"/>
                </a:cubicBezTo>
                <a:cubicBezTo>
                  <a:pt x="0" y="378"/>
                  <a:pt x="67" y="448"/>
                  <a:pt x="160" y="448"/>
                </a:cubicBezTo>
                <a:cubicBezTo>
                  <a:pt x="291" y="448"/>
                  <a:pt x="423" y="311"/>
                  <a:pt x="423" y="168"/>
                </a:cubicBezTo>
              </a:path>
              <a:path w="281" h="404">
                <a:moveTo>
                  <a:pt x="87" y="403"/>
                </a:moveTo>
                <a:cubicBezTo>
                  <a:pt x="45" y="403"/>
                  <a:pt x="0" y="373"/>
                  <a:pt x="0" y="297"/>
                </a:cubicBezTo>
                <a:cubicBezTo>
                  <a:pt x="0" y="250"/>
                  <a:pt x="25" y="140"/>
                  <a:pt x="59" y="90"/>
                </a:cubicBezTo>
                <a:cubicBezTo>
                  <a:pt x="106" y="14"/>
                  <a:pt x="165" y="0"/>
                  <a:pt x="190" y="0"/>
                </a:cubicBezTo>
                <a:cubicBezTo>
                  <a:pt x="249" y="0"/>
                  <a:pt x="280" y="48"/>
                  <a:pt x="280" y="107"/>
                </a:cubicBezTo>
                <a:cubicBezTo>
                  <a:pt x="280" y="146"/>
                  <a:pt x="260" y="250"/>
                  <a:pt x="221" y="314"/>
                </a:cubicBezTo>
                <a:cubicBezTo>
                  <a:pt x="187" y="370"/>
                  <a:pt x="131" y="403"/>
                  <a:pt x="87" y="403"/>
                </a:cubicBezTo>
              </a:path>
            </a:pathLst>
          </a:custGeom>
          <a:solidFill>
            <a:srgbClr val="000000"/>
          </a:solidFill>
          <a:ln w="12600">
            <a:noFill/>
          </a:ln>
        </p:spPr>
      </p:sp>
      <p:sp>
        <p:nvSpPr>
          <p:cNvPr id="390" name="Freeform 20"/>
          <p:cNvSpPr/>
          <p:nvPr/>
        </p:nvSpPr>
        <p:spPr>
          <a:xfrm>
            <a:off x="3843720" y="6871320"/>
            <a:ext cx="163800" cy="230040"/>
          </a:xfrm>
          <a:custGeom>
            <a:avLst/>
            <a:gdLst/>
            <a:ahLst/>
            <a:rect l="0" t="0" r="r" b="b"/>
            <a:pathLst>
              <a:path w="455" h="639">
                <a:moveTo>
                  <a:pt x="451" y="64"/>
                </a:moveTo>
                <a:cubicBezTo>
                  <a:pt x="454" y="59"/>
                  <a:pt x="454" y="53"/>
                  <a:pt x="454" y="48"/>
                </a:cubicBezTo>
                <a:cubicBezTo>
                  <a:pt x="454" y="31"/>
                  <a:pt x="442" y="20"/>
                  <a:pt x="426" y="20"/>
                </a:cubicBezTo>
                <a:cubicBezTo>
                  <a:pt x="417" y="20"/>
                  <a:pt x="389" y="28"/>
                  <a:pt x="386" y="62"/>
                </a:cubicBezTo>
                <a:cubicBezTo>
                  <a:pt x="367" y="25"/>
                  <a:pt x="333" y="0"/>
                  <a:pt x="294" y="0"/>
                </a:cubicBezTo>
                <a:cubicBezTo>
                  <a:pt x="179" y="0"/>
                  <a:pt x="59" y="137"/>
                  <a:pt x="59" y="280"/>
                </a:cubicBezTo>
                <a:cubicBezTo>
                  <a:pt x="59" y="378"/>
                  <a:pt x="118" y="437"/>
                  <a:pt x="190" y="437"/>
                </a:cubicBezTo>
                <a:cubicBezTo>
                  <a:pt x="246" y="437"/>
                  <a:pt x="294" y="389"/>
                  <a:pt x="305" y="381"/>
                </a:cubicBezTo>
                <a:cubicBezTo>
                  <a:pt x="283" y="467"/>
                  <a:pt x="272" y="509"/>
                  <a:pt x="272" y="512"/>
                </a:cubicBezTo>
                <a:cubicBezTo>
                  <a:pt x="269" y="521"/>
                  <a:pt x="235" y="619"/>
                  <a:pt x="129" y="619"/>
                </a:cubicBezTo>
                <a:cubicBezTo>
                  <a:pt x="112" y="619"/>
                  <a:pt x="78" y="616"/>
                  <a:pt x="50" y="607"/>
                </a:cubicBezTo>
                <a:cubicBezTo>
                  <a:pt x="81" y="599"/>
                  <a:pt x="92" y="574"/>
                  <a:pt x="92" y="557"/>
                </a:cubicBezTo>
                <a:cubicBezTo>
                  <a:pt x="92" y="540"/>
                  <a:pt x="81" y="521"/>
                  <a:pt x="53" y="521"/>
                </a:cubicBezTo>
                <a:cubicBezTo>
                  <a:pt x="31" y="521"/>
                  <a:pt x="0" y="540"/>
                  <a:pt x="0" y="579"/>
                </a:cubicBezTo>
                <a:cubicBezTo>
                  <a:pt x="0" y="619"/>
                  <a:pt x="36" y="638"/>
                  <a:pt x="132" y="638"/>
                </a:cubicBezTo>
                <a:cubicBezTo>
                  <a:pt x="255" y="638"/>
                  <a:pt x="328" y="563"/>
                  <a:pt x="342" y="504"/>
                </a:cubicBezTo>
                <a:lnTo>
                  <a:pt x="451" y="64"/>
                </a:lnTo>
              </a:path>
              <a:path w="244" h="393">
                <a:moveTo>
                  <a:pt x="193" y="289"/>
                </a:moveTo>
                <a:cubicBezTo>
                  <a:pt x="187" y="314"/>
                  <a:pt x="165" y="339"/>
                  <a:pt x="143" y="359"/>
                </a:cubicBezTo>
                <a:cubicBezTo>
                  <a:pt x="123" y="375"/>
                  <a:pt x="92" y="392"/>
                  <a:pt x="64" y="392"/>
                </a:cubicBezTo>
                <a:cubicBezTo>
                  <a:pt x="14" y="392"/>
                  <a:pt x="0" y="342"/>
                  <a:pt x="0" y="303"/>
                </a:cubicBezTo>
                <a:cubicBezTo>
                  <a:pt x="0" y="255"/>
                  <a:pt x="28" y="138"/>
                  <a:pt x="53" y="87"/>
                </a:cubicBezTo>
                <a:cubicBezTo>
                  <a:pt x="81" y="40"/>
                  <a:pt x="123" y="0"/>
                  <a:pt x="165" y="0"/>
                </a:cubicBezTo>
                <a:cubicBezTo>
                  <a:pt x="229" y="0"/>
                  <a:pt x="243" y="79"/>
                  <a:pt x="243" y="84"/>
                </a:cubicBezTo>
                <a:cubicBezTo>
                  <a:pt x="243" y="90"/>
                  <a:pt x="243" y="96"/>
                  <a:pt x="241" y="98"/>
                </a:cubicBezTo>
                <a:lnTo>
                  <a:pt x="193" y="289"/>
                </a:lnTo>
              </a:path>
            </a:pathLst>
          </a:custGeom>
          <a:solidFill>
            <a:srgbClr val="000000"/>
          </a:solidFill>
          <a:ln w="12600">
            <a:noFill/>
          </a:ln>
        </p:spPr>
      </p:sp>
      <p:sp>
        <p:nvSpPr>
          <p:cNvPr id="391" name="Freeform 21"/>
          <p:cNvSpPr/>
          <p:nvPr/>
        </p:nvSpPr>
        <p:spPr>
          <a:xfrm>
            <a:off x="4055400" y="6762600"/>
            <a:ext cx="83880" cy="354960"/>
          </a:xfrm>
          <a:custGeom>
            <a:avLst/>
            <a:gdLst/>
            <a:ahLst/>
            <a:rect l="0" t="0" r="r" b="b"/>
            <a:pathLst>
              <a:path w="233" h="986">
                <a:moveTo>
                  <a:pt x="232" y="977"/>
                </a:moveTo>
                <a:cubicBezTo>
                  <a:pt x="232" y="974"/>
                  <a:pt x="232" y="971"/>
                  <a:pt x="213" y="954"/>
                </a:cubicBezTo>
                <a:cubicBezTo>
                  <a:pt x="90" y="831"/>
                  <a:pt x="59" y="644"/>
                  <a:pt x="59" y="493"/>
                </a:cubicBezTo>
                <a:cubicBezTo>
                  <a:pt x="59" y="322"/>
                  <a:pt x="95" y="151"/>
                  <a:pt x="218" y="28"/>
                </a:cubicBezTo>
                <a:cubicBezTo>
                  <a:pt x="232" y="14"/>
                  <a:pt x="232" y="14"/>
                  <a:pt x="232" y="11"/>
                </a:cubicBezTo>
                <a:cubicBezTo>
                  <a:pt x="232" y="3"/>
                  <a:pt x="227" y="0"/>
                  <a:pt x="221" y="0"/>
                </a:cubicBezTo>
                <a:cubicBezTo>
                  <a:pt x="210" y="0"/>
                  <a:pt x="120" y="67"/>
                  <a:pt x="62" y="193"/>
                </a:cubicBezTo>
                <a:cubicBezTo>
                  <a:pt x="11" y="302"/>
                  <a:pt x="0" y="411"/>
                  <a:pt x="0" y="493"/>
                </a:cubicBezTo>
                <a:cubicBezTo>
                  <a:pt x="0" y="571"/>
                  <a:pt x="11" y="689"/>
                  <a:pt x="64" y="801"/>
                </a:cubicBezTo>
                <a:cubicBezTo>
                  <a:pt x="126" y="924"/>
                  <a:pt x="210" y="985"/>
                  <a:pt x="221" y="985"/>
                </a:cubicBezTo>
                <a:cubicBezTo>
                  <a:pt x="227" y="985"/>
                  <a:pt x="232" y="982"/>
                  <a:pt x="232" y="977"/>
                </a:cubicBezTo>
              </a:path>
            </a:pathLst>
          </a:custGeom>
          <a:solidFill>
            <a:srgbClr val="000000"/>
          </a:solidFill>
          <a:ln w="12600">
            <a:noFill/>
          </a:ln>
        </p:spPr>
      </p:sp>
      <p:sp>
        <p:nvSpPr>
          <p:cNvPr id="392" name="Freeform 22"/>
          <p:cNvSpPr/>
          <p:nvPr/>
        </p:nvSpPr>
        <p:spPr>
          <a:xfrm>
            <a:off x="4171320" y="6786720"/>
            <a:ext cx="302760" cy="243360"/>
          </a:xfrm>
          <a:custGeom>
            <a:avLst/>
            <a:gdLst/>
            <a:ahLst/>
            <a:rect l="0" t="0" r="r" b="b"/>
            <a:pathLst>
              <a:path w="841" h="676">
                <a:moveTo>
                  <a:pt x="465" y="274"/>
                </a:moveTo>
                <a:cubicBezTo>
                  <a:pt x="465" y="272"/>
                  <a:pt x="459" y="266"/>
                  <a:pt x="459" y="263"/>
                </a:cubicBezTo>
                <a:cubicBezTo>
                  <a:pt x="459" y="260"/>
                  <a:pt x="479" y="246"/>
                  <a:pt x="490" y="238"/>
                </a:cubicBezTo>
                <a:lnTo>
                  <a:pt x="661" y="106"/>
                </a:lnTo>
                <a:cubicBezTo>
                  <a:pt x="753" y="36"/>
                  <a:pt x="792" y="34"/>
                  <a:pt x="823" y="31"/>
                </a:cubicBezTo>
                <a:cubicBezTo>
                  <a:pt x="832" y="31"/>
                  <a:pt x="840" y="28"/>
                  <a:pt x="840" y="11"/>
                </a:cubicBezTo>
                <a:cubicBezTo>
                  <a:pt x="840" y="6"/>
                  <a:pt x="837" y="0"/>
                  <a:pt x="829" y="0"/>
                </a:cubicBezTo>
                <a:cubicBezTo>
                  <a:pt x="806" y="0"/>
                  <a:pt x="784" y="3"/>
                  <a:pt x="759" y="3"/>
                </a:cubicBezTo>
                <a:cubicBezTo>
                  <a:pt x="722" y="3"/>
                  <a:pt x="686" y="0"/>
                  <a:pt x="650" y="0"/>
                </a:cubicBezTo>
                <a:cubicBezTo>
                  <a:pt x="644" y="0"/>
                  <a:pt x="630" y="0"/>
                  <a:pt x="630" y="20"/>
                </a:cubicBezTo>
                <a:cubicBezTo>
                  <a:pt x="630" y="28"/>
                  <a:pt x="636" y="31"/>
                  <a:pt x="644" y="31"/>
                </a:cubicBezTo>
                <a:cubicBezTo>
                  <a:pt x="664" y="34"/>
                  <a:pt x="672" y="36"/>
                  <a:pt x="672" y="50"/>
                </a:cubicBezTo>
                <a:cubicBezTo>
                  <a:pt x="672" y="70"/>
                  <a:pt x="644" y="92"/>
                  <a:pt x="638" y="98"/>
                </a:cubicBezTo>
                <a:lnTo>
                  <a:pt x="252" y="392"/>
                </a:lnTo>
                <a:lnTo>
                  <a:pt x="330" y="76"/>
                </a:lnTo>
                <a:cubicBezTo>
                  <a:pt x="342" y="39"/>
                  <a:pt x="342" y="31"/>
                  <a:pt x="414" y="31"/>
                </a:cubicBezTo>
                <a:cubicBezTo>
                  <a:pt x="440" y="31"/>
                  <a:pt x="448" y="31"/>
                  <a:pt x="448" y="11"/>
                </a:cubicBezTo>
                <a:cubicBezTo>
                  <a:pt x="448" y="3"/>
                  <a:pt x="440" y="0"/>
                  <a:pt x="434" y="0"/>
                </a:cubicBezTo>
                <a:cubicBezTo>
                  <a:pt x="406" y="0"/>
                  <a:pt x="336" y="3"/>
                  <a:pt x="308" y="3"/>
                </a:cubicBezTo>
                <a:cubicBezTo>
                  <a:pt x="280" y="3"/>
                  <a:pt x="210" y="0"/>
                  <a:pt x="182" y="0"/>
                </a:cubicBezTo>
                <a:cubicBezTo>
                  <a:pt x="174" y="0"/>
                  <a:pt x="160" y="0"/>
                  <a:pt x="160" y="20"/>
                </a:cubicBezTo>
                <a:cubicBezTo>
                  <a:pt x="160" y="31"/>
                  <a:pt x="171" y="31"/>
                  <a:pt x="190" y="31"/>
                </a:cubicBezTo>
                <a:cubicBezTo>
                  <a:pt x="202" y="31"/>
                  <a:pt x="221" y="31"/>
                  <a:pt x="232" y="34"/>
                </a:cubicBezTo>
                <a:cubicBezTo>
                  <a:pt x="249" y="34"/>
                  <a:pt x="255" y="36"/>
                  <a:pt x="255" y="48"/>
                </a:cubicBezTo>
                <a:cubicBezTo>
                  <a:pt x="255" y="53"/>
                  <a:pt x="252" y="56"/>
                  <a:pt x="249" y="67"/>
                </a:cubicBezTo>
                <a:lnTo>
                  <a:pt x="118" y="599"/>
                </a:lnTo>
                <a:cubicBezTo>
                  <a:pt x="106" y="635"/>
                  <a:pt x="106" y="644"/>
                  <a:pt x="28" y="644"/>
                </a:cubicBezTo>
                <a:cubicBezTo>
                  <a:pt x="11" y="644"/>
                  <a:pt x="0" y="644"/>
                  <a:pt x="0" y="663"/>
                </a:cubicBezTo>
                <a:cubicBezTo>
                  <a:pt x="0" y="675"/>
                  <a:pt x="11" y="675"/>
                  <a:pt x="14" y="675"/>
                </a:cubicBezTo>
                <a:cubicBezTo>
                  <a:pt x="42" y="675"/>
                  <a:pt x="112" y="672"/>
                  <a:pt x="140" y="672"/>
                </a:cubicBezTo>
                <a:cubicBezTo>
                  <a:pt x="160" y="672"/>
                  <a:pt x="182" y="672"/>
                  <a:pt x="204" y="672"/>
                </a:cubicBezTo>
                <a:cubicBezTo>
                  <a:pt x="224" y="672"/>
                  <a:pt x="246" y="675"/>
                  <a:pt x="269" y="675"/>
                </a:cubicBezTo>
                <a:cubicBezTo>
                  <a:pt x="274" y="675"/>
                  <a:pt x="288" y="675"/>
                  <a:pt x="288" y="655"/>
                </a:cubicBezTo>
                <a:cubicBezTo>
                  <a:pt x="288" y="644"/>
                  <a:pt x="277" y="644"/>
                  <a:pt x="260" y="644"/>
                </a:cubicBezTo>
                <a:cubicBezTo>
                  <a:pt x="224" y="644"/>
                  <a:pt x="196" y="644"/>
                  <a:pt x="196" y="627"/>
                </a:cubicBezTo>
                <a:cubicBezTo>
                  <a:pt x="196" y="619"/>
                  <a:pt x="202" y="599"/>
                  <a:pt x="204" y="582"/>
                </a:cubicBezTo>
                <a:cubicBezTo>
                  <a:pt x="218" y="532"/>
                  <a:pt x="232" y="479"/>
                  <a:pt x="244" y="428"/>
                </a:cubicBezTo>
                <a:lnTo>
                  <a:pt x="392" y="313"/>
                </a:lnTo>
                <a:lnTo>
                  <a:pt x="507" y="579"/>
                </a:lnTo>
                <a:cubicBezTo>
                  <a:pt x="518" y="605"/>
                  <a:pt x="518" y="607"/>
                  <a:pt x="518" y="613"/>
                </a:cubicBezTo>
                <a:cubicBezTo>
                  <a:pt x="518" y="644"/>
                  <a:pt x="476" y="644"/>
                  <a:pt x="465" y="644"/>
                </a:cubicBezTo>
                <a:cubicBezTo>
                  <a:pt x="456" y="644"/>
                  <a:pt x="445" y="644"/>
                  <a:pt x="445" y="663"/>
                </a:cubicBezTo>
                <a:cubicBezTo>
                  <a:pt x="445" y="675"/>
                  <a:pt x="456" y="675"/>
                  <a:pt x="459" y="675"/>
                </a:cubicBezTo>
                <a:cubicBezTo>
                  <a:pt x="498" y="675"/>
                  <a:pt x="540" y="672"/>
                  <a:pt x="580" y="672"/>
                </a:cubicBezTo>
                <a:cubicBezTo>
                  <a:pt x="599" y="672"/>
                  <a:pt x="652" y="675"/>
                  <a:pt x="675" y="675"/>
                </a:cubicBezTo>
                <a:cubicBezTo>
                  <a:pt x="680" y="675"/>
                  <a:pt x="694" y="675"/>
                  <a:pt x="694" y="655"/>
                </a:cubicBezTo>
                <a:cubicBezTo>
                  <a:pt x="694" y="644"/>
                  <a:pt x="683" y="644"/>
                  <a:pt x="672" y="644"/>
                </a:cubicBezTo>
                <a:cubicBezTo>
                  <a:pt x="633" y="644"/>
                  <a:pt x="619" y="635"/>
                  <a:pt x="605" y="599"/>
                </a:cubicBezTo>
                <a:lnTo>
                  <a:pt x="465" y="274"/>
                </a:lnTo>
              </a:path>
            </a:pathLst>
          </a:custGeom>
          <a:solidFill>
            <a:srgbClr val="000000"/>
          </a:solidFill>
          <a:ln w="12600">
            <a:noFill/>
          </a:ln>
        </p:spPr>
      </p:sp>
      <p:sp>
        <p:nvSpPr>
          <p:cNvPr id="393" name="Freeform 23"/>
          <p:cNvSpPr/>
          <p:nvPr/>
        </p:nvSpPr>
        <p:spPr>
          <a:xfrm>
            <a:off x="4493160" y="6788880"/>
            <a:ext cx="242280" cy="241200"/>
          </a:xfrm>
          <a:custGeom>
            <a:avLst/>
            <a:gdLst/>
            <a:ahLst/>
            <a:rect l="0" t="0" r="r" b="b"/>
            <a:pathLst>
              <a:path w="673" h="670">
                <a:moveTo>
                  <a:pt x="398" y="70"/>
                </a:moveTo>
                <a:cubicBezTo>
                  <a:pt x="406" y="42"/>
                  <a:pt x="409" y="36"/>
                  <a:pt x="420" y="34"/>
                </a:cubicBezTo>
                <a:cubicBezTo>
                  <a:pt x="431" y="31"/>
                  <a:pt x="462" y="31"/>
                  <a:pt x="484" y="31"/>
                </a:cubicBezTo>
                <a:cubicBezTo>
                  <a:pt x="582" y="31"/>
                  <a:pt x="627" y="34"/>
                  <a:pt x="627" y="112"/>
                </a:cubicBezTo>
                <a:cubicBezTo>
                  <a:pt x="627" y="126"/>
                  <a:pt x="624" y="165"/>
                  <a:pt x="619" y="190"/>
                </a:cubicBezTo>
                <a:cubicBezTo>
                  <a:pt x="619" y="196"/>
                  <a:pt x="616" y="207"/>
                  <a:pt x="616" y="210"/>
                </a:cubicBezTo>
                <a:cubicBezTo>
                  <a:pt x="616" y="216"/>
                  <a:pt x="619" y="221"/>
                  <a:pt x="627" y="221"/>
                </a:cubicBezTo>
                <a:cubicBezTo>
                  <a:pt x="638" y="221"/>
                  <a:pt x="641" y="216"/>
                  <a:pt x="644" y="199"/>
                </a:cubicBezTo>
                <a:lnTo>
                  <a:pt x="669" y="28"/>
                </a:lnTo>
                <a:cubicBezTo>
                  <a:pt x="672" y="22"/>
                  <a:pt x="672" y="14"/>
                  <a:pt x="672" y="11"/>
                </a:cubicBezTo>
                <a:cubicBezTo>
                  <a:pt x="672" y="0"/>
                  <a:pt x="661" y="0"/>
                  <a:pt x="644" y="0"/>
                </a:cubicBezTo>
                <a:lnTo>
                  <a:pt x="98" y="0"/>
                </a:lnTo>
                <a:cubicBezTo>
                  <a:pt x="73" y="0"/>
                  <a:pt x="73" y="0"/>
                  <a:pt x="64" y="20"/>
                </a:cubicBezTo>
                <a:lnTo>
                  <a:pt x="6" y="193"/>
                </a:lnTo>
                <a:cubicBezTo>
                  <a:pt x="6" y="196"/>
                  <a:pt x="0" y="210"/>
                  <a:pt x="0" y="213"/>
                </a:cubicBezTo>
                <a:cubicBezTo>
                  <a:pt x="0" y="218"/>
                  <a:pt x="6" y="221"/>
                  <a:pt x="11" y="221"/>
                </a:cubicBezTo>
                <a:cubicBezTo>
                  <a:pt x="22" y="221"/>
                  <a:pt x="22" y="218"/>
                  <a:pt x="28" y="202"/>
                </a:cubicBezTo>
                <a:cubicBezTo>
                  <a:pt x="81" y="48"/>
                  <a:pt x="106" y="31"/>
                  <a:pt x="255" y="31"/>
                </a:cubicBezTo>
                <a:lnTo>
                  <a:pt x="291" y="31"/>
                </a:lnTo>
                <a:cubicBezTo>
                  <a:pt x="319" y="31"/>
                  <a:pt x="319" y="34"/>
                  <a:pt x="319" y="42"/>
                </a:cubicBezTo>
                <a:cubicBezTo>
                  <a:pt x="319" y="48"/>
                  <a:pt x="316" y="62"/>
                  <a:pt x="316" y="64"/>
                </a:cubicBezTo>
                <a:lnTo>
                  <a:pt x="185" y="591"/>
                </a:lnTo>
                <a:cubicBezTo>
                  <a:pt x="174" y="627"/>
                  <a:pt x="171" y="638"/>
                  <a:pt x="67" y="638"/>
                </a:cubicBezTo>
                <a:cubicBezTo>
                  <a:pt x="31" y="638"/>
                  <a:pt x="25" y="638"/>
                  <a:pt x="25" y="658"/>
                </a:cubicBezTo>
                <a:cubicBezTo>
                  <a:pt x="25" y="669"/>
                  <a:pt x="36" y="669"/>
                  <a:pt x="42" y="669"/>
                </a:cubicBezTo>
                <a:cubicBezTo>
                  <a:pt x="67" y="669"/>
                  <a:pt x="95" y="666"/>
                  <a:pt x="123" y="666"/>
                </a:cubicBezTo>
                <a:cubicBezTo>
                  <a:pt x="151" y="666"/>
                  <a:pt x="179" y="666"/>
                  <a:pt x="207" y="666"/>
                </a:cubicBezTo>
                <a:cubicBezTo>
                  <a:pt x="235" y="666"/>
                  <a:pt x="263" y="666"/>
                  <a:pt x="288" y="666"/>
                </a:cubicBezTo>
                <a:cubicBezTo>
                  <a:pt x="316" y="666"/>
                  <a:pt x="347" y="669"/>
                  <a:pt x="375" y="669"/>
                </a:cubicBezTo>
                <a:cubicBezTo>
                  <a:pt x="384" y="669"/>
                  <a:pt x="398" y="669"/>
                  <a:pt x="398" y="649"/>
                </a:cubicBezTo>
                <a:cubicBezTo>
                  <a:pt x="398" y="638"/>
                  <a:pt x="389" y="638"/>
                  <a:pt x="364" y="638"/>
                </a:cubicBezTo>
                <a:cubicBezTo>
                  <a:pt x="339" y="638"/>
                  <a:pt x="325" y="638"/>
                  <a:pt x="300" y="635"/>
                </a:cubicBezTo>
                <a:cubicBezTo>
                  <a:pt x="272" y="633"/>
                  <a:pt x="263" y="630"/>
                  <a:pt x="263" y="616"/>
                </a:cubicBezTo>
                <a:cubicBezTo>
                  <a:pt x="263" y="613"/>
                  <a:pt x="263" y="607"/>
                  <a:pt x="266" y="593"/>
                </a:cubicBezTo>
                <a:lnTo>
                  <a:pt x="398" y="70"/>
                </a:lnTo>
              </a:path>
            </a:pathLst>
          </a:custGeom>
          <a:solidFill>
            <a:srgbClr val="000000"/>
          </a:solidFill>
          <a:ln w="12600">
            <a:noFill/>
          </a:ln>
        </p:spPr>
      </p:sp>
      <p:sp>
        <p:nvSpPr>
          <p:cNvPr id="394" name="Freeform 24"/>
          <p:cNvSpPr/>
          <p:nvPr/>
        </p:nvSpPr>
        <p:spPr>
          <a:xfrm>
            <a:off x="4760280" y="6762600"/>
            <a:ext cx="83880" cy="354960"/>
          </a:xfrm>
          <a:custGeom>
            <a:avLst/>
            <a:gdLst/>
            <a:ahLst/>
            <a:rect l="0" t="0" r="r" b="b"/>
            <a:pathLst>
              <a:path w="233" h="986">
                <a:moveTo>
                  <a:pt x="232" y="493"/>
                </a:moveTo>
                <a:cubicBezTo>
                  <a:pt x="232" y="417"/>
                  <a:pt x="221" y="297"/>
                  <a:pt x="165" y="185"/>
                </a:cubicBezTo>
                <a:cubicBezTo>
                  <a:pt x="106" y="64"/>
                  <a:pt x="20" y="0"/>
                  <a:pt x="11" y="0"/>
                </a:cubicBezTo>
                <a:cubicBezTo>
                  <a:pt x="3" y="0"/>
                  <a:pt x="0" y="3"/>
                  <a:pt x="0" y="11"/>
                </a:cubicBezTo>
                <a:cubicBezTo>
                  <a:pt x="0" y="14"/>
                  <a:pt x="0" y="14"/>
                  <a:pt x="20" y="34"/>
                </a:cubicBezTo>
                <a:cubicBezTo>
                  <a:pt x="118" y="132"/>
                  <a:pt x="174" y="288"/>
                  <a:pt x="174" y="493"/>
                </a:cubicBezTo>
                <a:cubicBezTo>
                  <a:pt x="174" y="663"/>
                  <a:pt x="137" y="837"/>
                  <a:pt x="14" y="960"/>
                </a:cubicBezTo>
                <a:cubicBezTo>
                  <a:pt x="0" y="971"/>
                  <a:pt x="0" y="974"/>
                  <a:pt x="0" y="977"/>
                </a:cubicBezTo>
                <a:cubicBezTo>
                  <a:pt x="0" y="982"/>
                  <a:pt x="3" y="985"/>
                  <a:pt x="11" y="985"/>
                </a:cubicBezTo>
                <a:cubicBezTo>
                  <a:pt x="20" y="985"/>
                  <a:pt x="109" y="918"/>
                  <a:pt x="168" y="795"/>
                </a:cubicBezTo>
                <a:cubicBezTo>
                  <a:pt x="218" y="686"/>
                  <a:pt x="232" y="577"/>
                  <a:pt x="232" y="493"/>
                </a:cubicBezTo>
              </a:path>
            </a:pathLst>
          </a:custGeom>
          <a:solidFill>
            <a:srgbClr val="000000"/>
          </a:solidFill>
          <a:ln w="12600">
            <a:noFill/>
          </a:ln>
        </p:spPr>
      </p:sp>
      <p:sp>
        <p:nvSpPr>
          <p:cNvPr id="395" name="Freeform 25"/>
          <p:cNvSpPr/>
          <p:nvPr/>
        </p:nvSpPr>
        <p:spPr>
          <a:xfrm>
            <a:off x="4898160" y="6762600"/>
            <a:ext cx="83880" cy="354960"/>
          </a:xfrm>
          <a:custGeom>
            <a:avLst/>
            <a:gdLst/>
            <a:ahLst/>
            <a:rect l="0" t="0" r="r" b="b"/>
            <a:pathLst>
              <a:path w="233" h="986">
                <a:moveTo>
                  <a:pt x="232" y="493"/>
                </a:moveTo>
                <a:cubicBezTo>
                  <a:pt x="232" y="417"/>
                  <a:pt x="221" y="297"/>
                  <a:pt x="165" y="185"/>
                </a:cubicBezTo>
                <a:cubicBezTo>
                  <a:pt x="106" y="64"/>
                  <a:pt x="20" y="0"/>
                  <a:pt x="11" y="0"/>
                </a:cubicBezTo>
                <a:cubicBezTo>
                  <a:pt x="3" y="0"/>
                  <a:pt x="0" y="3"/>
                  <a:pt x="0" y="11"/>
                </a:cubicBezTo>
                <a:cubicBezTo>
                  <a:pt x="0" y="14"/>
                  <a:pt x="0" y="14"/>
                  <a:pt x="20" y="34"/>
                </a:cubicBezTo>
                <a:cubicBezTo>
                  <a:pt x="118" y="132"/>
                  <a:pt x="174" y="288"/>
                  <a:pt x="174" y="493"/>
                </a:cubicBezTo>
                <a:cubicBezTo>
                  <a:pt x="174" y="663"/>
                  <a:pt x="137" y="837"/>
                  <a:pt x="14" y="960"/>
                </a:cubicBezTo>
                <a:cubicBezTo>
                  <a:pt x="0" y="971"/>
                  <a:pt x="0" y="974"/>
                  <a:pt x="0" y="977"/>
                </a:cubicBezTo>
                <a:cubicBezTo>
                  <a:pt x="0" y="982"/>
                  <a:pt x="3" y="985"/>
                  <a:pt x="11" y="985"/>
                </a:cubicBezTo>
                <a:cubicBezTo>
                  <a:pt x="20" y="985"/>
                  <a:pt x="109" y="918"/>
                  <a:pt x="168" y="795"/>
                </a:cubicBezTo>
                <a:cubicBezTo>
                  <a:pt x="218" y="686"/>
                  <a:pt x="232" y="577"/>
                  <a:pt x="232" y="493"/>
                </a:cubicBezTo>
              </a:path>
            </a:pathLst>
          </a:custGeom>
          <a:solidFill>
            <a:srgbClr val="000000"/>
          </a:solidFill>
          <a:ln w="12600">
            <a:noFill/>
          </a:ln>
        </p:spPr>
      </p:sp>
      <p:sp>
        <p:nvSpPr>
          <p:cNvPr id="396" name="Freeform 26"/>
          <p:cNvSpPr/>
          <p:nvPr/>
        </p:nvSpPr>
        <p:spPr>
          <a:xfrm>
            <a:off x="5042520" y="6717240"/>
            <a:ext cx="92160" cy="165600"/>
          </a:xfrm>
          <a:custGeom>
            <a:avLst/>
            <a:gdLst/>
            <a:ahLst/>
            <a:rect l="0" t="0" r="r" b="b"/>
            <a:pathLst>
              <a:path w="256" h="460">
                <a:moveTo>
                  <a:pt x="157" y="20"/>
                </a:moveTo>
                <a:cubicBezTo>
                  <a:pt x="157" y="0"/>
                  <a:pt x="157" y="0"/>
                  <a:pt x="137" y="0"/>
                </a:cubicBezTo>
                <a:cubicBezTo>
                  <a:pt x="92" y="45"/>
                  <a:pt x="28" y="45"/>
                  <a:pt x="0" y="45"/>
                </a:cubicBezTo>
                <a:lnTo>
                  <a:pt x="0" y="70"/>
                </a:lnTo>
                <a:cubicBezTo>
                  <a:pt x="17" y="70"/>
                  <a:pt x="62" y="70"/>
                  <a:pt x="101" y="50"/>
                </a:cubicBezTo>
                <a:lnTo>
                  <a:pt x="101" y="403"/>
                </a:lnTo>
                <a:cubicBezTo>
                  <a:pt x="101" y="425"/>
                  <a:pt x="101" y="434"/>
                  <a:pt x="31" y="434"/>
                </a:cubicBezTo>
                <a:lnTo>
                  <a:pt x="6" y="434"/>
                </a:lnTo>
                <a:lnTo>
                  <a:pt x="6" y="459"/>
                </a:lnTo>
                <a:cubicBezTo>
                  <a:pt x="17" y="459"/>
                  <a:pt x="104" y="456"/>
                  <a:pt x="129" y="456"/>
                </a:cubicBezTo>
                <a:cubicBezTo>
                  <a:pt x="151" y="456"/>
                  <a:pt x="238" y="459"/>
                  <a:pt x="255" y="459"/>
                </a:cubicBezTo>
                <a:lnTo>
                  <a:pt x="255" y="434"/>
                </a:lnTo>
                <a:lnTo>
                  <a:pt x="227" y="434"/>
                </a:lnTo>
                <a:cubicBezTo>
                  <a:pt x="157" y="434"/>
                  <a:pt x="157" y="425"/>
                  <a:pt x="157" y="403"/>
                </a:cubicBezTo>
                <a:lnTo>
                  <a:pt x="157" y="20"/>
                </a:lnTo>
              </a:path>
            </a:pathLst>
          </a:custGeom>
          <a:solidFill>
            <a:srgbClr val="000000"/>
          </a:solidFill>
          <a:ln w="12600">
            <a:noFill/>
          </a:ln>
        </p:spPr>
      </p:sp>
      <p:sp>
        <p:nvSpPr>
          <p:cNvPr id="397" name="Freeform 27"/>
          <p:cNvSpPr/>
          <p:nvPr/>
        </p:nvSpPr>
        <p:spPr>
          <a:xfrm>
            <a:off x="5176440" y="6696000"/>
            <a:ext cx="108360" cy="249120"/>
          </a:xfrm>
          <a:custGeom>
            <a:avLst/>
            <a:gdLst/>
            <a:ahLst/>
            <a:rect l="0" t="0" r="r" b="b"/>
            <a:pathLst>
              <a:path w="301" h="692">
                <a:moveTo>
                  <a:pt x="294" y="31"/>
                </a:moveTo>
                <a:cubicBezTo>
                  <a:pt x="300" y="22"/>
                  <a:pt x="300" y="20"/>
                  <a:pt x="300" y="17"/>
                </a:cubicBezTo>
                <a:cubicBezTo>
                  <a:pt x="300" y="6"/>
                  <a:pt x="291" y="0"/>
                  <a:pt x="283" y="0"/>
                </a:cubicBezTo>
                <a:cubicBezTo>
                  <a:pt x="272" y="0"/>
                  <a:pt x="266" y="8"/>
                  <a:pt x="263" y="17"/>
                </a:cubicBezTo>
                <a:lnTo>
                  <a:pt x="3" y="661"/>
                </a:lnTo>
                <a:cubicBezTo>
                  <a:pt x="0" y="669"/>
                  <a:pt x="0" y="672"/>
                  <a:pt x="0" y="675"/>
                </a:cubicBezTo>
                <a:cubicBezTo>
                  <a:pt x="0" y="686"/>
                  <a:pt x="8" y="691"/>
                  <a:pt x="17" y="691"/>
                </a:cubicBezTo>
                <a:cubicBezTo>
                  <a:pt x="28" y="691"/>
                  <a:pt x="31" y="683"/>
                  <a:pt x="36" y="675"/>
                </a:cubicBezTo>
                <a:lnTo>
                  <a:pt x="294" y="31"/>
                </a:lnTo>
              </a:path>
            </a:pathLst>
          </a:custGeom>
          <a:solidFill>
            <a:srgbClr val="000000"/>
          </a:solidFill>
          <a:ln w="12600">
            <a:noFill/>
          </a:ln>
        </p:spPr>
      </p:sp>
      <p:sp>
        <p:nvSpPr>
          <p:cNvPr id="398" name="Freeform 28"/>
          <p:cNvSpPr/>
          <p:nvPr/>
        </p:nvSpPr>
        <p:spPr>
          <a:xfrm>
            <a:off x="5315400" y="6717240"/>
            <a:ext cx="115200" cy="170640"/>
          </a:xfrm>
          <a:custGeom>
            <a:avLst/>
            <a:gdLst/>
            <a:ahLst/>
            <a:rect l="0" t="0" r="r" b="b"/>
            <a:pathLst>
              <a:path w="320" h="474">
                <a:moveTo>
                  <a:pt x="151" y="230"/>
                </a:moveTo>
                <a:cubicBezTo>
                  <a:pt x="207" y="230"/>
                  <a:pt x="246" y="266"/>
                  <a:pt x="246" y="341"/>
                </a:cubicBezTo>
                <a:cubicBezTo>
                  <a:pt x="246" y="425"/>
                  <a:pt x="196" y="451"/>
                  <a:pt x="154" y="451"/>
                </a:cubicBezTo>
                <a:cubicBezTo>
                  <a:pt x="126" y="451"/>
                  <a:pt x="67" y="445"/>
                  <a:pt x="36" y="403"/>
                </a:cubicBezTo>
                <a:cubicBezTo>
                  <a:pt x="70" y="403"/>
                  <a:pt x="78" y="378"/>
                  <a:pt x="78" y="364"/>
                </a:cubicBezTo>
                <a:cubicBezTo>
                  <a:pt x="78" y="341"/>
                  <a:pt x="62" y="327"/>
                  <a:pt x="39" y="327"/>
                </a:cubicBezTo>
                <a:cubicBezTo>
                  <a:pt x="20" y="327"/>
                  <a:pt x="0" y="339"/>
                  <a:pt x="0" y="367"/>
                </a:cubicBezTo>
                <a:cubicBezTo>
                  <a:pt x="0" y="431"/>
                  <a:pt x="73" y="473"/>
                  <a:pt x="157" y="473"/>
                </a:cubicBezTo>
                <a:cubicBezTo>
                  <a:pt x="252" y="473"/>
                  <a:pt x="319" y="409"/>
                  <a:pt x="319" y="341"/>
                </a:cubicBezTo>
                <a:cubicBezTo>
                  <a:pt x="319" y="286"/>
                  <a:pt x="274" y="232"/>
                  <a:pt x="199" y="216"/>
                </a:cubicBezTo>
                <a:cubicBezTo>
                  <a:pt x="272" y="190"/>
                  <a:pt x="297" y="137"/>
                  <a:pt x="297" y="95"/>
                </a:cubicBezTo>
                <a:cubicBezTo>
                  <a:pt x="297" y="42"/>
                  <a:pt x="235" y="0"/>
                  <a:pt x="157" y="0"/>
                </a:cubicBezTo>
                <a:cubicBezTo>
                  <a:pt x="81" y="0"/>
                  <a:pt x="22" y="36"/>
                  <a:pt x="22" y="92"/>
                </a:cubicBezTo>
                <a:cubicBezTo>
                  <a:pt x="22" y="118"/>
                  <a:pt x="36" y="129"/>
                  <a:pt x="59" y="129"/>
                </a:cubicBezTo>
                <a:cubicBezTo>
                  <a:pt x="78" y="129"/>
                  <a:pt x="92" y="115"/>
                  <a:pt x="92" y="95"/>
                </a:cubicBezTo>
                <a:cubicBezTo>
                  <a:pt x="92" y="73"/>
                  <a:pt x="78" y="59"/>
                  <a:pt x="59" y="59"/>
                </a:cubicBezTo>
                <a:cubicBezTo>
                  <a:pt x="81" y="28"/>
                  <a:pt x="129" y="20"/>
                  <a:pt x="157" y="20"/>
                </a:cubicBezTo>
                <a:cubicBezTo>
                  <a:pt x="188" y="20"/>
                  <a:pt x="230" y="36"/>
                  <a:pt x="230" y="95"/>
                </a:cubicBezTo>
                <a:cubicBezTo>
                  <a:pt x="230" y="126"/>
                  <a:pt x="221" y="157"/>
                  <a:pt x="202" y="179"/>
                </a:cubicBezTo>
                <a:cubicBezTo>
                  <a:pt x="179" y="204"/>
                  <a:pt x="160" y="207"/>
                  <a:pt x="126" y="207"/>
                </a:cubicBezTo>
                <a:cubicBezTo>
                  <a:pt x="109" y="210"/>
                  <a:pt x="106" y="210"/>
                  <a:pt x="104" y="210"/>
                </a:cubicBezTo>
                <a:cubicBezTo>
                  <a:pt x="101" y="210"/>
                  <a:pt x="95" y="210"/>
                  <a:pt x="95" y="218"/>
                </a:cubicBezTo>
                <a:cubicBezTo>
                  <a:pt x="95" y="230"/>
                  <a:pt x="104" y="230"/>
                  <a:pt x="115" y="230"/>
                </a:cubicBezTo>
                <a:lnTo>
                  <a:pt x="151" y="230"/>
                </a:lnTo>
              </a:path>
            </a:pathLst>
          </a:custGeom>
          <a:solidFill>
            <a:srgbClr val="000000"/>
          </a:solidFill>
          <a:ln w="12600">
            <a:noFill/>
          </a:ln>
        </p:spPr>
      </p:sp>
      <p:sp>
        <p:nvSpPr>
          <p:cNvPr id="399" name="Freeform 29"/>
          <p:cNvSpPr/>
          <p:nvPr/>
        </p:nvSpPr>
        <p:spPr>
          <a:xfrm>
            <a:off x="5481000" y="6762600"/>
            <a:ext cx="83880" cy="354960"/>
          </a:xfrm>
          <a:custGeom>
            <a:avLst/>
            <a:gdLst/>
            <a:ahLst/>
            <a:rect l="0" t="0" r="r" b="b"/>
            <a:pathLst>
              <a:path w="233" h="986">
                <a:moveTo>
                  <a:pt x="232" y="493"/>
                </a:moveTo>
                <a:cubicBezTo>
                  <a:pt x="232" y="417"/>
                  <a:pt x="221" y="297"/>
                  <a:pt x="165" y="185"/>
                </a:cubicBezTo>
                <a:cubicBezTo>
                  <a:pt x="106" y="64"/>
                  <a:pt x="20" y="0"/>
                  <a:pt x="11" y="0"/>
                </a:cubicBezTo>
                <a:cubicBezTo>
                  <a:pt x="3" y="0"/>
                  <a:pt x="0" y="3"/>
                  <a:pt x="0" y="11"/>
                </a:cubicBezTo>
                <a:cubicBezTo>
                  <a:pt x="0" y="14"/>
                  <a:pt x="0" y="14"/>
                  <a:pt x="20" y="34"/>
                </a:cubicBezTo>
                <a:cubicBezTo>
                  <a:pt x="118" y="132"/>
                  <a:pt x="174" y="288"/>
                  <a:pt x="174" y="493"/>
                </a:cubicBezTo>
                <a:cubicBezTo>
                  <a:pt x="174" y="663"/>
                  <a:pt x="137" y="837"/>
                  <a:pt x="14" y="960"/>
                </a:cubicBezTo>
                <a:cubicBezTo>
                  <a:pt x="0" y="971"/>
                  <a:pt x="0" y="974"/>
                  <a:pt x="0" y="977"/>
                </a:cubicBezTo>
                <a:cubicBezTo>
                  <a:pt x="0" y="982"/>
                  <a:pt x="3" y="985"/>
                  <a:pt x="11" y="985"/>
                </a:cubicBezTo>
                <a:cubicBezTo>
                  <a:pt x="20" y="985"/>
                  <a:pt x="109" y="918"/>
                  <a:pt x="168" y="795"/>
                </a:cubicBezTo>
                <a:cubicBezTo>
                  <a:pt x="218" y="686"/>
                  <a:pt x="232" y="577"/>
                  <a:pt x="232" y="493"/>
                </a:cubicBezTo>
              </a:path>
            </a:pathLst>
          </a:custGeom>
          <a:solidFill>
            <a:srgbClr val="000000"/>
          </a:solidFill>
          <a:ln w="12600">
            <a:noFill/>
          </a:ln>
        </p:spPr>
      </p:sp>
      <p:sp>
        <p:nvSpPr>
          <p:cNvPr id="400" name="TextShape 30"/>
          <p:cNvSpPr txBox="1"/>
          <p:nvPr/>
        </p:nvSpPr>
        <p:spPr>
          <a:xfrm>
            <a:off x="360000" y="1656000"/>
            <a:ext cx="9288000" cy="346320"/>
          </a:xfrm>
          <a:prstGeom prst="rect">
            <a:avLst/>
          </a:prstGeom>
          <a:noFill/>
          <a:ln>
            <a:noFill/>
          </a:ln>
        </p:spPr>
        <p:txBody>
          <a:bodyPr lIns="90000" rIns="90000" tIns="45000" bIns="45000"/>
          <a:p>
            <a:r>
              <a:rPr b="0" lang="en-AU" sz="1800" spc="-1" strike="noStrike">
                <a:solidFill>
                  <a:srgbClr val="000000"/>
                </a:solidFill>
                <a:uFill>
                  <a:solidFill>
                    <a:srgbClr val="ffffff"/>
                  </a:solidFill>
                </a:uFill>
                <a:latin typeface="Arial"/>
              </a:rPr>
              <a:t>Goal, quantify how unbalanced an arbitrary q is and get a regret bound in terms of that.</a:t>
            </a:r>
            <a:endParaRPr b="0" lang="en-AU" sz="1800" spc="-1" strike="noStrike">
              <a:solidFill>
                <a:srgbClr val="000000"/>
              </a:solidFill>
              <a:uFill>
                <a:solidFill>
                  <a:srgbClr val="ffffff"/>
                </a:solidFill>
              </a:uFill>
              <a:latin typeface="Arial"/>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TextShape 1"/>
          <p:cNvSpPr txBox="1"/>
          <p:nvPr/>
        </p:nvSpPr>
        <p:spPr>
          <a:xfrm>
            <a:off x="504000" y="301320"/>
            <a:ext cx="9071640" cy="1262160"/>
          </a:xfrm>
          <a:prstGeom prst="rect">
            <a:avLst/>
          </a:prstGeom>
          <a:noFill/>
          <a:ln>
            <a:noFill/>
          </a:ln>
        </p:spPr>
        <p:txBody>
          <a:bodyPr lIns="0" rIns="0" tIns="0" bIns="0" anchor="ctr"/>
          <a:p>
            <a:pPr algn="ctr"/>
            <a:r>
              <a:rPr b="0" lang="en-AU" sz="4400" spc="-1" strike="noStrike">
                <a:solidFill>
                  <a:srgbClr val="000000"/>
                </a:solidFill>
                <a:uFill>
                  <a:solidFill>
                    <a:srgbClr val="ffffff"/>
                  </a:solidFill>
                </a:uFill>
                <a:latin typeface="Arial"/>
              </a:rPr>
              <a:t>Summary and future</a:t>
            </a:r>
            <a:endParaRPr b="0" lang="en-AU" sz="4400" spc="-1" strike="noStrike">
              <a:solidFill>
                <a:srgbClr val="000000"/>
              </a:solidFill>
              <a:uFill>
                <a:solidFill>
                  <a:srgbClr val="ffffff"/>
                </a:solidFill>
              </a:uFill>
              <a:latin typeface="Arial"/>
            </a:endParaRPr>
          </a:p>
        </p:txBody>
      </p:sp>
      <p:sp>
        <p:nvSpPr>
          <p:cNvPr id="402"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AU" sz="3200" spc="-1" strike="noStrike">
                <a:solidFill>
                  <a:srgbClr val="000000"/>
                </a:solidFill>
                <a:uFill>
                  <a:solidFill>
                    <a:srgbClr val="ffffff"/>
                  </a:solidFill>
                </a:uFill>
                <a:latin typeface="Arial"/>
              </a:rPr>
              <a:t>Lower bounds (is the algorithm above roughly as good as it gets?)</a:t>
            </a:r>
            <a:endParaRPr b="0" lang="en-AU"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AU" sz="3200" spc="-1" strike="noStrike">
                <a:solidFill>
                  <a:srgbClr val="000000"/>
                </a:solidFill>
                <a:uFill>
                  <a:solidFill>
                    <a:srgbClr val="ffffff"/>
                  </a:solidFill>
                </a:uFill>
                <a:latin typeface="Arial"/>
              </a:rPr>
              <a:t>Return to case where we get feedback only on reward node, but consider if the graph is not (fully) known. Can we learn it and use it to eliminate actions simultaneously.</a:t>
            </a:r>
            <a:endParaRPr b="0" lang="en-AU"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AU" sz="3200" spc="-1" strike="noStrike">
                <a:solidFill>
                  <a:srgbClr val="000000"/>
                </a:solidFill>
                <a:uFill>
                  <a:solidFill>
                    <a:srgbClr val="ffffff"/>
                  </a:solidFill>
                </a:uFill>
                <a:latin typeface="Arial"/>
              </a:rPr>
              <a:t>Does NICTA have any data/problems where we should try out causal inference techniques?</a:t>
            </a:r>
            <a:endParaRPr b="0" lang="en-AU"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AU" sz="3200" spc="-1" strike="noStrike">
                <a:solidFill>
                  <a:srgbClr val="000000"/>
                </a:solidFill>
                <a:uFill>
                  <a:solidFill>
                    <a:srgbClr val="ffffff"/>
                  </a:solidFill>
                </a:uFill>
                <a:latin typeface="Arial"/>
              </a:rPr>
              <a:t> </a:t>
            </a:r>
            <a:endParaRPr b="0" lang="en-AU" sz="3200" spc="-1" strike="noStrike">
              <a:solidFill>
                <a:srgbClr val="000000"/>
              </a:solidFill>
              <a:uFill>
                <a:solidFill>
                  <a:srgbClr val="ffffff"/>
                </a:solidFill>
              </a:uFill>
              <a:latin typeface="Arial"/>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TextShape 1"/>
          <p:cNvSpPr txBox="1"/>
          <p:nvPr/>
        </p:nvSpPr>
        <p:spPr>
          <a:xfrm>
            <a:off x="504000" y="301320"/>
            <a:ext cx="9071640" cy="1262160"/>
          </a:xfrm>
          <a:prstGeom prst="rect">
            <a:avLst/>
          </a:prstGeom>
          <a:noFill/>
          <a:ln>
            <a:noFill/>
          </a:ln>
        </p:spPr>
        <p:txBody>
          <a:bodyPr lIns="0" rIns="0" tIns="0" bIns="0" anchor="ctr"/>
          <a:p>
            <a:pPr algn="ctr"/>
            <a:r>
              <a:rPr b="0" lang="en-AU" sz="4400" spc="-1" strike="noStrike">
                <a:solidFill>
                  <a:srgbClr val="000000"/>
                </a:solidFill>
                <a:uFill>
                  <a:solidFill>
                    <a:srgbClr val="ffffff"/>
                  </a:solidFill>
                </a:uFill>
                <a:latin typeface="Arial"/>
              </a:rPr>
              <a:t>References</a:t>
            </a:r>
            <a:endParaRPr b="0" lang="en-AU" sz="4400" spc="-1" strike="noStrike">
              <a:solidFill>
                <a:srgbClr val="000000"/>
              </a:solidFill>
              <a:uFill>
                <a:solidFill>
                  <a:srgbClr val="ffffff"/>
                </a:solidFill>
              </a:uFill>
              <a:latin typeface="Arial"/>
            </a:endParaRPr>
          </a:p>
        </p:txBody>
      </p:sp>
      <p:sp>
        <p:nvSpPr>
          <p:cNvPr id="404" name="TextShape 2"/>
          <p:cNvSpPr txBox="1"/>
          <p:nvPr/>
        </p:nvSpPr>
        <p:spPr>
          <a:xfrm>
            <a:off x="504000" y="1769040"/>
            <a:ext cx="9071640" cy="5430960"/>
          </a:xfrm>
          <a:prstGeom prst="rect">
            <a:avLst/>
          </a:prstGeom>
          <a:noFill/>
          <a:ln>
            <a:noFill/>
          </a:ln>
        </p:spPr>
        <p:txBody>
          <a:bodyPr lIns="0" rIns="0" tIns="0" bIns="0"/>
          <a:p>
            <a:r>
              <a:rPr b="0" lang="en-AU" sz="2600" spc="-1" strike="noStrike">
                <a:solidFill>
                  <a:srgbClr val="000000"/>
                </a:solidFill>
                <a:uFill>
                  <a:solidFill>
                    <a:srgbClr val="ffffff"/>
                  </a:solidFill>
                </a:uFill>
                <a:latin typeface="Arial"/>
              </a:rPr>
              <a:t>Pearl, J. (2000). </a:t>
            </a:r>
            <a:r>
              <a:rPr b="0" i="1" lang="en-AU" sz="2600" spc="-1" strike="noStrike">
                <a:solidFill>
                  <a:srgbClr val="000000"/>
                </a:solidFill>
                <a:uFill>
                  <a:solidFill>
                    <a:srgbClr val="ffffff"/>
                  </a:solidFill>
                </a:uFill>
                <a:latin typeface="Arial"/>
              </a:rPr>
              <a:t>Causality: models, reasoning and inference</a:t>
            </a:r>
            <a:r>
              <a:rPr b="0" lang="en-AU" sz="2600" spc="-1" strike="noStrike">
                <a:solidFill>
                  <a:srgbClr val="000000"/>
                </a:solidFill>
                <a:uFill>
                  <a:solidFill>
                    <a:srgbClr val="ffffff"/>
                  </a:solidFill>
                </a:uFill>
                <a:latin typeface="Arial"/>
              </a:rPr>
              <a:t> </a:t>
            </a:r>
            <a:endParaRPr b="0" lang="en-AU" sz="3200" spc="-1" strike="noStrike">
              <a:solidFill>
                <a:srgbClr val="000000"/>
              </a:solidFill>
              <a:uFill>
                <a:solidFill>
                  <a:srgbClr val="ffffff"/>
                </a:solidFill>
              </a:uFill>
              <a:latin typeface="Arial"/>
            </a:endParaRPr>
          </a:p>
          <a:p>
            <a:r>
              <a:rPr b="0" lang="en-AU" sz="2600" spc="-1" strike="noStrike">
                <a:solidFill>
                  <a:srgbClr val="000000"/>
                </a:solidFill>
                <a:uFill>
                  <a:solidFill>
                    <a:srgbClr val="ffffff"/>
                  </a:solidFill>
                </a:uFill>
                <a:latin typeface="Arial"/>
              </a:rPr>
              <a:t>Tom Claassen, J Mooij, and Tom Heskes. Learning sparse causal models is not NP-hard. arXiv Prepr. ArXiv1309.6824, 2013.</a:t>
            </a:r>
            <a:endParaRPr b="0" lang="en-AU" sz="3200" spc="-1" strike="noStrike">
              <a:solidFill>
                <a:srgbClr val="000000"/>
              </a:solidFill>
              <a:uFill>
                <a:solidFill>
                  <a:srgbClr val="ffffff"/>
                </a:solidFill>
              </a:uFill>
              <a:latin typeface="Arial"/>
            </a:endParaRPr>
          </a:p>
          <a:p>
            <a:r>
              <a:rPr b="0" lang="en-AU" sz="2600" spc="-1" strike="noStrike">
                <a:solidFill>
                  <a:srgbClr val="000000"/>
                </a:solidFill>
                <a:uFill>
                  <a:solidFill>
                    <a:srgbClr val="ffffff"/>
                  </a:solidFill>
                </a:uFill>
                <a:latin typeface="Arial"/>
              </a:rPr>
              <a:t>PO Hoyer, Dominik Janzing, and JM Mooij. Nonlinear causal discovery with additive noise models. Adv. Neural . . . , 2009.</a:t>
            </a:r>
            <a:endParaRPr b="0" lang="en-AU" sz="3200" spc="-1" strike="noStrike">
              <a:solidFill>
                <a:srgbClr val="000000"/>
              </a:solidFill>
              <a:uFill>
                <a:solidFill>
                  <a:srgbClr val="ffffff"/>
                </a:solidFill>
              </a:uFill>
              <a:latin typeface="Arial"/>
            </a:endParaRPr>
          </a:p>
          <a:p>
            <a:r>
              <a:rPr b="0" lang="en-AU" sz="2600" spc="-1" strike="noStrike">
                <a:solidFill>
                  <a:srgbClr val="000000"/>
                </a:solidFill>
                <a:uFill>
                  <a:solidFill>
                    <a:srgbClr val="ffffff"/>
                  </a:solidFill>
                </a:uFill>
                <a:latin typeface="Arial"/>
              </a:rPr>
              <a:t>Kun Zhang and A Hyvarinen. On the identiability of the post-nonlinear causal model.Proc. Twenty-Fifth Conf. . . . , 2009.</a:t>
            </a:r>
            <a:endParaRPr b="0" lang="en-AU" sz="3200" spc="-1" strike="noStrike">
              <a:solidFill>
                <a:srgbClr val="000000"/>
              </a:solidFill>
              <a:uFill>
                <a:solidFill>
                  <a:srgbClr val="ffffff"/>
                </a:solidFill>
              </a:uFill>
              <a:latin typeface="Arial"/>
            </a:endParaRPr>
          </a:p>
          <a:p>
            <a:r>
              <a:rPr b="0" lang="en-AU" sz="2600" spc="-1" strike="noStrike">
                <a:solidFill>
                  <a:srgbClr val="000000"/>
                </a:solidFill>
                <a:uFill>
                  <a:solidFill>
                    <a:srgbClr val="ffffff"/>
                  </a:solidFill>
                </a:uFill>
                <a:latin typeface="Arial"/>
              </a:rPr>
              <a:t>P Daniusis, Dominik Janzing, and Joris Mooij. Inferring deterministic causal relations.arXiv Prepr. arXiv . . . , pages 2-9, 2012.</a:t>
            </a:r>
            <a:endParaRPr b="0" lang="en-AU" sz="3200" spc="-1" strike="noStrike">
              <a:solidFill>
                <a:srgbClr val="000000"/>
              </a:solidFill>
              <a:uFill>
                <a:solidFill>
                  <a:srgbClr val="ffffff"/>
                </a:solidFill>
              </a:uFill>
              <a:latin typeface="Arial"/>
            </a:endParaRPr>
          </a:p>
          <a:p>
            <a:r>
              <a:rPr b="0" lang="en-AU" sz="2600" spc="-1" strike="noStrike">
                <a:solidFill>
                  <a:srgbClr val="000000"/>
                </a:solidFill>
                <a:uFill>
                  <a:solidFill>
                    <a:srgbClr val="ffffff"/>
                  </a:solidFill>
                </a:uFill>
                <a:latin typeface="Arial"/>
              </a:rPr>
              <a:t>Jiji Zhang. On the completeness of orientation rules for causal discovery in the presence of latent confounders and selection bias. Artif. Intell., 172(16-17):1873{1896, November 2008</a:t>
            </a:r>
            <a:endParaRPr b="0" lang="en-AU" sz="3200" spc="-1" strike="noStrike">
              <a:solidFill>
                <a:srgbClr val="000000"/>
              </a:solidFill>
              <a:uFill>
                <a:solidFill>
                  <a:srgbClr val="ffffff"/>
                </a:solidFill>
              </a:uFill>
              <a:latin typeface="Arial"/>
            </a:endParaRPr>
          </a:p>
          <a:p>
            <a:r>
              <a:rPr b="0" lang="en-AU" sz="2600" spc="-1" strike="noStrike">
                <a:solidFill>
                  <a:srgbClr val="000000"/>
                </a:solidFill>
                <a:uFill>
                  <a:solidFill>
                    <a:srgbClr val="ffffff"/>
                  </a:solidFill>
                </a:uFill>
                <a:latin typeface="Arial"/>
              </a:rPr>
              <a:t>Koller, D., &amp; Friedman, N. (2009). </a:t>
            </a:r>
            <a:r>
              <a:rPr b="0" i="1" lang="en-AU" sz="2600" spc="-1" strike="noStrike">
                <a:solidFill>
                  <a:srgbClr val="000000"/>
                </a:solidFill>
                <a:uFill>
                  <a:solidFill>
                    <a:srgbClr val="ffffff"/>
                  </a:solidFill>
                </a:uFill>
                <a:latin typeface="Arial"/>
              </a:rPr>
              <a:t>Probabilistic graphical models: principles and techniques</a:t>
            </a:r>
            <a:r>
              <a:rPr b="0" lang="en-AU" sz="2600" spc="-1" strike="noStrike">
                <a:solidFill>
                  <a:srgbClr val="000000"/>
                </a:solidFill>
                <a:uFill>
                  <a:solidFill>
                    <a:srgbClr val="ffffff"/>
                  </a:solidFill>
                </a:uFill>
                <a:latin typeface="Arial"/>
              </a:rPr>
              <a:t>. (chapters 3 &amp; 21)</a:t>
            </a:r>
            <a:endParaRPr b="0" lang="en-AU" sz="3200" spc="-1" strike="noStrike">
              <a:solidFill>
                <a:srgbClr val="000000"/>
              </a:solidFill>
              <a:uFill>
                <a:solidFill>
                  <a:srgbClr val="ffffff"/>
                </a:solidFill>
              </a:uFill>
              <a:latin typeface="Arial"/>
            </a:endParaRPr>
          </a:p>
          <a:p>
            <a:r>
              <a:rPr b="0" lang="en-AU" sz="2600" spc="-1" strike="noStrike">
                <a:solidFill>
                  <a:srgbClr val="000000"/>
                </a:solidFill>
                <a:uFill>
                  <a:solidFill>
                    <a:srgbClr val="ffffff"/>
                  </a:solidFill>
                </a:uFill>
                <a:latin typeface="Arial"/>
              </a:rPr>
              <a:t>Verma 1993 </a:t>
            </a:r>
            <a:r>
              <a:rPr b="0" i="1" lang="en-AU" sz="2600" spc="-1" strike="noStrike">
                <a:solidFill>
                  <a:srgbClr val="000000"/>
                </a:solidFill>
                <a:uFill>
                  <a:solidFill>
                    <a:srgbClr val="ffffff"/>
                  </a:solidFill>
                </a:uFill>
                <a:latin typeface="Arial"/>
              </a:rPr>
              <a:t>Graphical aspects of causal models Technical</a:t>
            </a:r>
            <a:r>
              <a:rPr b="0" lang="en-AU" sz="2600" spc="-1" strike="noStrike">
                <a:solidFill>
                  <a:srgbClr val="000000"/>
                </a:solidFill>
                <a:uFill>
                  <a:solidFill>
                    <a:srgbClr val="ffffff"/>
                  </a:solidFill>
                </a:uFill>
                <a:latin typeface="Arial"/>
              </a:rPr>
              <a:t> Report. UCLA</a:t>
            </a:r>
            <a:endParaRPr b="0" lang="en-AU" sz="3200" spc="-1" strike="noStrike">
              <a:solidFill>
                <a:srgbClr val="000000"/>
              </a:solidFill>
              <a:uFill>
                <a:solidFill>
                  <a:srgbClr val="ffffff"/>
                </a:solidFill>
              </a:uFill>
              <a:latin typeface="Arial"/>
            </a:endParaRPr>
          </a:p>
          <a:p>
            <a:r>
              <a:rPr b="0" lang="en-AU" sz="2600" spc="-1" strike="noStrike">
                <a:solidFill>
                  <a:srgbClr val="000000"/>
                </a:solidFill>
                <a:uFill>
                  <a:solidFill>
                    <a:srgbClr val="ffffff"/>
                  </a:solidFill>
                </a:uFill>
                <a:latin typeface="Arial"/>
              </a:rPr>
              <a:t>Spirtes, P., Glymour, C. N., &amp; Scheines, R. (2000). </a:t>
            </a:r>
            <a:r>
              <a:rPr b="0" i="1" lang="en-AU" sz="2600" spc="-1" strike="noStrike">
                <a:solidFill>
                  <a:srgbClr val="000000"/>
                </a:solidFill>
                <a:uFill>
                  <a:solidFill>
                    <a:srgbClr val="ffffff"/>
                  </a:solidFill>
                </a:uFill>
                <a:latin typeface="Arial"/>
              </a:rPr>
              <a:t>Causation, prediction, and search</a:t>
            </a:r>
            <a:r>
              <a:rPr b="0" lang="en-AU" sz="2600" spc="-1" strike="noStrike">
                <a:solidFill>
                  <a:srgbClr val="000000"/>
                </a:solidFill>
                <a:uFill>
                  <a:solidFill>
                    <a:srgbClr val="ffffff"/>
                  </a:solidFill>
                </a:uFill>
                <a:latin typeface="Arial"/>
              </a:rPr>
              <a:t>.</a:t>
            </a:r>
            <a:endParaRPr b="0" lang="en-AU" sz="3200" spc="-1" strike="noStrike">
              <a:solidFill>
                <a:srgbClr val="000000"/>
              </a:solidFill>
              <a:uFill>
                <a:solidFill>
                  <a:srgbClr val="ffffff"/>
                </a:solidFill>
              </a:uFill>
              <a:latin typeface="Arial"/>
            </a:endParaRPr>
          </a:p>
          <a:p>
            <a:r>
              <a:rPr b="0" lang="en-AU" sz="2600" spc="-1" strike="noStrike">
                <a:solidFill>
                  <a:srgbClr val="000000"/>
                </a:solidFill>
                <a:uFill>
                  <a:solidFill>
                    <a:srgbClr val="ffffff"/>
                  </a:solidFill>
                </a:uFill>
                <a:latin typeface="Arial"/>
              </a:rPr>
              <a:t>Maathuis, Marloes H., et al. (2010) </a:t>
            </a:r>
            <a:r>
              <a:rPr b="0" i="1" lang="en-AU" sz="2600" spc="-1" strike="noStrike">
                <a:solidFill>
                  <a:srgbClr val="000000"/>
                </a:solidFill>
                <a:uFill>
                  <a:solidFill>
                    <a:srgbClr val="ffffff"/>
                  </a:solidFill>
                </a:uFill>
                <a:latin typeface="Arial"/>
              </a:rPr>
              <a:t>Predicting causal effects in large-scale systems from observational data.</a:t>
            </a:r>
            <a:r>
              <a:rPr b="0" lang="en-AU" sz="2600" spc="-1" strike="noStrike">
                <a:solidFill>
                  <a:srgbClr val="000000"/>
                </a:solidFill>
                <a:uFill>
                  <a:solidFill>
                    <a:srgbClr val="ffffff"/>
                  </a:solidFill>
                </a:uFill>
                <a:latin typeface="Arial"/>
              </a:rPr>
              <a:t> Nature Methods 7.4 : 247-248.</a:t>
            </a:r>
            <a:endParaRPr b="0" lang="en-AU" sz="3200" spc="-1" strike="noStrike">
              <a:solidFill>
                <a:srgbClr val="000000"/>
              </a:solidFill>
              <a:uFill>
                <a:solidFill>
                  <a:srgbClr val="ffffff"/>
                </a:solidFill>
              </a:uFill>
              <a:latin typeface="Arial"/>
            </a:endParaRPr>
          </a:p>
          <a:p>
            <a:r>
              <a:rPr b="0" lang="en-AU" sz="2600" spc="-1" strike="noStrike">
                <a:solidFill>
                  <a:srgbClr val="000000"/>
                </a:solidFill>
                <a:uFill>
                  <a:solidFill>
                    <a:srgbClr val="ffffff"/>
                  </a:solidFill>
                </a:uFill>
                <a:latin typeface="Arial"/>
              </a:rPr>
              <a:t>Kalisch, Markus, et al. (2012) Causal inference using graphical models with the R package pcalg. Journal of Statistical Software 47.11 : 1-26.</a:t>
            </a:r>
            <a:endParaRPr b="0" lang="en-AU" sz="3200" spc="-1" strike="noStrike">
              <a:solidFill>
                <a:srgbClr val="000000"/>
              </a:solidFill>
              <a:uFill>
                <a:solidFill>
                  <a:srgbClr val="ffffff"/>
                </a:solidFill>
              </a:uFill>
              <a:latin typeface="Arial"/>
            </a:endParaRPr>
          </a:p>
          <a:p>
            <a:r>
              <a:rPr b="0" lang="en-AU" sz="2600" spc="-1" strike="noStrike">
                <a:solidFill>
                  <a:srgbClr val="000000"/>
                </a:solidFill>
                <a:uFill>
                  <a:solidFill>
                    <a:srgbClr val="ffffff"/>
                  </a:solidFill>
                </a:uFill>
                <a:latin typeface="Arial"/>
              </a:rPr>
              <a:t>Shpitser, Ilya, and Judea Pearl. "Identification of conditional interventional distributions." arXiv preprint arXiv:1206.6876 (2012).</a:t>
            </a:r>
            <a:endParaRPr b="0" lang="en-AU" sz="3200" spc="-1" strike="noStrike">
              <a:solidFill>
                <a:srgbClr val="000000"/>
              </a:solidFill>
              <a:uFill>
                <a:solidFill>
                  <a:srgbClr val="ffffff"/>
                </a:solidFill>
              </a:uFill>
              <a:latin typeface="Arial"/>
            </a:endParaRPr>
          </a:p>
          <a:p>
            <a:r>
              <a:rPr b="0" lang="en-AU" sz="2600" spc="-1" strike="noStrike">
                <a:solidFill>
                  <a:srgbClr val="000000"/>
                </a:solidFill>
                <a:uFill>
                  <a:solidFill>
                    <a:srgbClr val="ffffff"/>
                  </a:solidFill>
                </a:uFill>
                <a:latin typeface="Arial"/>
              </a:rPr>
              <a:t>Dominik Janzing and Jonas Peters. On causal and anticausal learning JMLR. , 2012.</a:t>
            </a:r>
            <a:endParaRPr b="0" lang="en-AU" sz="3200" spc="-1" strike="noStrike">
              <a:solidFill>
                <a:srgbClr val="000000"/>
              </a:solidFill>
              <a:uFill>
                <a:solidFill>
                  <a:srgbClr val="ffffff"/>
                </a:solidFill>
              </a:uFill>
              <a:latin typeface="Arial"/>
            </a:endParaRPr>
          </a:p>
          <a:p>
            <a:r>
              <a:rPr b="0" lang="en-AU" sz="2600" spc="-1" strike="noStrike">
                <a:solidFill>
                  <a:srgbClr val="000000"/>
                </a:solidFill>
                <a:uFill>
                  <a:solidFill>
                    <a:srgbClr val="ffffff"/>
                  </a:solidFill>
                </a:uFill>
                <a:latin typeface="Arial"/>
              </a:rPr>
              <a:t>David Lopez-Paz, Krikamol Muandet, and Benjamin Recht. The Randomized Causation Coefficient. September 2014.</a:t>
            </a:r>
            <a:endParaRPr b="0" lang="en-AU" sz="3200" spc="-1" strike="noStrike">
              <a:solidFill>
                <a:srgbClr val="000000"/>
              </a:solidFill>
              <a:uFill>
                <a:solidFill>
                  <a:srgbClr val="ffffff"/>
                </a:solidFill>
              </a:uFill>
              <a:latin typeface="Arial"/>
            </a:endParaRPr>
          </a:p>
          <a:p>
            <a:r>
              <a:rPr b="0" lang="en-AU" sz="2600" spc="-1" strike="noStrike">
                <a:solidFill>
                  <a:srgbClr val="000000"/>
                </a:solidFill>
                <a:uFill>
                  <a:solidFill>
                    <a:srgbClr val="ffffff"/>
                  </a:solidFill>
                </a:uFill>
                <a:latin typeface="Arial"/>
              </a:rPr>
              <a:t>TS Richardson and JM Robins. Single world intervention graphs (SWIGs): a unication of the counterfactual and graphical approaches to causality. Cent. Stat. . . . , (128), 2013.</a:t>
            </a:r>
            <a:endParaRPr b="0" lang="en-AU" sz="3200" spc="-1" strike="noStrike">
              <a:solidFill>
                <a:srgbClr val="000000"/>
              </a:solidFill>
              <a:uFill>
                <a:solidFill>
                  <a:srgbClr val="ffffff"/>
                </a:solidFill>
              </a:uFill>
              <a:latin typeface="Arial"/>
            </a:endParaRPr>
          </a:p>
          <a:p>
            <a:r>
              <a:rPr b="0" lang="en-AU" sz="2600" spc="-1" strike="noStrike">
                <a:solidFill>
                  <a:srgbClr val="000000"/>
                </a:solidFill>
                <a:uFill>
                  <a:solidFill>
                    <a:srgbClr val="ffffff"/>
                  </a:solidFill>
                </a:uFill>
                <a:latin typeface="Arial"/>
              </a:rPr>
              <a:t>Jonas Peters, J Mooij, Dominik Janzing, and B Scholkopf. Causal discovery with continuous additive noise models. J. Mach. Learn. Res. 2014.</a:t>
            </a:r>
            <a:endParaRPr b="0" lang="en-AU" sz="3200" spc="-1" strike="noStrike">
              <a:solidFill>
                <a:srgbClr val="000000"/>
              </a:solidFill>
              <a:uFill>
                <a:solidFill>
                  <a:srgbClr val="ffffff"/>
                </a:solidFill>
              </a:uFill>
              <a:latin typeface="Arial"/>
            </a:endParaRPr>
          </a:p>
          <a:p>
            <a:r>
              <a:rPr b="0" lang="en-AU" sz="2600" spc="-1" strike="noStrike">
                <a:solidFill>
                  <a:srgbClr val="000000"/>
                </a:solidFill>
                <a:uFill>
                  <a:solidFill>
                    <a:srgbClr val="ffffff"/>
                  </a:solidFill>
                </a:uFill>
                <a:latin typeface="Arial"/>
              </a:rPr>
              <a:t>Sachs, Karen, et al. "Causal protein-signaling networks derived from multiparameter single-cell data." Science 308.5721 (2005): 523-529.</a:t>
            </a:r>
            <a:endParaRPr b="0" lang="en-AU" sz="3200" spc="-1" strike="noStrike">
              <a:solidFill>
                <a:srgbClr val="000000"/>
              </a:solidFill>
              <a:uFill>
                <a:solidFill>
                  <a:srgbClr val="ffffff"/>
                </a:solidFill>
              </a:uFill>
              <a:latin typeface="Arial"/>
            </a:endParaRPr>
          </a:p>
          <a:p>
            <a:r>
              <a:rPr b="0" lang="en-AU" sz="2600" spc="-1" strike="noStrike">
                <a:solidFill>
                  <a:srgbClr val="000000"/>
                </a:solidFill>
                <a:uFill>
                  <a:solidFill>
                    <a:srgbClr val="ffffff"/>
                  </a:solidFill>
                </a:uFill>
                <a:latin typeface="Arial"/>
              </a:rPr>
              <a:t>Ebert‐Uphoff, Imme, and Yi Deng. "A new type of climate network based on probabilistic graphical models: Results of boreal winter versus summer." Geophysical Research Letters 39.19 (2012).</a:t>
            </a:r>
            <a:endParaRPr b="0" lang="en-AU" sz="3200" spc="-1" strike="noStrike">
              <a:solidFill>
                <a:srgbClr val="000000"/>
              </a:solidFill>
              <a:uFill>
                <a:solidFill>
                  <a:srgbClr val="ffffff"/>
                </a:solidFill>
              </a:uFill>
              <a:latin typeface="Arial"/>
            </a:endParaRPr>
          </a:p>
          <a:p>
            <a:r>
              <a:rPr b="0" lang="en-AU" sz="2600" spc="-1" strike="noStrike">
                <a:solidFill>
                  <a:srgbClr val="000000"/>
                </a:solidFill>
                <a:uFill>
                  <a:solidFill>
                    <a:srgbClr val="ffffff"/>
                  </a:solidFill>
                </a:uFill>
                <a:latin typeface="Arial"/>
              </a:rPr>
              <a:t>Taruttis, Franziska, Rainer Spang, and Julia C. Engelmann. "A statistical approach to virtual cellular experiments: improved causal discovery using accumulation IDA (aIDA)." Bioinformatics (2015): btv461.</a:t>
            </a:r>
            <a:endParaRPr b="0" lang="en-AU" sz="3200" spc="-1" strike="noStrike">
              <a:solidFill>
                <a:srgbClr val="000000"/>
              </a:solidFill>
              <a:uFill>
                <a:solidFill>
                  <a:srgbClr val="ffffff"/>
                </a:solidFill>
              </a:uFill>
              <a:latin typeface="Arial"/>
            </a:endParaRPr>
          </a:p>
          <a:p>
            <a:r>
              <a:rPr b="0" lang="en-AU" sz="2600" spc="-1" strike="noStrike">
                <a:solidFill>
                  <a:srgbClr val="000000"/>
                </a:solidFill>
                <a:uFill>
                  <a:solidFill>
                    <a:srgbClr val="ffffff"/>
                  </a:solidFill>
                </a:uFill>
                <a:latin typeface="Arial"/>
              </a:rPr>
              <a:t>Statnikov, Alexander, et al. "New methods for separating causes from effects in genomics data." BMC genomics 13.Suppl 8 (2012): S22.</a:t>
            </a:r>
            <a:endParaRPr b="0" lang="en-AU" sz="3200" spc="-1" strike="noStrike">
              <a:solidFill>
                <a:srgbClr val="000000"/>
              </a:solidFill>
              <a:uFill>
                <a:solidFill>
                  <a:srgbClr val="ffffff"/>
                </a:solidFill>
              </a:uFill>
              <a:latin typeface="Arial"/>
            </a:endParaRPr>
          </a:p>
          <a:p>
            <a:r>
              <a:rPr b="0" lang="en-AU" sz="2600" spc="-1" strike="noStrike">
                <a:solidFill>
                  <a:srgbClr val="000000"/>
                </a:solidFill>
                <a:uFill>
                  <a:solidFill>
                    <a:srgbClr val="ffffff"/>
                  </a:solidFill>
                </a:uFill>
                <a:latin typeface="Arial"/>
              </a:rPr>
              <a:t>Smith, Stephen M., et al. "Network modelling methods for FMRI." Neuroimage 54.2 (2011): 875-891.</a:t>
            </a:r>
            <a:endParaRPr b="0" lang="en-AU" sz="3200" spc="-1" strike="noStrike">
              <a:solidFill>
                <a:srgbClr val="000000"/>
              </a:solidFill>
              <a:uFill>
                <a:solidFill>
                  <a:srgbClr val="ffffff"/>
                </a:solidFill>
              </a:uFill>
              <a:latin typeface="Arial"/>
            </a:endParaRPr>
          </a:p>
          <a:p>
            <a:r>
              <a:rPr b="0" lang="en-AU" sz="2600" spc="-1" strike="noStrike">
                <a:solidFill>
                  <a:srgbClr val="000000"/>
                </a:solidFill>
                <a:uFill>
                  <a:solidFill>
                    <a:srgbClr val="ffffff"/>
                  </a:solidFill>
                </a:uFill>
                <a:latin typeface="Arial"/>
              </a:rPr>
              <a:t>Ramsey, Joseph D., et al. "Six problems for causal inference from fMRI." Neuroimage 49.2 (2010): 1545-1558</a:t>
            </a:r>
            <a:endParaRPr b="0" lang="en-AU" sz="3200" spc="-1" strike="noStrike">
              <a:solidFill>
                <a:srgbClr val="000000"/>
              </a:solidFill>
              <a:uFill>
                <a:solidFill>
                  <a:srgbClr val="ffffff"/>
                </a:solidFill>
              </a:uFill>
              <a:latin typeface="Arial"/>
            </a:endParaRPr>
          </a:p>
          <a:p>
            <a:r>
              <a:rPr b="0" lang="en-AU" sz="2600" spc="-1" strike="noStrike">
                <a:solidFill>
                  <a:srgbClr val="000000"/>
                </a:solidFill>
                <a:uFill>
                  <a:solidFill>
                    <a:srgbClr val="ffffff"/>
                  </a:solidFill>
                </a:uFill>
                <a:latin typeface="Arial"/>
              </a:rPr>
              <a:t>Iyer, Swathi P., et al. "Inferring functional connectivity in MRI using Bayesian network structure learning with a modified PC algorithm." Neuroimage 75 (2013): 165-175.</a:t>
            </a:r>
            <a:endParaRPr b="0" lang="en-AU" sz="3200" spc="-1" strike="noStrike">
              <a:solidFill>
                <a:srgbClr val="000000"/>
              </a:solidFill>
              <a:uFill>
                <a:solidFill>
                  <a:srgbClr val="ffffff"/>
                </a:solidFill>
              </a:uFill>
              <a:latin typeface="Arial"/>
            </a:endParaRPr>
          </a:p>
          <a:p>
            <a:r>
              <a:rPr b="0" lang="en-AU" sz="2600" spc="-1" strike="noStrike">
                <a:solidFill>
                  <a:srgbClr val="000000"/>
                </a:solidFill>
                <a:uFill>
                  <a:solidFill>
                    <a:srgbClr val="ffffff"/>
                  </a:solidFill>
                </a:uFill>
                <a:latin typeface="Arial"/>
              </a:rPr>
              <a:t>Ruzzano, Laura, Denny Borsboom, and Hilde M. Geurts. "Repetitive Behaviors in Autism and Obsessive–Compulsive Disorder: New Perspectives from a Network Analysis." Journal of autism and developmental disorders 45.1 (2015): 192-202.</a:t>
            </a:r>
            <a:endParaRPr b="0" lang="en-AU" sz="3200" spc="-1" strike="noStrike">
              <a:solidFill>
                <a:srgbClr val="000000"/>
              </a:solidFill>
              <a:uFill>
                <a:solidFill>
                  <a:srgbClr val="ffffff"/>
                </a:solidFill>
              </a:uFill>
              <a:latin typeface="Arial"/>
            </a:endParaRPr>
          </a:p>
          <a:p>
            <a:endParaRPr b="0" lang="en-AU" sz="3200" spc="-1" strike="noStrike">
              <a:solidFill>
                <a:srgbClr val="000000"/>
              </a:solidFill>
              <a:uFill>
                <a:solidFill>
                  <a:srgbClr val="ffffff"/>
                </a:solidFill>
              </a:uFill>
              <a:latin typeface="Arial"/>
            </a:endParaRPr>
          </a:p>
          <a:p>
            <a:r>
              <a:rPr b="0" lang="en-AU" sz="2600" spc="-1" strike="noStrike">
                <a:solidFill>
                  <a:srgbClr val="000000"/>
                </a:solidFill>
                <a:uFill>
                  <a:solidFill>
                    <a:srgbClr val="ffffff"/>
                  </a:solidFill>
                </a:uFill>
                <a:latin typeface="Arial"/>
              </a:rPr>
              <a:t>	</a:t>
            </a:r>
            <a:endParaRPr b="0" lang="en-AU" sz="3200" spc="-1" strike="noStrike">
              <a:solidFill>
                <a:srgbClr val="000000"/>
              </a:solidFill>
              <a:uFill>
                <a:solidFill>
                  <a:srgbClr val="ffffff"/>
                </a:solidFill>
              </a:uFill>
              <a:latin typeface="Arial"/>
            </a:endParaRPr>
          </a:p>
          <a:p>
            <a:endParaRPr b="0" lang="en-AU" sz="3200" spc="-1" strike="noStrike">
              <a:solidFill>
                <a:srgbClr val="000000"/>
              </a:solidFill>
              <a:uFill>
                <a:solidFill>
                  <a:srgbClr val="ffffff"/>
                </a:solidFill>
              </a:uFill>
              <a:latin typeface="Arial"/>
            </a:endParaRPr>
          </a:p>
          <a:p>
            <a:endParaRPr b="0" lang="en-AU" sz="3200" spc="-1" strike="noStrike">
              <a:solidFill>
                <a:srgbClr val="000000"/>
              </a:solidFill>
              <a:uFill>
                <a:solidFill>
                  <a:srgbClr val="ffffff"/>
                </a:solidFill>
              </a:uFill>
              <a:latin typeface="Arial"/>
            </a:endParaRPr>
          </a:p>
          <a:p>
            <a:endParaRPr b="0" lang="en-AU" sz="3200" spc="-1" strike="noStrike">
              <a:solidFill>
                <a:srgbClr val="000000"/>
              </a:solidFill>
              <a:uFill>
                <a:solidFill>
                  <a:srgbClr val="ffffff"/>
                </a:solidFill>
              </a:uFill>
              <a:latin typeface="Arial"/>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TextShape 1"/>
          <p:cNvSpPr txBox="1"/>
          <p:nvPr/>
        </p:nvSpPr>
        <p:spPr>
          <a:xfrm>
            <a:off x="504000" y="301320"/>
            <a:ext cx="9071640" cy="1262160"/>
          </a:xfrm>
          <a:prstGeom prst="rect">
            <a:avLst/>
          </a:prstGeom>
          <a:noFill/>
          <a:ln>
            <a:noFill/>
          </a:ln>
        </p:spPr>
        <p:txBody>
          <a:bodyPr lIns="0" rIns="0" tIns="0" bIns="0" anchor="ctr"/>
          <a:p>
            <a:pPr algn="ctr"/>
            <a:r>
              <a:rPr b="0" lang="en-AU" sz="4400" spc="-1" strike="noStrike">
                <a:solidFill>
                  <a:srgbClr val="000000"/>
                </a:solidFill>
                <a:uFill>
                  <a:solidFill>
                    <a:srgbClr val="ffffff"/>
                  </a:solidFill>
                </a:uFill>
                <a:latin typeface="Arial"/>
              </a:rPr>
              <a:t>Random thoughts</a:t>
            </a:r>
            <a:endParaRPr b="0" lang="en-AU" sz="4400" spc="-1" strike="noStrike">
              <a:solidFill>
                <a:srgbClr val="000000"/>
              </a:solidFill>
              <a:uFill>
                <a:solidFill>
                  <a:srgbClr val="ffffff"/>
                </a:solidFill>
              </a:uFill>
              <a:latin typeface="Arial"/>
            </a:endParaRPr>
          </a:p>
        </p:txBody>
      </p:sp>
      <p:sp>
        <p:nvSpPr>
          <p:cNvPr id="406"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AU" sz="3200" spc="-1" strike="noStrike">
                <a:solidFill>
                  <a:srgbClr val="000000"/>
                </a:solidFill>
                <a:uFill>
                  <a:solidFill>
                    <a:srgbClr val="ffffff"/>
                  </a:solidFill>
                </a:uFill>
                <a:latin typeface="Arial"/>
              </a:rPr>
              <a:t>Causality, interpretability and ethics</a:t>
            </a:r>
            <a:endParaRPr b="0" lang="en-AU" sz="3200" spc="-1" strike="noStrike">
              <a:solidFill>
                <a:srgbClr val="000000"/>
              </a:solidFill>
              <a:uFill>
                <a:solidFill>
                  <a:srgbClr val="ffffff"/>
                </a:solidFill>
              </a:uFill>
              <a:latin typeface="Arial"/>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TextShape 1"/>
          <p:cNvSpPr txBox="1"/>
          <p:nvPr/>
        </p:nvSpPr>
        <p:spPr>
          <a:xfrm>
            <a:off x="504000" y="301320"/>
            <a:ext cx="9071640" cy="1262160"/>
          </a:xfrm>
          <a:prstGeom prst="rect">
            <a:avLst/>
          </a:prstGeom>
          <a:noFill/>
          <a:ln>
            <a:noFill/>
          </a:ln>
        </p:spPr>
        <p:txBody>
          <a:bodyPr lIns="0" rIns="0" tIns="0" bIns="0" anchor="ctr"/>
          <a:p>
            <a:pPr algn="ctr"/>
            <a:r>
              <a:rPr b="0" lang="en-AU" sz="4400" spc="-1" strike="noStrike">
                <a:solidFill>
                  <a:srgbClr val="000000"/>
                </a:solidFill>
                <a:uFill>
                  <a:solidFill>
                    <a:srgbClr val="ffffff"/>
                  </a:solidFill>
                </a:uFill>
                <a:latin typeface="Arial"/>
              </a:rPr>
              <a:t>Causal deep learning</a:t>
            </a:r>
            <a:endParaRPr b="0" lang="en-AU" sz="4400" spc="-1" strike="noStrike">
              <a:solidFill>
                <a:srgbClr val="000000"/>
              </a:solidFill>
              <a:uFill>
                <a:solidFill>
                  <a:srgbClr val="ffffff"/>
                </a:solidFill>
              </a:uFill>
              <a:latin typeface="Arial"/>
            </a:endParaRPr>
          </a:p>
        </p:txBody>
      </p:sp>
      <p:sp>
        <p:nvSpPr>
          <p:cNvPr id="408" name="TextShape 2"/>
          <p:cNvSpPr txBox="1"/>
          <p:nvPr/>
        </p:nvSpPr>
        <p:spPr>
          <a:xfrm>
            <a:off x="504000" y="1769040"/>
            <a:ext cx="9071640" cy="4384440"/>
          </a:xfrm>
          <a:prstGeom prst="rect">
            <a:avLst/>
          </a:prstGeom>
          <a:noFill/>
          <a:ln>
            <a:noFill/>
          </a:ln>
        </p:spPr>
        <p:txBody>
          <a:bodyPr lIns="0" rIns="0" tIns="0" bIns="0"/>
          <a:p>
            <a:r>
              <a:rPr b="0" lang="en-AU" sz="3200" spc="-1" strike="noStrike">
                <a:solidFill>
                  <a:srgbClr val="000000"/>
                </a:solidFill>
                <a:uFill>
                  <a:solidFill>
                    <a:srgbClr val="ffffff"/>
                  </a:solidFill>
                </a:uFill>
                <a:latin typeface="Arial"/>
              </a:rPr>
              <a:t>   </a:t>
            </a:r>
            <a:r>
              <a:rPr b="0" lang="en-AU" sz="3200" spc="-1" strike="noStrike">
                <a:solidFill>
                  <a:srgbClr val="000000"/>
                </a:solidFill>
                <a:uFill>
                  <a:solidFill>
                    <a:srgbClr val="ffffff"/>
                  </a:solidFill>
                </a:uFill>
                <a:latin typeface="Arial"/>
              </a:rPr>
              <a:t>This is finding a good representation. A way of breaking up the information available into variables in such a way as to allow a good model to be found. This is what deep networks are apparently doing. Is that right? Because they can effectively represent a very large number of different ways of combining whatever is initially chosen as a feature. So what is a good way to break up data into features for causal inference/discovery. We don't want to much entanglement. Come up with simple examples on generated data. How you take a feature and encode effects what space of models is explored. The 'variables' as they come in in the data are by no means the only description for that data. Do we encode something as a single variable with more levels or as two binary variables. Eg -  </a:t>
            </a:r>
            <a:endParaRPr b="0" lang="en-AU" sz="3200" spc="-1" strike="noStrike">
              <a:solidFill>
                <a:srgbClr val="000000"/>
              </a:solidFill>
              <a:uFill>
                <a:solidFill>
                  <a:srgbClr val="ffffff"/>
                </a:solidFill>
              </a:uFill>
              <a:latin typeface="Arial"/>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TextShape 1"/>
          <p:cNvSpPr txBox="1"/>
          <p:nvPr/>
        </p:nvSpPr>
        <p:spPr>
          <a:xfrm>
            <a:off x="504000" y="301320"/>
            <a:ext cx="9071640" cy="1262160"/>
          </a:xfrm>
          <a:prstGeom prst="rect">
            <a:avLst/>
          </a:prstGeom>
          <a:noFill/>
          <a:ln>
            <a:noFill/>
          </a:ln>
        </p:spPr>
        <p:txBody>
          <a:bodyPr lIns="0" rIns="0" tIns="0" bIns="0" anchor="ctr"/>
          <a:p>
            <a:pPr algn="ctr"/>
            <a:r>
              <a:rPr b="0" lang="en-AU" sz="4400" spc="-1" strike="noStrike">
                <a:solidFill>
                  <a:srgbClr val="000000"/>
                </a:solidFill>
                <a:uFill>
                  <a:solidFill>
                    <a:srgbClr val="ffffff"/>
                  </a:solidFill>
                </a:uFill>
                <a:latin typeface="Arial"/>
              </a:rPr>
              <a:t>Adding power via causal assumptions</a:t>
            </a:r>
            <a:endParaRPr b="0" lang="en-AU" sz="4400" spc="-1" strike="noStrike">
              <a:solidFill>
                <a:srgbClr val="000000"/>
              </a:solidFill>
              <a:uFill>
                <a:solidFill>
                  <a:srgbClr val="ffffff"/>
                </a:solidFill>
              </a:uFill>
              <a:latin typeface="Arial"/>
            </a:endParaRPr>
          </a:p>
        </p:txBody>
      </p:sp>
      <p:sp>
        <p:nvSpPr>
          <p:cNvPr id="410"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AU" sz="3200" spc="-1" strike="noStrike">
                <a:solidFill>
                  <a:srgbClr val="000000"/>
                </a:solidFill>
                <a:uFill>
                  <a:solidFill>
                    <a:srgbClr val="ffffff"/>
                  </a:solidFill>
                </a:uFill>
                <a:latin typeface="Arial"/>
              </a:rPr>
              <a:t>If you run a randomized trial where there are many uncontrolled confounders strongly effecting the outcome, the variance within treatment and control groups will be high – reducing the power of the study. </a:t>
            </a:r>
            <a:endParaRPr b="0" lang="en-AU"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AU" sz="3200" spc="-1" strike="noStrike">
                <a:solidFill>
                  <a:srgbClr val="000000"/>
                </a:solidFill>
                <a:uFill>
                  <a:solidFill>
                    <a:srgbClr val="ffffff"/>
                  </a:solidFill>
                </a:uFill>
                <a:latin typeface="Arial"/>
              </a:rPr>
              <a:t>Adjusting for these variables increases the power of the study but at the risk of introducing bias. </a:t>
            </a:r>
            <a:endParaRPr b="0" lang="en-AU" sz="3200" spc="-1" strike="noStrike">
              <a:solidFill>
                <a:srgbClr val="000000"/>
              </a:solidFill>
              <a:uFill>
                <a:solidFill>
                  <a:srgbClr val="ffffff"/>
                </a:solidFill>
              </a:uFill>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8930160" y="7272720"/>
            <a:ext cx="645120" cy="237600"/>
          </a:xfrm>
          <a:prstGeom prst="rect">
            <a:avLst/>
          </a:prstGeom>
          <a:noFill/>
          <a:ln>
            <a:noFill/>
          </a:ln>
        </p:spPr>
        <p:txBody>
          <a:bodyPr/>
          <a:p>
            <a:pPr algn="r">
              <a:lnSpc>
                <a:spcPct val="100000"/>
              </a:lnSpc>
            </a:pPr>
            <a:fld id="{433DEE3F-89DE-48A2-8487-F81E1AC47ACB}" type="slidenum">
              <a:rPr b="0" lang="en-AU" sz="1400" spc="-1" strike="noStrike">
                <a:solidFill>
                  <a:srgbClr val="000000"/>
                </a:solidFill>
                <a:uFill>
                  <a:solidFill>
                    <a:srgbClr val="ffffff"/>
                  </a:solidFill>
                </a:uFill>
                <a:latin typeface="Arial"/>
                <a:ea typeface="Arial"/>
              </a:rPr>
              <a:t>&lt;number&gt;</a:t>
            </a:fld>
            <a:endParaRPr b="0" lang="en-AU" sz="1540" spc="-1" strike="noStrike">
              <a:solidFill>
                <a:srgbClr val="000000"/>
              </a:solidFill>
              <a:uFill>
                <a:solidFill>
                  <a:srgbClr val="ffffff"/>
                </a:solidFill>
              </a:uFill>
              <a:latin typeface="Times New Roman"/>
            </a:endParaRPr>
          </a:p>
        </p:txBody>
      </p:sp>
      <p:sp>
        <p:nvSpPr>
          <p:cNvPr id="95" name="TextShape 2"/>
          <p:cNvSpPr txBox="1"/>
          <p:nvPr/>
        </p:nvSpPr>
        <p:spPr>
          <a:xfrm>
            <a:off x="516240" y="843120"/>
            <a:ext cx="9071640" cy="1259640"/>
          </a:xfrm>
          <a:prstGeom prst="rect">
            <a:avLst/>
          </a:prstGeom>
          <a:noFill/>
          <a:ln>
            <a:noFill/>
          </a:ln>
        </p:spPr>
        <p:txBody>
          <a:bodyPr anchor="ctr"/>
          <a:p>
            <a:endParaRPr b="0" lang="en-AU" sz="4640" spc="-1" strike="noStrike">
              <a:solidFill>
                <a:srgbClr val="000000"/>
              </a:solidFill>
              <a:uFill>
                <a:solidFill>
                  <a:srgbClr val="ffffff"/>
                </a:solidFill>
              </a:uFill>
              <a:latin typeface="Arial"/>
            </a:endParaRPr>
          </a:p>
        </p:txBody>
      </p:sp>
      <p:sp>
        <p:nvSpPr>
          <p:cNvPr id="96" name="TextShape 3"/>
          <p:cNvSpPr txBox="1"/>
          <p:nvPr/>
        </p:nvSpPr>
        <p:spPr>
          <a:xfrm>
            <a:off x="504000" y="2112120"/>
            <a:ext cx="9071640" cy="4640760"/>
          </a:xfrm>
          <a:prstGeom prst="rect">
            <a:avLst/>
          </a:prstGeom>
          <a:noFill/>
          <a:ln>
            <a:noFill/>
          </a:ln>
        </p:spPr>
        <p:txBody>
          <a:bodyPr/>
          <a:p>
            <a:endParaRPr b="0" lang="en-AU" sz="3530" spc="-1" strike="noStrike">
              <a:solidFill>
                <a:srgbClr val="000000"/>
              </a:solidFill>
              <a:uFill>
                <a:solidFill>
                  <a:srgbClr val="ffffff"/>
                </a:solidFill>
              </a:uFill>
              <a:latin typeface="Arial"/>
            </a:endParaRPr>
          </a:p>
        </p:txBody>
      </p:sp>
      <p:sp>
        <p:nvSpPr>
          <p:cNvPr id="97" name="TextShape 4"/>
          <p:cNvSpPr txBox="1"/>
          <p:nvPr/>
        </p:nvSpPr>
        <p:spPr>
          <a:xfrm>
            <a:off x="468720" y="765000"/>
            <a:ext cx="8229240" cy="1142640"/>
          </a:xfrm>
          <a:prstGeom prst="rect">
            <a:avLst/>
          </a:prstGeom>
          <a:noFill/>
          <a:ln>
            <a:noFill/>
          </a:ln>
        </p:spPr>
        <p:txBody>
          <a:bodyPr anchor="ctr"/>
          <a:p>
            <a:pPr>
              <a:lnSpc>
                <a:spcPct val="100000"/>
              </a:lnSpc>
            </a:pPr>
            <a:r>
              <a:rPr b="0" lang="en-AU" sz="3600" spc="-1" strike="noStrike">
                <a:solidFill>
                  <a:srgbClr val="527688"/>
                </a:solidFill>
                <a:uFill>
                  <a:solidFill>
                    <a:srgbClr val="ffffff"/>
                  </a:solidFill>
                </a:uFill>
                <a:latin typeface="Arial"/>
              </a:rPr>
              <a:t>Why do we care?</a:t>
            </a:r>
            <a:endParaRPr b="0" lang="en-AU" sz="4640" spc="-1" strike="noStrike">
              <a:solidFill>
                <a:srgbClr val="000000"/>
              </a:solidFill>
              <a:uFill>
                <a:solidFill>
                  <a:srgbClr val="ffffff"/>
                </a:solidFill>
              </a:uFill>
              <a:latin typeface="Arial"/>
            </a:endParaRPr>
          </a:p>
        </p:txBody>
      </p:sp>
    </p:spTree>
  </p:cSld>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TextShape 1"/>
          <p:cNvSpPr txBox="1"/>
          <p:nvPr/>
        </p:nvSpPr>
        <p:spPr>
          <a:xfrm>
            <a:off x="504000" y="-110160"/>
            <a:ext cx="9288000" cy="1262160"/>
          </a:xfrm>
          <a:prstGeom prst="rect">
            <a:avLst/>
          </a:prstGeom>
          <a:noFill/>
          <a:ln>
            <a:noFill/>
          </a:ln>
        </p:spPr>
        <p:txBody>
          <a:bodyPr lIns="0" rIns="0" tIns="0" bIns="0" anchor="ctr"/>
          <a:p>
            <a:pPr algn="ctr"/>
            <a:r>
              <a:rPr b="0" lang="en-AU" sz="4400" spc="-1" strike="noStrike">
                <a:solidFill>
                  <a:srgbClr val="000000"/>
                </a:solidFill>
                <a:uFill>
                  <a:solidFill>
                    <a:srgbClr val="ffffff"/>
                  </a:solidFill>
                </a:uFill>
                <a:latin typeface="Arial"/>
              </a:rPr>
              <a:t>Causal structure learning in R (pcalg)</a:t>
            </a:r>
            <a:endParaRPr b="0" lang="en-AU" sz="4400" spc="-1" strike="noStrike">
              <a:solidFill>
                <a:srgbClr val="000000"/>
              </a:solidFill>
              <a:uFill>
                <a:solidFill>
                  <a:srgbClr val="ffffff"/>
                </a:solidFill>
              </a:uFill>
              <a:latin typeface="Arial"/>
            </a:endParaRPr>
          </a:p>
        </p:txBody>
      </p:sp>
      <p:pic>
        <p:nvPicPr>
          <p:cNvPr id="412" name="" descr=""/>
          <p:cNvPicPr/>
          <p:nvPr/>
        </p:nvPicPr>
        <p:blipFill>
          <a:blip r:embed="rId1"/>
          <a:stretch/>
        </p:blipFill>
        <p:spPr>
          <a:xfrm>
            <a:off x="5400000" y="4032000"/>
            <a:ext cx="4464000" cy="2958120"/>
          </a:xfrm>
          <a:prstGeom prst="rect">
            <a:avLst/>
          </a:prstGeom>
          <a:ln>
            <a:noFill/>
          </a:ln>
        </p:spPr>
      </p:pic>
      <p:pic>
        <p:nvPicPr>
          <p:cNvPr id="413" name="" descr=""/>
          <p:cNvPicPr/>
          <p:nvPr/>
        </p:nvPicPr>
        <p:blipFill>
          <a:blip r:embed="rId2"/>
          <a:stretch/>
        </p:blipFill>
        <p:spPr>
          <a:xfrm>
            <a:off x="1224000" y="1008000"/>
            <a:ext cx="6752880" cy="2923920"/>
          </a:xfrm>
          <a:prstGeom prst="rect">
            <a:avLst/>
          </a:prstGeom>
          <a:ln>
            <a:noFill/>
          </a:ln>
        </p:spPr>
      </p:pic>
      <p:pic>
        <p:nvPicPr>
          <p:cNvPr id="414" name="" descr=""/>
          <p:cNvPicPr/>
          <p:nvPr/>
        </p:nvPicPr>
        <p:blipFill>
          <a:blip r:embed="rId3"/>
          <a:stretch/>
        </p:blipFill>
        <p:spPr>
          <a:xfrm>
            <a:off x="936000" y="4032000"/>
            <a:ext cx="4476240" cy="2966040"/>
          </a:xfrm>
          <a:prstGeom prst="rect">
            <a:avLst/>
          </a:prstGeom>
          <a:ln>
            <a:noFill/>
          </a:ln>
        </p:spPr>
      </p:pic>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TextShape 1"/>
          <p:cNvSpPr txBox="1"/>
          <p:nvPr/>
        </p:nvSpPr>
        <p:spPr>
          <a:xfrm>
            <a:off x="504000" y="301320"/>
            <a:ext cx="9071640" cy="1262160"/>
          </a:xfrm>
          <a:prstGeom prst="rect">
            <a:avLst/>
          </a:prstGeom>
          <a:noFill/>
          <a:ln>
            <a:noFill/>
          </a:ln>
        </p:spPr>
        <p:txBody>
          <a:bodyPr lIns="0" rIns="0" tIns="0" bIns="0" anchor="ctr"/>
          <a:p>
            <a:pPr algn="ctr"/>
            <a:r>
              <a:rPr b="0" lang="en-AU" sz="4400" spc="-1" strike="noStrike">
                <a:solidFill>
                  <a:srgbClr val="000000"/>
                </a:solidFill>
                <a:uFill>
                  <a:solidFill>
                    <a:srgbClr val="ffffff"/>
                  </a:solidFill>
                </a:uFill>
                <a:latin typeface="Arial"/>
              </a:rPr>
              <a:t>Causal Inference in Machine Learning</a:t>
            </a:r>
            <a:endParaRPr b="0" lang="en-AU" sz="4400" spc="-1" strike="noStrike">
              <a:solidFill>
                <a:srgbClr val="000000"/>
              </a:solidFill>
              <a:uFill>
                <a:solidFill>
                  <a:srgbClr val="ffffff"/>
                </a:solidFill>
              </a:uFill>
              <a:latin typeface="Arial"/>
            </a:endParaRPr>
          </a:p>
        </p:txBody>
      </p:sp>
      <p:sp>
        <p:nvSpPr>
          <p:cNvPr id="416"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AU" sz="4000" spc="-1" strike="noStrike">
                <a:solidFill>
                  <a:srgbClr val="000000"/>
                </a:solidFill>
                <a:uFill>
                  <a:solidFill>
                    <a:srgbClr val="ffffff"/>
                  </a:solidFill>
                </a:uFill>
                <a:latin typeface="Arial"/>
              </a:rPr>
              <a:t>Abstract</a:t>
            </a:r>
            <a:endParaRPr b="0" lang="en-AU"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AU" sz="3200" spc="-1" strike="noStrike">
                <a:solidFill>
                  <a:srgbClr val="000000"/>
                </a:solidFill>
                <a:uFill>
                  <a:solidFill>
                    <a:srgbClr val="ffffff"/>
                  </a:solidFill>
                </a:uFill>
                <a:latin typeface="Arial"/>
              </a:rPr>
              <a:t>Inferring causal relationships is central to many problems involving decision making or predicting the outcome of an intervention. The past two decades has seen substantial progress formalising frameworks and developing algorithms for causal inference, particularly utilising graphical models. </a:t>
            </a:r>
            <a:endParaRPr b="0" lang="en-AU"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AU" sz="3200" spc="-1" strike="noStrike">
                <a:solidFill>
                  <a:srgbClr val="000000"/>
                </a:solidFill>
                <a:uFill>
                  <a:solidFill>
                    <a:srgbClr val="ffffff"/>
                  </a:solidFill>
                </a:uFill>
                <a:latin typeface="Arial"/>
              </a:rPr>
              <a:t>Bandit algorithms, an example of reinforcement learning, present an alternative approach to decision making that takes account of the sequential nature of many such problems.</a:t>
            </a:r>
            <a:endParaRPr b="0" lang="en-AU"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AU" sz="3200" spc="-1" strike="noStrike">
                <a:solidFill>
                  <a:srgbClr val="000000"/>
                </a:solidFill>
                <a:uFill>
                  <a:solidFill>
                    <a:srgbClr val="ffffff"/>
                  </a:solidFill>
                </a:uFill>
                <a:latin typeface="Arial"/>
              </a:rPr>
              <a:t>I will present a review of the key ideas in causal inference and discovery, discuss how we might start to merge them with the bandit framework and present some preliminary results demonstrating that we can incorporate causal assumptions to improve the performance of bandit algorithms.</a:t>
            </a:r>
            <a:endParaRPr b="0" lang="en-AU"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AU" sz="3200" spc="-1" strike="noStrike">
                <a:solidFill>
                  <a:srgbClr val="000000"/>
                </a:solidFill>
                <a:uFill>
                  <a:solidFill>
                    <a:srgbClr val="ffffff"/>
                  </a:solidFill>
                </a:uFill>
                <a:latin typeface="Arial"/>
              </a:rPr>
              <a:t> </a:t>
            </a:r>
            <a:endParaRPr b="0" lang="en-AU"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AU" sz="3200" spc="-1" strike="noStrike">
                <a:solidFill>
                  <a:srgbClr val="000000"/>
                </a:solidFill>
                <a:uFill>
                  <a:solidFill>
                    <a:srgbClr val="ffffff"/>
                  </a:solidFill>
                </a:uFill>
                <a:latin typeface="Arial"/>
              </a:rPr>
              <a:t> </a:t>
            </a:r>
            <a:endParaRPr b="0" lang="en-AU"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AU" sz="3200" spc="-1" strike="noStrike">
                <a:solidFill>
                  <a:srgbClr val="000000"/>
                </a:solidFill>
                <a:uFill>
                  <a:solidFill>
                    <a:srgbClr val="ffffff"/>
                  </a:solidFill>
                </a:uFill>
                <a:latin typeface="Arial"/>
              </a:rPr>
              <a:t> </a:t>
            </a:r>
            <a:endParaRPr b="0" lang="en-AU" sz="3200" spc="-1" strike="noStrike">
              <a:solidFill>
                <a:srgbClr val="000000"/>
              </a:solidFill>
              <a:uFill>
                <a:solidFill>
                  <a:srgbClr val="ffffff"/>
                </a:solidFill>
              </a:uFill>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8930160" y="7272720"/>
            <a:ext cx="645120" cy="237600"/>
          </a:xfrm>
          <a:prstGeom prst="rect">
            <a:avLst/>
          </a:prstGeom>
          <a:noFill/>
          <a:ln>
            <a:noFill/>
          </a:ln>
        </p:spPr>
        <p:txBody>
          <a:bodyPr/>
          <a:p>
            <a:pPr algn="r">
              <a:lnSpc>
                <a:spcPct val="100000"/>
              </a:lnSpc>
            </a:pPr>
            <a:fld id="{26FC04C8-9ECF-4135-978F-18BFC712655E}" type="slidenum">
              <a:rPr b="0" lang="en-AU" sz="1400" spc="-1" strike="noStrike">
                <a:solidFill>
                  <a:srgbClr val="000000"/>
                </a:solidFill>
                <a:uFill>
                  <a:solidFill>
                    <a:srgbClr val="ffffff"/>
                  </a:solidFill>
                </a:uFill>
                <a:latin typeface="Arial"/>
                <a:ea typeface="Arial"/>
              </a:rPr>
              <a:t>&lt;number&gt;</a:t>
            </a:fld>
            <a:endParaRPr b="0" lang="en-AU" sz="1540" spc="-1" strike="noStrike">
              <a:solidFill>
                <a:srgbClr val="000000"/>
              </a:solidFill>
              <a:uFill>
                <a:solidFill>
                  <a:srgbClr val="ffffff"/>
                </a:solidFill>
              </a:uFill>
              <a:latin typeface="Times New Roman"/>
            </a:endParaRPr>
          </a:p>
        </p:txBody>
      </p:sp>
      <p:sp>
        <p:nvSpPr>
          <p:cNvPr id="99" name="TextShape 2"/>
          <p:cNvSpPr txBox="1"/>
          <p:nvPr/>
        </p:nvSpPr>
        <p:spPr>
          <a:xfrm>
            <a:off x="516240" y="843120"/>
            <a:ext cx="9071640" cy="1259640"/>
          </a:xfrm>
          <a:prstGeom prst="rect">
            <a:avLst/>
          </a:prstGeom>
          <a:noFill/>
          <a:ln>
            <a:noFill/>
          </a:ln>
        </p:spPr>
        <p:txBody>
          <a:bodyPr anchor="ctr"/>
          <a:p>
            <a:endParaRPr b="0" lang="en-AU" sz="4640" spc="-1" strike="noStrike">
              <a:solidFill>
                <a:srgbClr val="000000"/>
              </a:solidFill>
              <a:uFill>
                <a:solidFill>
                  <a:srgbClr val="ffffff"/>
                </a:solidFill>
              </a:uFill>
              <a:latin typeface="Arial"/>
            </a:endParaRPr>
          </a:p>
        </p:txBody>
      </p:sp>
      <p:sp>
        <p:nvSpPr>
          <p:cNvPr id="100" name="TextShape 3"/>
          <p:cNvSpPr txBox="1"/>
          <p:nvPr/>
        </p:nvSpPr>
        <p:spPr>
          <a:xfrm>
            <a:off x="468720" y="765000"/>
            <a:ext cx="8229240" cy="1142640"/>
          </a:xfrm>
          <a:prstGeom prst="rect">
            <a:avLst/>
          </a:prstGeom>
          <a:noFill/>
          <a:ln>
            <a:noFill/>
          </a:ln>
        </p:spPr>
        <p:txBody>
          <a:bodyPr anchor="ctr"/>
          <a:p>
            <a:pPr>
              <a:lnSpc>
                <a:spcPct val="100000"/>
              </a:lnSpc>
            </a:pPr>
            <a:r>
              <a:rPr b="0" lang="en-AU" sz="3600" spc="-1" strike="noStrike">
                <a:solidFill>
                  <a:srgbClr val="527688"/>
                </a:solidFill>
                <a:uFill>
                  <a:solidFill>
                    <a:srgbClr val="ffffff"/>
                  </a:solidFill>
                </a:uFill>
                <a:latin typeface="Arial"/>
              </a:rPr>
              <a:t>Correlation and Causation</a:t>
            </a:r>
            <a:endParaRPr b="0" lang="en-AU" sz="4640" spc="-1" strike="noStrike">
              <a:solidFill>
                <a:srgbClr val="000000"/>
              </a:solidFill>
              <a:uFill>
                <a:solidFill>
                  <a:srgbClr val="ffffff"/>
                </a:solidFill>
              </a:uFill>
              <a:latin typeface="Arial"/>
            </a:endParaRPr>
          </a:p>
        </p:txBody>
      </p:sp>
      <p:graphicFrame>
        <p:nvGraphicFramePr>
          <p:cNvPr id="101" name=""/>
          <p:cNvGraphicFramePr/>
          <p:nvPr/>
        </p:nvGraphicFramePr>
        <p:xfrm>
          <a:off x="338040" y="1718640"/>
          <a:ext cx="6069960" cy="3393360"/>
        </p:xfrm>
        <a:graphic>
          <a:graphicData uri="http://schemas.openxmlformats.org/drawingml/2006/chart">
            <c:chart xmlns:c="http://schemas.openxmlformats.org/drawingml/2006/chart" xmlns:r="http://schemas.openxmlformats.org/officeDocument/2006/relationships" r:id="rId1"/>
          </a:graphicData>
        </a:graphic>
      </p:graphicFrame>
      <p:pic>
        <p:nvPicPr>
          <p:cNvPr id="102" name="" descr=""/>
          <p:cNvPicPr/>
          <p:nvPr/>
        </p:nvPicPr>
        <p:blipFill>
          <a:blip r:embed="rId2"/>
          <a:stretch/>
        </p:blipFill>
        <p:spPr>
          <a:xfrm>
            <a:off x="4608000" y="3517920"/>
            <a:ext cx="5328000" cy="3466080"/>
          </a:xfrm>
          <a:prstGeom prst="rect">
            <a:avLst/>
          </a:prstGeom>
          <a:ln>
            <a:noFill/>
          </a:ln>
        </p:spPr>
      </p:pic>
      <p:sp>
        <p:nvSpPr>
          <p:cNvPr id="103" name="TextShape 4"/>
          <p:cNvSpPr txBox="1"/>
          <p:nvPr/>
        </p:nvSpPr>
        <p:spPr>
          <a:xfrm>
            <a:off x="4536000" y="6925680"/>
            <a:ext cx="3769920" cy="346320"/>
          </a:xfrm>
          <a:prstGeom prst="rect">
            <a:avLst/>
          </a:prstGeom>
          <a:noFill/>
          <a:ln>
            <a:noFill/>
          </a:ln>
        </p:spPr>
        <p:txBody>
          <a:bodyPr lIns="90000" rIns="90000" tIns="45000" bIns="45000"/>
          <a:p>
            <a:r>
              <a:rPr b="0" lang="en-AU" sz="1800" spc="-1" strike="noStrike">
                <a:solidFill>
                  <a:srgbClr val="000000"/>
                </a:solidFill>
                <a:uFill>
                  <a:solidFill>
                    <a:srgbClr val="ffffff"/>
                  </a:solidFill>
                </a:uFill>
                <a:latin typeface="Arial"/>
              </a:rPr>
              <a:t>Image source: www.tylervigen.com/</a:t>
            </a:r>
            <a:endParaRPr b="0" lang="en-AU" sz="1800" spc="-1" strike="noStrike">
              <a:solidFill>
                <a:srgbClr val="000000"/>
              </a:solidFill>
              <a:uFill>
                <a:solidFill>
                  <a:srgbClr val="ffffff"/>
                </a:solidFill>
              </a:uFill>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8930160" y="7272720"/>
            <a:ext cx="645120" cy="237600"/>
          </a:xfrm>
          <a:prstGeom prst="rect">
            <a:avLst/>
          </a:prstGeom>
          <a:noFill/>
          <a:ln>
            <a:noFill/>
          </a:ln>
        </p:spPr>
        <p:txBody>
          <a:bodyPr/>
          <a:p>
            <a:pPr algn="r">
              <a:lnSpc>
                <a:spcPct val="100000"/>
              </a:lnSpc>
            </a:pPr>
            <a:fld id="{1D5256D9-12C1-497F-B25D-BB9C2C087837}" type="slidenum">
              <a:rPr b="0" lang="en-AU" sz="1400" spc="-1" strike="noStrike">
                <a:solidFill>
                  <a:srgbClr val="000000"/>
                </a:solidFill>
                <a:uFill>
                  <a:solidFill>
                    <a:srgbClr val="ffffff"/>
                  </a:solidFill>
                </a:uFill>
                <a:latin typeface="Arial"/>
                <a:ea typeface="Arial"/>
              </a:rPr>
              <a:t>&lt;number&gt;</a:t>
            </a:fld>
            <a:endParaRPr b="0" lang="en-AU" sz="1540" spc="-1" strike="noStrike">
              <a:solidFill>
                <a:srgbClr val="000000"/>
              </a:solidFill>
              <a:uFill>
                <a:solidFill>
                  <a:srgbClr val="ffffff"/>
                </a:solidFill>
              </a:uFill>
              <a:latin typeface="Times New Roman"/>
            </a:endParaRPr>
          </a:p>
        </p:txBody>
      </p:sp>
      <p:sp>
        <p:nvSpPr>
          <p:cNvPr id="105" name="TextShape 2"/>
          <p:cNvSpPr txBox="1"/>
          <p:nvPr/>
        </p:nvSpPr>
        <p:spPr>
          <a:xfrm>
            <a:off x="516240" y="843120"/>
            <a:ext cx="9071640" cy="1259640"/>
          </a:xfrm>
          <a:prstGeom prst="rect">
            <a:avLst/>
          </a:prstGeom>
          <a:noFill/>
          <a:ln>
            <a:noFill/>
          </a:ln>
        </p:spPr>
        <p:txBody>
          <a:bodyPr anchor="ctr"/>
          <a:p>
            <a:endParaRPr b="0" lang="en-AU" sz="4640" spc="-1" strike="noStrike">
              <a:solidFill>
                <a:srgbClr val="000000"/>
              </a:solidFill>
              <a:uFill>
                <a:solidFill>
                  <a:srgbClr val="ffffff"/>
                </a:solidFill>
              </a:uFill>
              <a:latin typeface="Arial"/>
            </a:endParaRPr>
          </a:p>
        </p:txBody>
      </p:sp>
      <p:sp>
        <p:nvSpPr>
          <p:cNvPr id="106" name="TextShape 3"/>
          <p:cNvSpPr txBox="1"/>
          <p:nvPr/>
        </p:nvSpPr>
        <p:spPr>
          <a:xfrm>
            <a:off x="504000" y="2112120"/>
            <a:ext cx="9071640" cy="4640760"/>
          </a:xfrm>
          <a:prstGeom prst="rect">
            <a:avLst/>
          </a:prstGeom>
          <a:noFill/>
          <a:ln>
            <a:noFill/>
          </a:ln>
        </p:spPr>
        <p:txBody>
          <a:bodyPr/>
          <a:p>
            <a:pPr marL="432000" indent="-324000">
              <a:buClr>
                <a:srgbClr val="000000"/>
              </a:buClr>
              <a:buSzPct val="45000"/>
              <a:buFont typeface="Wingdings" charset="2"/>
              <a:buChar char=""/>
            </a:pPr>
            <a:r>
              <a:rPr b="0" lang="en-AU" sz="3200" spc="-1" strike="noStrike">
                <a:solidFill>
                  <a:srgbClr val="000000"/>
                </a:solidFill>
                <a:uFill>
                  <a:solidFill>
                    <a:srgbClr val="ffffff"/>
                  </a:solidFill>
                </a:uFill>
                <a:latin typeface="Arial"/>
              </a:rPr>
              <a:t>Take control of the system and see what happens - Just do it!</a:t>
            </a:r>
            <a:endParaRPr b="0" lang="en-AU" sz="353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AU" sz="3200" spc="-1" strike="noStrike">
                <a:solidFill>
                  <a:srgbClr val="000000"/>
                </a:solidFill>
                <a:uFill>
                  <a:solidFill>
                    <a:srgbClr val="ffffff"/>
                  </a:solidFill>
                </a:uFill>
                <a:latin typeface="Arial"/>
              </a:rPr>
              <a:t>Observational causal inference</a:t>
            </a:r>
            <a:endParaRPr b="0" lang="en-AU" sz="3530" spc="-1" strike="noStrike">
              <a:solidFill>
                <a:srgbClr val="000000"/>
              </a:solidFill>
              <a:uFill>
                <a:solidFill>
                  <a:srgbClr val="ffffff"/>
                </a:solidFill>
              </a:uFill>
              <a:latin typeface="Arial"/>
            </a:endParaRPr>
          </a:p>
        </p:txBody>
      </p:sp>
      <p:sp>
        <p:nvSpPr>
          <p:cNvPr id="107" name="TextShape 4"/>
          <p:cNvSpPr txBox="1"/>
          <p:nvPr/>
        </p:nvSpPr>
        <p:spPr>
          <a:xfrm>
            <a:off x="468720" y="765000"/>
            <a:ext cx="8229240" cy="1142640"/>
          </a:xfrm>
          <a:prstGeom prst="rect">
            <a:avLst/>
          </a:prstGeom>
          <a:noFill/>
          <a:ln>
            <a:noFill/>
          </a:ln>
        </p:spPr>
        <p:txBody>
          <a:bodyPr anchor="ctr"/>
          <a:p>
            <a:pPr>
              <a:lnSpc>
                <a:spcPct val="100000"/>
              </a:lnSpc>
            </a:pPr>
            <a:r>
              <a:rPr b="0" lang="en-AU" sz="3600" spc="-1" strike="noStrike">
                <a:solidFill>
                  <a:srgbClr val="527688"/>
                </a:solidFill>
                <a:uFill>
                  <a:solidFill>
                    <a:srgbClr val="ffffff"/>
                  </a:solidFill>
                </a:uFill>
                <a:latin typeface="Arial"/>
              </a:rPr>
              <a:t>Approaches to learning to act</a:t>
            </a:r>
            <a:endParaRPr b="0" lang="en-AU" sz="4640" spc="-1" strike="noStrike">
              <a:solidFill>
                <a:srgbClr val="000000"/>
              </a:solidFill>
              <a:uFill>
                <a:solidFill>
                  <a:srgbClr val="ffffff"/>
                </a:solidFill>
              </a:uFill>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8930160" y="7272720"/>
            <a:ext cx="645120" cy="237600"/>
          </a:xfrm>
          <a:prstGeom prst="rect">
            <a:avLst/>
          </a:prstGeom>
          <a:noFill/>
          <a:ln>
            <a:noFill/>
          </a:ln>
        </p:spPr>
        <p:txBody>
          <a:bodyPr/>
          <a:p>
            <a:pPr algn="r">
              <a:lnSpc>
                <a:spcPct val="100000"/>
              </a:lnSpc>
            </a:pPr>
            <a:fld id="{24886605-5C5C-429A-8E5C-873AB4C6F573}" type="slidenum">
              <a:rPr b="0" lang="en-AU" sz="1400" spc="-1" strike="noStrike">
                <a:solidFill>
                  <a:srgbClr val="000000"/>
                </a:solidFill>
                <a:uFill>
                  <a:solidFill>
                    <a:srgbClr val="ffffff"/>
                  </a:solidFill>
                </a:uFill>
                <a:latin typeface="Arial"/>
                <a:ea typeface="Arial"/>
              </a:rPr>
              <a:t>&lt;number&gt;</a:t>
            </a:fld>
            <a:endParaRPr b="0" lang="en-AU" sz="1540" spc="-1" strike="noStrike">
              <a:solidFill>
                <a:srgbClr val="000000"/>
              </a:solidFill>
              <a:uFill>
                <a:solidFill>
                  <a:srgbClr val="ffffff"/>
                </a:solidFill>
              </a:uFill>
              <a:latin typeface="Times New Roman"/>
            </a:endParaRPr>
          </a:p>
        </p:txBody>
      </p:sp>
      <p:sp>
        <p:nvSpPr>
          <p:cNvPr id="109" name="TextShape 2"/>
          <p:cNvSpPr txBox="1"/>
          <p:nvPr/>
        </p:nvSpPr>
        <p:spPr>
          <a:xfrm>
            <a:off x="516240" y="843120"/>
            <a:ext cx="9071640" cy="1259640"/>
          </a:xfrm>
          <a:prstGeom prst="rect">
            <a:avLst/>
          </a:prstGeom>
          <a:noFill/>
          <a:ln>
            <a:noFill/>
          </a:ln>
        </p:spPr>
        <p:txBody>
          <a:bodyPr anchor="ctr"/>
          <a:p>
            <a:endParaRPr b="0" lang="en-AU" sz="4640" spc="-1" strike="noStrike">
              <a:solidFill>
                <a:srgbClr val="000000"/>
              </a:solidFill>
              <a:uFill>
                <a:solidFill>
                  <a:srgbClr val="ffffff"/>
                </a:solidFill>
              </a:uFill>
              <a:latin typeface="Arial"/>
            </a:endParaRPr>
          </a:p>
        </p:txBody>
      </p:sp>
      <p:sp>
        <p:nvSpPr>
          <p:cNvPr id="110" name="TextShape 3"/>
          <p:cNvSpPr txBox="1"/>
          <p:nvPr/>
        </p:nvSpPr>
        <p:spPr>
          <a:xfrm>
            <a:off x="504000" y="2112120"/>
            <a:ext cx="9071640" cy="4640760"/>
          </a:xfrm>
          <a:prstGeom prst="rect">
            <a:avLst/>
          </a:prstGeom>
          <a:noFill/>
          <a:ln>
            <a:noFill/>
          </a:ln>
        </p:spPr>
        <p:txBody>
          <a:bodyPr/>
          <a:p>
            <a:pPr marL="432000" indent="-324000">
              <a:buClr>
                <a:srgbClr val="000000"/>
              </a:buClr>
              <a:buSzPct val="45000"/>
              <a:buFont typeface="Wingdings" charset="2"/>
              <a:buChar char=""/>
            </a:pPr>
            <a:r>
              <a:rPr b="0" lang="en-AU" sz="3200" spc="-1" strike="noStrike">
                <a:solidFill>
                  <a:srgbClr val="000000"/>
                </a:solidFill>
                <a:uFill>
                  <a:solidFill>
                    <a:srgbClr val="ffffff"/>
                  </a:solidFill>
                </a:uFill>
                <a:latin typeface="Arial"/>
              </a:rPr>
              <a:t>Mapping from one system to another</a:t>
            </a:r>
            <a:endParaRPr b="0" lang="en-AU" sz="353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AU" sz="3200" spc="-1" strike="noStrike">
                <a:solidFill>
                  <a:srgbClr val="000000"/>
                </a:solidFill>
                <a:uFill>
                  <a:solidFill>
                    <a:srgbClr val="ffffff"/>
                  </a:solidFill>
                </a:uFill>
                <a:latin typeface="Arial"/>
              </a:rPr>
              <a:t> </a:t>
            </a:r>
            <a:endParaRPr b="0" lang="en-AU" sz="3530" spc="-1" strike="noStrike">
              <a:solidFill>
                <a:srgbClr val="000000"/>
              </a:solidFill>
              <a:uFill>
                <a:solidFill>
                  <a:srgbClr val="ffffff"/>
                </a:solidFill>
              </a:uFill>
              <a:latin typeface="Arial"/>
            </a:endParaRPr>
          </a:p>
        </p:txBody>
      </p:sp>
      <p:sp>
        <p:nvSpPr>
          <p:cNvPr id="111" name="TextShape 4"/>
          <p:cNvSpPr txBox="1"/>
          <p:nvPr/>
        </p:nvSpPr>
        <p:spPr>
          <a:xfrm>
            <a:off x="468720" y="765000"/>
            <a:ext cx="8229240" cy="1142640"/>
          </a:xfrm>
          <a:prstGeom prst="rect">
            <a:avLst/>
          </a:prstGeom>
          <a:noFill/>
          <a:ln>
            <a:noFill/>
          </a:ln>
        </p:spPr>
        <p:txBody>
          <a:bodyPr anchor="ctr"/>
          <a:p>
            <a:pPr>
              <a:lnSpc>
                <a:spcPct val="100000"/>
              </a:lnSpc>
            </a:pPr>
            <a:r>
              <a:rPr b="0" lang="en-AU" sz="3600" spc="-1" strike="noStrike">
                <a:solidFill>
                  <a:srgbClr val="527688"/>
                </a:solidFill>
                <a:uFill>
                  <a:solidFill>
                    <a:srgbClr val="ffffff"/>
                  </a:solidFill>
                </a:uFill>
                <a:latin typeface="Arial"/>
              </a:rPr>
              <a:t>Observational causal inference</a:t>
            </a:r>
            <a:endParaRPr b="0" lang="en-AU" sz="4640" spc="-1" strike="noStrike">
              <a:solidFill>
                <a:srgbClr val="000000"/>
              </a:solidFill>
              <a:uFill>
                <a:solidFill>
                  <a:srgbClr val="ffffff"/>
                </a:solidFill>
              </a:uFill>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504000" y="301320"/>
            <a:ext cx="9071640" cy="1262160"/>
          </a:xfrm>
          <a:prstGeom prst="rect">
            <a:avLst/>
          </a:prstGeom>
          <a:noFill/>
          <a:ln>
            <a:noFill/>
          </a:ln>
        </p:spPr>
        <p:txBody>
          <a:bodyPr lIns="0" rIns="0" tIns="0" bIns="0" anchor="ctr"/>
          <a:p>
            <a:pPr algn="ctr"/>
            <a:r>
              <a:rPr b="0" lang="en-AU" sz="4400" spc="-1" strike="noStrike">
                <a:solidFill>
                  <a:srgbClr val="000000"/>
                </a:solidFill>
                <a:uFill>
                  <a:solidFill>
                    <a:srgbClr val="ffffff"/>
                  </a:solidFill>
                </a:uFill>
                <a:latin typeface="Arial"/>
              </a:rPr>
              <a:t>Typical Machine Learning/Statistics</a:t>
            </a:r>
            <a:endParaRPr b="0" lang="en-AU" sz="4400" spc="-1" strike="noStrike">
              <a:solidFill>
                <a:srgbClr val="000000"/>
              </a:solidFill>
              <a:uFill>
                <a:solidFill>
                  <a:srgbClr val="ffffff"/>
                </a:solidFill>
              </a:uFill>
              <a:latin typeface="Arial"/>
            </a:endParaRPr>
          </a:p>
        </p:txBody>
      </p:sp>
      <p:sp>
        <p:nvSpPr>
          <p:cNvPr id="113" name="TextShape 2"/>
          <p:cNvSpPr txBox="1"/>
          <p:nvPr/>
        </p:nvSpPr>
        <p:spPr>
          <a:xfrm>
            <a:off x="2448000" y="1718280"/>
            <a:ext cx="7416000" cy="1576440"/>
          </a:xfrm>
          <a:prstGeom prst="rect">
            <a:avLst/>
          </a:prstGeom>
          <a:noFill/>
          <a:ln>
            <a:noFill/>
          </a:ln>
        </p:spPr>
        <p:txBody>
          <a:bodyPr lIns="0" rIns="0" tIns="0" bIns="0" anchor="ctr"/>
          <a:p>
            <a:endParaRPr b="0" lang="en-AU" sz="3200" spc="-1" strike="noStrike">
              <a:solidFill>
                <a:srgbClr val="000000"/>
              </a:solidFill>
              <a:uFill>
                <a:solidFill>
                  <a:srgbClr val="ffffff"/>
                </a:solidFill>
              </a:uFill>
              <a:latin typeface="Arial"/>
            </a:endParaRPr>
          </a:p>
          <a:p>
            <a:endParaRPr b="0" lang="en-AU" sz="3200" spc="-1" strike="noStrike">
              <a:solidFill>
                <a:srgbClr val="000000"/>
              </a:solidFill>
              <a:uFill>
                <a:solidFill>
                  <a:srgbClr val="ffffff"/>
                </a:solidFill>
              </a:uFill>
              <a:latin typeface="Arial"/>
            </a:endParaRPr>
          </a:p>
        </p:txBody>
      </p:sp>
      <p:sp>
        <p:nvSpPr>
          <p:cNvPr id="114" name="CustomShape 3"/>
          <p:cNvSpPr/>
          <p:nvPr/>
        </p:nvSpPr>
        <p:spPr>
          <a:xfrm>
            <a:off x="864000" y="1872000"/>
            <a:ext cx="1440000" cy="720000"/>
          </a:xfrm>
          <a:custGeom>
            <a:avLst/>
            <a:gdLst/>
            <a:ahLst/>
            <a:rect l="0" t="0" r="r" b="b"/>
            <a:pathLst>
              <a:path w="4001" h="2002">
                <a:moveTo>
                  <a:pt x="333" y="0"/>
                </a:moveTo>
                <a:cubicBezTo>
                  <a:pt x="166" y="0"/>
                  <a:pt x="0" y="166"/>
                  <a:pt x="0" y="333"/>
                </a:cubicBezTo>
                <a:lnTo>
                  <a:pt x="0" y="1667"/>
                </a:lnTo>
                <a:cubicBezTo>
                  <a:pt x="0" y="1834"/>
                  <a:pt x="166" y="2001"/>
                  <a:pt x="333" y="2001"/>
                </a:cubicBezTo>
                <a:lnTo>
                  <a:pt x="3667" y="2001"/>
                </a:lnTo>
                <a:cubicBezTo>
                  <a:pt x="3833" y="2001"/>
                  <a:pt x="4000" y="1834"/>
                  <a:pt x="4000" y="1667"/>
                </a:cubicBezTo>
                <a:lnTo>
                  <a:pt x="4000" y="333"/>
                </a:lnTo>
                <a:cubicBezTo>
                  <a:pt x="4000" y="166"/>
                  <a:pt x="3833" y="0"/>
                  <a:pt x="3667" y="0"/>
                </a:cubicBezTo>
                <a:lnTo>
                  <a:pt x="333"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P</a:t>
            </a:r>
            <a:endParaRPr b="0" lang="en-AU" sz="1800" spc="-1" strike="noStrike">
              <a:solidFill>
                <a:srgbClr val="000000"/>
              </a:solidFill>
              <a:uFill>
                <a:solidFill>
                  <a:srgbClr val="ffffff"/>
                </a:solidFill>
              </a:uFill>
              <a:latin typeface="Arial"/>
            </a:endParaRPr>
          </a:p>
        </p:txBody>
      </p:sp>
      <p:sp>
        <p:nvSpPr>
          <p:cNvPr id="115" name="Line 4"/>
          <p:cNvSpPr/>
          <p:nvPr/>
        </p:nvSpPr>
        <p:spPr>
          <a:xfrm>
            <a:off x="1584000" y="2664000"/>
            <a:ext cx="0" cy="1080000"/>
          </a:xfrm>
          <a:prstGeom prst="line">
            <a:avLst/>
          </a:prstGeom>
          <a:ln>
            <a:solidFill>
              <a:srgbClr val="000000"/>
            </a:solidFill>
            <a:tailEnd len="med" type="triangle" w="med"/>
          </a:ln>
        </p:spPr>
        <p:style>
          <a:lnRef idx="0"/>
          <a:fillRef idx="0"/>
          <a:effectRef idx="0"/>
          <a:fontRef idx="minor"/>
        </p:style>
      </p:sp>
      <p:sp>
        <p:nvSpPr>
          <p:cNvPr id="116" name="CustomShape 5"/>
          <p:cNvSpPr/>
          <p:nvPr/>
        </p:nvSpPr>
        <p:spPr>
          <a:xfrm>
            <a:off x="576000" y="3816000"/>
            <a:ext cx="2016000" cy="1368000"/>
          </a:xfrm>
          <a:prstGeom prst="ellipse">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Data sampled </a:t>
            </a:r>
            <a:endParaRPr b="0" lang="en-AU" sz="1800" spc="-1" strike="noStrike">
              <a:solidFill>
                <a:srgbClr val="000000"/>
              </a:solidFill>
              <a:uFill>
                <a:solidFill>
                  <a:srgbClr val="ffffff"/>
                </a:solidFill>
              </a:uFill>
              <a:latin typeface="Arial"/>
            </a:endParaRPr>
          </a:p>
          <a:p>
            <a:pPr algn="ctr"/>
            <a:r>
              <a:rPr b="0" lang="en-AU" sz="1800" spc="-1" strike="noStrike">
                <a:solidFill>
                  <a:srgbClr val="000000"/>
                </a:solidFill>
                <a:uFill>
                  <a:solidFill>
                    <a:srgbClr val="ffffff"/>
                  </a:solidFill>
                </a:uFill>
                <a:latin typeface="Arial"/>
              </a:rPr>
              <a:t>from P</a:t>
            </a:r>
            <a:endParaRPr b="0" lang="en-AU" sz="1800" spc="-1" strike="noStrike">
              <a:solidFill>
                <a:srgbClr val="000000"/>
              </a:solidFill>
              <a:uFill>
                <a:solidFill>
                  <a:srgbClr val="ffffff"/>
                </a:solidFill>
              </a:uFill>
              <a:latin typeface="Arial"/>
            </a:endParaRPr>
          </a:p>
        </p:txBody>
      </p:sp>
      <p:sp>
        <p:nvSpPr>
          <p:cNvPr id="117" name="TextShape 6"/>
          <p:cNvSpPr txBox="1"/>
          <p:nvPr/>
        </p:nvSpPr>
        <p:spPr>
          <a:xfrm>
            <a:off x="3384000" y="1951560"/>
            <a:ext cx="6264000" cy="1576440"/>
          </a:xfrm>
          <a:prstGeom prst="rect">
            <a:avLst/>
          </a:prstGeom>
          <a:noFill/>
          <a:ln>
            <a:noFill/>
          </a:ln>
        </p:spPr>
        <p:txBody>
          <a:bodyPr lIns="0" rIns="0" tIns="0" bIns="0" anchor="ctr"/>
          <a:p>
            <a:pPr algn="ctr"/>
            <a:r>
              <a:rPr b="0" lang="en-AU" sz="3200" spc="-1" strike="noStrike">
                <a:solidFill>
                  <a:srgbClr val="000000"/>
                </a:solidFill>
                <a:uFill>
                  <a:solidFill>
                    <a:srgbClr val="ffffff"/>
                  </a:solidFill>
                </a:uFill>
                <a:latin typeface="Arial"/>
              </a:rPr>
              <a:t>What can we learn about the distribution P from a sample of data drawn from it?</a:t>
            </a:r>
            <a:endParaRPr b="0" lang="en-AU" sz="3200" spc="-1" strike="noStrike">
              <a:solidFill>
                <a:srgbClr val="000000"/>
              </a:solidFill>
              <a:uFill>
                <a:solidFill>
                  <a:srgbClr val="ffffff"/>
                </a:solidFill>
              </a:uFill>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504000" y="301320"/>
            <a:ext cx="9071640" cy="1262160"/>
          </a:xfrm>
          <a:prstGeom prst="rect">
            <a:avLst/>
          </a:prstGeom>
          <a:noFill/>
          <a:ln>
            <a:noFill/>
          </a:ln>
        </p:spPr>
        <p:txBody>
          <a:bodyPr lIns="0" rIns="0" tIns="0" bIns="0" anchor="ctr"/>
          <a:p>
            <a:pPr algn="ctr"/>
            <a:r>
              <a:rPr b="0" lang="en-AU" sz="4400" spc="-1" strike="noStrike">
                <a:solidFill>
                  <a:srgbClr val="000000"/>
                </a:solidFill>
                <a:uFill>
                  <a:solidFill>
                    <a:srgbClr val="ffffff"/>
                  </a:solidFill>
                </a:uFill>
                <a:latin typeface="Arial"/>
              </a:rPr>
              <a:t>Typical Machine Learning/Statistics</a:t>
            </a:r>
            <a:endParaRPr b="0" lang="en-AU" sz="4400" spc="-1" strike="noStrike">
              <a:solidFill>
                <a:srgbClr val="000000"/>
              </a:solidFill>
              <a:uFill>
                <a:solidFill>
                  <a:srgbClr val="ffffff"/>
                </a:solidFill>
              </a:uFill>
              <a:latin typeface="Arial"/>
            </a:endParaRPr>
          </a:p>
        </p:txBody>
      </p:sp>
      <p:sp>
        <p:nvSpPr>
          <p:cNvPr id="119" name="TextShape 2"/>
          <p:cNvSpPr txBox="1"/>
          <p:nvPr/>
        </p:nvSpPr>
        <p:spPr>
          <a:xfrm>
            <a:off x="2448000" y="1718280"/>
            <a:ext cx="7416000" cy="1576440"/>
          </a:xfrm>
          <a:prstGeom prst="rect">
            <a:avLst/>
          </a:prstGeom>
          <a:noFill/>
          <a:ln>
            <a:noFill/>
          </a:ln>
        </p:spPr>
        <p:txBody>
          <a:bodyPr lIns="0" rIns="0" tIns="0" bIns="0" anchor="ctr"/>
          <a:p>
            <a:endParaRPr b="0" lang="en-AU" sz="3200" spc="-1" strike="noStrike">
              <a:solidFill>
                <a:srgbClr val="000000"/>
              </a:solidFill>
              <a:uFill>
                <a:solidFill>
                  <a:srgbClr val="ffffff"/>
                </a:solidFill>
              </a:uFill>
              <a:latin typeface="Arial"/>
            </a:endParaRPr>
          </a:p>
          <a:p>
            <a:endParaRPr b="0" lang="en-AU" sz="3200" spc="-1" strike="noStrike">
              <a:solidFill>
                <a:srgbClr val="000000"/>
              </a:solidFill>
              <a:uFill>
                <a:solidFill>
                  <a:srgbClr val="ffffff"/>
                </a:solidFill>
              </a:uFill>
              <a:latin typeface="Arial"/>
            </a:endParaRPr>
          </a:p>
        </p:txBody>
      </p:sp>
      <p:sp>
        <p:nvSpPr>
          <p:cNvPr id="120" name="CustomShape 3"/>
          <p:cNvSpPr/>
          <p:nvPr/>
        </p:nvSpPr>
        <p:spPr>
          <a:xfrm>
            <a:off x="864000" y="1872000"/>
            <a:ext cx="1440000" cy="720000"/>
          </a:xfrm>
          <a:custGeom>
            <a:avLst/>
            <a:gdLst/>
            <a:ahLst/>
            <a:rect l="0" t="0" r="r" b="b"/>
            <a:pathLst>
              <a:path w="4001" h="2002">
                <a:moveTo>
                  <a:pt x="333" y="0"/>
                </a:moveTo>
                <a:cubicBezTo>
                  <a:pt x="166" y="0"/>
                  <a:pt x="0" y="166"/>
                  <a:pt x="0" y="333"/>
                </a:cubicBezTo>
                <a:lnTo>
                  <a:pt x="0" y="1667"/>
                </a:lnTo>
                <a:cubicBezTo>
                  <a:pt x="0" y="1834"/>
                  <a:pt x="166" y="2001"/>
                  <a:pt x="333" y="2001"/>
                </a:cubicBezTo>
                <a:lnTo>
                  <a:pt x="3667" y="2001"/>
                </a:lnTo>
                <a:cubicBezTo>
                  <a:pt x="3833" y="2001"/>
                  <a:pt x="4000" y="1834"/>
                  <a:pt x="4000" y="1667"/>
                </a:cubicBezTo>
                <a:lnTo>
                  <a:pt x="4000" y="333"/>
                </a:lnTo>
                <a:cubicBezTo>
                  <a:pt x="4000" y="166"/>
                  <a:pt x="3833" y="0"/>
                  <a:pt x="3667" y="0"/>
                </a:cubicBezTo>
                <a:lnTo>
                  <a:pt x="333"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P</a:t>
            </a:r>
            <a:endParaRPr b="0" lang="en-AU" sz="1800" spc="-1" strike="noStrike">
              <a:solidFill>
                <a:srgbClr val="000000"/>
              </a:solidFill>
              <a:uFill>
                <a:solidFill>
                  <a:srgbClr val="ffffff"/>
                </a:solidFill>
              </a:uFill>
              <a:latin typeface="Arial"/>
            </a:endParaRPr>
          </a:p>
        </p:txBody>
      </p:sp>
      <p:sp>
        <p:nvSpPr>
          <p:cNvPr id="121" name="Line 4"/>
          <p:cNvSpPr/>
          <p:nvPr/>
        </p:nvSpPr>
        <p:spPr>
          <a:xfrm>
            <a:off x="1584000" y="2664000"/>
            <a:ext cx="0" cy="1080000"/>
          </a:xfrm>
          <a:prstGeom prst="line">
            <a:avLst/>
          </a:prstGeom>
          <a:ln>
            <a:solidFill>
              <a:srgbClr val="000000"/>
            </a:solidFill>
            <a:tailEnd len="med" type="triangle" w="med"/>
          </a:ln>
        </p:spPr>
        <p:style>
          <a:lnRef idx="0"/>
          <a:fillRef idx="0"/>
          <a:effectRef idx="0"/>
          <a:fontRef idx="minor"/>
        </p:style>
      </p:sp>
      <p:sp>
        <p:nvSpPr>
          <p:cNvPr id="122" name="CustomShape 5"/>
          <p:cNvSpPr/>
          <p:nvPr/>
        </p:nvSpPr>
        <p:spPr>
          <a:xfrm>
            <a:off x="576000" y="3816000"/>
            <a:ext cx="2016000" cy="1368000"/>
          </a:xfrm>
          <a:prstGeom prst="ellipse">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Data sampled </a:t>
            </a:r>
            <a:endParaRPr b="0" lang="en-AU" sz="1800" spc="-1" strike="noStrike">
              <a:solidFill>
                <a:srgbClr val="000000"/>
              </a:solidFill>
              <a:uFill>
                <a:solidFill>
                  <a:srgbClr val="ffffff"/>
                </a:solidFill>
              </a:uFill>
              <a:latin typeface="Arial"/>
            </a:endParaRPr>
          </a:p>
          <a:p>
            <a:pPr algn="ctr"/>
            <a:r>
              <a:rPr b="0" lang="en-AU" sz="1800" spc="-1" strike="noStrike">
                <a:solidFill>
                  <a:srgbClr val="000000"/>
                </a:solidFill>
                <a:uFill>
                  <a:solidFill>
                    <a:srgbClr val="ffffff"/>
                  </a:solidFill>
                </a:uFill>
                <a:latin typeface="Arial"/>
              </a:rPr>
              <a:t>from P</a:t>
            </a:r>
            <a:endParaRPr b="0" lang="en-AU" sz="1800" spc="-1" strike="noStrike">
              <a:solidFill>
                <a:srgbClr val="000000"/>
              </a:solidFill>
              <a:uFill>
                <a:solidFill>
                  <a:srgbClr val="ffffff"/>
                </a:solidFill>
              </a:uFill>
              <a:latin typeface="Arial"/>
            </a:endParaRPr>
          </a:p>
        </p:txBody>
      </p:sp>
      <p:sp>
        <p:nvSpPr>
          <p:cNvPr id="123" name="TextShape 6"/>
          <p:cNvSpPr txBox="1"/>
          <p:nvPr/>
        </p:nvSpPr>
        <p:spPr>
          <a:xfrm>
            <a:off x="3384000" y="1951560"/>
            <a:ext cx="6264000" cy="1576440"/>
          </a:xfrm>
          <a:prstGeom prst="rect">
            <a:avLst/>
          </a:prstGeom>
          <a:noFill/>
          <a:ln>
            <a:noFill/>
          </a:ln>
        </p:spPr>
        <p:txBody>
          <a:bodyPr lIns="0" rIns="0" tIns="0" bIns="0" anchor="ctr"/>
          <a:p>
            <a:pPr algn="ctr"/>
            <a:r>
              <a:rPr b="0" lang="en-AU" sz="3200" spc="-1" strike="noStrike">
                <a:solidFill>
                  <a:srgbClr val="000000"/>
                </a:solidFill>
                <a:uFill>
                  <a:solidFill>
                    <a:srgbClr val="ffffff"/>
                  </a:solidFill>
                </a:uFill>
                <a:latin typeface="Arial"/>
              </a:rPr>
              <a:t>What can we learn about the distribution P from a sample of data drawn from it?</a:t>
            </a:r>
            <a:endParaRPr b="0" lang="en-AU" sz="3200" spc="-1" strike="noStrike">
              <a:solidFill>
                <a:srgbClr val="000000"/>
              </a:solidFill>
              <a:uFill>
                <a:solidFill>
                  <a:srgbClr val="ffffff"/>
                </a:solidFill>
              </a:u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504000" y="301320"/>
            <a:ext cx="9071640" cy="1262160"/>
          </a:xfrm>
          <a:prstGeom prst="rect">
            <a:avLst/>
          </a:prstGeom>
          <a:noFill/>
          <a:ln>
            <a:noFill/>
          </a:ln>
        </p:spPr>
        <p:txBody>
          <a:bodyPr lIns="0" rIns="0" tIns="0" bIns="0" anchor="ctr"/>
          <a:p>
            <a:pPr algn="ctr"/>
            <a:r>
              <a:rPr b="0" lang="en-AU" sz="4400" spc="-1" strike="noStrike">
                <a:solidFill>
                  <a:srgbClr val="000000"/>
                </a:solidFill>
                <a:uFill>
                  <a:solidFill>
                    <a:srgbClr val="ffffff"/>
                  </a:solidFill>
                </a:uFill>
                <a:latin typeface="Arial"/>
              </a:rPr>
              <a:t>Causal inference</a:t>
            </a:r>
            <a:endParaRPr b="0" lang="en-AU" sz="4400" spc="-1" strike="noStrike">
              <a:solidFill>
                <a:srgbClr val="000000"/>
              </a:solidFill>
              <a:uFill>
                <a:solidFill>
                  <a:srgbClr val="ffffff"/>
                </a:solidFill>
              </a:uFill>
              <a:latin typeface="Arial"/>
            </a:endParaRPr>
          </a:p>
        </p:txBody>
      </p:sp>
      <p:sp>
        <p:nvSpPr>
          <p:cNvPr id="125" name="TextShape 2"/>
          <p:cNvSpPr txBox="1"/>
          <p:nvPr/>
        </p:nvSpPr>
        <p:spPr>
          <a:xfrm>
            <a:off x="3528000" y="3316320"/>
            <a:ext cx="6264000" cy="2734920"/>
          </a:xfrm>
          <a:prstGeom prst="rect">
            <a:avLst/>
          </a:prstGeom>
          <a:noFill/>
          <a:ln>
            <a:noFill/>
          </a:ln>
        </p:spPr>
        <p:txBody>
          <a:bodyPr lIns="0" rIns="0" tIns="0" bIns="0" anchor="ctr"/>
          <a:p>
            <a:pPr algn="ctr"/>
            <a:r>
              <a:rPr b="0" lang="en-AU" sz="3200" spc="-1" strike="noStrike">
                <a:solidFill>
                  <a:srgbClr val="000000"/>
                </a:solidFill>
                <a:uFill>
                  <a:solidFill>
                    <a:srgbClr val="ffffff"/>
                  </a:solidFill>
                </a:uFill>
                <a:latin typeface="Arial"/>
              </a:rPr>
              <a:t>What can a sample of data from the distribution P tell us about P'?</a:t>
            </a:r>
            <a:endParaRPr b="0" lang="en-AU" sz="3200" spc="-1" strike="noStrike">
              <a:solidFill>
                <a:srgbClr val="000000"/>
              </a:solidFill>
              <a:uFill>
                <a:solidFill>
                  <a:srgbClr val="ffffff"/>
                </a:solidFill>
              </a:uFill>
              <a:latin typeface="Arial"/>
            </a:endParaRPr>
          </a:p>
          <a:p>
            <a:pPr algn="ctr"/>
            <a:endParaRPr b="0" lang="en-AU" sz="3200" spc="-1" strike="noStrike">
              <a:solidFill>
                <a:srgbClr val="000000"/>
              </a:solidFill>
              <a:uFill>
                <a:solidFill>
                  <a:srgbClr val="ffffff"/>
                </a:solidFill>
              </a:uFill>
              <a:latin typeface="Arial"/>
            </a:endParaRPr>
          </a:p>
          <a:p>
            <a:pPr algn="ctr"/>
            <a:r>
              <a:rPr b="0" lang="en-AU" sz="3200" spc="-1" strike="noStrike">
                <a:solidFill>
                  <a:srgbClr val="000000"/>
                </a:solidFill>
                <a:uFill>
                  <a:solidFill>
                    <a:srgbClr val="ffffff"/>
                  </a:solidFill>
                </a:uFill>
                <a:latin typeface="Arial"/>
              </a:rPr>
              <a:t>This is impossible to answer without some assumptions on how 'do something' changes P</a:t>
            </a:r>
            <a:endParaRPr b="0" lang="en-AU" sz="3200" spc="-1" strike="noStrike">
              <a:solidFill>
                <a:srgbClr val="000000"/>
              </a:solidFill>
              <a:uFill>
                <a:solidFill>
                  <a:srgbClr val="ffffff"/>
                </a:solidFill>
              </a:uFill>
              <a:latin typeface="Arial"/>
            </a:endParaRPr>
          </a:p>
        </p:txBody>
      </p:sp>
      <p:sp>
        <p:nvSpPr>
          <p:cNvPr id="126" name="CustomShape 3"/>
          <p:cNvSpPr/>
          <p:nvPr/>
        </p:nvSpPr>
        <p:spPr>
          <a:xfrm>
            <a:off x="1368000" y="1944000"/>
            <a:ext cx="1440000" cy="720000"/>
          </a:xfrm>
          <a:custGeom>
            <a:avLst/>
            <a:gdLst/>
            <a:ahLst/>
            <a:rect l="0" t="0" r="r" b="b"/>
            <a:pathLst>
              <a:path w="4001" h="2002">
                <a:moveTo>
                  <a:pt x="333" y="0"/>
                </a:moveTo>
                <a:cubicBezTo>
                  <a:pt x="166" y="0"/>
                  <a:pt x="0" y="166"/>
                  <a:pt x="0" y="333"/>
                </a:cubicBezTo>
                <a:lnTo>
                  <a:pt x="0" y="1667"/>
                </a:lnTo>
                <a:cubicBezTo>
                  <a:pt x="0" y="1834"/>
                  <a:pt x="166" y="2001"/>
                  <a:pt x="333" y="2001"/>
                </a:cubicBezTo>
                <a:lnTo>
                  <a:pt x="3667" y="2001"/>
                </a:lnTo>
                <a:cubicBezTo>
                  <a:pt x="3833" y="2001"/>
                  <a:pt x="4000" y="1834"/>
                  <a:pt x="4000" y="1667"/>
                </a:cubicBezTo>
                <a:lnTo>
                  <a:pt x="4000" y="333"/>
                </a:lnTo>
                <a:cubicBezTo>
                  <a:pt x="4000" y="166"/>
                  <a:pt x="3833" y="0"/>
                  <a:pt x="3667" y="0"/>
                </a:cubicBezTo>
                <a:lnTo>
                  <a:pt x="333"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P</a:t>
            </a:r>
            <a:endParaRPr b="0" lang="en-AU" sz="1800" spc="-1" strike="noStrike">
              <a:solidFill>
                <a:srgbClr val="000000"/>
              </a:solidFill>
              <a:uFill>
                <a:solidFill>
                  <a:srgbClr val="ffffff"/>
                </a:solidFill>
              </a:uFill>
              <a:latin typeface="Arial"/>
            </a:endParaRPr>
          </a:p>
        </p:txBody>
      </p:sp>
      <p:sp>
        <p:nvSpPr>
          <p:cNvPr id="127" name="CustomShape 4"/>
          <p:cNvSpPr/>
          <p:nvPr/>
        </p:nvSpPr>
        <p:spPr>
          <a:xfrm>
            <a:off x="3312000" y="2088000"/>
            <a:ext cx="1872000" cy="432000"/>
          </a:xfrm>
          <a:custGeom>
            <a:avLst/>
            <a:gdLst/>
            <a:ahLst/>
            <a:rect l="0" t="0" r="r" b="b"/>
            <a:pathLst>
              <a:path w="5202" h="1202">
                <a:moveTo>
                  <a:pt x="0" y="300"/>
                </a:moveTo>
                <a:lnTo>
                  <a:pt x="3900" y="300"/>
                </a:lnTo>
                <a:lnTo>
                  <a:pt x="3900" y="0"/>
                </a:lnTo>
                <a:lnTo>
                  <a:pt x="5201" y="600"/>
                </a:lnTo>
                <a:lnTo>
                  <a:pt x="3900" y="1201"/>
                </a:lnTo>
                <a:lnTo>
                  <a:pt x="3900" y="900"/>
                </a:lnTo>
                <a:lnTo>
                  <a:pt x="0" y="900"/>
                </a:lnTo>
                <a:lnTo>
                  <a:pt x="0" y="300"/>
                </a:lnTo>
              </a:path>
            </a:pathLst>
          </a:custGeom>
          <a:solidFill>
            <a:srgbClr val="c5000b"/>
          </a:solidFill>
          <a:ln>
            <a:solidFill>
              <a:srgbClr val="c5000b"/>
            </a:solidFill>
          </a:ln>
        </p:spPr>
        <p:style>
          <a:lnRef idx="0"/>
          <a:fillRef idx="0"/>
          <a:effectRef idx="0"/>
          <a:fontRef idx="minor"/>
        </p:style>
      </p:sp>
      <p:sp>
        <p:nvSpPr>
          <p:cNvPr id="128" name="CustomShape 5"/>
          <p:cNvSpPr/>
          <p:nvPr/>
        </p:nvSpPr>
        <p:spPr>
          <a:xfrm>
            <a:off x="5472000" y="1944000"/>
            <a:ext cx="1440000" cy="720000"/>
          </a:xfrm>
          <a:custGeom>
            <a:avLst/>
            <a:gdLst/>
            <a:ahLst/>
            <a:rect l="0" t="0" r="r" b="b"/>
            <a:pathLst>
              <a:path w="4001" h="2002">
                <a:moveTo>
                  <a:pt x="333" y="0"/>
                </a:moveTo>
                <a:cubicBezTo>
                  <a:pt x="166" y="0"/>
                  <a:pt x="0" y="166"/>
                  <a:pt x="0" y="333"/>
                </a:cubicBezTo>
                <a:lnTo>
                  <a:pt x="0" y="1667"/>
                </a:lnTo>
                <a:cubicBezTo>
                  <a:pt x="0" y="1834"/>
                  <a:pt x="166" y="2001"/>
                  <a:pt x="333" y="2001"/>
                </a:cubicBezTo>
                <a:lnTo>
                  <a:pt x="3667" y="2001"/>
                </a:lnTo>
                <a:cubicBezTo>
                  <a:pt x="3833" y="2001"/>
                  <a:pt x="4000" y="1834"/>
                  <a:pt x="4000" y="1667"/>
                </a:cubicBezTo>
                <a:lnTo>
                  <a:pt x="4000" y="333"/>
                </a:lnTo>
                <a:cubicBezTo>
                  <a:pt x="4000" y="166"/>
                  <a:pt x="3833" y="0"/>
                  <a:pt x="3667" y="0"/>
                </a:cubicBezTo>
                <a:lnTo>
                  <a:pt x="333"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P'</a:t>
            </a:r>
            <a:endParaRPr b="0" lang="en-AU" sz="1800" spc="-1" strike="noStrike">
              <a:solidFill>
                <a:srgbClr val="000000"/>
              </a:solidFill>
              <a:uFill>
                <a:solidFill>
                  <a:srgbClr val="ffffff"/>
                </a:solidFill>
              </a:uFill>
              <a:latin typeface="Arial"/>
            </a:endParaRPr>
          </a:p>
        </p:txBody>
      </p:sp>
      <p:sp>
        <p:nvSpPr>
          <p:cNvPr id="129" name="TextShape 6"/>
          <p:cNvSpPr txBox="1"/>
          <p:nvPr/>
        </p:nvSpPr>
        <p:spPr>
          <a:xfrm>
            <a:off x="3240000" y="1669680"/>
            <a:ext cx="2160000" cy="346320"/>
          </a:xfrm>
          <a:prstGeom prst="rect">
            <a:avLst/>
          </a:prstGeom>
          <a:noFill/>
          <a:ln>
            <a:noFill/>
          </a:ln>
        </p:spPr>
        <p:txBody>
          <a:bodyPr lIns="90000" rIns="90000" tIns="45000" bIns="45000"/>
          <a:p>
            <a:r>
              <a:rPr b="0" lang="en-AU" sz="1800" spc="-1" strike="noStrike">
                <a:solidFill>
                  <a:srgbClr val="000000"/>
                </a:solidFill>
                <a:uFill>
                  <a:solidFill>
                    <a:srgbClr val="ffffff"/>
                  </a:solidFill>
                </a:uFill>
                <a:latin typeface="Arial"/>
              </a:rPr>
              <a:t>Do something</a:t>
            </a:r>
            <a:endParaRPr b="0" lang="en-AU" sz="1800" spc="-1" strike="noStrike">
              <a:solidFill>
                <a:srgbClr val="000000"/>
              </a:solidFill>
              <a:uFill>
                <a:solidFill>
                  <a:srgbClr val="ffffff"/>
                </a:solidFill>
              </a:uFill>
              <a:latin typeface="Arial"/>
            </a:endParaRPr>
          </a:p>
        </p:txBody>
      </p:sp>
      <p:sp>
        <p:nvSpPr>
          <p:cNvPr id="130" name="Line 7"/>
          <p:cNvSpPr/>
          <p:nvPr/>
        </p:nvSpPr>
        <p:spPr>
          <a:xfrm>
            <a:off x="2088000" y="2736000"/>
            <a:ext cx="0" cy="1080000"/>
          </a:xfrm>
          <a:prstGeom prst="line">
            <a:avLst/>
          </a:prstGeom>
          <a:ln>
            <a:solidFill>
              <a:srgbClr val="000000"/>
            </a:solidFill>
            <a:tailEnd len="med" type="triangle" w="med"/>
          </a:ln>
        </p:spPr>
        <p:style>
          <a:lnRef idx="0"/>
          <a:fillRef idx="0"/>
          <a:effectRef idx="0"/>
          <a:fontRef idx="minor"/>
        </p:style>
      </p:sp>
      <p:sp>
        <p:nvSpPr>
          <p:cNvPr id="131" name="CustomShape 8"/>
          <p:cNvSpPr/>
          <p:nvPr/>
        </p:nvSpPr>
        <p:spPr>
          <a:xfrm>
            <a:off x="1080000" y="3888000"/>
            <a:ext cx="2016000" cy="1368000"/>
          </a:xfrm>
          <a:prstGeom prst="ellipse">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Data sampled </a:t>
            </a:r>
            <a:endParaRPr b="0" lang="en-AU" sz="1800" spc="-1" strike="noStrike">
              <a:solidFill>
                <a:srgbClr val="000000"/>
              </a:solidFill>
              <a:uFill>
                <a:solidFill>
                  <a:srgbClr val="ffffff"/>
                </a:solidFill>
              </a:uFill>
              <a:latin typeface="Arial"/>
            </a:endParaRPr>
          </a:p>
          <a:p>
            <a:pPr algn="ctr"/>
            <a:r>
              <a:rPr b="0" lang="en-AU" sz="1800" spc="-1" strike="noStrike">
                <a:solidFill>
                  <a:srgbClr val="000000"/>
                </a:solidFill>
                <a:uFill>
                  <a:solidFill>
                    <a:srgbClr val="ffffff"/>
                  </a:solidFill>
                </a:uFill>
                <a:latin typeface="Arial"/>
              </a:rPr>
              <a:t>from P</a:t>
            </a:r>
            <a:endParaRPr b="0" lang="en-AU" sz="18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20870</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2014-06-16T14:20:31Z</dcterms:created>
  <dc:creator/>
  <dc:description/>
  <dc:language>en-AU</dc:language>
  <cp:lastModifiedBy/>
  <cp:lastPrinted>2015-10-22T10:53:31Z</cp:lastPrinted>
  <dcterms:modified xsi:type="dcterms:W3CDTF">2017-09-28T11:47:34Z</dcterms:modified>
  <cp:revision>256</cp:revision>
  <dc:subject/>
  <dc:title/>
</cp:coreProperties>
</file>