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sldIdLst>
    <p:sldId id="277" r:id="rId2"/>
    <p:sldId id="257" r:id="rId3"/>
    <p:sldId id="258" r:id="rId4"/>
    <p:sldId id="259" r:id="rId5"/>
    <p:sldId id="261" r:id="rId6"/>
    <p:sldId id="262" r:id="rId7"/>
    <p:sldId id="263" r:id="rId8"/>
    <p:sldId id="271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821" autoAdjust="0"/>
  </p:normalViewPr>
  <p:slideViewPr>
    <p:cSldViewPr>
      <p:cViewPr>
        <p:scale>
          <a:sx n="59" d="100"/>
          <a:sy n="59" d="100"/>
        </p:scale>
        <p:origin x="-1686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5DAE334-7E2E-454C-B6B9-FAB253BBCCD2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AABCA5-38F3-4EB2-B452-78CB857A83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AE334-7E2E-454C-B6B9-FAB253BBCCD2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AABCA5-38F3-4EB2-B452-78CB857A8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AE334-7E2E-454C-B6B9-FAB253BBCCD2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AABCA5-38F3-4EB2-B452-78CB857A8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AE334-7E2E-454C-B6B9-FAB253BBCCD2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AABCA5-38F3-4EB2-B452-78CB857A8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5DAE334-7E2E-454C-B6B9-FAB253BBCCD2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AABCA5-38F3-4EB2-B452-78CB857A83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AE334-7E2E-454C-B6B9-FAB253BBCCD2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7AABCA5-38F3-4EB2-B452-78CB857A83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AE334-7E2E-454C-B6B9-FAB253BBCCD2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7AABCA5-38F3-4EB2-B452-78CB857A8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AE334-7E2E-454C-B6B9-FAB253BBCCD2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AABCA5-38F3-4EB2-B452-78CB857A83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AE334-7E2E-454C-B6B9-FAB253BBCCD2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AABCA5-38F3-4EB2-B452-78CB857A83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5DAE334-7E2E-454C-B6B9-FAB253BBCCD2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AABCA5-38F3-4EB2-B452-78CB857A83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5DAE334-7E2E-454C-B6B9-FAB253BBCCD2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AABCA5-38F3-4EB2-B452-78CB857A83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5DAE334-7E2E-454C-B6B9-FAB253BBCCD2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7AABCA5-38F3-4EB2-B452-78CB857A83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72D8E9-35C5-7EFC-590B-73D8757C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ASSIGNMENT- 6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E69355-19CC-ACAC-9A4F-54ACDCF71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3648" y="6093296"/>
            <a:ext cx="7429500" cy="1374776"/>
          </a:xfrm>
        </p:spPr>
        <p:txBody>
          <a:bodyPr/>
          <a:lstStyle/>
          <a:p>
            <a:r>
              <a:rPr lang="en-IN" dirty="0"/>
              <a:t>Done by: </a:t>
            </a:r>
            <a:r>
              <a:rPr lang="en-IN" dirty="0" smtClean="0"/>
              <a:t>Finni Sam Saju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1047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12968" cy="1218440"/>
          </a:xfrm>
        </p:spPr>
        <p:txBody>
          <a:bodyPr>
            <a:normAutofit fontScale="90000"/>
          </a:bodyPr>
          <a:lstStyle/>
          <a:p>
            <a:pPr marL="857250" indent="-857250">
              <a:buFont typeface="Wingdings" pitchFamily="2" charset="2"/>
              <a:buChar char="Ø"/>
            </a:pPr>
            <a:r>
              <a:rPr lang="en-US" sz="5400" u="sng" dirty="0">
                <a:solidFill>
                  <a:schemeClr val="tx1"/>
                </a:solidFill>
              </a:rPr>
              <a:t>Regression &amp; Classification </a:t>
            </a:r>
            <a:r>
              <a:rPr lang="en-US" sz="6000" u="sng" dirty="0">
                <a:solidFill>
                  <a:schemeClr val="tx1"/>
                </a:solidFill>
              </a:rPr>
              <a:t>            </a:t>
            </a:r>
            <a:endParaRPr lang="en-IN" sz="6000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628800"/>
            <a:ext cx="8208912" cy="4896544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Wingdings" pitchFamily="2" charset="2"/>
              <a:buChar char="q"/>
            </a:pPr>
            <a:r>
              <a:rPr lang="en-US" sz="2800" b="1" u="sng" dirty="0">
                <a:solidFill>
                  <a:schemeClr val="bg1"/>
                </a:solidFill>
              </a:rPr>
              <a:t>Regression</a:t>
            </a:r>
            <a:r>
              <a:rPr lang="en-US" sz="2800" dirty="0">
                <a:solidFill>
                  <a:schemeClr val="bg1"/>
                </a:solidFill>
              </a:rPr>
              <a:t>:- The data which is continuous is called Regression. </a:t>
            </a:r>
          </a:p>
          <a:p>
            <a:pPr>
              <a:buClrTx/>
            </a:pPr>
            <a:r>
              <a:rPr lang="en-US" sz="2800" dirty="0">
                <a:solidFill>
                  <a:schemeClr val="bg1"/>
                </a:solidFill>
              </a:rPr>
              <a:t>  Example:                                      </a:t>
            </a:r>
          </a:p>
          <a:p>
            <a:pPr>
              <a:buClrTx/>
            </a:pPr>
            <a:r>
              <a:rPr lang="en-US" sz="2800" dirty="0">
                <a:solidFill>
                  <a:schemeClr val="bg1"/>
                </a:solidFill>
              </a:rPr>
              <a:t>                       PENS               1          2          3          4     </a:t>
            </a:r>
          </a:p>
          <a:p>
            <a:pPr>
              <a:buClrTx/>
            </a:pPr>
            <a:r>
              <a:rPr lang="en-US" sz="2800" dirty="0">
                <a:solidFill>
                  <a:schemeClr val="bg1"/>
                </a:solidFill>
              </a:rPr>
              <a:t>                       RUPEES           1            2          3          4</a:t>
            </a:r>
          </a:p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b="1" u="sng" dirty="0">
                <a:solidFill>
                  <a:schemeClr val="bg1"/>
                </a:solidFill>
              </a:rPr>
              <a:t>Classification</a:t>
            </a:r>
            <a:r>
              <a:rPr lang="en-US" sz="2800" dirty="0">
                <a:solidFill>
                  <a:schemeClr val="bg1"/>
                </a:solidFill>
              </a:rPr>
              <a:t>:- The data which is discrete (or) non-continuous is called Classification.</a:t>
            </a:r>
          </a:p>
          <a:p>
            <a:pPr>
              <a:buClrTx/>
            </a:pPr>
            <a:r>
              <a:rPr lang="en-US" sz="2800" dirty="0">
                <a:solidFill>
                  <a:schemeClr val="bg1"/>
                </a:solidFill>
              </a:rPr>
              <a:t>   Example: Today (or) Tomorrow</a:t>
            </a:r>
          </a:p>
          <a:p>
            <a:pPr>
              <a:buClrTx/>
            </a:pPr>
            <a:r>
              <a:rPr lang="en-US" sz="2800" dirty="0">
                <a:solidFill>
                  <a:schemeClr val="bg1"/>
                </a:solidFill>
              </a:rPr>
              <a:t>                     True  (or) False</a:t>
            </a:r>
          </a:p>
          <a:p>
            <a:pPr>
              <a:buClrTx/>
            </a:pPr>
            <a:r>
              <a:rPr lang="en-US" sz="2800" dirty="0">
                <a:solidFill>
                  <a:schemeClr val="bg1"/>
                </a:solidFill>
              </a:rPr>
              <a:t>                      Pass  (or) Fail ……..Etc</a:t>
            </a:r>
            <a:r>
              <a:rPr lang="en-US" sz="2800" b="1" dirty="0">
                <a:solidFill>
                  <a:schemeClr val="bg1"/>
                </a:solidFill>
              </a:rPr>
              <a:t>.</a:t>
            </a:r>
            <a:endParaRPr lang="en-IN" sz="28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995936" y="285293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64088" y="285293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88224" y="285293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24328" y="285293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55776" y="3402016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5776" y="386104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95936" y="3861048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55776" y="342900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55776" y="3170069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604448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604448" y="292494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604448" y="2852936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24328" y="2852936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88224" y="2852936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364088" y="285293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95936" y="285293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91780" y="2852936"/>
            <a:ext cx="154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55776" y="28529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555776" y="2852936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555776" y="2852936"/>
            <a:ext cx="3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64088" y="3717032"/>
            <a:ext cx="0" cy="37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588224" y="3717032"/>
            <a:ext cx="0" cy="37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524328" y="3645024"/>
            <a:ext cx="0" cy="109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604448" y="3645024"/>
            <a:ext cx="0" cy="109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555776" y="2924944"/>
            <a:ext cx="0" cy="24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923928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64088" y="371703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995936" y="3699727"/>
            <a:ext cx="0" cy="161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588224" y="3699727"/>
            <a:ext cx="0" cy="161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524328" y="364502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604448" y="371703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239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7772400" cy="1362456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    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Outline &amp; Content</a:t>
            </a:r>
            <a:endParaRPr lang="en-IN" sz="5400" u="sng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844824"/>
            <a:ext cx="8784976" cy="4752528"/>
          </a:xfrm>
          <a:prstGeom prst="rect">
            <a:avLst/>
          </a:prstGeom>
        </p:spPr>
        <p:txBody>
          <a:bodyPr/>
          <a:lstStyle/>
          <a:p>
            <a:pPr marL="514350" lvl="0" indent="-514350" rtl="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What is Artificial intelligence?</a:t>
            </a:r>
            <a:endParaRPr lang="en-IN" sz="2800" dirty="0">
              <a:solidFill>
                <a:schemeClr val="bg1"/>
              </a:solidFill>
            </a:endParaRPr>
          </a:p>
          <a:p>
            <a:pPr marL="514350" lvl="0" indent="-514350" rtl="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What is Machine learning?</a:t>
            </a:r>
            <a:endParaRPr lang="en-IN" sz="2800" dirty="0">
              <a:solidFill>
                <a:schemeClr val="bg1"/>
              </a:solidFill>
            </a:endParaRPr>
          </a:p>
          <a:p>
            <a:pPr marL="514350" lvl="0" indent="-514350" rtl="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Types of learning (SL,USL,RL)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884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856984" cy="1080120"/>
          </a:xfrm>
        </p:spPr>
        <p:txBody>
          <a:bodyPr>
            <a:normAutofit fontScale="90000"/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lang="en-US" sz="4400" u="sng" dirty="0">
                <a:solidFill>
                  <a:schemeClr val="tx1"/>
                </a:solidFill>
              </a:rPr>
              <a:t>What is Artificial intelligence(A.I)?</a:t>
            </a:r>
            <a:endParaRPr lang="en-IN" sz="4400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52" y="2132856"/>
            <a:ext cx="9036496" cy="4725144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Artificial Intelligence (A.I) is some times called machine intelligence  (or)  in simple words , human intelligence built in machines(computers).</a:t>
            </a:r>
          </a:p>
          <a:p>
            <a:pPr>
              <a:buClrTx/>
            </a:pPr>
            <a:r>
              <a:rPr lang="en-US" sz="3200" dirty="0">
                <a:solidFill>
                  <a:schemeClr val="bg1"/>
                </a:solidFill>
              </a:rPr>
              <a:t>                          </a:t>
            </a:r>
          </a:p>
          <a:p>
            <a:pPr>
              <a:buClrTx/>
            </a:pPr>
            <a:r>
              <a:rPr lang="en-US" sz="3200" dirty="0">
                <a:solidFill>
                  <a:schemeClr val="bg1"/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0059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1218440"/>
          </a:xfrm>
        </p:spPr>
        <p:txBody>
          <a:bodyPr>
            <a:normAutofit fontScale="90000"/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4400" u="sng" dirty="0">
                <a:solidFill>
                  <a:schemeClr val="tx1"/>
                </a:solidFill>
              </a:rPr>
              <a:t>What is Machine learning(M.L)? </a:t>
            </a:r>
            <a:endParaRPr lang="en-IN" sz="4400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280920" cy="4721366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It is a branch of </a:t>
            </a:r>
            <a:r>
              <a:rPr lang="en-US" sz="2800" b="1" dirty="0">
                <a:solidFill>
                  <a:schemeClr val="bg1"/>
                </a:solidFill>
              </a:rPr>
              <a:t>artificial intelligence </a:t>
            </a:r>
            <a:r>
              <a:rPr lang="en-US" sz="2800" dirty="0">
                <a:solidFill>
                  <a:schemeClr val="bg1"/>
                </a:solidFill>
              </a:rPr>
              <a:t>which helps the machines to learn . It is necessary and important for computers to acquire sufficient knowledge .</a:t>
            </a:r>
          </a:p>
          <a:p>
            <a:pPr marL="342900" indent="-342900">
              <a:buClrTx/>
              <a:buFont typeface="Wingdings" pitchFamily="2" charset="2"/>
              <a:buChar char="§"/>
            </a:pP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Wingdings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Wingdings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Tx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Wingdings" pitchFamily="2" charset="2"/>
              <a:buChar char="§"/>
            </a:pP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Wingdings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Tx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Tx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Wingdings" pitchFamily="2" charset="2"/>
              <a:buChar char="§"/>
            </a:pP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217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1362456"/>
          </a:xfrm>
        </p:spPr>
        <p:txBody>
          <a:bodyPr/>
          <a:lstStyle/>
          <a:p>
            <a:pPr marL="914400" indent="-914400">
              <a:buFont typeface="Wingdings" pitchFamily="2" charset="2"/>
              <a:buChar char="Ø"/>
            </a:pPr>
            <a:r>
              <a:rPr lang="en-US" u="sng" dirty="0">
                <a:solidFill>
                  <a:schemeClr val="tx1"/>
                </a:solidFill>
              </a:rPr>
              <a:t>Supervised learning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844824"/>
            <a:ext cx="8892480" cy="489654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Learning from others , under some guidance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Features  and Labels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Two types of algorithms : </a:t>
            </a:r>
            <a:r>
              <a:rPr lang="en-US" sz="2800" b="1" dirty="0">
                <a:solidFill>
                  <a:schemeClr val="bg1"/>
                </a:solidFill>
              </a:rPr>
              <a:t>Regression &amp; classification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§"/>
            </a:pP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429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772400" cy="1362456"/>
          </a:xfrm>
        </p:spPr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u="sng" dirty="0">
                <a:solidFill>
                  <a:schemeClr val="tx1"/>
                </a:solidFill>
              </a:rPr>
              <a:t>Unsupervised learning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2060848"/>
            <a:ext cx="7772400" cy="4797152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Learning on our own without taking the help of others by books , online  etc.</a:t>
            </a:r>
          </a:p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Only features</a:t>
            </a:r>
          </a:p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Clustering and association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500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362456"/>
          </a:xfrm>
        </p:spPr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u="sng" dirty="0">
                <a:solidFill>
                  <a:schemeClr val="tx1"/>
                </a:solidFill>
              </a:rPr>
              <a:t>Reinforcement learning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988840"/>
            <a:ext cx="7772400" cy="475252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Learning by the process of  </a:t>
            </a:r>
            <a:r>
              <a:rPr lang="en-US" sz="2800">
                <a:solidFill>
                  <a:schemeClr val="bg1"/>
                </a:solidFill>
              </a:rPr>
              <a:t>rewards  and </a:t>
            </a:r>
            <a:r>
              <a:rPr lang="en-US" sz="2800" dirty="0">
                <a:solidFill>
                  <a:schemeClr val="bg1"/>
                </a:solidFill>
              </a:rPr>
              <a:t>penalty.</a:t>
            </a:r>
          </a:p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The agent is rewarded for every correct point and penalized (penalty) for every wrong answer. 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82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1362456"/>
          </a:xfrm>
        </p:spPr>
        <p:txBody>
          <a:bodyPr>
            <a:normAutofit fontScale="90000"/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lang="en-US" sz="4800" u="sng" dirty="0">
                <a:solidFill>
                  <a:schemeClr val="tx1"/>
                </a:solidFill>
              </a:rPr>
              <a:t>FEATURES, LABELS &amp; MODELS</a:t>
            </a:r>
            <a:endParaRPr lang="en-IN" sz="4800" u="sng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772816"/>
            <a:ext cx="8136904" cy="4968552"/>
          </a:xfrm>
          <a:prstGeom prst="rect">
            <a:avLst/>
          </a:prstGeom>
        </p:spPr>
        <p:txBody>
          <a:bodyPr/>
          <a:lstStyle/>
          <a:p>
            <a:pPr marL="457200" lvl="0" indent="-457200" rtl="0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F(x) = 3x+5(Function)</a:t>
            </a:r>
            <a:endParaRPr lang="en-IN" sz="28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X=2  F(x)=11 ……… Input 2 and output 11</a:t>
            </a:r>
            <a:endParaRPr lang="en-IN" sz="28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X=3  F(x)=14 ……... Input 3 and output 14</a:t>
            </a:r>
            <a:endParaRPr lang="en-IN" sz="28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X=4  F(x)=17  ……… Input 4 and output 17</a:t>
            </a:r>
            <a:endParaRPr lang="en-IN" sz="28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X=5   F(x)=20 ……... Input 5 and output 20</a:t>
            </a:r>
            <a:endParaRPr lang="en-IN" sz="28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What is x=7?</a:t>
            </a:r>
            <a:endParaRPr lang="en-IN" sz="28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Inputs are called features</a:t>
            </a:r>
            <a:endParaRPr lang="en-IN" sz="28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Outputs are called labels</a:t>
            </a:r>
            <a:endParaRPr lang="en-IN" sz="28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Function is called model. Here the function is 3x+5 (the given equation)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033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9022"/>
            <a:ext cx="8784976" cy="1074424"/>
          </a:xfrm>
        </p:spPr>
        <p:txBody>
          <a:bodyPr>
            <a:normAutofit fontScale="90000"/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lang="en-US" sz="4800" u="sng" dirty="0">
                <a:solidFill>
                  <a:schemeClr val="tx1"/>
                </a:solidFill>
              </a:rPr>
              <a:t>Machine learning-Algorithms</a:t>
            </a:r>
            <a:endParaRPr lang="en-IN" sz="4800" u="sng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1268760"/>
            <a:ext cx="8856984" cy="5184576"/>
          </a:xfrm>
          <a:prstGeom prst="rect">
            <a:avLst/>
          </a:prstGeom>
        </p:spPr>
        <p:txBody>
          <a:bodyPr/>
          <a:lstStyle/>
          <a:p>
            <a:pPr marL="342900" lvl="0" indent="-342900" rtl="0">
              <a:buFont typeface="Wingdings" pitchFamily="2" charset="2"/>
              <a:buChar char="q"/>
            </a:pPr>
            <a:r>
              <a:rPr lang="en-US" sz="2200" b="1" u="sng" dirty="0">
                <a:solidFill>
                  <a:schemeClr val="bg1"/>
                </a:solidFill>
              </a:rPr>
              <a:t>Linear Regression</a:t>
            </a:r>
            <a:r>
              <a:rPr lang="en-US" sz="2200" dirty="0">
                <a:solidFill>
                  <a:schemeClr val="bg1"/>
                </a:solidFill>
              </a:rPr>
              <a:t>:- It is a method used to predict the dependent variable(y) based on the independent variable(x) .     </a:t>
            </a:r>
            <a:endParaRPr lang="en-IN" sz="22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200" b="1" u="sng" dirty="0">
                <a:solidFill>
                  <a:schemeClr val="bg1"/>
                </a:solidFill>
              </a:rPr>
              <a:t>Logistic regression</a:t>
            </a:r>
            <a:r>
              <a:rPr lang="en-US" sz="2200" dirty="0">
                <a:solidFill>
                  <a:schemeClr val="bg1"/>
                </a:solidFill>
              </a:rPr>
              <a:t>:- It is a method used to predict a dependent variable , given a set of independent variable.</a:t>
            </a:r>
            <a:endParaRPr lang="en-IN" sz="22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200" b="1" u="sng" dirty="0">
                <a:solidFill>
                  <a:schemeClr val="bg1"/>
                </a:solidFill>
              </a:rPr>
              <a:t>Decision tree</a:t>
            </a:r>
            <a:r>
              <a:rPr lang="en-US" sz="2200" dirty="0">
                <a:solidFill>
                  <a:schemeClr val="bg1"/>
                </a:solidFill>
              </a:rPr>
              <a:t>:- In this algorithm the final decision is made by a single person (or) one person.</a:t>
            </a:r>
            <a:endParaRPr lang="en-IN" sz="2200" dirty="0">
              <a:solidFill>
                <a:schemeClr val="bg1"/>
              </a:solidFill>
            </a:endParaRPr>
          </a:p>
          <a:p>
            <a:pPr marL="342900" lvl="0" indent="-342900" algn="just" rtl="0">
              <a:buFont typeface="Wingdings" pitchFamily="2" charset="2"/>
              <a:buChar char="q"/>
            </a:pPr>
            <a:r>
              <a:rPr lang="en-US" sz="2200" b="1" u="sng" dirty="0">
                <a:solidFill>
                  <a:schemeClr val="bg1"/>
                </a:solidFill>
              </a:rPr>
              <a:t>Random forest</a:t>
            </a:r>
            <a:r>
              <a:rPr lang="en-US" sz="2200" dirty="0">
                <a:solidFill>
                  <a:schemeClr val="bg1"/>
                </a:solidFill>
              </a:rPr>
              <a:t>:-Random forest is constructed using multiple decision trees and the final decision is obtained by majority votes .</a:t>
            </a:r>
            <a:endParaRPr lang="en-IN" sz="22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200" b="1" u="sng" dirty="0">
                <a:solidFill>
                  <a:schemeClr val="bg1"/>
                </a:solidFill>
              </a:rPr>
              <a:t>K nearest neighbor (KNN)</a:t>
            </a:r>
            <a:r>
              <a:rPr lang="en-US" sz="2200" dirty="0">
                <a:solidFill>
                  <a:schemeClr val="bg1"/>
                </a:solidFill>
              </a:rPr>
              <a:t>:- The nearest neighbor based on similar characteristics.</a:t>
            </a:r>
            <a:endParaRPr lang="en-IN" sz="22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200" b="1" u="sng" dirty="0">
                <a:solidFill>
                  <a:schemeClr val="bg1"/>
                </a:solidFill>
              </a:rPr>
              <a:t>Support vector mission (SVM)</a:t>
            </a:r>
            <a:r>
              <a:rPr lang="en-US" sz="2200" dirty="0">
                <a:solidFill>
                  <a:schemeClr val="bg1"/>
                </a:solidFill>
              </a:rPr>
              <a:t>:- selected (or) grouped on the basis of similar features.</a:t>
            </a:r>
            <a:endParaRPr lang="en-IN" sz="22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200" b="1" u="sng" dirty="0">
                <a:solidFill>
                  <a:schemeClr val="bg1"/>
                </a:solidFill>
              </a:rPr>
              <a:t>Naive Bayes algorithm</a:t>
            </a:r>
            <a:r>
              <a:rPr lang="en-US" sz="2200" dirty="0">
                <a:solidFill>
                  <a:schemeClr val="bg1"/>
                </a:solidFill>
              </a:rPr>
              <a:t>:- it is an algorithm used for solving classification machine learning problems.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4127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646</TotalTime>
  <Words>441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ASSIGNMENT- 6</vt:lpstr>
      <vt:lpstr>     Outline &amp; Content</vt:lpstr>
      <vt:lpstr>What is Artificial intelligence(A.I)?</vt:lpstr>
      <vt:lpstr>  What is Machine learning(M.L)? </vt:lpstr>
      <vt:lpstr>Supervised learning</vt:lpstr>
      <vt:lpstr>Unsupervised learning</vt:lpstr>
      <vt:lpstr>Reinforcement learning</vt:lpstr>
      <vt:lpstr>FEATURES, LABELS &amp; MODELS</vt:lpstr>
      <vt:lpstr>Machine learning-Algorithms</vt:lpstr>
      <vt:lpstr>Regression &amp; Classification   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A.I and M.L</dc:title>
  <dc:creator>4D</dc:creator>
  <cp:lastModifiedBy>Dell</cp:lastModifiedBy>
  <cp:revision>65</cp:revision>
  <dcterms:created xsi:type="dcterms:W3CDTF">2022-09-04T06:38:33Z</dcterms:created>
  <dcterms:modified xsi:type="dcterms:W3CDTF">2023-06-06T07:01:15Z</dcterms:modified>
</cp:coreProperties>
</file>