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18100" cx="9144000"/>
  <p:notesSz cx="6858000" cy="9144000"/>
  <p:embeddedFontLst>
    <p:embeddedFont>
      <p:font typeface="Montserrat SemiBold"/>
      <p:regular r:id="rId15"/>
      <p:bold r:id="rId16"/>
      <p:italic r:id="rId17"/>
      <p:boldItalic r:id="rId18"/>
    </p:embeddedFont>
    <p:embeddedFont>
      <p:font typeface="Montserrat"/>
      <p:bold r:id="rId19"/>
      <p:boldItalic r:id="rId20"/>
    </p:embeddedFont>
    <p:embeddedFont>
      <p:font typeface="EB Garamond"/>
      <p:regular r:id="rId21"/>
      <p:bold r:id="rId22"/>
      <p:italic r:id="rId23"/>
      <p:boldItalic r:id="rId24"/>
    </p:embeddedFont>
    <p:embeddedFont>
      <p:font typeface="Average"/>
      <p:regular r:id="rId25"/>
    </p:embeddedFont>
    <p:embeddedFont>
      <p:font typeface="Abhaya Libre"/>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8" roundtripDataSignature="AMtx7mgj2iCQwW12KsCjZ8YGHRNdRNBi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22" Type="http://schemas.openxmlformats.org/officeDocument/2006/relationships/font" Target="fonts/EBGaramond-bold.fntdata"/><Relationship Id="rId21" Type="http://schemas.openxmlformats.org/officeDocument/2006/relationships/font" Target="fonts/EBGaramond-regular.fntdata"/><Relationship Id="rId24" Type="http://schemas.openxmlformats.org/officeDocument/2006/relationships/font" Target="fonts/EBGaramond-boldItalic.fntdata"/><Relationship Id="rId23" Type="http://schemas.openxmlformats.org/officeDocument/2006/relationships/font" Target="fonts/EBGaramon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bhayaLibre-regular.fntdata"/><Relationship Id="rId25" Type="http://schemas.openxmlformats.org/officeDocument/2006/relationships/font" Target="fonts/Average-regular.fntdata"/><Relationship Id="rId28" Type="http://customschemas.google.com/relationships/presentationmetadata" Target="metadata"/><Relationship Id="rId27" Type="http://schemas.openxmlformats.org/officeDocument/2006/relationships/font" Target="fonts/AbhayaLibre-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MontserratSemiBold-regular.fntdata"/><Relationship Id="rId14" Type="http://schemas.openxmlformats.org/officeDocument/2006/relationships/slide" Target="slides/slide9.xml"/><Relationship Id="rId17" Type="http://schemas.openxmlformats.org/officeDocument/2006/relationships/font" Target="fonts/MontserratSemiBold-italic.fntdata"/><Relationship Id="rId16" Type="http://schemas.openxmlformats.org/officeDocument/2006/relationships/font" Target="fonts/MontserratSemiBold-bold.fntdata"/><Relationship Id="rId19" Type="http://schemas.openxmlformats.org/officeDocument/2006/relationships/font" Target="fonts/Montserrat-bold.fntdata"/><Relationship Id="rId18" Type="http://schemas.openxmlformats.org/officeDocument/2006/relationships/font" Target="fonts/MontserratSemiBold-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Average"/>
              <a:buChar char="●"/>
            </a:pPr>
            <a:r>
              <a:rPr lang="en-US" sz="1200">
                <a:solidFill>
                  <a:schemeClr val="dk1"/>
                </a:solidFill>
                <a:latin typeface="Average"/>
                <a:ea typeface="Average"/>
                <a:cs typeface="Average"/>
                <a:sym typeface="Average"/>
              </a:rPr>
              <a:t>Dream Catcher is a productivity application that will be available on android.</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lang="en-US" sz="1200">
                <a:solidFill>
                  <a:schemeClr val="dk1"/>
                </a:solidFill>
                <a:latin typeface="Average"/>
                <a:ea typeface="Average"/>
                <a:cs typeface="Average"/>
                <a:sym typeface="Average"/>
              </a:rPr>
              <a:t>This application will allow for users to create bucket lists and add tasks to these lists. </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lang="en-US" sz="1200">
                <a:solidFill>
                  <a:schemeClr val="dk1"/>
                </a:solidFill>
                <a:latin typeface="Average"/>
                <a:ea typeface="Average"/>
                <a:cs typeface="Average"/>
                <a:sym typeface="Average"/>
              </a:rPr>
              <a:t>The user will be able to customize the lists according to the type of tasks that are within the list. The user will be able to name the lists as well as attach pictures and descriptions.</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lang="en-US" sz="1200">
                <a:solidFill>
                  <a:schemeClr val="dk1"/>
                </a:solidFill>
                <a:latin typeface="Average"/>
                <a:ea typeface="Average"/>
                <a:cs typeface="Average"/>
                <a:sym typeface="Average"/>
              </a:rPr>
              <a:t>The tasks will also be able to be customized. The user will be able to create deadlines for the tasks and also give each task a priority level.</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lang="en-US" sz="1200">
                <a:solidFill>
                  <a:schemeClr val="dk1"/>
                </a:solidFill>
                <a:latin typeface="Average"/>
                <a:ea typeface="Average"/>
                <a:cs typeface="Average"/>
                <a:sym typeface="Average"/>
              </a:rPr>
              <a:t>Users will be able choose if they want to share lists with other users so that users can find inspiration from others. They will also be able to create collaborative lists so that users can work together on finishing tasks.</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lang="en-US" sz="1200">
                <a:solidFill>
                  <a:schemeClr val="dk1"/>
                </a:solidFill>
                <a:latin typeface="Average"/>
                <a:ea typeface="Average"/>
                <a:cs typeface="Average"/>
                <a:sym typeface="Average"/>
              </a:rPr>
              <a:t>The application will  also feature a statistics section so that users can see certain things like how long a task or list took to complete as well as how many tasks are completed as well as not completed.</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85000"/>
              </a:lnSpc>
              <a:spcBef>
                <a:spcPts val="0"/>
              </a:spcBef>
              <a:spcAft>
                <a:spcPts val="0"/>
              </a:spcAft>
              <a:buClr>
                <a:schemeClr val="dk1"/>
              </a:buClr>
              <a:buSzPts val="1200"/>
              <a:buFont typeface="Average"/>
              <a:buChar char="●"/>
            </a:pPr>
            <a:r>
              <a:rPr b="1" lang="en-US" sz="1200">
                <a:solidFill>
                  <a:schemeClr val="dk1"/>
                </a:solidFill>
                <a:latin typeface="Average"/>
                <a:ea typeface="Average"/>
                <a:cs typeface="Average"/>
                <a:sym typeface="Average"/>
              </a:rPr>
              <a:t>Bucket List Maker: Check Marks: </a:t>
            </a:r>
            <a:r>
              <a:rPr lang="en-US" sz="1200">
                <a:solidFill>
                  <a:schemeClr val="dk1"/>
                </a:solidFill>
                <a:latin typeface="Average"/>
                <a:ea typeface="Average"/>
                <a:cs typeface="Average"/>
                <a:sym typeface="Average"/>
              </a:rPr>
              <a:t>This is a free IOS/Android application with the main feature being the app's pre-made lists, which can be accessed after purchasing them. The app also allows you to create your own bucket lists and track your progress.</a:t>
            </a:r>
            <a:endParaRPr sz="1200">
              <a:solidFill>
                <a:schemeClr val="dk1"/>
              </a:solidFill>
              <a:latin typeface="Average"/>
              <a:ea typeface="Average"/>
              <a:cs typeface="Average"/>
              <a:sym typeface="Average"/>
            </a:endParaRPr>
          </a:p>
          <a:p>
            <a:pPr indent="-304800" lvl="0" marL="457200" rtl="0" algn="l">
              <a:lnSpc>
                <a:spcPct val="115000"/>
              </a:lnSpc>
              <a:spcBef>
                <a:spcPts val="1000"/>
              </a:spcBef>
              <a:spcAft>
                <a:spcPts val="0"/>
              </a:spcAft>
              <a:buClr>
                <a:schemeClr val="dk1"/>
              </a:buClr>
              <a:buSzPts val="1200"/>
              <a:buFont typeface="Average"/>
              <a:buChar char="●"/>
            </a:pPr>
            <a:r>
              <a:rPr b="1" lang="en-US" sz="1200">
                <a:solidFill>
                  <a:schemeClr val="dk1"/>
                </a:solidFill>
                <a:latin typeface="Average"/>
                <a:ea typeface="Average"/>
                <a:cs typeface="Average"/>
                <a:sym typeface="Average"/>
              </a:rPr>
              <a:t>Bucket: A Bucket List App: </a:t>
            </a:r>
            <a:r>
              <a:rPr lang="en-US" sz="1200">
                <a:solidFill>
                  <a:schemeClr val="dk1"/>
                </a:solidFill>
                <a:latin typeface="Average"/>
                <a:ea typeface="Average"/>
                <a:cs typeface="Average"/>
                <a:sym typeface="Average"/>
              </a:rPr>
              <a:t>This is a social media bucket list application. Users can make bucket lists that are filled with “buckets” and these lists can be shared to other users. Bucket is focused on the community within the application, users can find inspiration for their bucket lists by visiting the explore page or other users pages.</a:t>
            </a:r>
            <a:endParaRPr sz="1200">
              <a:solidFill>
                <a:schemeClr val="dk1"/>
              </a:solidFill>
              <a:latin typeface="Average"/>
              <a:ea typeface="Average"/>
              <a:cs typeface="Average"/>
              <a:sym typeface="Average"/>
            </a:endParaRPr>
          </a:p>
          <a:p>
            <a:pPr indent="-304800" lvl="0" marL="457200" rtl="0" algn="l">
              <a:lnSpc>
                <a:spcPct val="115000"/>
              </a:lnSpc>
              <a:spcBef>
                <a:spcPts val="1000"/>
              </a:spcBef>
              <a:spcAft>
                <a:spcPts val="0"/>
              </a:spcAft>
              <a:buClr>
                <a:schemeClr val="dk1"/>
              </a:buClr>
              <a:buSzPts val="1200"/>
              <a:buFont typeface="Average"/>
              <a:buChar char="●"/>
            </a:pPr>
            <a:r>
              <a:rPr b="1" lang="en-US" sz="1200">
                <a:solidFill>
                  <a:schemeClr val="dk1"/>
                </a:solidFill>
                <a:latin typeface="Average"/>
                <a:ea typeface="Average"/>
                <a:cs typeface="Average"/>
                <a:sym typeface="Average"/>
              </a:rPr>
              <a:t>iBucket: Bucket List: </a:t>
            </a:r>
            <a:r>
              <a:rPr lang="en-US" sz="1200">
                <a:solidFill>
                  <a:schemeClr val="dk1"/>
                </a:solidFill>
                <a:latin typeface="Average"/>
                <a:ea typeface="Average"/>
                <a:cs typeface="Average"/>
                <a:sym typeface="Average"/>
              </a:rPr>
              <a:t>This is a bucket list app that is centered around travel. You can make lists and add goals to these lists. Because it’s focused on travel, there is a map that will have a pin at all the places on your list. There is also a feature so you can track how many countries you have visited. </a:t>
            </a:r>
            <a:endParaRPr sz="1200">
              <a:solidFill>
                <a:schemeClr val="dk1"/>
              </a:solidFill>
              <a:latin typeface="Average"/>
              <a:ea typeface="Average"/>
              <a:cs typeface="Average"/>
              <a:sym typeface="Average"/>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Average"/>
              <a:buChar char="●"/>
            </a:pPr>
            <a:r>
              <a:rPr lang="en-US" sz="1400">
                <a:solidFill>
                  <a:schemeClr val="dk1"/>
                </a:solidFill>
                <a:latin typeface="Average"/>
                <a:ea typeface="Average"/>
                <a:cs typeface="Average"/>
                <a:sym typeface="Average"/>
              </a:rPr>
              <a:t>The main difference between our application and other similar applications is that our application promotes freedom for the users. Lists can be created, styled, and named according to the users instructions. </a:t>
            </a:r>
            <a:endParaRPr sz="1400">
              <a:solidFill>
                <a:schemeClr val="dk1"/>
              </a:solidFill>
              <a:latin typeface="Average"/>
              <a:ea typeface="Average"/>
              <a:cs typeface="Average"/>
              <a:sym typeface="Average"/>
            </a:endParaRPr>
          </a:p>
          <a:p>
            <a:pPr indent="-317500" lvl="0" marL="457200" rtl="0" algn="l">
              <a:lnSpc>
                <a:spcPct val="115000"/>
              </a:lnSpc>
              <a:spcBef>
                <a:spcPts val="0"/>
              </a:spcBef>
              <a:spcAft>
                <a:spcPts val="0"/>
              </a:spcAft>
              <a:buClr>
                <a:schemeClr val="dk1"/>
              </a:buClr>
              <a:buSzPts val="1400"/>
              <a:buFont typeface="Average"/>
              <a:buChar char="●"/>
            </a:pPr>
            <a:r>
              <a:rPr lang="en-US" sz="1400">
                <a:solidFill>
                  <a:schemeClr val="dk1"/>
                </a:solidFill>
                <a:latin typeface="Average"/>
                <a:ea typeface="Average"/>
                <a:cs typeface="Average"/>
                <a:sym typeface="Average"/>
              </a:rPr>
              <a:t>Our application promotes freedom in the sharing sense as well. Users can choose to make their lists private or public so that they are in control over who is able to view them.</a:t>
            </a:r>
            <a:endParaRPr sz="1400">
              <a:solidFill>
                <a:schemeClr val="dk1"/>
              </a:solidFill>
              <a:latin typeface="Average"/>
              <a:ea typeface="Average"/>
              <a:cs typeface="Average"/>
              <a:sym typeface="Average"/>
            </a:endParaRPr>
          </a:p>
          <a:p>
            <a:pPr indent="-317500" lvl="0" marL="457200" rtl="0" algn="l">
              <a:lnSpc>
                <a:spcPct val="115000"/>
              </a:lnSpc>
              <a:spcBef>
                <a:spcPts val="0"/>
              </a:spcBef>
              <a:spcAft>
                <a:spcPts val="0"/>
              </a:spcAft>
              <a:buClr>
                <a:schemeClr val="dk1"/>
              </a:buClr>
              <a:buSzPts val="1400"/>
              <a:buFont typeface="Average"/>
              <a:buChar char="●"/>
            </a:pPr>
            <a:r>
              <a:rPr lang="en-US" sz="1400">
                <a:solidFill>
                  <a:schemeClr val="dk1"/>
                </a:solidFill>
                <a:latin typeface="Average"/>
                <a:ea typeface="Average"/>
                <a:cs typeface="Average"/>
                <a:sym typeface="Average"/>
              </a:rPr>
              <a:t>This application will also feature something that the similar applications don’t address and that is motivation to complete their tasks within the list. Our application will feature motivational messages about their tasks prior to completion as well as upon completion of a task.</a:t>
            </a:r>
            <a:endParaRPr sz="1400">
              <a:solidFill>
                <a:schemeClr val="dk1"/>
              </a:solidFill>
              <a:latin typeface="Average"/>
              <a:ea typeface="Average"/>
              <a:cs typeface="Average"/>
              <a:sym typeface="Average"/>
            </a:endParaRPr>
          </a:p>
          <a:p>
            <a:pPr indent="0" lvl="0" marL="0" rtl="0" algn="l">
              <a:spcBef>
                <a:spcPts val="1200"/>
              </a:spcBef>
              <a:spcAft>
                <a:spcPts val="0"/>
              </a:spcAft>
              <a:buNone/>
            </a:pPr>
            <a:r>
              <a:t/>
            </a:r>
            <a:endParaRPr/>
          </a:p>
        </p:txBody>
      </p:sp>
      <p:sp>
        <p:nvSpPr>
          <p:cNvPr id="143" name="Google Shape;14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Average"/>
              <a:buChar char="●"/>
            </a:pPr>
            <a:r>
              <a:rPr lang="en-US" sz="1200">
                <a:solidFill>
                  <a:schemeClr val="dk1"/>
                </a:solidFill>
                <a:latin typeface="Average"/>
                <a:ea typeface="Average"/>
                <a:cs typeface="Average"/>
                <a:sym typeface="Average"/>
              </a:rPr>
              <a:t>As a user I want to be able to create separate folders within the application so that I can put certain events/plans in specific categories.</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lang="en-US" sz="1200">
                <a:solidFill>
                  <a:schemeClr val="dk1"/>
                </a:solidFill>
                <a:latin typeface="Average"/>
                <a:ea typeface="Average"/>
                <a:cs typeface="Average"/>
                <a:sym typeface="Average"/>
              </a:rPr>
              <a:t>As a user I want to be able to have the option to share my bucket list with friends and other users of the application so that they can see my list.</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lang="en-US" sz="1200">
                <a:solidFill>
                  <a:schemeClr val="dk1"/>
                </a:solidFill>
                <a:latin typeface="Average"/>
                <a:ea typeface="Average"/>
                <a:cs typeface="Average"/>
                <a:sym typeface="Average"/>
              </a:rPr>
              <a:t>As a user I want the ability to set up a collaborative bucket list so that my friends or significant other can add things we wish to do together.</a:t>
            </a:r>
            <a:endParaRPr sz="1200">
              <a:solidFill>
                <a:schemeClr val="dk1"/>
              </a:solidFill>
              <a:latin typeface="Average"/>
              <a:ea typeface="Average"/>
              <a:cs typeface="Average"/>
              <a:sym typeface="Average"/>
            </a:endParaRPr>
          </a:p>
          <a:p>
            <a:pPr indent="0" lvl="0" marL="457200" rtl="0" algn="l">
              <a:lnSpc>
                <a:spcPct val="115000"/>
              </a:lnSpc>
              <a:spcBef>
                <a:spcPts val="1200"/>
              </a:spcBef>
              <a:spcAft>
                <a:spcPts val="1200"/>
              </a:spcAft>
              <a:buNone/>
            </a:pPr>
            <a:r>
              <a:t/>
            </a:r>
            <a:endParaRPr sz="500">
              <a:solidFill>
                <a:schemeClr val="dk1"/>
              </a:solidFill>
            </a:endParaRPr>
          </a:p>
        </p:txBody>
      </p:sp>
      <p:sp>
        <p:nvSpPr>
          <p:cNvPr id="159" name="Google Shape;15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Average"/>
              <a:buChar char="●"/>
            </a:pPr>
            <a:r>
              <a:rPr lang="en-US" sz="1200">
                <a:solidFill>
                  <a:schemeClr val="dk1"/>
                </a:solidFill>
                <a:latin typeface="Average"/>
                <a:ea typeface="Average"/>
                <a:cs typeface="Average"/>
                <a:sym typeface="Average"/>
              </a:rPr>
              <a:t>As a user I want to be able to add a deadline to an entry so that I am motivated to complete the task.</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lang="en-US" sz="1200">
                <a:solidFill>
                  <a:schemeClr val="dk1"/>
                </a:solidFill>
                <a:latin typeface="Average"/>
                <a:ea typeface="Average"/>
                <a:cs typeface="Average"/>
                <a:sym typeface="Average"/>
              </a:rPr>
              <a:t>As a user I want to be able to have the option to attach a picture with my entries so that I can have a visual representation of my entry.</a:t>
            </a:r>
            <a:endParaRPr sz="1200">
              <a:solidFill>
                <a:schemeClr val="dk1"/>
              </a:solidFill>
              <a:latin typeface="Average"/>
              <a:ea typeface="Average"/>
              <a:cs typeface="Average"/>
              <a:sym typeface="Average"/>
            </a:endParaRPr>
          </a:p>
          <a:p>
            <a:pPr indent="-304800" lvl="0" marL="457200" rtl="0" algn="l">
              <a:lnSpc>
                <a:spcPct val="115000"/>
              </a:lnSpc>
              <a:spcBef>
                <a:spcPts val="0"/>
              </a:spcBef>
              <a:spcAft>
                <a:spcPts val="0"/>
              </a:spcAft>
              <a:buClr>
                <a:schemeClr val="dk1"/>
              </a:buClr>
              <a:buSzPts val="1200"/>
              <a:buFont typeface="Average"/>
              <a:buChar char="●"/>
            </a:pPr>
            <a:r>
              <a:rPr lang="en-US" sz="1200">
                <a:solidFill>
                  <a:schemeClr val="dk1"/>
                </a:solidFill>
                <a:latin typeface="Average"/>
                <a:ea typeface="Average"/>
                <a:cs typeface="Average"/>
                <a:sym typeface="Average"/>
              </a:rPr>
              <a:t>As a user I want to be able to sort my entries based on priority so that I know which entries I would like to complete first.</a:t>
            </a:r>
            <a:endParaRPr/>
          </a:p>
        </p:txBody>
      </p:sp>
      <p:sp>
        <p:nvSpPr>
          <p:cNvPr id="177" name="Google Shape;17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When designing our preliminary user interface some goals we </a:t>
            </a:r>
            <a:r>
              <a:rPr lang="en-US">
                <a:solidFill>
                  <a:schemeClr val="dk1"/>
                </a:solidFill>
              </a:rPr>
              <a:t>had were to keep it simple, intuitive, fun, engaging, and customizable for each user. </a:t>
            </a:r>
            <a:endParaRPr>
              <a:solidFill>
                <a:schemeClr val="dk1"/>
              </a:solidFill>
            </a:endParaRPr>
          </a:p>
          <a:p>
            <a:pPr indent="0" lvl="0" marL="0" rtl="0" algn="l">
              <a:spcBef>
                <a:spcPts val="0"/>
              </a:spcBef>
              <a:spcAft>
                <a:spcPts val="0"/>
              </a:spcAft>
              <a:buNone/>
            </a:pPr>
            <a:r>
              <a:rPr lang="en-US">
                <a:solidFill>
                  <a:schemeClr val="dk1"/>
                </a:solidFill>
              </a:rPr>
              <a:t>From </a:t>
            </a:r>
            <a:r>
              <a:rPr lang="en-US">
                <a:solidFill>
                  <a:schemeClr val="dk1"/>
                </a:solidFill>
              </a:rPr>
              <a:t>left</a:t>
            </a:r>
            <a:r>
              <a:rPr lang="en-US">
                <a:solidFill>
                  <a:schemeClr val="dk1"/>
                </a:solidFill>
              </a:rPr>
              <a:t> to right we have the initial screen a user would see, the login &amp; signup screen.</a:t>
            </a:r>
            <a:endParaRPr>
              <a:solidFill>
                <a:schemeClr val="dk1"/>
              </a:solidFill>
            </a:endParaRPr>
          </a:p>
          <a:p>
            <a:pPr indent="0" lvl="0" marL="0" rtl="0" algn="l">
              <a:spcBef>
                <a:spcPts val="0"/>
              </a:spcBef>
              <a:spcAft>
                <a:spcPts val="0"/>
              </a:spcAft>
              <a:buNone/>
            </a:pPr>
            <a:r>
              <a:rPr lang="en-US">
                <a:solidFill>
                  <a:schemeClr val="dk1"/>
                </a:solidFill>
              </a:rPr>
              <a:t>Next is the catalog of bucket lists, specific to each user.</a:t>
            </a:r>
            <a:endParaRPr>
              <a:solidFill>
                <a:schemeClr val="dk1"/>
              </a:solidFill>
            </a:endParaRPr>
          </a:p>
          <a:p>
            <a:pPr indent="0" lvl="0" marL="0" rtl="0" algn="l">
              <a:spcBef>
                <a:spcPts val="0"/>
              </a:spcBef>
              <a:spcAft>
                <a:spcPts val="0"/>
              </a:spcAft>
              <a:buNone/>
            </a:pPr>
            <a:r>
              <a:rPr lang="en-US">
                <a:solidFill>
                  <a:schemeClr val="dk1"/>
                </a:solidFill>
              </a:rPr>
              <a:t>The middle image is the menu, accessible from the 3 horizontal lines in the top left corner.</a:t>
            </a:r>
            <a:endParaRPr>
              <a:solidFill>
                <a:schemeClr val="dk1"/>
              </a:solidFill>
            </a:endParaRPr>
          </a:p>
          <a:p>
            <a:pPr indent="0" lvl="0" marL="0" rtl="0" algn="l">
              <a:spcBef>
                <a:spcPts val="0"/>
              </a:spcBef>
              <a:spcAft>
                <a:spcPts val="0"/>
              </a:spcAft>
              <a:buNone/>
            </a:pPr>
            <a:r>
              <a:rPr lang="en-US">
                <a:solidFill>
                  <a:schemeClr val="dk1"/>
                </a:solidFill>
              </a:rPr>
              <a:t>The next image, with the brown paper bag is an example of a shared bucket, these users are sharing a list of food, and each user can add a new item to the list by tapping the “new item” button in the bottom right corner.</a:t>
            </a:r>
            <a:endParaRPr>
              <a:solidFill>
                <a:schemeClr val="dk1"/>
              </a:solidFill>
            </a:endParaRPr>
          </a:p>
          <a:p>
            <a:pPr indent="0" lvl="0" marL="0" rtl="0" algn="l">
              <a:spcBef>
                <a:spcPts val="0"/>
              </a:spcBef>
              <a:spcAft>
                <a:spcPts val="0"/>
              </a:spcAft>
              <a:buNone/>
            </a:pPr>
            <a:r>
              <a:rPr lang="en-US">
                <a:solidFill>
                  <a:schemeClr val="dk1"/>
                </a:solidFill>
              </a:rPr>
              <a:t>Finally</a:t>
            </a:r>
            <a:r>
              <a:rPr lang="en-US">
                <a:solidFill>
                  <a:schemeClr val="dk1"/>
                </a:solidFill>
              </a:rPr>
              <a:t>, the last is what users will see as their profile screen. From here they can customize their profiles including name and image!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p>
        </p:txBody>
      </p:sp>
      <p:sp>
        <p:nvSpPr>
          <p:cNvPr id="196" name="Google Shape;19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If anybody has any questions about Dream Catcher our team would be happy to answer them at this time!</a:t>
            </a:r>
            <a:endParaRPr/>
          </a:p>
        </p:txBody>
      </p:sp>
      <p:sp>
        <p:nvSpPr>
          <p:cNvPr id="212" name="Google Shape;21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Thank you all for your attention, we are looking forward to your feedback!</a:t>
            </a:r>
            <a:endParaRPr/>
          </a:p>
        </p:txBody>
      </p:sp>
      <p:sp>
        <p:nvSpPr>
          <p:cNvPr id="224" name="Google Shape;22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9"/>
          <p:cNvSpPr/>
          <p:nvPr>
            <p:ph idx="2" type="pic"/>
          </p:nvPr>
        </p:nvSpPr>
        <p:spPr>
          <a:xfrm>
            <a:off x="1792288" y="612775"/>
            <a:ext cx="5486400" cy="4114800"/>
          </a:xfrm>
          <a:prstGeom prst="rect">
            <a:avLst/>
          </a:prstGeom>
          <a:noFill/>
          <a:ln>
            <a:noFill/>
          </a:ln>
        </p:spPr>
      </p:sp>
      <p:sp>
        <p:nvSpPr>
          <p:cNvPr id="64" name="Google Shape;64;p1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 Id="rId4" Type="http://schemas.openxmlformats.org/officeDocument/2006/relationships/hyperlink" Target="http://drive.google.com/file/d/1yrMbQa9Y5uykxAQ_Jq2NY8eKAFEQGgFh/view" TargetMode="External"/><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5.png"/><Relationship Id="rId9"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4.png"/><Relationship Id="rId7" Type="http://schemas.openxmlformats.org/officeDocument/2006/relationships/image" Target="../media/image3.png"/><Relationship Id="rId8"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2.png"/><Relationship Id="rId5" Type="http://schemas.openxmlformats.org/officeDocument/2006/relationships/image" Target="../media/image19.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65B6D"/>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3656631" y="512064"/>
            <a:ext cx="1830738" cy="2054910"/>
          </a:xfrm>
          <a:prstGeom prst="rect">
            <a:avLst/>
          </a:prstGeom>
          <a:noFill/>
          <a:ln>
            <a:noFill/>
          </a:ln>
        </p:spPr>
      </p:pic>
      <p:sp>
        <p:nvSpPr>
          <p:cNvPr id="85" name="Google Shape;85;p1"/>
          <p:cNvSpPr txBox="1"/>
          <p:nvPr/>
        </p:nvSpPr>
        <p:spPr>
          <a:xfrm>
            <a:off x="1629025" y="2724407"/>
            <a:ext cx="5885950" cy="696322"/>
          </a:xfrm>
          <a:prstGeom prst="rect">
            <a:avLst/>
          </a:prstGeom>
          <a:noFill/>
          <a:ln>
            <a:noFill/>
          </a:ln>
        </p:spPr>
        <p:txBody>
          <a:bodyPr anchorCtr="0" anchor="t" bIns="0" lIns="0" spcFirstLastPara="1" rIns="0" wrap="square" tIns="0">
            <a:spAutoFit/>
          </a:bodyPr>
          <a:lstStyle/>
          <a:p>
            <a:pPr indent="0" lvl="0" marL="0" marR="0" rtl="0" algn="ctr">
              <a:lnSpc>
                <a:spcPct val="140058"/>
              </a:lnSpc>
              <a:spcBef>
                <a:spcPts val="0"/>
              </a:spcBef>
              <a:spcAft>
                <a:spcPts val="0"/>
              </a:spcAft>
              <a:buNone/>
            </a:pPr>
            <a:r>
              <a:rPr b="1" i="0" lang="en-US" sz="4084" u="none" cap="none" strike="noStrike">
                <a:solidFill>
                  <a:srgbClr val="F2F1EC"/>
                </a:solidFill>
                <a:latin typeface="Montserrat"/>
                <a:ea typeface="Montserrat"/>
                <a:cs typeface="Montserrat"/>
                <a:sym typeface="Montserrat"/>
              </a:rPr>
              <a:t> DREAM CATCHER</a:t>
            </a:r>
            <a:endParaRPr/>
          </a:p>
        </p:txBody>
      </p:sp>
      <p:sp>
        <p:nvSpPr>
          <p:cNvPr id="86" name="Google Shape;86;p1"/>
          <p:cNvSpPr txBox="1"/>
          <p:nvPr/>
        </p:nvSpPr>
        <p:spPr>
          <a:xfrm>
            <a:off x="1872857" y="3509162"/>
            <a:ext cx="5398286" cy="416168"/>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365" u="none" cap="none" strike="noStrike">
                <a:solidFill>
                  <a:srgbClr val="F2F1EC"/>
                </a:solidFill>
                <a:latin typeface="Montserrat SemiBold"/>
                <a:ea typeface="Montserrat SemiBold"/>
                <a:cs typeface="Montserrat SemiBold"/>
                <a:sym typeface="Montserrat SemiBold"/>
              </a:rPr>
              <a:t>APPLICATION PROPOSAL</a:t>
            </a:r>
            <a:endParaRPr/>
          </a:p>
        </p:txBody>
      </p:sp>
      <p:sp>
        <p:nvSpPr>
          <p:cNvPr id="87" name="Google Shape;87;p1"/>
          <p:cNvSpPr txBox="1"/>
          <p:nvPr/>
        </p:nvSpPr>
        <p:spPr>
          <a:xfrm>
            <a:off x="92840" y="4659491"/>
            <a:ext cx="4044295" cy="336550"/>
          </a:xfrm>
          <a:prstGeom prst="rect">
            <a:avLst/>
          </a:prstGeom>
          <a:noFill/>
          <a:ln>
            <a:noFill/>
          </a:ln>
        </p:spPr>
        <p:txBody>
          <a:bodyPr anchorCtr="0" anchor="t" bIns="0" lIns="0" spcFirstLastPara="1" rIns="0" wrap="square" tIns="0">
            <a:spAutoFit/>
          </a:bodyPr>
          <a:lstStyle/>
          <a:p>
            <a:pPr indent="0" lvl="0" marL="0" marR="0" rtl="0" algn="ctr">
              <a:lnSpc>
                <a:spcPct val="140040"/>
              </a:lnSpc>
              <a:spcBef>
                <a:spcPts val="0"/>
              </a:spcBef>
              <a:spcAft>
                <a:spcPts val="0"/>
              </a:spcAft>
              <a:buNone/>
            </a:pPr>
            <a:r>
              <a:rPr b="1" i="0" lang="en-US" sz="999" u="none" cap="none" strike="noStrike">
                <a:solidFill>
                  <a:srgbClr val="F0EFEC"/>
                </a:solidFill>
                <a:latin typeface="Montserrat SemiBold"/>
                <a:ea typeface="Montserrat SemiBold"/>
                <a:cs typeface="Montserrat SemiBold"/>
                <a:sym typeface="Montserrat SemiBold"/>
              </a:rPr>
              <a:t>Prepared by: Brody Looney, Callie Samson, Elijah Story, Finn Jacobs, &amp; Hunter McDaniels-Rossiter</a:t>
            </a:r>
            <a:endParaRPr/>
          </a:p>
        </p:txBody>
      </p:sp>
      <p:sp>
        <p:nvSpPr>
          <p:cNvPr id="88" name="Google Shape;88;p1"/>
          <p:cNvSpPr txBox="1"/>
          <p:nvPr/>
        </p:nvSpPr>
        <p:spPr>
          <a:xfrm>
            <a:off x="7914425" y="4714238"/>
            <a:ext cx="1083568" cy="208005"/>
          </a:xfrm>
          <a:prstGeom prst="rect">
            <a:avLst/>
          </a:prstGeom>
          <a:noFill/>
          <a:ln>
            <a:noFill/>
          </a:ln>
        </p:spPr>
        <p:txBody>
          <a:bodyPr anchorCtr="0" anchor="t" bIns="0" lIns="0" spcFirstLastPara="1" rIns="0" wrap="square" tIns="0">
            <a:spAutoFit/>
          </a:bodyPr>
          <a:lstStyle/>
          <a:p>
            <a:pPr indent="0" lvl="0" marL="0" marR="0" rtl="0" algn="ctr">
              <a:lnSpc>
                <a:spcPct val="140084"/>
              </a:lnSpc>
              <a:spcBef>
                <a:spcPts val="0"/>
              </a:spcBef>
              <a:spcAft>
                <a:spcPts val="0"/>
              </a:spcAft>
              <a:buNone/>
            </a:pPr>
            <a:r>
              <a:rPr b="1" i="0" lang="en-US" sz="1185" u="none" cap="none" strike="noStrike">
                <a:solidFill>
                  <a:srgbClr val="F0EFEC"/>
                </a:solidFill>
                <a:latin typeface="Montserrat"/>
                <a:ea typeface="Montserrat"/>
                <a:cs typeface="Montserrat"/>
                <a:sym typeface="Montserrat"/>
              </a:rPr>
              <a:t>GROUP 8</a:t>
            </a:r>
            <a:endParaRPr/>
          </a:p>
        </p:txBody>
      </p:sp>
      <p:cxnSp>
        <p:nvCxnSpPr>
          <p:cNvPr id="89" name="Google Shape;89;p1"/>
          <p:cNvCxnSpPr/>
          <p:nvPr/>
        </p:nvCxnSpPr>
        <p:spPr>
          <a:xfrm>
            <a:off x="4194285" y="4832528"/>
            <a:ext cx="3720140" cy="0"/>
          </a:xfrm>
          <a:prstGeom prst="straightConnector1">
            <a:avLst/>
          </a:prstGeom>
          <a:noFill/>
          <a:ln cap="flat" cmpd="sng" w="9525">
            <a:solidFill>
              <a:srgbClr val="F0EFEC"/>
            </a:solidFill>
            <a:prstDash val="solid"/>
            <a:round/>
            <a:headEnd len="sm" w="sm" type="none"/>
            <a:tailEnd len="sm" w="sm" type="none"/>
          </a:ln>
        </p:spPr>
      </p:cxnSp>
      <p:pic>
        <p:nvPicPr>
          <p:cNvPr id="90" name="Google Shape;90;p1" title="PropPres2.mp3">
            <a:hlinkClick r:id="rId4"/>
          </p:cNvPr>
          <p:cNvPicPr preferRelativeResize="0"/>
          <p:nvPr/>
        </p:nvPicPr>
        <p:blipFill>
          <a:blip r:embed="rId5">
            <a:alphaModFix/>
          </a:blip>
          <a:stretch>
            <a:fillRect/>
          </a:stretch>
        </p:blipFill>
        <p:spPr>
          <a:xfrm>
            <a:off x="152400" y="152400"/>
            <a:ext cx="457200" cy="45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1EC"/>
        </a:solidFill>
      </p:bgPr>
    </p:bg>
    <p:spTree>
      <p:nvGrpSpPr>
        <p:cNvPr id="94" name="Shape 94"/>
        <p:cNvGrpSpPr/>
        <p:nvPr/>
      </p:nvGrpSpPr>
      <p:grpSpPr>
        <a:xfrm>
          <a:off x="0" y="0"/>
          <a:ext cx="0" cy="0"/>
          <a:chOff x="0" y="0"/>
          <a:chExt cx="0" cy="0"/>
        </a:xfrm>
      </p:grpSpPr>
      <p:sp>
        <p:nvSpPr>
          <p:cNvPr id="95" name="Google Shape;95;p2"/>
          <p:cNvSpPr txBox="1"/>
          <p:nvPr/>
        </p:nvSpPr>
        <p:spPr>
          <a:xfrm>
            <a:off x="367838" y="179640"/>
            <a:ext cx="4520287" cy="33242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US" sz="2587" u="none" cap="none" strike="noStrike">
                <a:solidFill>
                  <a:srgbClr val="365B6D"/>
                </a:solidFill>
                <a:latin typeface="Montserrat"/>
                <a:ea typeface="Montserrat"/>
                <a:cs typeface="Montserrat"/>
                <a:sym typeface="Montserrat"/>
              </a:rPr>
              <a:t>APPLICATION OVERVIEW</a:t>
            </a:r>
            <a:endParaRPr/>
          </a:p>
        </p:txBody>
      </p:sp>
      <p:grpSp>
        <p:nvGrpSpPr>
          <p:cNvPr id="96" name="Google Shape;96;p2"/>
          <p:cNvGrpSpPr/>
          <p:nvPr/>
        </p:nvGrpSpPr>
        <p:grpSpPr>
          <a:xfrm>
            <a:off x="367838" y="662312"/>
            <a:ext cx="8339545" cy="709050"/>
            <a:chOff x="0" y="0"/>
            <a:chExt cx="11119393" cy="945399"/>
          </a:xfrm>
        </p:grpSpPr>
        <p:sp>
          <p:nvSpPr>
            <p:cNvPr id="97" name="Google Shape;97;p2"/>
            <p:cNvSpPr/>
            <p:nvPr/>
          </p:nvSpPr>
          <p:spPr>
            <a:xfrm>
              <a:off x="0" y="0"/>
              <a:ext cx="11119393" cy="945399"/>
            </a:xfrm>
            <a:custGeom>
              <a:rect b="b" l="l" r="r" t="t"/>
              <a:pathLst>
                <a:path extrusionOk="0" h="773147" w="9093435">
                  <a:moveTo>
                    <a:pt x="8968975" y="773147"/>
                  </a:moveTo>
                  <a:lnTo>
                    <a:pt x="124460" y="773147"/>
                  </a:lnTo>
                  <a:cubicBezTo>
                    <a:pt x="55880" y="773147"/>
                    <a:pt x="0" y="717267"/>
                    <a:pt x="0" y="648687"/>
                  </a:cubicBezTo>
                  <a:lnTo>
                    <a:pt x="0" y="124460"/>
                  </a:lnTo>
                  <a:cubicBezTo>
                    <a:pt x="0" y="55880"/>
                    <a:pt x="55880" y="0"/>
                    <a:pt x="124460" y="0"/>
                  </a:cubicBezTo>
                  <a:lnTo>
                    <a:pt x="8968975" y="0"/>
                  </a:lnTo>
                  <a:cubicBezTo>
                    <a:pt x="9037555" y="0"/>
                    <a:pt x="9093435" y="55880"/>
                    <a:pt x="9093435" y="124460"/>
                  </a:cubicBezTo>
                  <a:lnTo>
                    <a:pt x="9093435" y="648687"/>
                  </a:lnTo>
                  <a:cubicBezTo>
                    <a:pt x="9093435" y="717267"/>
                    <a:pt x="9037555" y="773147"/>
                    <a:pt x="8968975" y="773147"/>
                  </a:cubicBezTo>
                  <a:close/>
                </a:path>
              </a:pathLst>
            </a:custGeom>
            <a:solidFill>
              <a:srgbClr val="365B6D">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txBox="1"/>
            <p:nvPr/>
          </p:nvSpPr>
          <p:spPr>
            <a:xfrm>
              <a:off x="157009" y="60331"/>
              <a:ext cx="10805400" cy="788100"/>
            </a:xfrm>
            <a:prstGeom prst="rect">
              <a:avLst/>
            </a:prstGeom>
            <a:noFill/>
            <a:ln>
              <a:noFill/>
            </a:ln>
          </p:spPr>
          <p:txBody>
            <a:bodyPr anchorCtr="0" anchor="t" bIns="0" lIns="0" spcFirstLastPara="1" rIns="0" wrap="square" tIns="0">
              <a:spAutoFit/>
            </a:bodyPr>
            <a:lstStyle/>
            <a:p>
              <a:pPr indent="-163892" lvl="1" marL="302259" marR="0" rtl="0" algn="l">
                <a:lnSpc>
                  <a:spcPct val="140028"/>
                </a:lnSpc>
                <a:spcBef>
                  <a:spcPts val="0"/>
                </a:spcBef>
                <a:spcAft>
                  <a:spcPts val="0"/>
                </a:spcAft>
                <a:buClr>
                  <a:srgbClr val="365B6D"/>
                </a:buClr>
                <a:buSzPts val="1600"/>
                <a:buFont typeface="EB Garamond"/>
                <a:buChar char="•"/>
              </a:pPr>
              <a:r>
                <a:rPr i="0" lang="en-US" sz="1600" u="none" cap="none" strike="noStrike">
                  <a:solidFill>
                    <a:srgbClr val="365B6D"/>
                  </a:solidFill>
                  <a:latin typeface="EB Garamond"/>
                  <a:ea typeface="EB Garamond"/>
                  <a:cs typeface="EB Garamond"/>
                  <a:sym typeface="EB Garamond"/>
                </a:rPr>
                <a:t>Dream Catcher is a productivity application that will be available on android. </a:t>
              </a:r>
              <a:endParaRPr sz="1600">
                <a:latin typeface="EB Garamond"/>
                <a:ea typeface="EB Garamond"/>
                <a:cs typeface="EB Garamond"/>
                <a:sym typeface="EB Garamond"/>
              </a:endParaRPr>
            </a:p>
            <a:p>
              <a:pPr indent="-163892" lvl="1" marL="302259" marR="0" rtl="0" algn="l">
                <a:lnSpc>
                  <a:spcPct val="140028"/>
                </a:lnSpc>
                <a:spcBef>
                  <a:spcPts val="0"/>
                </a:spcBef>
                <a:spcAft>
                  <a:spcPts val="0"/>
                </a:spcAft>
                <a:buClr>
                  <a:srgbClr val="365B6D"/>
                </a:buClr>
                <a:buSzPts val="1600"/>
                <a:buFont typeface="EB Garamond"/>
                <a:buChar char="•"/>
              </a:pPr>
              <a:r>
                <a:rPr i="0" lang="en-US" sz="1600" u="none" cap="none" strike="noStrike">
                  <a:solidFill>
                    <a:srgbClr val="365B6D"/>
                  </a:solidFill>
                  <a:latin typeface="EB Garamond"/>
                  <a:ea typeface="EB Garamond"/>
                  <a:cs typeface="EB Garamond"/>
                  <a:sym typeface="EB Garamond"/>
                </a:rPr>
                <a:t>This application will allow for users to create bucket lists and add tasks to these lists. </a:t>
              </a:r>
              <a:endParaRPr sz="1600">
                <a:latin typeface="EB Garamond"/>
                <a:ea typeface="EB Garamond"/>
                <a:cs typeface="EB Garamond"/>
                <a:sym typeface="EB Garamond"/>
              </a:endParaRPr>
            </a:p>
          </p:txBody>
        </p:sp>
      </p:grpSp>
      <p:grpSp>
        <p:nvGrpSpPr>
          <p:cNvPr id="99" name="Google Shape;99;p2"/>
          <p:cNvGrpSpPr/>
          <p:nvPr/>
        </p:nvGrpSpPr>
        <p:grpSpPr>
          <a:xfrm>
            <a:off x="367838" y="1494089"/>
            <a:ext cx="8339546" cy="1161363"/>
            <a:chOff x="0" y="0"/>
            <a:chExt cx="11119395" cy="1548484"/>
          </a:xfrm>
        </p:grpSpPr>
        <p:sp>
          <p:nvSpPr>
            <p:cNvPr id="100" name="Google Shape;100;p2"/>
            <p:cNvSpPr/>
            <p:nvPr/>
          </p:nvSpPr>
          <p:spPr>
            <a:xfrm>
              <a:off x="0" y="0"/>
              <a:ext cx="11119395" cy="1548484"/>
            </a:xfrm>
            <a:custGeom>
              <a:rect b="b" l="l" r="r" t="t"/>
              <a:pathLst>
                <a:path extrusionOk="0" h="928451" w="6667043">
                  <a:moveTo>
                    <a:pt x="6542582" y="928451"/>
                  </a:moveTo>
                  <a:lnTo>
                    <a:pt x="124460" y="928451"/>
                  </a:lnTo>
                  <a:cubicBezTo>
                    <a:pt x="55880" y="928451"/>
                    <a:pt x="0" y="872571"/>
                    <a:pt x="0" y="803991"/>
                  </a:cubicBezTo>
                  <a:lnTo>
                    <a:pt x="0" y="124460"/>
                  </a:lnTo>
                  <a:cubicBezTo>
                    <a:pt x="0" y="55880"/>
                    <a:pt x="55880" y="0"/>
                    <a:pt x="124460" y="0"/>
                  </a:cubicBezTo>
                  <a:lnTo>
                    <a:pt x="6542582" y="0"/>
                  </a:lnTo>
                  <a:cubicBezTo>
                    <a:pt x="6611162" y="0"/>
                    <a:pt x="6667043" y="55880"/>
                    <a:pt x="6667043" y="124460"/>
                  </a:cubicBezTo>
                  <a:lnTo>
                    <a:pt x="6667043" y="803991"/>
                  </a:lnTo>
                  <a:cubicBezTo>
                    <a:pt x="6667043" y="872571"/>
                    <a:pt x="6611162" y="928451"/>
                    <a:pt x="6542582" y="928451"/>
                  </a:cubicBezTo>
                  <a:close/>
                </a:path>
              </a:pathLst>
            </a:custGeom>
            <a:solidFill>
              <a:srgbClr val="365B6D">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txBox="1"/>
            <p:nvPr/>
          </p:nvSpPr>
          <p:spPr>
            <a:xfrm>
              <a:off x="185083" y="139048"/>
              <a:ext cx="10626900" cy="1248000"/>
            </a:xfrm>
            <a:prstGeom prst="rect">
              <a:avLst/>
            </a:prstGeom>
            <a:noFill/>
            <a:ln>
              <a:noFill/>
            </a:ln>
          </p:spPr>
          <p:txBody>
            <a:bodyPr anchorCtr="0" anchor="t" bIns="0" lIns="0" spcFirstLastPara="1" rIns="0" wrap="square" tIns="0">
              <a:spAutoFit/>
            </a:bodyPr>
            <a:lstStyle/>
            <a:p>
              <a:pPr indent="-163892" lvl="1" marL="302259" marR="0" rtl="0" algn="l">
                <a:lnSpc>
                  <a:spcPct val="140028"/>
                </a:lnSpc>
                <a:spcBef>
                  <a:spcPts val="0"/>
                </a:spcBef>
                <a:spcAft>
                  <a:spcPts val="0"/>
                </a:spcAft>
                <a:buClr>
                  <a:srgbClr val="365B6D"/>
                </a:buClr>
                <a:buSzPts val="1600"/>
                <a:buFont typeface="EB Garamond"/>
                <a:buChar char="•"/>
              </a:pPr>
              <a:r>
                <a:rPr i="0" lang="en-US" sz="1600" u="none" cap="none" strike="noStrike">
                  <a:solidFill>
                    <a:srgbClr val="365B6D"/>
                  </a:solidFill>
                  <a:latin typeface="EB Garamond"/>
                  <a:ea typeface="EB Garamond"/>
                  <a:cs typeface="EB Garamond"/>
                  <a:sym typeface="EB Garamond"/>
                </a:rPr>
                <a:t>The user will be able to customize the lists according to the type of tasks that are within the list.</a:t>
              </a:r>
              <a:endParaRPr sz="1500">
                <a:latin typeface="EB Garamond"/>
                <a:ea typeface="EB Garamond"/>
                <a:cs typeface="EB Garamond"/>
                <a:sym typeface="EB Garamond"/>
              </a:endParaRPr>
            </a:p>
            <a:p>
              <a:pPr indent="-163892" lvl="1" marL="302259" marR="0" rtl="0" algn="l">
                <a:lnSpc>
                  <a:spcPct val="140028"/>
                </a:lnSpc>
                <a:spcBef>
                  <a:spcPts val="0"/>
                </a:spcBef>
                <a:spcAft>
                  <a:spcPts val="0"/>
                </a:spcAft>
                <a:buClr>
                  <a:srgbClr val="365B6D"/>
                </a:buClr>
                <a:buSzPts val="1600"/>
                <a:buFont typeface="EB Garamond"/>
                <a:buChar char="•"/>
              </a:pPr>
              <a:r>
                <a:rPr i="0" lang="en-US" sz="1600" u="none" cap="none" strike="noStrike">
                  <a:solidFill>
                    <a:srgbClr val="365B6D"/>
                  </a:solidFill>
                  <a:latin typeface="EB Garamond"/>
                  <a:ea typeface="EB Garamond"/>
                  <a:cs typeface="EB Garamond"/>
                  <a:sym typeface="EB Garamond"/>
                </a:rPr>
                <a:t>The user will be able to customize each list by assigning names, deadlines, and priority levels as well as attaching pictures and descriptions.</a:t>
              </a:r>
              <a:endParaRPr sz="1600">
                <a:latin typeface="EB Garamond"/>
                <a:ea typeface="EB Garamond"/>
                <a:cs typeface="EB Garamond"/>
                <a:sym typeface="EB Garamond"/>
              </a:endParaRPr>
            </a:p>
          </p:txBody>
        </p:sp>
      </p:grpSp>
      <p:grpSp>
        <p:nvGrpSpPr>
          <p:cNvPr id="102" name="Google Shape;102;p2"/>
          <p:cNvGrpSpPr/>
          <p:nvPr/>
        </p:nvGrpSpPr>
        <p:grpSpPr>
          <a:xfrm>
            <a:off x="367838" y="2778181"/>
            <a:ext cx="8339545" cy="918486"/>
            <a:chOff x="0" y="0"/>
            <a:chExt cx="11119393" cy="1224647"/>
          </a:xfrm>
        </p:grpSpPr>
        <p:sp>
          <p:nvSpPr>
            <p:cNvPr id="103" name="Google Shape;103;p2"/>
            <p:cNvSpPr/>
            <p:nvPr/>
          </p:nvSpPr>
          <p:spPr>
            <a:xfrm>
              <a:off x="0" y="0"/>
              <a:ext cx="11119393" cy="1224647"/>
            </a:xfrm>
            <a:custGeom>
              <a:rect b="b" l="l" r="r" t="t"/>
              <a:pathLst>
                <a:path extrusionOk="0" h="741539" w="6732925">
                  <a:moveTo>
                    <a:pt x="6608465" y="741539"/>
                  </a:moveTo>
                  <a:lnTo>
                    <a:pt x="124460" y="741539"/>
                  </a:lnTo>
                  <a:cubicBezTo>
                    <a:pt x="55880" y="741539"/>
                    <a:pt x="0" y="685659"/>
                    <a:pt x="0" y="617079"/>
                  </a:cubicBezTo>
                  <a:lnTo>
                    <a:pt x="0" y="124460"/>
                  </a:lnTo>
                  <a:cubicBezTo>
                    <a:pt x="0" y="55880"/>
                    <a:pt x="55880" y="0"/>
                    <a:pt x="124460" y="0"/>
                  </a:cubicBezTo>
                  <a:lnTo>
                    <a:pt x="6608466" y="0"/>
                  </a:lnTo>
                  <a:cubicBezTo>
                    <a:pt x="6677045" y="0"/>
                    <a:pt x="6732925" y="55880"/>
                    <a:pt x="6732925" y="124460"/>
                  </a:cubicBezTo>
                  <a:lnTo>
                    <a:pt x="6732925" y="617079"/>
                  </a:lnTo>
                  <a:cubicBezTo>
                    <a:pt x="6732925" y="685659"/>
                    <a:pt x="6677045" y="741539"/>
                    <a:pt x="6608466" y="741539"/>
                  </a:cubicBezTo>
                  <a:close/>
                </a:path>
              </a:pathLst>
            </a:custGeom>
            <a:solidFill>
              <a:srgbClr val="365B6D">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txBox="1"/>
            <p:nvPr/>
          </p:nvSpPr>
          <p:spPr>
            <a:xfrm>
              <a:off x="170949" y="218281"/>
              <a:ext cx="10777500" cy="788100"/>
            </a:xfrm>
            <a:prstGeom prst="rect">
              <a:avLst/>
            </a:prstGeom>
            <a:noFill/>
            <a:ln>
              <a:noFill/>
            </a:ln>
          </p:spPr>
          <p:txBody>
            <a:bodyPr anchorCtr="0" anchor="t" bIns="0" lIns="0" spcFirstLastPara="1" rIns="0" wrap="square" tIns="0">
              <a:spAutoFit/>
            </a:bodyPr>
            <a:lstStyle/>
            <a:p>
              <a:pPr indent="-163892" lvl="1" marL="302259" marR="0" rtl="0" algn="l">
                <a:lnSpc>
                  <a:spcPct val="140028"/>
                </a:lnSpc>
                <a:spcBef>
                  <a:spcPts val="0"/>
                </a:spcBef>
                <a:spcAft>
                  <a:spcPts val="0"/>
                </a:spcAft>
                <a:buClr>
                  <a:srgbClr val="365B6D"/>
                </a:buClr>
                <a:buSzPts val="1600"/>
                <a:buFont typeface="EB Garamond"/>
                <a:buChar char="•"/>
              </a:pPr>
              <a:r>
                <a:rPr i="0" lang="en-US" sz="1600" u="none" cap="none" strike="noStrike">
                  <a:solidFill>
                    <a:srgbClr val="365B6D"/>
                  </a:solidFill>
                  <a:latin typeface="EB Garamond"/>
                  <a:ea typeface="EB Garamond"/>
                  <a:cs typeface="EB Garamond"/>
                  <a:sym typeface="EB Garamond"/>
                </a:rPr>
                <a:t>Users will be able choose if they want to share lists with other users so that users can find inspiration from others. </a:t>
              </a:r>
              <a:r>
                <a:rPr lang="en-US" sz="1600">
                  <a:solidFill>
                    <a:srgbClr val="365B6D"/>
                  </a:solidFill>
                  <a:latin typeface="EB Garamond"/>
                  <a:ea typeface="EB Garamond"/>
                  <a:cs typeface="EB Garamond"/>
                  <a:sym typeface="EB Garamond"/>
                </a:rPr>
                <a:t>Users can also </a:t>
              </a:r>
              <a:r>
                <a:rPr i="0" lang="en-US" sz="1600" u="none" cap="none" strike="noStrike">
                  <a:solidFill>
                    <a:srgbClr val="365B6D"/>
                  </a:solidFill>
                  <a:latin typeface="EB Garamond"/>
                  <a:ea typeface="EB Garamond"/>
                  <a:cs typeface="EB Garamond"/>
                  <a:sym typeface="EB Garamond"/>
                </a:rPr>
                <a:t>create collaborative lists so that </a:t>
              </a:r>
              <a:r>
                <a:rPr lang="en-US" sz="1600">
                  <a:solidFill>
                    <a:srgbClr val="365B6D"/>
                  </a:solidFill>
                  <a:latin typeface="EB Garamond"/>
                  <a:ea typeface="EB Garamond"/>
                  <a:cs typeface="EB Garamond"/>
                  <a:sym typeface="EB Garamond"/>
                </a:rPr>
                <a:t>they</a:t>
              </a:r>
              <a:r>
                <a:rPr i="0" lang="en-US" sz="1600" u="none" cap="none" strike="noStrike">
                  <a:solidFill>
                    <a:srgbClr val="365B6D"/>
                  </a:solidFill>
                  <a:latin typeface="EB Garamond"/>
                  <a:ea typeface="EB Garamond"/>
                  <a:cs typeface="EB Garamond"/>
                  <a:sym typeface="EB Garamond"/>
                </a:rPr>
                <a:t> can work together on finishing tasks.</a:t>
              </a:r>
              <a:endParaRPr sz="1600">
                <a:latin typeface="EB Garamond"/>
                <a:ea typeface="EB Garamond"/>
                <a:cs typeface="EB Garamond"/>
                <a:sym typeface="EB Garamond"/>
              </a:endParaRPr>
            </a:p>
          </p:txBody>
        </p:sp>
      </p:grpSp>
      <p:grpSp>
        <p:nvGrpSpPr>
          <p:cNvPr id="105" name="Google Shape;105;p2"/>
          <p:cNvGrpSpPr/>
          <p:nvPr/>
        </p:nvGrpSpPr>
        <p:grpSpPr>
          <a:xfrm>
            <a:off x="367838" y="3819394"/>
            <a:ext cx="8339545" cy="909159"/>
            <a:chOff x="0" y="0"/>
            <a:chExt cx="11119393" cy="1212212"/>
          </a:xfrm>
        </p:grpSpPr>
        <p:sp>
          <p:nvSpPr>
            <p:cNvPr id="106" name="Google Shape;106;p2"/>
            <p:cNvSpPr/>
            <p:nvPr/>
          </p:nvSpPr>
          <p:spPr>
            <a:xfrm>
              <a:off x="0" y="0"/>
              <a:ext cx="11119393" cy="1212212"/>
            </a:xfrm>
            <a:custGeom>
              <a:rect b="b" l="l" r="r" t="t"/>
              <a:pathLst>
                <a:path extrusionOk="0" h="741539" w="6801997">
                  <a:moveTo>
                    <a:pt x="6677537" y="741539"/>
                  </a:moveTo>
                  <a:lnTo>
                    <a:pt x="124460" y="741539"/>
                  </a:lnTo>
                  <a:cubicBezTo>
                    <a:pt x="55880" y="741539"/>
                    <a:pt x="0" y="685659"/>
                    <a:pt x="0" y="617079"/>
                  </a:cubicBezTo>
                  <a:lnTo>
                    <a:pt x="0" y="124460"/>
                  </a:lnTo>
                  <a:cubicBezTo>
                    <a:pt x="0" y="55880"/>
                    <a:pt x="55880" y="0"/>
                    <a:pt x="124460" y="0"/>
                  </a:cubicBezTo>
                  <a:lnTo>
                    <a:pt x="6677537" y="0"/>
                  </a:lnTo>
                  <a:cubicBezTo>
                    <a:pt x="6746117" y="0"/>
                    <a:pt x="6801997" y="55880"/>
                    <a:pt x="6801997" y="124460"/>
                  </a:cubicBezTo>
                  <a:lnTo>
                    <a:pt x="6801997" y="617079"/>
                  </a:lnTo>
                  <a:cubicBezTo>
                    <a:pt x="6801997" y="685659"/>
                    <a:pt x="6746117" y="741539"/>
                    <a:pt x="6677537" y="741539"/>
                  </a:cubicBezTo>
                  <a:close/>
                </a:path>
              </a:pathLst>
            </a:custGeom>
            <a:solidFill>
              <a:srgbClr val="365B6D">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txBox="1"/>
            <p:nvPr/>
          </p:nvSpPr>
          <p:spPr>
            <a:xfrm>
              <a:off x="195543" y="224537"/>
              <a:ext cx="10728300" cy="788100"/>
            </a:xfrm>
            <a:prstGeom prst="rect">
              <a:avLst/>
            </a:prstGeom>
            <a:noFill/>
            <a:ln>
              <a:noFill/>
            </a:ln>
          </p:spPr>
          <p:txBody>
            <a:bodyPr anchorCtr="0" anchor="t" bIns="0" lIns="0" spcFirstLastPara="1" rIns="0" wrap="square" tIns="0">
              <a:spAutoFit/>
            </a:bodyPr>
            <a:lstStyle/>
            <a:p>
              <a:pPr indent="-163892" lvl="1" marL="302259" marR="0" rtl="0" algn="l">
                <a:lnSpc>
                  <a:spcPct val="140028"/>
                </a:lnSpc>
                <a:spcBef>
                  <a:spcPts val="0"/>
                </a:spcBef>
                <a:spcAft>
                  <a:spcPts val="0"/>
                </a:spcAft>
                <a:buClr>
                  <a:srgbClr val="365B6D"/>
                </a:buClr>
                <a:buSzPts val="1600"/>
                <a:buFont typeface="EB Garamond"/>
                <a:buChar char="•"/>
              </a:pPr>
              <a:r>
                <a:rPr i="0" lang="en-US" sz="1600" u="none" cap="none" strike="noStrike">
                  <a:solidFill>
                    <a:srgbClr val="365B6D"/>
                  </a:solidFill>
                  <a:latin typeface="EB Garamond"/>
                  <a:ea typeface="EB Garamond"/>
                  <a:cs typeface="EB Garamond"/>
                  <a:sym typeface="EB Garamond"/>
                </a:rPr>
                <a:t>The application will also feature a statistics section so that users can see certain things like how long a task or list took to complete as well as how many tasks are completed as well as not completed.</a:t>
              </a:r>
              <a:endParaRPr sz="1600">
                <a:latin typeface="EB Garamond"/>
                <a:ea typeface="EB Garamond"/>
                <a:cs typeface="EB Garamond"/>
                <a:sym typeface="EB Garamond"/>
              </a:endParaRPr>
            </a:p>
          </p:txBody>
        </p:sp>
      </p:grpSp>
      <p:grpSp>
        <p:nvGrpSpPr>
          <p:cNvPr id="108" name="Google Shape;108;p2"/>
          <p:cNvGrpSpPr/>
          <p:nvPr/>
        </p:nvGrpSpPr>
        <p:grpSpPr>
          <a:xfrm>
            <a:off x="231837" y="4869998"/>
            <a:ext cx="8475545" cy="193492"/>
            <a:chOff x="0" y="-19050"/>
            <a:chExt cx="11300727" cy="257991"/>
          </a:xfrm>
        </p:grpSpPr>
        <p:sp>
          <p:nvSpPr>
            <p:cNvPr id="109" name="Google Shape;109;p2"/>
            <p:cNvSpPr txBox="1"/>
            <p:nvPr/>
          </p:nvSpPr>
          <p:spPr>
            <a:xfrm>
              <a:off x="0" y="-19050"/>
              <a:ext cx="3333368" cy="257991"/>
            </a:xfrm>
            <a:prstGeom prst="rect">
              <a:avLst/>
            </a:prstGeom>
            <a:noFill/>
            <a:ln>
              <a:noFill/>
            </a:ln>
          </p:spPr>
          <p:txBody>
            <a:bodyPr anchorCtr="0" anchor="t" bIns="0" lIns="0" spcFirstLastPara="1" rIns="0" wrap="square" tIns="0">
              <a:spAutoFit/>
            </a:bodyPr>
            <a:lstStyle/>
            <a:p>
              <a:pPr indent="0" lvl="0" marL="0" marR="0" rtl="0" algn="l">
                <a:lnSpc>
                  <a:spcPct val="140033"/>
                </a:lnSpc>
                <a:spcBef>
                  <a:spcPts val="0"/>
                </a:spcBef>
                <a:spcAft>
                  <a:spcPts val="0"/>
                </a:spcAft>
                <a:buNone/>
              </a:pPr>
              <a:r>
                <a:rPr b="0" i="0" lang="en-US" sz="1194" u="none" cap="none" strike="noStrike">
                  <a:solidFill>
                    <a:srgbClr val="365B6D"/>
                  </a:solidFill>
                  <a:latin typeface="Arial"/>
                  <a:ea typeface="Arial"/>
                  <a:cs typeface="Arial"/>
                  <a:sym typeface="Arial"/>
                </a:rPr>
                <a:t>Project Proposal Presentation</a:t>
              </a:r>
              <a:endParaRPr/>
            </a:p>
          </p:txBody>
        </p:sp>
        <p:cxnSp>
          <p:nvCxnSpPr>
            <p:cNvPr id="110" name="Google Shape;110;p2"/>
            <p:cNvCxnSpPr/>
            <p:nvPr/>
          </p:nvCxnSpPr>
          <p:spPr>
            <a:xfrm>
              <a:off x="3199544" y="118821"/>
              <a:ext cx="7104664" cy="0"/>
            </a:xfrm>
            <a:prstGeom prst="straightConnector1">
              <a:avLst/>
            </a:prstGeom>
            <a:noFill/>
            <a:ln cap="flat" cmpd="sng" w="12700">
              <a:solidFill>
                <a:srgbClr val="365B6D"/>
              </a:solidFill>
              <a:prstDash val="solid"/>
              <a:round/>
              <a:headEnd len="sm" w="sm" type="none"/>
              <a:tailEnd len="sm" w="sm" type="none"/>
            </a:ln>
          </p:spPr>
        </p:cxnSp>
        <p:sp>
          <p:nvSpPr>
            <p:cNvPr id="111" name="Google Shape;111;p2"/>
            <p:cNvSpPr txBox="1"/>
            <p:nvPr/>
          </p:nvSpPr>
          <p:spPr>
            <a:xfrm>
              <a:off x="10409630" y="-19050"/>
              <a:ext cx="891097" cy="257991"/>
            </a:xfrm>
            <a:prstGeom prst="rect">
              <a:avLst/>
            </a:prstGeom>
            <a:noFill/>
            <a:ln>
              <a:noFill/>
            </a:ln>
          </p:spPr>
          <p:txBody>
            <a:bodyPr anchorCtr="0" anchor="t" bIns="0" lIns="0" spcFirstLastPara="1" rIns="0" wrap="square" tIns="0">
              <a:spAutoFit/>
            </a:bodyPr>
            <a:lstStyle/>
            <a:p>
              <a:pPr indent="0" lvl="0" marL="0" marR="0" rtl="0" algn="l">
                <a:lnSpc>
                  <a:spcPct val="140033"/>
                </a:lnSpc>
                <a:spcBef>
                  <a:spcPts val="0"/>
                </a:spcBef>
                <a:spcAft>
                  <a:spcPts val="0"/>
                </a:spcAft>
                <a:buNone/>
              </a:pPr>
              <a:r>
                <a:rPr b="0" i="0" lang="en-US" sz="1194" u="none" cap="none" strike="noStrike">
                  <a:solidFill>
                    <a:srgbClr val="365B6D"/>
                  </a:solidFill>
                  <a:latin typeface="Arial"/>
                  <a:ea typeface="Arial"/>
                  <a:cs typeface="Arial"/>
                  <a:sym typeface="Arial"/>
                </a:rPr>
                <a:t>Group 8</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7F7"/>
        </a:solidFill>
      </p:bgPr>
    </p:bg>
    <p:spTree>
      <p:nvGrpSpPr>
        <p:cNvPr id="115" name="Shape 115"/>
        <p:cNvGrpSpPr/>
        <p:nvPr/>
      </p:nvGrpSpPr>
      <p:grpSpPr>
        <a:xfrm>
          <a:off x="0" y="0"/>
          <a:ext cx="0" cy="0"/>
          <a:chOff x="0" y="0"/>
          <a:chExt cx="0" cy="0"/>
        </a:xfrm>
      </p:grpSpPr>
      <p:sp>
        <p:nvSpPr>
          <p:cNvPr id="116" name="Google Shape;116;p3"/>
          <p:cNvSpPr txBox="1"/>
          <p:nvPr/>
        </p:nvSpPr>
        <p:spPr>
          <a:xfrm>
            <a:off x="1090514" y="533676"/>
            <a:ext cx="6962972" cy="529773"/>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3982" u="none" cap="none" strike="noStrike">
                <a:solidFill>
                  <a:srgbClr val="365B6D"/>
                </a:solidFill>
                <a:latin typeface="Montserrat"/>
                <a:ea typeface="Montserrat"/>
                <a:cs typeface="Montserrat"/>
                <a:sym typeface="Montserrat"/>
              </a:rPr>
              <a:t>SIMILAR APPLICATIONS</a:t>
            </a:r>
            <a:endParaRPr/>
          </a:p>
        </p:txBody>
      </p:sp>
      <p:sp>
        <p:nvSpPr>
          <p:cNvPr id="117" name="Google Shape;117;p3"/>
          <p:cNvSpPr/>
          <p:nvPr/>
        </p:nvSpPr>
        <p:spPr>
          <a:xfrm>
            <a:off x="6124881" y="1411458"/>
            <a:ext cx="2660903" cy="3237424"/>
          </a:xfrm>
          <a:custGeom>
            <a:rect b="b" l="l" r="r" t="t"/>
            <a:pathLst>
              <a:path extrusionOk="0" h="1666050" w="1369359">
                <a:moveTo>
                  <a:pt x="1244899" y="1666050"/>
                </a:moveTo>
                <a:lnTo>
                  <a:pt x="124460" y="1666050"/>
                </a:lnTo>
                <a:cubicBezTo>
                  <a:pt x="55880" y="1666050"/>
                  <a:pt x="0" y="1610170"/>
                  <a:pt x="0" y="1541590"/>
                </a:cubicBezTo>
                <a:lnTo>
                  <a:pt x="0" y="124460"/>
                </a:lnTo>
                <a:cubicBezTo>
                  <a:pt x="0" y="55880"/>
                  <a:pt x="55880" y="0"/>
                  <a:pt x="124460" y="0"/>
                </a:cubicBezTo>
                <a:lnTo>
                  <a:pt x="1244899" y="0"/>
                </a:lnTo>
                <a:cubicBezTo>
                  <a:pt x="1313479" y="0"/>
                  <a:pt x="1369359" y="55880"/>
                  <a:pt x="1369359" y="124460"/>
                </a:cubicBezTo>
                <a:lnTo>
                  <a:pt x="1369359" y="1541590"/>
                </a:lnTo>
                <a:cubicBezTo>
                  <a:pt x="1369359" y="1610170"/>
                  <a:pt x="1313479" y="1666050"/>
                  <a:pt x="1244899" y="1666050"/>
                </a:cubicBezTo>
                <a:close/>
              </a:path>
            </a:pathLst>
          </a:custGeom>
          <a:solidFill>
            <a:srgbClr val="41C1BA">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8" name="Google Shape;118;p3"/>
          <p:cNvPicPr preferRelativeResize="0"/>
          <p:nvPr/>
        </p:nvPicPr>
        <p:blipFill rotWithShape="1">
          <a:blip r:embed="rId3">
            <a:alphaModFix amt="35000"/>
          </a:blip>
          <a:srcRect b="0" l="0" r="0" t="0"/>
          <a:stretch/>
        </p:blipFill>
        <p:spPr>
          <a:xfrm rot="2983154">
            <a:off x="6311200" y="-617603"/>
            <a:ext cx="4564323" cy="2516083"/>
          </a:xfrm>
          <a:prstGeom prst="rect">
            <a:avLst/>
          </a:prstGeom>
          <a:noFill/>
          <a:ln>
            <a:noFill/>
          </a:ln>
        </p:spPr>
      </p:pic>
      <p:sp>
        <p:nvSpPr>
          <p:cNvPr id="119" name="Google Shape;119;p3"/>
          <p:cNvSpPr/>
          <p:nvPr/>
        </p:nvSpPr>
        <p:spPr>
          <a:xfrm>
            <a:off x="343336" y="1411458"/>
            <a:ext cx="2526977" cy="3237424"/>
          </a:xfrm>
          <a:custGeom>
            <a:rect b="b" l="l" r="r" t="t"/>
            <a:pathLst>
              <a:path extrusionOk="0" h="1666050" w="1300438">
                <a:moveTo>
                  <a:pt x="1175978" y="1666050"/>
                </a:moveTo>
                <a:lnTo>
                  <a:pt x="124460" y="1666050"/>
                </a:lnTo>
                <a:cubicBezTo>
                  <a:pt x="55880" y="1666050"/>
                  <a:pt x="0" y="1610170"/>
                  <a:pt x="0" y="1541590"/>
                </a:cubicBezTo>
                <a:lnTo>
                  <a:pt x="0" y="124460"/>
                </a:lnTo>
                <a:cubicBezTo>
                  <a:pt x="0" y="55880"/>
                  <a:pt x="55880" y="0"/>
                  <a:pt x="124460" y="0"/>
                </a:cubicBezTo>
                <a:lnTo>
                  <a:pt x="1175978" y="0"/>
                </a:lnTo>
                <a:cubicBezTo>
                  <a:pt x="1244558" y="0"/>
                  <a:pt x="1300438" y="55880"/>
                  <a:pt x="1300438" y="124460"/>
                </a:cubicBezTo>
                <a:lnTo>
                  <a:pt x="1300438" y="1541590"/>
                </a:lnTo>
                <a:cubicBezTo>
                  <a:pt x="1300438" y="1610170"/>
                  <a:pt x="1244558" y="1666050"/>
                  <a:pt x="1175978" y="1666050"/>
                </a:cubicBezTo>
                <a:close/>
              </a:path>
            </a:pathLst>
          </a:custGeom>
          <a:solidFill>
            <a:srgbClr val="41C1BA">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3142789" y="1411458"/>
            <a:ext cx="2705486" cy="3237424"/>
          </a:xfrm>
          <a:custGeom>
            <a:rect b="b" l="l" r="r" t="t"/>
            <a:pathLst>
              <a:path extrusionOk="0" h="1666050" w="1392302">
                <a:moveTo>
                  <a:pt x="1267841" y="1666050"/>
                </a:moveTo>
                <a:lnTo>
                  <a:pt x="124460" y="1666050"/>
                </a:lnTo>
                <a:cubicBezTo>
                  <a:pt x="55880" y="1666050"/>
                  <a:pt x="0" y="1610170"/>
                  <a:pt x="0" y="1541590"/>
                </a:cubicBezTo>
                <a:lnTo>
                  <a:pt x="0" y="124460"/>
                </a:lnTo>
                <a:cubicBezTo>
                  <a:pt x="0" y="55880"/>
                  <a:pt x="55880" y="0"/>
                  <a:pt x="124460" y="0"/>
                </a:cubicBezTo>
                <a:lnTo>
                  <a:pt x="1267842" y="0"/>
                </a:lnTo>
                <a:cubicBezTo>
                  <a:pt x="1336422" y="0"/>
                  <a:pt x="1392302" y="55880"/>
                  <a:pt x="1392302" y="124460"/>
                </a:cubicBezTo>
                <a:lnTo>
                  <a:pt x="1392302" y="1541590"/>
                </a:lnTo>
                <a:cubicBezTo>
                  <a:pt x="1392302" y="1610170"/>
                  <a:pt x="1336422" y="1666050"/>
                  <a:pt x="1267842" y="1666050"/>
                </a:cubicBezTo>
                <a:close/>
              </a:path>
            </a:pathLst>
          </a:custGeom>
          <a:solidFill>
            <a:srgbClr val="41C1BA">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txBox="1"/>
          <p:nvPr/>
        </p:nvSpPr>
        <p:spPr>
          <a:xfrm>
            <a:off x="3300465" y="2362671"/>
            <a:ext cx="2381550" cy="2190233"/>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145" u="none" cap="none" strike="noStrike">
                <a:solidFill>
                  <a:srgbClr val="365B6D"/>
                </a:solidFill>
                <a:latin typeface="Arial"/>
                <a:ea typeface="Arial"/>
                <a:cs typeface="Arial"/>
                <a:sym typeface="Arial"/>
              </a:rPr>
              <a:t>This is a social media bucket list application. Users can make bucket lists that are filled with “buckets” and these lists can be shared to other users. Bucket is focused on the community within the application, users can find inspiration for their bucket lists by visiting the explore page or other users pages.</a:t>
            </a:r>
            <a:endParaRPr/>
          </a:p>
        </p:txBody>
      </p:sp>
      <p:pic>
        <p:nvPicPr>
          <p:cNvPr id="122" name="Google Shape;122;p3"/>
          <p:cNvPicPr preferRelativeResize="0"/>
          <p:nvPr/>
        </p:nvPicPr>
        <p:blipFill rotWithShape="1">
          <a:blip r:embed="rId4">
            <a:alphaModFix/>
          </a:blip>
          <a:srcRect b="0" l="0" r="0" t="0"/>
          <a:stretch/>
        </p:blipFill>
        <p:spPr>
          <a:xfrm flipH="1" rot="9419483">
            <a:off x="2519836" y="4324839"/>
            <a:ext cx="492102" cy="492102"/>
          </a:xfrm>
          <a:prstGeom prst="rect">
            <a:avLst/>
          </a:prstGeom>
          <a:noFill/>
          <a:ln>
            <a:noFill/>
          </a:ln>
        </p:spPr>
      </p:pic>
      <p:pic>
        <p:nvPicPr>
          <p:cNvPr id="123" name="Google Shape;123;p3"/>
          <p:cNvPicPr preferRelativeResize="0"/>
          <p:nvPr/>
        </p:nvPicPr>
        <p:blipFill rotWithShape="1">
          <a:blip r:embed="rId5">
            <a:alphaModFix/>
          </a:blip>
          <a:srcRect b="0" l="0" r="0" t="0"/>
          <a:stretch/>
        </p:blipFill>
        <p:spPr>
          <a:xfrm rot="-9423348">
            <a:off x="2796704" y="4335801"/>
            <a:ext cx="436388" cy="434206"/>
          </a:xfrm>
          <a:prstGeom prst="rect">
            <a:avLst/>
          </a:prstGeom>
          <a:noFill/>
          <a:ln>
            <a:noFill/>
          </a:ln>
        </p:spPr>
      </p:pic>
      <p:pic>
        <p:nvPicPr>
          <p:cNvPr id="124" name="Google Shape;124;p3"/>
          <p:cNvPicPr preferRelativeResize="0"/>
          <p:nvPr/>
        </p:nvPicPr>
        <p:blipFill rotWithShape="1">
          <a:blip r:embed="rId6">
            <a:alphaModFix/>
          </a:blip>
          <a:srcRect b="0" l="0" r="0" t="0"/>
          <a:stretch/>
        </p:blipFill>
        <p:spPr>
          <a:xfrm rot="2483287">
            <a:off x="5624884" y="1273432"/>
            <a:ext cx="499996" cy="499996"/>
          </a:xfrm>
          <a:prstGeom prst="rect">
            <a:avLst/>
          </a:prstGeom>
          <a:noFill/>
          <a:ln>
            <a:noFill/>
          </a:ln>
        </p:spPr>
      </p:pic>
      <p:pic>
        <p:nvPicPr>
          <p:cNvPr id="125" name="Google Shape;125;p3"/>
          <p:cNvPicPr preferRelativeResize="0"/>
          <p:nvPr/>
        </p:nvPicPr>
        <p:blipFill rotWithShape="1">
          <a:blip r:embed="rId7">
            <a:alphaModFix/>
          </a:blip>
          <a:srcRect b="0" l="0" r="0" t="0"/>
          <a:stretch/>
        </p:blipFill>
        <p:spPr>
          <a:xfrm rot="-5655440">
            <a:off x="5944243" y="1425206"/>
            <a:ext cx="361276" cy="359469"/>
          </a:xfrm>
          <a:prstGeom prst="rect">
            <a:avLst/>
          </a:prstGeom>
          <a:noFill/>
          <a:ln>
            <a:noFill/>
          </a:ln>
        </p:spPr>
      </p:pic>
      <p:pic>
        <p:nvPicPr>
          <p:cNvPr id="126" name="Google Shape;126;p3"/>
          <p:cNvPicPr preferRelativeResize="0"/>
          <p:nvPr/>
        </p:nvPicPr>
        <p:blipFill rotWithShape="1">
          <a:blip r:embed="rId8">
            <a:alphaModFix/>
          </a:blip>
          <a:srcRect b="0" l="0" r="0" t="0"/>
          <a:stretch/>
        </p:blipFill>
        <p:spPr>
          <a:xfrm>
            <a:off x="1261252" y="1184166"/>
            <a:ext cx="550164" cy="550164"/>
          </a:xfrm>
          <a:prstGeom prst="rect">
            <a:avLst/>
          </a:prstGeom>
          <a:noFill/>
          <a:ln>
            <a:noFill/>
          </a:ln>
        </p:spPr>
      </p:pic>
      <p:sp>
        <p:nvSpPr>
          <p:cNvPr id="127" name="Google Shape;127;p3"/>
          <p:cNvSpPr txBox="1"/>
          <p:nvPr/>
        </p:nvSpPr>
        <p:spPr>
          <a:xfrm>
            <a:off x="343336" y="1830135"/>
            <a:ext cx="2385996" cy="533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1790" u="none" cap="none" strike="noStrike">
                <a:solidFill>
                  <a:srgbClr val="365B6D"/>
                </a:solidFill>
                <a:latin typeface="Montserrat"/>
                <a:ea typeface="Montserrat"/>
                <a:cs typeface="Montserrat"/>
                <a:sym typeface="Montserrat"/>
              </a:rPr>
              <a:t>Bucket List Maker: Check Marks</a:t>
            </a:r>
            <a:endParaRPr/>
          </a:p>
        </p:txBody>
      </p:sp>
      <p:sp>
        <p:nvSpPr>
          <p:cNvPr id="128" name="Google Shape;128;p3"/>
          <p:cNvSpPr txBox="1"/>
          <p:nvPr/>
        </p:nvSpPr>
        <p:spPr>
          <a:xfrm>
            <a:off x="512064" y="2498583"/>
            <a:ext cx="2217300" cy="1656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145" u="none" cap="none" strike="noStrike">
                <a:solidFill>
                  <a:srgbClr val="365B6D"/>
                </a:solidFill>
                <a:latin typeface="Arial"/>
                <a:ea typeface="Arial"/>
                <a:cs typeface="Arial"/>
                <a:sym typeface="Arial"/>
              </a:rPr>
              <a:t>A free IOS/Android application with the main feature being the app's pre-made lists, which can be accessed after purchasing them. The app also allows you to create your own bucket lists and track your progress.</a:t>
            </a:r>
            <a:endParaRPr/>
          </a:p>
        </p:txBody>
      </p:sp>
      <p:sp>
        <p:nvSpPr>
          <p:cNvPr id="129" name="Google Shape;129;p3"/>
          <p:cNvSpPr txBox="1"/>
          <p:nvPr/>
        </p:nvSpPr>
        <p:spPr>
          <a:xfrm>
            <a:off x="1304029" y="1232275"/>
            <a:ext cx="468300" cy="429000"/>
          </a:xfrm>
          <a:prstGeom prst="rect">
            <a:avLst/>
          </a:prstGeom>
          <a:noFill/>
          <a:ln>
            <a:noFill/>
          </a:ln>
        </p:spPr>
        <p:txBody>
          <a:bodyPr anchorCtr="0" anchor="t" bIns="0" lIns="0" spcFirstLastPara="1" rIns="0" wrap="square" tIns="0">
            <a:spAutoFit/>
          </a:bodyPr>
          <a:lstStyle/>
          <a:p>
            <a:pPr indent="0" lvl="0" marL="0" marR="0" rtl="0" algn="ctr">
              <a:lnSpc>
                <a:spcPct val="120021"/>
              </a:lnSpc>
              <a:spcBef>
                <a:spcPts val="0"/>
              </a:spcBef>
              <a:spcAft>
                <a:spcPts val="0"/>
              </a:spcAft>
              <a:buNone/>
            </a:pPr>
            <a:r>
              <a:rPr b="0" i="0" lang="en-US" sz="2787" u="none" cap="none" strike="noStrike">
                <a:solidFill>
                  <a:srgbClr val="F7F7F7"/>
                </a:solidFill>
                <a:latin typeface="Arial"/>
                <a:ea typeface="Arial"/>
                <a:cs typeface="Arial"/>
                <a:sym typeface="Arial"/>
              </a:rPr>
              <a:t>1</a:t>
            </a:r>
            <a:endParaRPr/>
          </a:p>
        </p:txBody>
      </p:sp>
      <p:sp>
        <p:nvSpPr>
          <p:cNvPr id="130" name="Google Shape;130;p3"/>
          <p:cNvSpPr txBox="1"/>
          <p:nvPr/>
        </p:nvSpPr>
        <p:spPr>
          <a:xfrm>
            <a:off x="3337019" y="1753935"/>
            <a:ext cx="2345100" cy="6063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1790" u="none" cap="none" strike="noStrike">
                <a:solidFill>
                  <a:srgbClr val="365B6D"/>
                </a:solidFill>
                <a:latin typeface="Montserrat"/>
                <a:ea typeface="Montserrat"/>
                <a:cs typeface="Montserrat"/>
                <a:sym typeface="Montserrat"/>
              </a:rPr>
              <a:t>Bucket: A Bucket List App</a:t>
            </a:r>
            <a:endParaRPr/>
          </a:p>
        </p:txBody>
      </p:sp>
      <p:pic>
        <p:nvPicPr>
          <p:cNvPr id="131" name="Google Shape;131;p3"/>
          <p:cNvPicPr preferRelativeResize="0"/>
          <p:nvPr/>
        </p:nvPicPr>
        <p:blipFill rotWithShape="1">
          <a:blip r:embed="rId9">
            <a:alphaModFix/>
          </a:blip>
          <a:srcRect b="0" l="0" r="0" t="0"/>
          <a:stretch/>
        </p:blipFill>
        <p:spPr>
          <a:xfrm>
            <a:off x="4193175" y="1161184"/>
            <a:ext cx="573147" cy="573147"/>
          </a:xfrm>
          <a:prstGeom prst="rect">
            <a:avLst/>
          </a:prstGeom>
          <a:noFill/>
          <a:ln>
            <a:noFill/>
          </a:ln>
        </p:spPr>
      </p:pic>
      <p:sp>
        <p:nvSpPr>
          <p:cNvPr id="132" name="Google Shape;132;p3"/>
          <p:cNvSpPr txBox="1"/>
          <p:nvPr/>
        </p:nvSpPr>
        <p:spPr>
          <a:xfrm>
            <a:off x="4279831" y="1219684"/>
            <a:ext cx="399900" cy="429000"/>
          </a:xfrm>
          <a:prstGeom prst="rect">
            <a:avLst/>
          </a:prstGeom>
          <a:noFill/>
          <a:ln>
            <a:noFill/>
          </a:ln>
        </p:spPr>
        <p:txBody>
          <a:bodyPr anchorCtr="0" anchor="t" bIns="0" lIns="0" spcFirstLastPara="1" rIns="0" wrap="square" tIns="0">
            <a:spAutoFit/>
          </a:bodyPr>
          <a:lstStyle/>
          <a:p>
            <a:pPr indent="0" lvl="0" marL="0" marR="0" rtl="0" algn="ctr">
              <a:lnSpc>
                <a:spcPct val="120021"/>
              </a:lnSpc>
              <a:spcBef>
                <a:spcPts val="0"/>
              </a:spcBef>
              <a:spcAft>
                <a:spcPts val="0"/>
              </a:spcAft>
              <a:buNone/>
            </a:pPr>
            <a:r>
              <a:rPr b="0" i="0" lang="en-US" sz="2787" u="none" cap="none" strike="noStrike">
                <a:solidFill>
                  <a:srgbClr val="F7F7F7"/>
                </a:solidFill>
                <a:latin typeface="Arial"/>
                <a:ea typeface="Arial"/>
                <a:cs typeface="Arial"/>
                <a:sym typeface="Arial"/>
              </a:rPr>
              <a:t>2</a:t>
            </a:r>
            <a:endParaRPr/>
          </a:p>
        </p:txBody>
      </p:sp>
      <p:sp>
        <p:nvSpPr>
          <p:cNvPr id="133" name="Google Shape;133;p3"/>
          <p:cNvSpPr txBox="1"/>
          <p:nvPr/>
        </p:nvSpPr>
        <p:spPr>
          <a:xfrm>
            <a:off x="6284881" y="1905471"/>
            <a:ext cx="2404205" cy="2667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1790" u="none" cap="none" strike="noStrike">
                <a:solidFill>
                  <a:srgbClr val="365B6D"/>
                </a:solidFill>
                <a:latin typeface="Montserrat"/>
                <a:ea typeface="Montserrat"/>
                <a:cs typeface="Montserrat"/>
                <a:sym typeface="Montserrat"/>
              </a:rPr>
              <a:t>iBucket: Bucket List</a:t>
            </a:r>
            <a:endParaRPr/>
          </a:p>
        </p:txBody>
      </p:sp>
      <p:sp>
        <p:nvSpPr>
          <p:cNvPr id="134" name="Google Shape;134;p3"/>
          <p:cNvSpPr txBox="1"/>
          <p:nvPr/>
        </p:nvSpPr>
        <p:spPr>
          <a:xfrm>
            <a:off x="6335324" y="2307320"/>
            <a:ext cx="2240016" cy="2190233"/>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145" u="none" cap="none" strike="noStrike">
                <a:solidFill>
                  <a:srgbClr val="365B6D"/>
                </a:solidFill>
                <a:latin typeface="Arial"/>
                <a:ea typeface="Arial"/>
                <a:cs typeface="Arial"/>
                <a:sym typeface="Arial"/>
              </a:rPr>
              <a:t>A bucket list app that is centered around travel. The user can make lists and add goals to these lists. Because it’s focused on travel, there is a map that will have a pin at all the places on your list. There is also a feature so you can track how many countries you have visited. </a:t>
            </a:r>
            <a:endParaRPr/>
          </a:p>
          <a:p>
            <a:pPr indent="0" lvl="0" marL="0" marR="0" rtl="0" algn="ctr">
              <a:lnSpc>
                <a:spcPct val="140000"/>
              </a:lnSpc>
              <a:spcBef>
                <a:spcPts val="0"/>
              </a:spcBef>
              <a:spcAft>
                <a:spcPts val="0"/>
              </a:spcAft>
              <a:buNone/>
            </a:pPr>
            <a:r>
              <a:t/>
            </a:r>
            <a:endParaRPr b="0" i="0" sz="1145" u="none" cap="none" strike="noStrike">
              <a:solidFill>
                <a:srgbClr val="365B6D"/>
              </a:solidFill>
              <a:latin typeface="Arial"/>
              <a:ea typeface="Arial"/>
              <a:cs typeface="Arial"/>
              <a:sym typeface="Arial"/>
            </a:endParaRPr>
          </a:p>
        </p:txBody>
      </p:sp>
      <p:pic>
        <p:nvPicPr>
          <p:cNvPr id="135" name="Google Shape;135;p3"/>
          <p:cNvPicPr preferRelativeResize="0"/>
          <p:nvPr/>
        </p:nvPicPr>
        <p:blipFill rotWithShape="1">
          <a:blip r:embed="rId9">
            <a:alphaModFix/>
          </a:blip>
          <a:srcRect b="0" l="0" r="0" t="0"/>
          <a:stretch/>
        </p:blipFill>
        <p:spPr>
          <a:xfrm>
            <a:off x="7200410" y="1184166"/>
            <a:ext cx="573147" cy="573147"/>
          </a:xfrm>
          <a:prstGeom prst="rect">
            <a:avLst/>
          </a:prstGeom>
          <a:noFill/>
          <a:ln>
            <a:noFill/>
          </a:ln>
        </p:spPr>
      </p:pic>
      <p:sp>
        <p:nvSpPr>
          <p:cNvPr id="136" name="Google Shape;136;p3"/>
          <p:cNvSpPr txBox="1"/>
          <p:nvPr/>
        </p:nvSpPr>
        <p:spPr>
          <a:xfrm>
            <a:off x="7294959" y="1231175"/>
            <a:ext cx="384000" cy="429000"/>
          </a:xfrm>
          <a:prstGeom prst="rect">
            <a:avLst/>
          </a:prstGeom>
          <a:noFill/>
          <a:ln>
            <a:noFill/>
          </a:ln>
        </p:spPr>
        <p:txBody>
          <a:bodyPr anchorCtr="0" anchor="t" bIns="0" lIns="0" spcFirstLastPara="1" rIns="0" wrap="square" tIns="0">
            <a:spAutoFit/>
          </a:bodyPr>
          <a:lstStyle/>
          <a:p>
            <a:pPr indent="0" lvl="0" marL="0" marR="0" rtl="0" algn="ctr">
              <a:lnSpc>
                <a:spcPct val="120021"/>
              </a:lnSpc>
              <a:spcBef>
                <a:spcPts val="0"/>
              </a:spcBef>
              <a:spcAft>
                <a:spcPts val="0"/>
              </a:spcAft>
              <a:buNone/>
            </a:pPr>
            <a:r>
              <a:rPr b="0" i="0" lang="en-US" sz="2787" u="none" cap="none" strike="noStrike">
                <a:solidFill>
                  <a:srgbClr val="F7F7F7"/>
                </a:solidFill>
                <a:latin typeface="Arial"/>
                <a:ea typeface="Arial"/>
                <a:cs typeface="Arial"/>
                <a:sym typeface="Arial"/>
              </a:rPr>
              <a:t>3</a:t>
            </a:r>
            <a:endParaRPr/>
          </a:p>
        </p:txBody>
      </p:sp>
      <p:grpSp>
        <p:nvGrpSpPr>
          <p:cNvPr id="137" name="Google Shape;137;p3"/>
          <p:cNvGrpSpPr/>
          <p:nvPr/>
        </p:nvGrpSpPr>
        <p:grpSpPr>
          <a:xfrm>
            <a:off x="253467" y="4846801"/>
            <a:ext cx="8475545" cy="193492"/>
            <a:chOff x="0" y="-19050"/>
            <a:chExt cx="11300727" cy="257991"/>
          </a:xfrm>
        </p:grpSpPr>
        <p:sp>
          <p:nvSpPr>
            <p:cNvPr id="138" name="Google Shape;138;p3"/>
            <p:cNvSpPr txBox="1"/>
            <p:nvPr/>
          </p:nvSpPr>
          <p:spPr>
            <a:xfrm>
              <a:off x="0" y="-19050"/>
              <a:ext cx="3333368" cy="257991"/>
            </a:xfrm>
            <a:prstGeom prst="rect">
              <a:avLst/>
            </a:prstGeom>
            <a:noFill/>
            <a:ln>
              <a:noFill/>
            </a:ln>
          </p:spPr>
          <p:txBody>
            <a:bodyPr anchorCtr="0" anchor="t" bIns="0" lIns="0" spcFirstLastPara="1" rIns="0" wrap="square" tIns="0">
              <a:spAutoFit/>
            </a:bodyPr>
            <a:lstStyle/>
            <a:p>
              <a:pPr indent="0" lvl="0" marL="0" marR="0" rtl="0" algn="l">
                <a:lnSpc>
                  <a:spcPct val="140033"/>
                </a:lnSpc>
                <a:spcBef>
                  <a:spcPts val="0"/>
                </a:spcBef>
                <a:spcAft>
                  <a:spcPts val="0"/>
                </a:spcAft>
                <a:buNone/>
              </a:pPr>
              <a:r>
                <a:rPr b="0" i="0" lang="en-US" sz="1194" u="none" cap="none" strike="noStrike">
                  <a:solidFill>
                    <a:srgbClr val="365B6D"/>
                  </a:solidFill>
                  <a:latin typeface="Arial"/>
                  <a:ea typeface="Arial"/>
                  <a:cs typeface="Arial"/>
                  <a:sym typeface="Arial"/>
                </a:rPr>
                <a:t>Project Proposal Presentation</a:t>
              </a:r>
              <a:endParaRPr/>
            </a:p>
          </p:txBody>
        </p:sp>
        <p:cxnSp>
          <p:nvCxnSpPr>
            <p:cNvPr id="139" name="Google Shape;139;p3"/>
            <p:cNvCxnSpPr/>
            <p:nvPr/>
          </p:nvCxnSpPr>
          <p:spPr>
            <a:xfrm>
              <a:off x="3199544" y="118821"/>
              <a:ext cx="7104664" cy="0"/>
            </a:xfrm>
            <a:prstGeom prst="straightConnector1">
              <a:avLst/>
            </a:prstGeom>
            <a:noFill/>
            <a:ln cap="flat" cmpd="sng" w="12700">
              <a:solidFill>
                <a:srgbClr val="365B6D"/>
              </a:solidFill>
              <a:prstDash val="solid"/>
              <a:round/>
              <a:headEnd len="sm" w="sm" type="none"/>
              <a:tailEnd len="sm" w="sm" type="none"/>
            </a:ln>
          </p:spPr>
        </p:cxnSp>
        <p:sp>
          <p:nvSpPr>
            <p:cNvPr id="140" name="Google Shape;140;p3"/>
            <p:cNvSpPr txBox="1"/>
            <p:nvPr/>
          </p:nvSpPr>
          <p:spPr>
            <a:xfrm>
              <a:off x="10409630" y="-19050"/>
              <a:ext cx="891097" cy="257991"/>
            </a:xfrm>
            <a:prstGeom prst="rect">
              <a:avLst/>
            </a:prstGeom>
            <a:noFill/>
            <a:ln>
              <a:noFill/>
            </a:ln>
          </p:spPr>
          <p:txBody>
            <a:bodyPr anchorCtr="0" anchor="t" bIns="0" lIns="0" spcFirstLastPara="1" rIns="0" wrap="square" tIns="0">
              <a:spAutoFit/>
            </a:bodyPr>
            <a:lstStyle/>
            <a:p>
              <a:pPr indent="0" lvl="0" marL="0" marR="0" rtl="0" algn="l">
                <a:lnSpc>
                  <a:spcPct val="140033"/>
                </a:lnSpc>
                <a:spcBef>
                  <a:spcPts val="0"/>
                </a:spcBef>
                <a:spcAft>
                  <a:spcPts val="0"/>
                </a:spcAft>
                <a:buNone/>
              </a:pPr>
              <a:r>
                <a:rPr b="0" i="0" lang="en-US" sz="1194" u="none" cap="none" strike="noStrike">
                  <a:solidFill>
                    <a:srgbClr val="365B6D"/>
                  </a:solidFill>
                  <a:latin typeface="Arial"/>
                  <a:ea typeface="Arial"/>
                  <a:cs typeface="Arial"/>
                  <a:sym typeface="Arial"/>
                </a:rPr>
                <a:t>Group 8</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65B6D"/>
        </a:solidFill>
      </p:bgPr>
    </p:bg>
    <p:spTree>
      <p:nvGrpSpPr>
        <p:cNvPr id="144" name="Shape 144"/>
        <p:cNvGrpSpPr/>
        <p:nvPr/>
      </p:nvGrpSpPr>
      <p:grpSpPr>
        <a:xfrm>
          <a:off x="0" y="0"/>
          <a:ext cx="0" cy="0"/>
          <a:chOff x="0" y="0"/>
          <a:chExt cx="0" cy="0"/>
        </a:xfrm>
      </p:grpSpPr>
      <p:cxnSp>
        <p:nvCxnSpPr>
          <p:cNvPr id="145" name="Google Shape;145;p4"/>
          <p:cNvCxnSpPr/>
          <p:nvPr/>
        </p:nvCxnSpPr>
        <p:spPr>
          <a:xfrm rot="3047">
            <a:off x="3771003" y="3216000"/>
            <a:ext cx="5372998" cy="0"/>
          </a:xfrm>
          <a:prstGeom prst="straightConnector1">
            <a:avLst/>
          </a:prstGeom>
          <a:noFill/>
          <a:ln cap="rnd" cmpd="sng" w="9525">
            <a:solidFill>
              <a:srgbClr val="F7F7F7"/>
            </a:solidFill>
            <a:prstDash val="solid"/>
            <a:round/>
            <a:headEnd len="sm" w="sm" type="none"/>
            <a:tailEnd len="sm" w="sm" type="none"/>
          </a:ln>
        </p:spPr>
      </p:cxnSp>
      <p:cxnSp>
        <p:nvCxnSpPr>
          <p:cNvPr id="146" name="Google Shape;146;p4"/>
          <p:cNvCxnSpPr/>
          <p:nvPr/>
        </p:nvCxnSpPr>
        <p:spPr>
          <a:xfrm rot="3056">
            <a:off x="3799562" y="3935555"/>
            <a:ext cx="5356555" cy="0"/>
          </a:xfrm>
          <a:prstGeom prst="straightConnector1">
            <a:avLst/>
          </a:prstGeom>
          <a:noFill/>
          <a:ln cap="rnd" cmpd="sng" w="9525">
            <a:solidFill>
              <a:srgbClr val="F7F7F7"/>
            </a:solidFill>
            <a:prstDash val="solid"/>
            <a:round/>
            <a:headEnd len="sm" w="sm" type="none"/>
            <a:tailEnd len="sm" w="sm" type="none"/>
          </a:ln>
        </p:spPr>
      </p:cxnSp>
      <p:cxnSp>
        <p:nvCxnSpPr>
          <p:cNvPr id="147" name="Google Shape;147;p4"/>
          <p:cNvCxnSpPr/>
          <p:nvPr/>
        </p:nvCxnSpPr>
        <p:spPr>
          <a:xfrm>
            <a:off x="3771000" y="2649819"/>
            <a:ext cx="5373000" cy="0"/>
          </a:xfrm>
          <a:prstGeom prst="straightConnector1">
            <a:avLst/>
          </a:prstGeom>
          <a:noFill/>
          <a:ln cap="rnd" cmpd="sng" w="9525">
            <a:solidFill>
              <a:srgbClr val="F7F7F7"/>
            </a:solidFill>
            <a:prstDash val="solid"/>
            <a:round/>
            <a:headEnd len="sm" w="sm" type="none"/>
            <a:tailEnd len="sm" w="sm" type="none"/>
          </a:ln>
        </p:spPr>
      </p:cxnSp>
      <p:cxnSp>
        <p:nvCxnSpPr>
          <p:cNvPr id="148" name="Google Shape;148;p4"/>
          <p:cNvCxnSpPr/>
          <p:nvPr/>
        </p:nvCxnSpPr>
        <p:spPr>
          <a:xfrm>
            <a:off x="3701597" y="1797193"/>
            <a:ext cx="5552485" cy="0"/>
          </a:xfrm>
          <a:prstGeom prst="straightConnector1">
            <a:avLst/>
          </a:prstGeom>
          <a:noFill/>
          <a:ln cap="rnd" cmpd="sng" w="9525">
            <a:solidFill>
              <a:srgbClr val="F7F7F7"/>
            </a:solidFill>
            <a:prstDash val="solid"/>
            <a:round/>
            <a:headEnd len="sm" w="sm" type="none"/>
            <a:tailEnd len="sm" w="sm" type="none"/>
          </a:ln>
        </p:spPr>
      </p:cxnSp>
      <p:cxnSp>
        <p:nvCxnSpPr>
          <p:cNvPr id="149" name="Google Shape;149;p4"/>
          <p:cNvCxnSpPr/>
          <p:nvPr/>
        </p:nvCxnSpPr>
        <p:spPr>
          <a:xfrm>
            <a:off x="3799559" y="2116280"/>
            <a:ext cx="5552485" cy="0"/>
          </a:xfrm>
          <a:prstGeom prst="straightConnector1">
            <a:avLst/>
          </a:prstGeom>
          <a:noFill/>
          <a:ln cap="rnd" cmpd="sng" w="9525">
            <a:solidFill>
              <a:srgbClr val="F7F7F7"/>
            </a:solidFill>
            <a:prstDash val="solid"/>
            <a:round/>
            <a:headEnd len="sm" w="sm" type="none"/>
            <a:tailEnd len="sm" w="sm" type="none"/>
          </a:ln>
        </p:spPr>
      </p:cxnSp>
      <p:pic>
        <p:nvPicPr>
          <p:cNvPr id="150" name="Google Shape;150;p4"/>
          <p:cNvPicPr preferRelativeResize="0"/>
          <p:nvPr/>
        </p:nvPicPr>
        <p:blipFill rotWithShape="1">
          <a:blip r:embed="rId3">
            <a:alphaModFix/>
          </a:blip>
          <a:srcRect b="0" l="0" r="11056" t="0"/>
          <a:stretch/>
        </p:blipFill>
        <p:spPr>
          <a:xfrm>
            <a:off x="-171450" y="1722465"/>
            <a:ext cx="4066507" cy="2627676"/>
          </a:xfrm>
          <a:prstGeom prst="rect">
            <a:avLst/>
          </a:prstGeom>
          <a:noFill/>
          <a:ln>
            <a:noFill/>
          </a:ln>
        </p:spPr>
      </p:pic>
      <p:sp>
        <p:nvSpPr>
          <p:cNvPr id="151" name="Google Shape;151;p4"/>
          <p:cNvSpPr txBox="1"/>
          <p:nvPr/>
        </p:nvSpPr>
        <p:spPr>
          <a:xfrm>
            <a:off x="3895050" y="1722475"/>
            <a:ext cx="5248800" cy="2319300"/>
          </a:xfrm>
          <a:prstGeom prst="rect">
            <a:avLst/>
          </a:prstGeom>
          <a:noFill/>
          <a:ln>
            <a:noFill/>
          </a:ln>
        </p:spPr>
        <p:txBody>
          <a:bodyPr anchorCtr="0" anchor="t" bIns="0" lIns="0" spcFirstLastPara="1" rIns="0" wrap="square" tIns="0">
            <a:spAutoFit/>
          </a:bodyPr>
          <a:lstStyle/>
          <a:p>
            <a:pPr indent="0" lvl="0" marL="0" marR="0" rtl="0" algn="l">
              <a:lnSpc>
                <a:spcPct val="116023"/>
              </a:lnSpc>
              <a:spcBef>
                <a:spcPts val="0"/>
              </a:spcBef>
              <a:spcAft>
                <a:spcPts val="0"/>
              </a:spcAft>
              <a:buNone/>
            </a:pPr>
            <a:r>
              <a:t/>
            </a:r>
            <a:endParaRPr sz="600">
              <a:solidFill>
                <a:srgbClr val="F7F7F7"/>
              </a:solidFill>
              <a:latin typeface="EB Garamond"/>
              <a:ea typeface="EB Garamond"/>
              <a:cs typeface="EB Garamond"/>
              <a:sym typeface="EB Garamond"/>
            </a:endParaRPr>
          </a:p>
          <a:p>
            <a:pPr indent="0" lvl="0" marL="0" marR="0" rtl="0" algn="l">
              <a:lnSpc>
                <a:spcPct val="116023"/>
              </a:lnSpc>
              <a:spcBef>
                <a:spcPts val="0"/>
              </a:spcBef>
              <a:spcAft>
                <a:spcPts val="0"/>
              </a:spcAft>
              <a:buNone/>
            </a:pPr>
            <a:r>
              <a:rPr i="0" lang="en-US" u="none" cap="none" strike="noStrike">
                <a:solidFill>
                  <a:srgbClr val="F7F7F7"/>
                </a:solidFill>
                <a:latin typeface="EB Garamond"/>
                <a:ea typeface="EB Garamond"/>
                <a:cs typeface="EB Garamond"/>
                <a:sym typeface="EB Garamond"/>
              </a:rPr>
              <a:t>Dream Catcher promotes freedom for the user.</a:t>
            </a:r>
            <a:endParaRPr>
              <a:latin typeface="EB Garamond"/>
              <a:ea typeface="EB Garamond"/>
              <a:cs typeface="EB Garamond"/>
              <a:sym typeface="EB Garamond"/>
            </a:endParaRPr>
          </a:p>
          <a:p>
            <a:pPr indent="0" lvl="0" marL="0" marR="0" rtl="0" algn="l">
              <a:lnSpc>
                <a:spcPct val="116023"/>
              </a:lnSpc>
              <a:spcBef>
                <a:spcPts val="0"/>
              </a:spcBef>
              <a:spcAft>
                <a:spcPts val="0"/>
              </a:spcAft>
              <a:buNone/>
            </a:pPr>
            <a:r>
              <a:t/>
            </a:r>
            <a:endParaRPr sz="1200">
              <a:solidFill>
                <a:srgbClr val="F7F7F7"/>
              </a:solidFill>
              <a:latin typeface="EB Garamond"/>
              <a:ea typeface="EB Garamond"/>
              <a:cs typeface="EB Garamond"/>
              <a:sym typeface="EB Garamond"/>
            </a:endParaRPr>
          </a:p>
          <a:p>
            <a:pPr indent="0" lvl="0" marL="0" marR="0" rtl="0" algn="l">
              <a:lnSpc>
                <a:spcPct val="116023"/>
              </a:lnSpc>
              <a:spcBef>
                <a:spcPts val="0"/>
              </a:spcBef>
              <a:spcAft>
                <a:spcPts val="0"/>
              </a:spcAft>
              <a:buNone/>
            </a:pPr>
            <a:r>
              <a:rPr i="0" lang="en-US" u="none" cap="none" strike="noStrike">
                <a:solidFill>
                  <a:srgbClr val="F7F7F7"/>
                </a:solidFill>
                <a:latin typeface="EB Garamond"/>
                <a:ea typeface="EB Garamond"/>
                <a:cs typeface="EB Garamond"/>
                <a:sym typeface="EB Garamond"/>
              </a:rPr>
              <a:t>Lists can be created, styled, and named according to the users instructions. </a:t>
            </a:r>
            <a:endParaRPr>
              <a:latin typeface="EB Garamond"/>
              <a:ea typeface="EB Garamond"/>
              <a:cs typeface="EB Garamond"/>
              <a:sym typeface="EB Garamond"/>
            </a:endParaRPr>
          </a:p>
          <a:p>
            <a:pPr indent="0" lvl="0" marL="0" marR="0" rtl="0" algn="l">
              <a:lnSpc>
                <a:spcPct val="107418"/>
              </a:lnSpc>
              <a:spcBef>
                <a:spcPts val="0"/>
              </a:spcBef>
              <a:spcAft>
                <a:spcPts val="0"/>
              </a:spcAft>
              <a:buNone/>
            </a:pPr>
            <a:r>
              <a:t/>
            </a:r>
            <a:endParaRPr i="0" sz="1000" u="none" cap="none" strike="noStrike">
              <a:solidFill>
                <a:srgbClr val="F7F7F7"/>
              </a:solidFill>
              <a:latin typeface="EB Garamond"/>
              <a:ea typeface="EB Garamond"/>
              <a:cs typeface="EB Garamond"/>
              <a:sym typeface="EB Garamond"/>
            </a:endParaRPr>
          </a:p>
          <a:p>
            <a:pPr indent="0" lvl="0" marL="0" marR="0" rtl="0" algn="l">
              <a:lnSpc>
                <a:spcPct val="116023"/>
              </a:lnSpc>
              <a:spcBef>
                <a:spcPts val="0"/>
              </a:spcBef>
              <a:spcAft>
                <a:spcPts val="0"/>
              </a:spcAft>
              <a:buNone/>
            </a:pPr>
            <a:r>
              <a:rPr i="0" lang="en-US" u="none" cap="none" strike="noStrike">
                <a:solidFill>
                  <a:srgbClr val="F7F7F7"/>
                </a:solidFill>
                <a:latin typeface="EB Garamond"/>
                <a:ea typeface="EB Garamond"/>
                <a:cs typeface="EB Garamond"/>
                <a:sym typeface="EB Garamond"/>
              </a:rPr>
              <a:t>Users can choose to create private or public lists so that they are in control over who is able to view them.</a:t>
            </a:r>
            <a:endParaRPr>
              <a:latin typeface="EB Garamond"/>
              <a:ea typeface="EB Garamond"/>
              <a:cs typeface="EB Garamond"/>
              <a:sym typeface="EB Garamond"/>
            </a:endParaRPr>
          </a:p>
          <a:p>
            <a:pPr indent="0" lvl="0" marL="0" marR="0" rtl="0" algn="l">
              <a:lnSpc>
                <a:spcPct val="116023"/>
              </a:lnSpc>
              <a:spcBef>
                <a:spcPts val="0"/>
              </a:spcBef>
              <a:spcAft>
                <a:spcPts val="0"/>
              </a:spcAft>
              <a:buNone/>
            </a:pPr>
            <a:r>
              <a:t/>
            </a:r>
            <a:endParaRPr sz="700">
              <a:latin typeface="EB Garamond"/>
              <a:ea typeface="EB Garamond"/>
              <a:cs typeface="EB Garamond"/>
              <a:sym typeface="EB Garamond"/>
            </a:endParaRPr>
          </a:p>
          <a:p>
            <a:pPr indent="0" lvl="0" marL="0" marR="0" rtl="0" algn="l">
              <a:lnSpc>
                <a:spcPct val="116023"/>
              </a:lnSpc>
              <a:spcBef>
                <a:spcPts val="0"/>
              </a:spcBef>
              <a:spcAft>
                <a:spcPts val="0"/>
              </a:spcAft>
              <a:buNone/>
            </a:pPr>
            <a:r>
              <a:rPr i="0" lang="en-US" u="none" cap="none" strike="noStrike">
                <a:solidFill>
                  <a:srgbClr val="F7F7F7"/>
                </a:solidFill>
                <a:latin typeface="EB Garamond"/>
                <a:ea typeface="EB Garamond"/>
                <a:cs typeface="EB Garamond"/>
                <a:sym typeface="EB Garamond"/>
              </a:rPr>
              <a:t>Dream Catcher will help you reach your goals and complete your tasks by pushing motivational messages during and upon completion of each task.</a:t>
            </a:r>
            <a:endParaRPr>
              <a:latin typeface="EB Garamond"/>
              <a:ea typeface="EB Garamond"/>
              <a:cs typeface="EB Garamond"/>
              <a:sym typeface="EB Garamond"/>
            </a:endParaRPr>
          </a:p>
          <a:p>
            <a:pPr indent="0" lvl="0" marL="0" marR="0" rtl="0" algn="l">
              <a:lnSpc>
                <a:spcPct val="116023"/>
              </a:lnSpc>
              <a:spcBef>
                <a:spcPts val="0"/>
              </a:spcBef>
              <a:spcAft>
                <a:spcPts val="0"/>
              </a:spcAft>
              <a:buNone/>
            </a:pPr>
            <a:r>
              <a:t/>
            </a:r>
            <a:endParaRPr b="0" i="0" sz="1348" u="none" cap="none" strike="noStrike">
              <a:solidFill>
                <a:srgbClr val="F7F7F7"/>
              </a:solidFill>
              <a:latin typeface="Arial"/>
              <a:ea typeface="Arial"/>
              <a:cs typeface="Arial"/>
              <a:sym typeface="Arial"/>
            </a:endParaRPr>
          </a:p>
        </p:txBody>
      </p:sp>
      <p:pic>
        <p:nvPicPr>
          <p:cNvPr id="152" name="Google Shape;152;p4"/>
          <p:cNvPicPr preferRelativeResize="0"/>
          <p:nvPr/>
        </p:nvPicPr>
        <p:blipFill rotWithShape="1">
          <a:blip r:embed="rId4">
            <a:alphaModFix/>
          </a:blip>
          <a:srcRect b="22249" l="0" r="0" t="9781"/>
          <a:stretch/>
        </p:blipFill>
        <p:spPr>
          <a:xfrm>
            <a:off x="541738" y="1863868"/>
            <a:ext cx="3145625" cy="2133600"/>
          </a:xfrm>
          <a:prstGeom prst="rect">
            <a:avLst/>
          </a:prstGeom>
          <a:noFill/>
          <a:ln>
            <a:noFill/>
          </a:ln>
        </p:spPr>
      </p:pic>
      <p:sp>
        <p:nvSpPr>
          <p:cNvPr id="153" name="Google Shape;153;p4"/>
          <p:cNvSpPr txBox="1"/>
          <p:nvPr/>
        </p:nvSpPr>
        <p:spPr>
          <a:xfrm>
            <a:off x="271800" y="569214"/>
            <a:ext cx="8600399" cy="423729"/>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3182" u="none" cap="none" strike="noStrike">
                <a:solidFill>
                  <a:srgbClr val="F2F1EC"/>
                </a:solidFill>
                <a:latin typeface="Montserrat"/>
                <a:ea typeface="Montserrat"/>
                <a:cs typeface="Montserrat"/>
                <a:sym typeface="Montserrat"/>
              </a:rPr>
              <a:t>HOW DREAM CATCHER STANDS OUT</a:t>
            </a:r>
            <a:endParaRPr/>
          </a:p>
        </p:txBody>
      </p:sp>
      <p:sp>
        <p:nvSpPr>
          <p:cNvPr id="154" name="Google Shape;154;p4"/>
          <p:cNvSpPr txBox="1"/>
          <p:nvPr/>
        </p:nvSpPr>
        <p:spPr>
          <a:xfrm>
            <a:off x="334227" y="4830370"/>
            <a:ext cx="2500026" cy="197324"/>
          </a:xfrm>
          <a:prstGeom prst="rect">
            <a:avLst/>
          </a:prstGeom>
          <a:noFill/>
          <a:ln>
            <a:noFill/>
          </a:ln>
        </p:spPr>
        <p:txBody>
          <a:bodyPr anchorCtr="0" anchor="t" bIns="0" lIns="0" spcFirstLastPara="1" rIns="0" wrap="square" tIns="0">
            <a:spAutoFit/>
          </a:bodyPr>
          <a:lstStyle/>
          <a:p>
            <a:pPr indent="0" lvl="0" marL="0" marR="0" rtl="0" algn="l">
              <a:lnSpc>
                <a:spcPct val="140033"/>
              </a:lnSpc>
              <a:spcBef>
                <a:spcPts val="0"/>
              </a:spcBef>
              <a:spcAft>
                <a:spcPts val="0"/>
              </a:spcAft>
              <a:buNone/>
            </a:pPr>
            <a:r>
              <a:rPr b="0" i="0" lang="en-US" sz="1194" u="none" cap="none" strike="noStrike">
                <a:solidFill>
                  <a:srgbClr val="F0EFEC"/>
                </a:solidFill>
                <a:latin typeface="Arial"/>
                <a:ea typeface="Arial"/>
                <a:cs typeface="Arial"/>
                <a:sym typeface="Arial"/>
              </a:rPr>
              <a:t>Project Proposal Presentation</a:t>
            </a:r>
            <a:endParaRPr/>
          </a:p>
        </p:txBody>
      </p:sp>
      <p:cxnSp>
        <p:nvCxnSpPr>
          <p:cNvPr id="155" name="Google Shape;155;p4"/>
          <p:cNvCxnSpPr/>
          <p:nvPr/>
        </p:nvCxnSpPr>
        <p:spPr>
          <a:xfrm>
            <a:off x="2733885" y="4938536"/>
            <a:ext cx="5328498" cy="0"/>
          </a:xfrm>
          <a:prstGeom prst="straightConnector1">
            <a:avLst/>
          </a:prstGeom>
          <a:noFill/>
          <a:ln cap="flat" cmpd="sng" w="9525">
            <a:solidFill>
              <a:srgbClr val="F0EFEC"/>
            </a:solidFill>
            <a:prstDash val="solid"/>
            <a:round/>
            <a:headEnd len="sm" w="sm" type="none"/>
            <a:tailEnd len="sm" w="sm" type="none"/>
          </a:ln>
        </p:spPr>
      </p:cxnSp>
      <p:sp>
        <p:nvSpPr>
          <p:cNvPr id="156" name="Google Shape;156;p4"/>
          <p:cNvSpPr txBox="1"/>
          <p:nvPr/>
        </p:nvSpPr>
        <p:spPr>
          <a:xfrm>
            <a:off x="8141450" y="4830370"/>
            <a:ext cx="668323" cy="197324"/>
          </a:xfrm>
          <a:prstGeom prst="rect">
            <a:avLst/>
          </a:prstGeom>
          <a:noFill/>
          <a:ln>
            <a:noFill/>
          </a:ln>
        </p:spPr>
        <p:txBody>
          <a:bodyPr anchorCtr="0" anchor="t" bIns="0" lIns="0" spcFirstLastPara="1" rIns="0" wrap="square" tIns="0">
            <a:spAutoFit/>
          </a:bodyPr>
          <a:lstStyle/>
          <a:p>
            <a:pPr indent="0" lvl="0" marL="0" marR="0" rtl="0" algn="l">
              <a:lnSpc>
                <a:spcPct val="140033"/>
              </a:lnSpc>
              <a:spcBef>
                <a:spcPts val="0"/>
              </a:spcBef>
              <a:spcAft>
                <a:spcPts val="0"/>
              </a:spcAft>
              <a:buNone/>
            </a:pPr>
            <a:r>
              <a:rPr b="0" i="0" lang="en-US" sz="1194" u="none" cap="none" strike="noStrike">
                <a:solidFill>
                  <a:srgbClr val="F0EFEC"/>
                </a:solidFill>
                <a:latin typeface="Arial"/>
                <a:ea typeface="Arial"/>
                <a:cs typeface="Arial"/>
                <a:sym typeface="Arial"/>
              </a:rPr>
              <a:t>Group 8</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65B6D"/>
        </a:solidFill>
      </p:bgPr>
    </p:bg>
    <p:spTree>
      <p:nvGrpSpPr>
        <p:cNvPr id="160" name="Shape 160"/>
        <p:cNvGrpSpPr/>
        <p:nvPr/>
      </p:nvGrpSpPr>
      <p:grpSpPr>
        <a:xfrm>
          <a:off x="0" y="0"/>
          <a:ext cx="0" cy="0"/>
          <a:chOff x="0" y="0"/>
          <a:chExt cx="0" cy="0"/>
        </a:xfrm>
      </p:grpSpPr>
      <p:pic>
        <p:nvPicPr>
          <p:cNvPr id="161" name="Google Shape;161;p5"/>
          <p:cNvPicPr preferRelativeResize="0"/>
          <p:nvPr/>
        </p:nvPicPr>
        <p:blipFill rotWithShape="1">
          <a:blip r:embed="rId3">
            <a:alphaModFix/>
          </a:blip>
          <a:srcRect b="0" l="0" r="0" t="0"/>
          <a:stretch/>
        </p:blipFill>
        <p:spPr>
          <a:xfrm>
            <a:off x="4338191" y="1379945"/>
            <a:ext cx="467618" cy="467618"/>
          </a:xfrm>
          <a:prstGeom prst="rect">
            <a:avLst/>
          </a:prstGeom>
          <a:noFill/>
          <a:ln>
            <a:noFill/>
          </a:ln>
        </p:spPr>
      </p:pic>
      <p:pic>
        <p:nvPicPr>
          <p:cNvPr id="162" name="Google Shape;162;p5"/>
          <p:cNvPicPr preferRelativeResize="0"/>
          <p:nvPr/>
        </p:nvPicPr>
        <p:blipFill rotWithShape="1">
          <a:blip r:embed="rId4">
            <a:alphaModFix amt="26000"/>
          </a:blip>
          <a:srcRect b="0" l="0" r="0" t="0"/>
          <a:stretch/>
        </p:blipFill>
        <p:spPr>
          <a:xfrm rot="1970109">
            <a:off x="6151103" y="158831"/>
            <a:ext cx="3231755" cy="2123014"/>
          </a:xfrm>
          <a:prstGeom prst="rect">
            <a:avLst/>
          </a:prstGeom>
          <a:noFill/>
          <a:ln>
            <a:noFill/>
          </a:ln>
        </p:spPr>
      </p:pic>
      <p:pic>
        <p:nvPicPr>
          <p:cNvPr id="163" name="Google Shape;163;p5"/>
          <p:cNvPicPr preferRelativeResize="0"/>
          <p:nvPr/>
        </p:nvPicPr>
        <p:blipFill rotWithShape="1">
          <a:blip r:embed="rId5">
            <a:alphaModFix/>
          </a:blip>
          <a:srcRect b="0" l="0" r="0" t="0"/>
          <a:stretch/>
        </p:blipFill>
        <p:spPr>
          <a:xfrm>
            <a:off x="7116739" y="1379945"/>
            <a:ext cx="467618" cy="467618"/>
          </a:xfrm>
          <a:prstGeom prst="rect">
            <a:avLst/>
          </a:prstGeom>
          <a:noFill/>
          <a:ln>
            <a:noFill/>
          </a:ln>
        </p:spPr>
      </p:pic>
      <p:sp>
        <p:nvSpPr>
          <p:cNvPr id="164" name="Google Shape;164;p5"/>
          <p:cNvSpPr txBox="1"/>
          <p:nvPr/>
        </p:nvSpPr>
        <p:spPr>
          <a:xfrm>
            <a:off x="340614" y="445389"/>
            <a:ext cx="4832019" cy="580391"/>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1" i="0" lang="en-US" sz="3399" u="none" cap="none" strike="noStrike">
                <a:solidFill>
                  <a:srgbClr val="F2F1EC"/>
                </a:solidFill>
                <a:latin typeface="Montserrat"/>
                <a:ea typeface="Montserrat"/>
                <a:cs typeface="Montserrat"/>
                <a:sym typeface="Montserrat"/>
              </a:rPr>
              <a:t>MAIN USER STORIES</a:t>
            </a:r>
            <a:endParaRPr/>
          </a:p>
        </p:txBody>
      </p:sp>
      <p:sp>
        <p:nvSpPr>
          <p:cNvPr id="165" name="Google Shape;165;p5"/>
          <p:cNvSpPr/>
          <p:nvPr/>
        </p:nvSpPr>
        <p:spPr>
          <a:xfrm>
            <a:off x="340614" y="3649005"/>
            <a:ext cx="8291322" cy="959572"/>
          </a:xfrm>
          <a:custGeom>
            <a:rect b="b" l="l" r="r" t="t"/>
            <a:pathLst>
              <a:path extrusionOk="0" h="803829" w="6945606">
                <a:moveTo>
                  <a:pt x="6821146" y="803828"/>
                </a:moveTo>
                <a:lnTo>
                  <a:pt x="124460" y="803828"/>
                </a:lnTo>
                <a:cubicBezTo>
                  <a:pt x="55880" y="803828"/>
                  <a:pt x="0" y="747948"/>
                  <a:pt x="0" y="679368"/>
                </a:cubicBezTo>
                <a:lnTo>
                  <a:pt x="0" y="124460"/>
                </a:lnTo>
                <a:cubicBezTo>
                  <a:pt x="0" y="55880"/>
                  <a:pt x="55880" y="0"/>
                  <a:pt x="124460" y="0"/>
                </a:cubicBezTo>
                <a:lnTo>
                  <a:pt x="6821146" y="0"/>
                </a:lnTo>
                <a:cubicBezTo>
                  <a:pt x="6889727" y="0"/>
                  <a:pt x="6945606" y="55880"/>
                  <a:pt x="6945606" y="124460"/>
                </a:cubicBezTo>
                <a:lnTo>
                  <a:pt x="6945606" y="679369"/>
                </a:lnTo>
                <a:cubicBezTo>
                  <a:pt x="6945606" y="747949"/>
                  <a:pt x="6889727" y="803829"/>
                  <a:pt x="6821146" y="803829"/>
                </a:cubicBezTo>
                <a:close/>
              </a:path>
            </a:pathLst>
          </a:custGeom>
          <a:solidFill>
            <a:srgbClr val="F0EF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txBox="1"/>
          <p:nvPr/>
        </p:nvSpPr>
        <p:spPr>
          <a:xfrm>
            <a:off x="512064" y="3736361"/>
            <a:ext cx="7957125" cy="737235"/>
          </a:xfrm>
          <a:prstGeom prst="rect">
            <a:avLst/>
          </a:prstGeom>
          <a:noFill/>
          <a:ln>
            <a:noFill/>
          </a:ln>
        </p:spPr>
        <p:txBody>
          <a:bodyPr anchorCtr="0" anchor="t" bIns="0" lIns="0" spcFirstLastPara="1" rIns="0" wrap="square" tIns="0">
            <a:spAutoFit/>
          </a:bodyPr>
          <a:lstStyle/>
          <a:p>
            <a:pPr indent="0" lvl="0" marL="0" marR="0" rtl="0" algn="l">
              <a:lnSpc>
                <a:spcPct val="140019"/>
              </a:lnSpc>
              <a:spcBef>
                <a:spcPts val="0"/>
              </a:spcBef>
              <a:spcAft>
                <a:spcPts val="0"/>
              </a:spcAft>
              <a:buNone/>
            </a:pPr>
            <a:r>
              <a:rPr b="0" i="0" lang="en-US" sz="2099" u="none" cap="none" strike="noStrike">
                <a:solidFill>
                  <a:srgbClr val="365B6D"/>
                </a:solidFill>
                <a:latin typeface="Abhaya Libre"/>
                <a:ea typeface="Abhaya Libre"/>
                <a:cs typeface="Abhaya Libre"/>
                <a:sym typeface="Abhaya Libre"/>
              </a:rPr>
              <a:t>As a user I want the ability to set up a collaborative bucket list so that my friends or significant other can add things we wish to do together.</a:t>
            </a:r>
            <a:endParaRPr/>
          </a:p>
        </p:txBody>
      </p:sp>
      <p:sp>
        <p:nvSpPr>
          <p:cNvPr id="167" name="Google Shape;167;p5"/>
          <p:cNvSpPr/>
          <p:nvPr/>
        </p:nvSpPr>
        <p:spPr>
          <a:xfrm>
            <a:off x="344966" y="2455209"/>
            <a:ext cx="8291322" cy="959572"/>
          </a:xfrm>
          <a:custGeom>
            <a:rect b="b" l="l" r="r" t="t"/>
            <a:pathLst>
              <a:path extrusionOk="0" h="803829" w="6945606">
                <a:moveTo>
                  <a:pt x="6821146" y="803828"/>
                </a:moveTo>
                <a:lnTo>
                  <a:pt x="124460" y="803828"/>
                </a:lnTo>
                <a:cubicBezTo>
                  <a:pt x="55880" y="803828"/>
                  <a:pt x="0" y="747948"/>
                  <a:pt x="0" y="679368"/>
                </a:cubicBezTo>
                <a:lnTo>
                  <a:pt x="0" y="124460"/>
                </a:lnTo>
                <a:cubicBezTo>
                  <a:pt x="0" y="55880"/>
                  <a:pt x="55880" y="0"/>
                  <a:pt x="124460" y="0"/>
                </a:cubicBezTo>
                <a:lnTo>
                  <a:pt x="6821146" y="0"/>
                </a:lnTo>
                <a:cubicBezTo>
                  <a:pt x="6889727" y="0"/>
                  <a:pt x="6945606" y="55880"/>
                  <a:pt x="6945606" y="124460"/>
                </a:cubicBezTo>
                <a:lnTo>
                  <a:pt x="6945606" y="679369"/>
                </a:lnTo>
                <a:cubicBezTo>
                  <a:pt x="6945606" y="747949"/>
                  <a:pt x="6889727" y="803829"/>
                  <a:pt x="6821146" y="803829"/>
                </a:cubicBezTo>
                <a:close/>
              </a:path>
            </a:pathLst>
          </a:custGeom>
          <a:solidFill>
            <a:srgbClr val="F0EF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
          <p:cNvSpPr txBox="1"/>
          <p:nvPr/>
        </p:nvSpPr>
        <p:spPr>
          <a:xfrm>
            <a:off x="512064" y="2542564"/>
            <a:ext cx="7957125" cy="737235"/>
          </a:xfrm>
          <a:prstGeom prst="rect">
            <a:avLst/>
          </a:prstGeom>
          <a:noFill/>
          <a:ln>
            <a:noFill/>
          </a:ln>
        </p:spPr>
        <p:txBody>
          <a:bodyPr anchorCtr="0" anchor="t" bIns="0" lIns="0" spcFirstLastPara="1" rIns="0" wrap="square" tIns="0">
            <a:spAutoFit/>
          </a:bodyPr>
          <a:lstStyle/>
          <a:p>
            <a:pPr indent="0" lvl="0" marL="0" marR="0" rtl="0" algn="l">
              <a:lnSpc>
                <a:spcPct val="140019"/>
              </a:lnSpc>
              <a:spcBef>
                <a:spcPts val="0"/>
              </a:spcBef>
              <a:spcAft>
                <a:spcPts val="0"/>
              </a:spcAft>
              <a:buNone/>
            </a:pPr>
            <a:r>
              <a:rPr b="0" i="0" lang="en-US" sz="2099" u="none" cap="none" strike="noStrike">
                <a:solidFill>
                  <a:srgbClr val="365B6D"/>
                </a:solidFill>
                <a:latin typeface="Abhaya Libre"/>
                <a:ea typeface="Abhaya Libre"/>
                <a:cs typeface="Abhaya Libre"/>
                <a:sym typeface="Abhaya Libre"/>
              </a:rPr>
              <a:t>As a user I want to be able to have the option to share my bucket list with friends and other users of the application so that they can see my list.</a:t>
            </a:r>
            <a:endParaRPr/>
          </a:p>
        </p:txBody>
      </p:sp>
      <p:sp>
        <p:nvSpPr>
          <p:cNvPr id="169" name="Google Shape;169;p5"/>
          <p:cNvSpPr/>
          <p:nvPr/>
        </p:nvSpPr>
        <p:spPr>
          <a:xfrm>
            <a:off x="344966" y="1310628"/>
            <a:ext cx="8291322" cy="959572"/>
          </a:xfrm>
          <a:custGeom>
            <a:rect b="b" l="l" r="r" t="t"/>
            <a:pathLst>
              <a:path extrusionOk="0" h="803829" w="6945606">
                <a:moveTo>
                  <a:pt x="6821146" y="803828"/>
                </a:moveTo>
                <a:lnTo>
                  <a:pt x="124460" y="803828"/>
                </a:lnTo>
                <a:cubicBezTo>
                  <a:pt x="55880" y="803828"/>
                  <a:pt x="0" y="747948"/>
                  <a:pt x="0" y="679368"/>
                </a:cubicBezTo>
                <a:lnTo>
                  <a:pt x="0" y="124460"/>
                </a:lnTo>
                <a:cubicBezTo>
                  <a:pt x="0" y="55880"/>
                  <a:pt x="55880" y="0"/>
                  <a:pt x="124460" y="0"/>
                </a:cubicBezTo>
                <a:lnTo>
                  <a:pt x="6821146" y="0"/>
                </a:lnTo>
                <a:cubicBezTo>
                  <a:pt x="6889727" y="0"/>
                  <a:pt x="6945606" y="55880"/>
                  <a:pt x="6945606" y="124460"/>
                </a:cubicBezTo>
                <a:lnTo>
                  <a:pt x="6945606" y="679369"/>
                </a:lnTo>
                <a:cubicBezTo>
                  <a:pt x="6945606" y="747949"/>
                  <a:pt x="6889727" y="803829"/>
                  <a:pt x="6821146" y="803829"/>
                </a:cubicBezTo>
                <a:close/>
              </a:path>
            </a:pathLst>
          </a:custGeom>
          <a:solidFill>
            <a:srgbClr val="F0EF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
          <p:cNvSpPr txBox="1"/>
          <p:nvPr/>
        </p:nvSpPr>
        <p:spPr>
          <a:xfrm>
            <a:off x="507712" y="1397983"/>
            <a:ext cx="7957125" cy="737235"/>
          </a:xfrm>
          <a:prstGeom prst="rect">
            <a:avLst/>
          </a:prstGeom>
          <a:noFill/>
          <a:ln>
            <a:noFill/>
          </a:ln>
        </p:spPr>
        <p:txBody>
          <a:bodyPr anchorCtr="0" anchor="t" bIns="0" lIns="0" spcFirstLastPara="1" rIns="0" wrap="square" tIns="0">
            <a:spAutoFit/>
          </a:bodyPr>
          <a:lstStyle/>
          <a:p>
            <a:pPr indent="0" lvl="0" marL="0" marR="0" rtl="0" algn="l">
              <a:lnSpc>
                <a:spcPct val="140019"/>
              </a:lnSpc>
              <a:spcBef>
                <a:spcPts val="0"/>
              </a:spcBef>
              <a:spcAft>
                <a:spcPts val="0"/>
              </a:spcAft>
              <a:buNone/>
            </a:pPr>
            <a:r>
              <a:rPr b="0" i="0" lang="en-US" sz="2099" u="none" cap="none" strike="noStrike">
                <a:solidFill>
                  <a:srgbClr val="365B6D"/>
                </a:solidFill>
                <a:latin typeface="Abhaya Libre"/>
                <a:ea typeface="Abhaya Libre"/>
                <a:cs typeface="Abhaya Libre"/>
                <a:sym typeface="Abhaya Libre"/>
              </a:rPr>
              <a:t>As a user I want to be able to create separate folders within the application so that I can put certain events/plans in specific categories.</a:t>
            </a:r>
            <a:endParaRPr/>
          </a:p>
        </p:txBody>
      </p:sp>
      <p:grpSp>
        <p:nvGrpSpPr>
          <p:cNvPr id="171" name="Google Shape;171;p5"/>
          <p:cNvGrpSpPr/>
          <p:nvPr/>
        </p:nvGrpSpPr>
        <p:grpSpPr>
          <a:xfrm>
            <a:off x="160742" y="4829019"/>
            <a:ext cx="8475545" cy="192561"/>
            <a:chOff x="0" y="-19050"/>
            <a:chExt cx="11300727" cy="256749"/>
          </a:xfrm>
        </p:grpSpPr>
        <p:sp>
          <p:nvSpPr>
            <p:cNvPr id="172" name="Google Shape;172;p5"/>
            <p:cNvSpPr txBox="1"/>
            <p:nvPr/>
          </p:nvSpPr>
          <p:spPr>
            <a:xfrm>
              <a:off x="0" y="-19050"/>
              <a:ext cx="3333368" cy="256749"/>
            </a:xfrm>
            <a:prstGeom prst="rect">
              <a:avLst/>
            </a:prstGeom>
            <a:noFill/>
            <a:ln>
              <a:noFill/>
            </a:ln>
          </p:spPr>
          <p:txBody>
            <a:bodyPr anchorCtr="0" anchor="t" bIns="0" lIns="0" spcFirstLastPara="1" rIns="0" wrap="square" tIns="0">
              <a:spAutoFit/>
            </a:bodyPr>
            <a:lstStyle/>
            <a:p>
              <a:pPr indent="0" lvl="0" marL="0" marR="0" rtl="0" algn="l">
                <a:lnSpc>
                  <a:spcPct val="140033"/>
                </a:lnSpc>
                <a:spcBef>
                  <a:spcPts val="0"/>
                </a:spcBef>
                <a:spcAft>
                  <a:spcPts val="0"/>
                </a:spcAft>
                <a:buNone/>
              </a:pPr>
              <a:r>
                <a:rPr b="0" i="0" lang="en-US" sz="1194" u="none" cap="none" strike="noStrike">
                  <a:solidFill>
                    <a:srgbClr val="F0EFEC"/>
                  </a:solidFill>
                  <a:latin typeface="Arial"/>
                  <a:ea typeface="Arial"/>
                  <a:cs typeface="Arial"/>
                  <a:sym typeface="Arial"/>
                </a:rPr>
                <a:t>Project Proposal Presentation</a:t>
              </a:r>
              <a:endParaRPr/>
            </a:p>
          </p:txBody>
        </p:sp>
        <p:cxnSp>
          <p:nvCxnSpPr>
            <p:cNvPr id="173" name="Google Shape;173;p5"/>
            <p:cNvCxnSpPr/>
            <p:nvPr/>
          </p:nvCxnSpPr>
          <p:spPr>
            <a:xfrm>
              <a:off x="3199544" y="118821"/>
              <a:ext cx="7104664" cy="0"/>
            </a:xfrm>
            <a:prstGeom prst="straightConnector1">
              <a:avLst/>
            </a:prstGeom>
            <a:noFill/>
            <a:ln cap="flat" cmpd="sng" w="12700">
              <a:solidFill>
                <a:srgbClr val="F0EFEC"/>
              </a:solidFill>
              <a:prstDash val="solid"/>
              <a:round/>
              <a:headEnd len="sm" w="sm" type="none"/>
              <a:tailEnd len="sm" w="sm" type="none"/>
            </a:ln>
          </p:spPr>
        </p:cxnSp>
        <p:sp>
          <p:nvSpPr>
            <p:cNvPr id="174" name="Google Shape;174;p5"/>
            <p:cNvSpPr txBox="1"/>
            <p:nvPr/>
          </p:nvSpPr>
          <p:spPr>
            <a:xfrm>
              <a:off x="10409630" y="-19050"/>
              <a:ext cx="891097" cy="256749"/>
            </a:xfrm>
            <a:prstGeom prst="rect">
              <a:avLst/>
            </a:prstGeom>
            <a:noFill/>
            <a:ln>
              <a:noFill/>
            </a:ln>
          </p:spPr>
          <p:txBody>
            <a:bodyPr anchorCtr="0" anchor="t" bIns="0" lIns="0" spcFirstLastPara="1" rIns="0" wrap="square" tIns="0">
              <a:spAutoFit/>
            </a:bodyPr>
            <a:lstStyle/>
            <a:p>
              <a:pPr indent="0" lvl="0" marL="0" marR="0" rtl="0" algn="l">
                <a:lnSpc>
                  <a:spcPct val="140033"/>
                </a:lnSpc>
                <a:spcBef>
                  <a:spcPts val="0"/>
                </a:spcBef>
                <a:spcAft>
                  <a:spcPts val="0"/>
                </a:spcAft>
                <a:buNone/>
              </a:pPr>
              <a:r>
                <a:rPr b="0" i="0" lang="en-US" sz="1194" u="none" cap="none" strike="noStrike">
                  <a:solidFill>
                    <a:srgbClr val="F0EFEC"/>
                  </a:solidFill>
                  <a:latin typeface="Arial"/>
                  <a:ea typeface="Arial"/>
                  <a:cs typeface="Arial"/>
                  <a:sym typeface="Arial"/>
                </a:rPr>
                <a:t>Group 8</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65B6D"/>
        </a:solidFill>
      </p:bgPr>
    </p:bg>
    <p:spTree>
      <p:nvGrpSpPr>
        <p:cNvPr id="178" name="Shape 178"/>
        <p:cNvGrpSpPr/>
        <p:nvPr/>
      </p:nvGrpSpPr>
      <p:grpSpPr>
        <a:xfrm>
          <a:off x="0" y="0"/>
          <a:ext cx="0" cy="0"/>
          <a:chOff x="0" y="0"/>
          <a:chExt cx="0" cy="0"/>
        </a:xfrm>
      </p:grpSpPr>
      <p:pic>
        <p:nvPicPr>
          <p:cNvPr id="179" name="Google Shape;179;p6"/>
          <p:cNvPicPr preferRelativeResize="0"/>
          <p:nvPr/>
        </p:nvPicPr>
        <p:blipFill rotWithShape="1">
          <a:blip r:embed="rId3">
            <a:alphaModFix/>
          </a:blip>
          <a:srcRect b="0" l="0" r="0" t="0"/>
          <a:stretch/>
        </p:blipFill>
        <p:spPr>
          <a:xfrm>
            <a:off x="4338191" y="1379945"/>
            <a:ext cx="467618" cy="467618"/>
          </a:xfrm>
          <a:prstGeom prst="rect">
            <a:avLst/>
          </a:prstGeom>
          <a:noFill/>
          <a:ln>
            <a:noFill/>
          </a:ln>
        </p:spPr>
      </p:pic>
      <p:pic>
        <p:nvPicPr>
          <p:cNvPr id="180" name="Google Shape;180;p6"/>
          <p:cNvPicPr preferRelativeResize="0"/>
          <p:nvPr/>
        </p:nvPicPr>
        <p:blipFill rotWithShape="1">
          <a:blip r:embed="rId4">
            <a:alphaModFix amt="26000"/>
          </a:blip>
          <a:srcRect b="0" l="0" r="0" t="0"/>
          <a:stretch/>
        </p:blipFill>
        <p:spPr>
          <a:xfrm rot="1970109">
            <a:off x="6151103" y="158831"/>
            <a:ext cx="3231755" cy="2123014"/>
          </a:xfrm>
          <a:prstGeom prst="rect">
            <a:avLst/>
          </a:prstGeom>
          <a:noFill/>
          <a:ln>
            <a:noFill/>
          </a:ln>
        </p:spPr>
      </p:pic>
      <p:pic>
        <p:nvPicPr>
          <p:cNvPr id="181" name="Google Shape;181;p6"/>
          <p:cNvPicPr preferRelativeResize="0"/>
          <p:nvPr/>
        </p:nvPicPr>
        <p:blipFill rotWithShape="1">
          <a:blip r:embed="rId3">
            <a:alphaModFix/>
          </a:blip>
          <a:srcRect b="0" l="0" r="0" t="0"/>
          <a:stretch/>
        </p:blipFill>
        <p:spPr>
          <a:xfrm>
            <a:off x="7116739" y="1379945"/>
            <a:ext cx="467618" cy="467618"/>
          </a:xfrm>
          <a:prstGeom prst="rect">
            <a:avLst/>
          </a:prstGeom>
          <a:noFill/>
          <a:ln>
            <a:noFill/>
          </a:ln>
        </p:spPr>
      </p:pic>
      <p:sp>
        <p:nvSpPr>
          <p:cNvPr id="182" name="Google Shape;182;p6"/>
          <p:cNvSpPr txBox="1"/>
          <p:nvPr/>
        </p:nvSpPr>
        <p:spPr>
          <a:xfrm>
            <a:off x="340614" y="445389"/>
            <a:ext cx="4858360" cy="580391"/>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1" i="0" lang="en-US" sz="3399" u="none" cap="none" strike="noStrike">
                <a:solidFill>
                  <a:srgbClr val="F2F1EC"/>
                </a:solidFill>
                <a:latin typeface="Montserrat"/>
                <a:ea typeface="Montserrat"/>
                <a:cs typeface="Montserrat"/>
                <a:sym typeface="Montserrat"/>
              </a:rPr>
              <a:t>MAIN USER STORIES</a:t>
            </a:r>
            <a:endParaRPr/>
          </a:p>
        </p:txBody>
      </p:sp>
      <p:sp>
        <p:nvSpPr>
          <p:cNvPr id="183" name="Google Shape;183;p6"/>
          <p:cNvSpPr/>
          <p:nvPr/>
        </p:nvSpPr>
        <p:spPr>
          <a:xfrm>
            <a:off x="340614" y="3649005"/>
            <a:ext cx="8291322" cy="959572"/>
          </a:xfrm>
          <a:custGeom>
            <a:rect b="b" l="l" r="r" t="t"/>
            <a:pathLst>
              <a:path extrusionOk="0" h="803829" w="6945606">
                <a:moveTo>
                  <a:pt x="6821146" y="803828"/>
                </a:moveTo>
                <a:lnTo>
                  <a:pt x="124460" y="803828"/>
                </a:lnTo>
                <a:cubicBezTo>
                  <a:pt x="55880" y="803828"/>
                  <a:pt x="0" y="747948"/>
                  <a:pt x="0" y="679368"/>
                </a:cubicBezTo>
                <a:lnTo>
                  <a:pt x="0" y="124460"/>
                </a:lnTo>
                <a:cubicBezTo>
                  <a:pt x="0" y="55880"/>
                  <a:pt x="55880" y="0"/>
                  <a:pt x="124460" y="0"/>
                </a:cubicBezTo>
                <a:lnTo>
                  <a:pt x="6821146" y="0"/>
                </a:lnTo>
                <a:cubicBezTo>
                  <a:pt x="6889727" y="0"/>
                  <a:pt x="6945606" y="55880"/>
                  <a:pt x="6945606" y="124460"/>
                </a:cubicBezTo>
                <a:lnTo>
                  <a:pt x="6945606" y="679369"/>
                </a:lnTo>
                <a:cubicBezTo>
                  <a:pt x="6945606" y="747949"/>
                  <a:pt x="6889727" y="803829"/>
                  <a:pt x="6821146" y="803829"/>
                </a:cubicBezTo>
                <a:close/>
              </a:path>
            </a:pathLst>
          </a:custGeom>
          <a:solidFill>
            <a:srgbClr val="F0EF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
          <p:cNvSpPr txBox="1"/>
          <p:nvPr/>
        </p:nvSpPr>
        <p:spPr>
          <a:xfrm>
            <a:off x="512064" y="3736361"/>
            <a:ext cx="7957125" cy="737235"/>
          </a:xfrm>
          <a:prstGeom prst="rect">
            <a:avLst/>
          </a:prstGeom>
          <a:noFill/>
          <a:ln>
            <a:noFill/>
          </a:ln>
        </p:spPr>
        <p:txBody>
          <a:bodyPr anchorCtr="0" anchor="t" bIns="0" lIns="0" spcFirstLastPara="1" rIns="0" wrap="square" tIns="0">
            <a:spAutoFit/>
          </a:bodyPr>
          <a:lstStyle/>
          <a:p>
            <a:pPr indent="0" lvl="0" marL="0" marR="0" rtl="0" algn="l">
              <a:lnSpc>
                <a:spcPct val="140019"/>
              </a:lnSpc>
              <a:spcBef>
                <a:spcPts val="0"/>
              </a:spcBef>
              <a:spcAft>
                <a:spcPts val="0"/>
              </a:spcAft>
              <a:buNone/>
            </a:pPr>
            <a:r>
              <a:rPr b="0" i="0" lang="en-US" sz="2099" u="none" cap="none" strike="noStrike">
                <a:solidFill>
                  <a:srgbClr val="365B6D"/>
                </a:solidFill>
                <a:latin typeface="Abhaya Libre"/>
                <a:ea typeface="Abhaya Libre"/>
                <a:cs typeface="Abhaya Libre"/>
                <a:sym typeface="Abhaya Libre"/>
              </a:rPr>
              <a:t>As a user I want to be able to sort my entries based on priority so that I know which entries I would like to complete first.</a:t>
            </a:r>
            <a:endParaRPr/>
          </a:p>
        </p:txBody>
      </p:sp>
      <p:sp>
        <p:nvSpPr>
          <p:cNvPr id="185" name="Google Shape;185;p6"/>
          <p:cNvSpPr/>
          <p:nvPr/>
        </p:nvSpPr>
        <p:spPr>
          <a:xfrm>
            <a:off x="344966" y="2455209"/>
            <a:ext cx="8291322" cy="959572"/>
          </a:xfrm>
          <a:custGeom>
            <a:rect b="b" l="l" r="r" t="t"/>
            <a:pathLst>
              <a:path extrusionOk="0" h="803829" w="6945606">
                <a:moveTo>
                  <a:pt x="6821146" y="803828"/>
                </a:moveTo>
                <a:lnTo>
                  <a:pt x="124460" y="803828"/>
                </a:lnTo>
                <a:cubicBezTo>
                  <a:pt x="55880" y="803828"/>
                  <a:pt x="0" y="747948"/>
                  <a:pt x="0" y="679368"/>
                </a:cubicBezTo>
                <a:lnTo>
                  <a:pt x="0" y="124460"/>
                </a:lnTo>
                <a:cubicBezTo>
                  <a:pt x="0" y="55880"/>
                  <a:pt x="55880" y="0"/>
                  <a:pt x="124460" y="0"/>
                </a:cubicBezTo>
                <a:lnTo>
                  <a:pt x="6821146" y="0"/>
                </a:lnTo>
                <a:cubicBezTo>
                  <a:pt x="6889727" y="0"/>
                  <a:pt x="6945606" y="55880"/>
                  <a:pt x="6945606" y="124460"/>
                </a:cubicBezTo>
                <a:lnTo>
                  <a:pt x="6945606" y="679369"/>
                </a:lnTo>
                <a:cubicBezTo>
                  <a:pt x="6945606" y="747949"/>
                  <a:pt x="6889727" y="803829"/>
                  <a:pt x="6821146" y="803829"/>
                </a:cubicBezTo>
                <a:close/>
              </a:path>
            </a:pathLst>
          </a:custGeom>
          <a:solidFill>
            <a:srgbClr val="F0EF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txBox="1"/>
          <p:nvPr/>
        </p:nvSpPr>
        <p:spPr>
          <a:xfrm>
            <a:off x="512064" y="2542564"/>
            <a:ext cx="7957125" cy="737235"/>
          </a:xfrm>
          <a:prstGeom prst="rect">
            <a:avLst/>
          </a:prstGeom>
          <a:noFill/>
          <a:ln>
            <a:noFill/>
          </a:ln>
        </p:spPr>
        <p:txBody>
          <a:bodyPr anchorCtr="0" anchor="t" bIns="0" lIns="0" spcFirstLastPara="1" rIns="0" wrap="square" tIns="0">
            <a:spAutoFit/>
          </a:bodyPr>
          <a:lstStyle/>
          <a:p>
            <a:pPr indent="0" lvl="0" marL="0" marR="0" rtl="0" algn="l">
              <a:lnSpc>
                <a:spcPct val="140019"/>
              </a:lnSpc>
              <a:spcBef>
                <a:spcPts val="0"/>
              </a:spcBef>
              <a:spcAft>
                <a:spcPts val="0"/>
              </a:spcAft>
              <a:buNone/>
            </a:pPr>
            <a:r>
              <a:rPr b="0" i="0" lang="en-US" sz="2099" u="none" cap="none" strike="noStrike">
                <a:solidFill>
                  <a:srgbClr val="365B6D"/>
                </a:solidFill>
                <a:latin typeface="Abhaya Libre"/>
                <a:ea typeface="Abhaya Libre"/>
                <a:cs typeface="Abhaya Libre"/>
                <a:sym typeface="Abhaya Libre"/>
              </a:rPr>
              <a:t>As a user I want to be able to have the option to attach a picture with my entries so that I can have a visual representation of my entry.</a:t>
            </a:r>
            <a:endParaRPr/>
          </a:p>
        </p:txBody>
      </p:sp>
      <p:sp>
        <p:nvSpPr>
          <p:cNvPr id="187" name="Google Shape;187;p6"/>
          <p:cNvSpPr/>
          <p:nvPr/>
        </p:nvSpPr>
        <p:spPr>
          <a:xfrm>
            <a:off x="344966" y="1310628"/>
            <a:ext cx="8291322" cy="959572"/>
          </a:xfrm>
          <a:custGeom>
            <a:rect b="b" l="l" r="r" t="t"/>
            <a:pathLst>
              <a:path extrusionOk="0" h="803829" w="6945606">
                <a:moveTo>
                  <a:pt x="6821146" y="803828"/>
                </a:moveTo>
                <a:lnTo>
                  <a:pt x="124460" y="803828"/>
                </a:lnTo>
                <a:cubicBezTo>
                  <a:pt x="55880" y="803828"/>
                  <a:pt x="0" y="747948"/>
                  <a:pt x="0" y="679368"/>
                </a:cubicBezTo>
                <a:lnTo>
                  <a:pt x="0" y="124460"/>
                </a:lnTo>
                <a:cubicBezTo>
                  <a:pt x="0" y="55880"/>
                  <a:pt x="55880" y="0"/>
                  <a:pt x="124460" y="0"/>
                </a:cubicBezTo>
                <a:lnTo>
                  <a:pt x="6821146" y="0"/>
                </a:lnTo>
                <a:cubicBezTo>
                  <a:pt x="6889727" y="0"/>
                  <a:pt x="6945606" y="55880"/>
                  <a:pt x="6945606" y="124460"/>
                </a:cubicBezTo>
                <a:lnTo>
                  <a:pt x="6945606" y="679369"/>
                </a:lnTo>
                <a:cubicBezTo>
                  <a:pt x="6945606" y="747949"/>
                  <a:pt x="6889727" y="803829"/>
                  <a:pt x="6821146" y="803829"/>
                </a:cubicBezTo>
                <a:close/>
              </a:path>
            </a:pathLst>
          </a:custGeom>
          <a:solidFill>
            <a:srgbClr val="F0EF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txBox="1"/>
          <p:nvPr/>
        </p:nvSpPr>
        <p:spPr>
          <a:xfrm>
            <a:off x="507712" y="1397983"/>
            <a:ext cx="7957125" cy="737235"/>
          </a:xfrm>
          <a:prstGeom prst="rect">
            <a:avLst/>
          </a:prstGeom>
          <a:noFill/>
          <a:ln>
            <a:noFill/>
          </a:ln>
        </p:spPr>
        <p:txBody>
          <a:bodyPr anchorCtr="0" anchor="t" bIns="0" lIns="0" spcFirstLastPara="1" rIns="0" wrap="square" tIns="0">
            <a:spAutoFit/>
          </a:bodyPr>
          <a:lstStyle/>
          <a:p>
            <a:pPr indent="0" lvl="0" marL="0" marR="0" rtl="0" algn="l">
              <a:lnSpc>
                <a:spcPct val="140019"/>
              </a:lnSpc>
              <a:spcBef>
                <a:spcPts val="0"/>
              </a:spcBef>
              <a:spcAft>
                <a:spcPts val="0"/>
              </a:spcAft>
              <a:buNone/>
            </a:pPr>
            <a:r>
              <a:rPr b="0" i="0" lang="en-US" sz="2099" u="none" cap="none" strike="noStrike">
                <a:solidFill>
                  <a:srgbClr val="365B6D"/>
                </a:solidFill>
                <a:latin typeface="Abhaya Libre"/>
                <a:ea typeface="Abhaya Libre"/>
                <a:cs typeface="Abhaya Libre"/>
                <a:sym typeface="Abhaya Libre"/>
              </a:rPr>
              <a:t>As a user I want to be able to add a deadline to an entry so that I am motivated to complete the task.</a:t>
            </a:r>
            <a:endParaRPr/>
          </a:p>
        </p:txBody>
      </p:sp>
      <p:sp>
        <p:nvSpPr>
          <p:cNvPr id="189" name="Google Shape;189;p6"/>
          <p:cNvSpPr txBox="1"/>
          <p:nvPr/>
        </p:nvSpPr>
        <p:spPr>
          <a:xfrm>
            <a:off x="5198975" y="622550"/>
            <a:ext cx="1359900" cy="246000"/>
          </a:xfrm>
          <a:prstGeom prst="rect">
            <a:avLst/>
          </a:prstGeom>
          <a:noFill/>
          <a:ln>
            <a:noFill/>
          </a:ln>
        </p:spPr>
        <p:txBody>
          <a:bodyPr anchorCtr="0" anchor="t" bIns="0" lIns="0" spcFirstLastPara="1" rIns="0" wrap="square" tIns="0">
            <a:spAutoFit/>
          </a:bodyPr>
          <a:lstStyle/>
          <a:p>
            <a:pPr indent="0" lvl="0" marL="0" marR="0" rtl="0" algn="ctr">
              <a:lnSpc>
                <a:spcPct val="140025"/>
              </a:lnSpc>
              <a:spcBef>
                <a:spcPts val="0"/>
              </a:spcBef>
              <a:spcAft>
                <a:spcPts val="0"/>
              </a:spcAft>
              <a:buNone/>
            </a:pPr>
            <a:r>
              <a:rPr b="1" i="0" lang="en-US" sz="1599" u="none" cap="none" strike="noStrike">
                <a:solidFill>
                  <a:srgbClr val="F2F1EC"/>
                </a:solidFill>
                <a:latin typeface="Montserrat SemiBold"/>
                <a:ea typeface="Montserrat SemiBold"/>
                <a:cs typeface="Montserrat SemiBold"/>
                <a:sym typeface="Montserrat SemiBold"/>
              </a:rPr>
              <a:t>(continued)</a:t>
            </a:r>
            <a:endParaRPr/>
          </a:p>
        </p:txBody>
      </p:sp>
      <p:grpSp>
        <p:nvGrpSpPr>
          <p:cNvPr id="190" name="Google Shape;190;p6"/>
          <p:cNvGrpSpPr/>
          <p:nvPr/>
        </p:nvGrpSpPr>
        <p:grpSpPr>
          <a:xfrm>
            <a:off x="248502" y="4829019"/>
            <a:ext cx="8475545" cy="192561"/>
            <a:chOff x="0" y="-19050"/>
            <a:chExt cx="11300727" cy="256749"/>
          </a:xfrm>
        </p:grpSpPr>
        <p:sp>
          <p:nvSpPr>
            <p:cNvPr id="191" name="Google Shape;191;p6"/>
            <p:cNvSpPr txBox="1"/>
            <p:nvPr/>
          </p:nvSpPr>
          <p:spPr>
            <a:xfrm>
              <a:off x="0" y="-19050"/>
              <a:ext cx="3333368" cy="256749"/>
            </a:xfrm>
            <a:prstGeom prst="rect">
              <a:avLst/>
            </a:prstGeom>
            <a:noFill/>
            <a:ln>
              <a:noFill/>
            </a:ln>
          </p:spPr>
          <p:txBody>
            <a:bodyPr anchorCtr="0" anchor="t" bIns="0" lIns="0" spcFirstLastPara="1" rIns="0" wrap="square" tIns="0">
              <a:spAutoFit/>
            </a:bodyPr>
            <a:lstStyle/>
            <a:p>
              <a:pPr indent="0" lvl="0" marL="0" marR="0" rtl="0" algn="l">
                <a:lnSpc>
                  <a:spcPct val="140033"/>
                </a:lnSpc>
                <a:spcBef>
                  <a:spcPts val="0"/>
                </a:spcBef>
                <a:spcAft>
                  <a:spcPts val="0"/>
                </a:spcAft>
                <a:buNone/>
              </a:pPr>
              <a:r>
                <a:rPr b="0" i="0" lang="en-US" sz="1194" u="none" cap="none" strike="noStrike">
                  <a:solidFill>
                    <a:srgbClr val="F0EFEC"/>
                  </a:solidFill>
                  <a:latin typeface="Arial"/>
                  <a:ea typeface="Arial"/>
                  <a:cs typeface="Arial"/>
                  <a:sym typeface="Arial"/>
                </a:rPr>
                <a:t>Project Proposal Presentation</a:t>
              </a:r>
              <a:endParaRPr/>
            </a:p>
          </p:txBody>
        </p:sp>
        <p:cxnSp>
          <p:nvCxnSpPr>
            <p:cNvPr id="192" name="Google Shape;192;p6"/>
            <p:cNvCxnSpPr/>
            <p:nvPr/>
          </p:nvCxnSpPr>
          <p:spPr>
            <a:xfrm>
              <a:off x="3199544" y="118821"/>
              <a:ext cx="7104664" cy="0"/>
            </a:xfrm>
            <a:prstGeom prst="straightConnector1">
              <a:avLst/>
            </a:prstGeom>
            <a:noFill/>
            <a:ln cap="flat" cmpd="sng" w="12700">
              <a:solidFill>
                <a:srgbClr val="F0EFEC"/>
              </a:solidFill>
              <a:prstDash val="solid"/>
              <a:round/>
              <a:headEnd len="sm" w="sm" type="none"/>
              <a:tailEnd len="sm" w="sm" type="none"/>
            </a:ln>
          </p:spPr>
        </p:cxnSp>
        <p:sp>
          <p:nvSpPr>
            <p:cNvPr id="193" name="Google Shape;193;p6"/>
            <p:cNvSpPr txBox="1"/>
            <p:nvPr/>
          </p:nvSpPr>
          <p:spPr>
            <a:xfrm>
              <a:off x="10409630" y="-19050"/>
              <a:ext cx="891097" cy="256749"/>
            </a:xfrm>
            <a:prstGeom prst="rect">
              <a:avLst/>
            </a:prstGeom>
            <a:noFill/>
            <a:ln>
              <a:noFill/>
            </a:ln>
          </p:spPr>
          <p:txBody>
            <a:bodyPr anchorCtr="0" anchor="t" bIns="0" lIns="0" spcFirstLastPara="1" rIns="0" wrap="square" tIns="0">
              <a:spAutoFit/>
            </a:bodyPr>
            <a:lstStyle/>
            <a:p>
              <a:pPr indent="0" lvl="0" marL="0" marR="0" rtl="0" algn="l">
                <a:lnSpc>
                  <a:spcPct val="140033"/>
                </a:lnSpc>
                <a:spcBef>
                  <a:spcPts val="0"/>
                </a:spcBef>
                <a:spcAft>
                  <a:spcPts val="0"/>
                </a:spcAft>
                <a:buNone/>
              </a:pPr>
              <a:r>
                <a:rPr b="0" i="0" lang="en-US" sz="1194" u="none" cap="none" strike="noStrike">
                  <a:solidFill>
                    <a:srgbClr val="F0EFEC"/>
                  </a:solidFill>
                  <a:latin typeface="Arial"/>
                  <a:ea typeface="Arial"/>
                  <a:cs typeface="Arial"/>
                  <a:sym typeface="Arial"/>
                </a:rPr>
                <a:t>Group 8</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65B6D"/>
        </a:solidFill>
      </p:bgPr>
    </p:bg>
    <p:spTree>
      <p:nvGrpSpPr>
        <p:cNvPr id="197" name="Shape 197"/>
        <p:cNvGrpSpPr/>
        <p:nvPr/>
      </p:nvGrpSpPr>
      <p:grpSpPr>
        <a:xfrm>
          <a:off x="0" y="0"/>
          <a:ext cx="0" cy="0"/>
          <a:chOff x="0" y="0"/>
          <a:chExt cx="0" cy="0"/>
        </a:xfrm>
      </p:grpSpPr>
      <p:pic>
        <p:nvPicPr>
          <p:cNvPr id="198" name="Google Shape;198;p7"/>
          <p:cNvPicPr preferRelativeResize="0"/>
          <p:nvPr/>
        </p:nvPicPr>
        <p:blipFill rotWithShape="1">
          <a:blip r:embed="rId3">
            <a:alphaModFix amt="50000"/>
          </a:blip>
          <a:srcRect b="0" l="0" r="0" t="0"/>
          <a:stretch/>
        </p:blipFill>
        <p:spPr>
          <a:xfrm>
            <a:off x="5528696" y="2474496"/>
            <a:ext cx="4320055" cy="2980878"/>
          </a:xfrm>
          <a:prstGeom prst="rect">
            <a:avLst/>
          </a:prstGeom>
          <a:noFill/>
          <a:ln>
            <a:noFill/>
          </a:ln>
        </p:spPr>
      </p:pic>
      <p:sp>
        <p:nvSpPr>
          <p:cNvPr id="199" name="Google Shape;199;p7"/>
          <p:cNvSpPr/>
          <p:nvPr/>
        </p:nvSpPr>
        <p:spPr>
          <a:xfrm>
            <a:off x="532384" y="341259"/>
            <a:ext cx="8294783" cy="715363"/>
          </a:xfrm>
          <a:custGeom>
            <a:rect b="b" l="l" r="r" t="t"/>
            <a:pathLst>
              <a:path extrusionOk="0" h="660400" w="7657475">
                <a:moveTo>
                  <a:pt x="7533015" y="660400"/>
                </a:moveTo>
                <a:lnTo>
                  <a:pt x="124460" y="660400"/>
                </a:lnTo>
                <a:cubicBezTo>
                  <a:pt x="55880" y="660400"/>
                  <a:pt x="0" y="604520"/>
                  <a:pt x="0" y="535940"/>
                </a:cubicBezTo>
                <a:lnTo>
                  <a:pt x="0" y="124460"/>
                </a:lnTo>
                <a:cubicBezTo>
                  <a:pt x="0" y="55880"/>
                  <a:pt x="55880" y="0"/>
                  <a:pt x="124460" y="0"/>
                </a:cubicBezTo>
                <a:lnTo>
                  <a:pt x="7533015" y="0"/>
                </a:lnTo>
                <a:cubicBezTo>
                  <a:pt x="7601596" y="0"/>
                  <a:pt x="7657475" y="55880"/>
                  <a:pt x="7657475" y="124460"/>
                </a:cubicBezTo>
                <a:lnTo>
                  <a:pt x="7657475" y="535940"/>
                </a:lnTo>
                <a:cubicBezTo>
                  <a:pt x="7657475" y="604520"/>
                  <a:pt x="7601596" y="660400"/>
                  <a:pt x="7533015" y="660400"/>
                </a:cubicBezTo>
                <a:close/>
              </a:path>
            </a:pathLst>
          </a:custGeom>
          <a:solidFill>
            <a:srgbClr val="F0EF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0" name="Google Shape;200;p7"/>
          <p:cNvPicPr preferRelativeResize="0"/>
          <p:nvPr/>
        </p:nvPicPr>
        <p:blipFill rotWithShape="1">
          <a:blip r:embed="rId4">
            <a:alphaModFix/>
          </a:blip>
          <a:srcRect b="0" l="0" r="0" t="0"/>
          <a:stretch/>
        </p:blipFill>
        <p:spPr>
          <a:xfrm>
            <a:off x="512064" y="1303929"/>
            <a:ext cx="1529159" cy="3206301"/>
          </a:xfrm>
          <a:prstGeom prst="rect">
            <a:avLst/>
          </a:prstGeom>
          <a:noFill/>
          <a:ln>
            <a:noFill/>
          </a:ln>
        </p:spPr>
      </p:pic>
      <p:pic>
        <p:nvPicPr>
          <p:cNvPr id="201" name="Google Shape;201;p7"/>
          <p:cNvPicPr preferRelativeResize="0"/>
          <p:nvPr/>
        </p:nvPicPr>
        <p:blipFill rotWithShape="1">
          <a:blip r:embed="rId5">
            <a:alphaModFix/>
          </a:blip>
          <a:srcRect b="0" l="153" r="153" t="0"/>
          <a:stretch/>
        </p:blipFill>
        <p:spPr>
          <a:xfrm>
            <a:off x="3866052" y="1307926"/>
            <a:ext cx="1542214" cy="3202304"/>
          </a:xfrm>
          <a:prstGeom prst="rect">
            <a:avLst/>
          </a:prstGeom>
          <a:noFill/>
          <a:ln>
            <a:noFill/>
          </a:ln>
        </p:spPr>
      </p:pic>
      <p:pic>
        <p:nvPicPr>
          <p:cNvPr id="202" name="Google Shape;202;p7"/>
          <p:cNvPicPr preferRelativeResize="0"/>
          <p:nvPr/>
        </p:nvPicPr>
        <p:blipFill rotWithShape="1">
          <a:blip r:embed="rId6">
            <a:alphaModFix/>
          </a:blip>
          <a:srcRect b="0" l="0" r="0" t="0"/>
          <a:stretch/>
        </p:blipFill>
        <p:spPr>
          <a:xfrm>
            <a:off x="2161246" y="1309930"/>
            <a:ext cx="1541249" cy="3200300"/>
          </a:xfrm>
          <a:prstGeom prst="rect">
            <a:avLst/>
          </a:prstGeom>
          <a:noFill/>
          <a:ln>
            <a:noFill/>
          </a:ln>
        </p:spPr>
      </p:pic>
      <p:pic>
        <p:nvPicPr>
          <p:cNvPr id="203" name="Google Shape;203;p7"/>
          <p:cNvPicPr preferRelativeResize="0"/>
          <p:nvPr/>
        </p:nvPicPr>
        <p:blipFill rotWithShape="1">
          <a:blip r:embed="rId7">
            <a:alphaModFix/>
          </a:blip>
          <a:srcRect b="0" l="0" r="0" t="0"/>
          <a:stretch/>
        </p:blipFill>
        <p:spPr>
          <a:xfrm>
            <a:off x="5538965" y="1303929"/>
            <a:ext cx="1544499" cy="3206301"/>
          </a:xfrm>
          <a:prstGeom prst="rect">
            <a:avLst/>
          </a:prstGeom>
          <a:noFill/>
          <a:ln>
            <a:noFill/>
          </a:ln>
        </p:spPr>
      </p:pic>
      <p:pic>
        <p:nvPicPr>
          <p:cNvPr id="204" name="Google Shape;204;p7"/>
          <p:cNvPicPr preferRelativeResize="0"/>
          <p:nvPr/>
        </p:nvPicPr>
        <p:blipFill rotWithShape="1">
          <a:blip r:embed="rId8">
            <a:alphaModFix/>
          </a:blip>
          <a:srcRect b="0" l="0" r="0" t="0"/>
          <a:stretch/>
        </p:blipFill>
        <p:spPr>
          <a:xfrm>
            <a:off x="7238166" y="1307926"/>
            <a:ext cx="1552037" cy="3202304"/>
          </a:xfrm>
          <a:prstGeom prst="rect">
            <a:avLst/>
          </a:prstGeom>
          <a:noFill/>
          <a:ln>
            <a:noFill/>
          </a:ln>
        </p:spPr>
      </p:pic>
      <p:sp>
        <p:nvSpPr>
          <p:cNvPr id="205" name="Google Shape;205;p7"/>
          <p:cNvSpPr txBox="1"/>
          <p:nvPr/>
        </p:nvSpPr>
        <p:spPr>
          <a:xfrm>
            <a:off x="822137" y="427478"/>
            <a:ext cx="7558830" cy="495300"/>
          </a:xfrm>
          <a:prstGeom prst="rect">
            <a:avLst/>
          </a:prstGeom>
          <a:noFill/>
          <a:ln>
            <a:noFill/>
          </a:ln>
        </p:spPr>
        <p:txBody>
          <a:bodyPr anchorCtr="0" anchor="t" bIns="0" lIns="0" spcFirstLastPara="1" rIns="0" wrap="square" tIns="0">
            <a:spAutoFit/>
          </a:bodyPr>
          <a:lstStyle/>
          <a:p>
            <a:pPr indent="0" lvl="0" marL="0" marR="0" rtl="0" algn="ctr">
              <a:lnSpc>
                <a:spcPct val="140013"/>
              </a:lnSpc>
              <a:spcBef>
                <a:spcPts val="0"/>
              </a:spcBef>
              <a:spcAft>
                <a:spcPts val="0"/>
              </a:spcAft>
              <a:buNone/>
            </a:pPr>
            <a:r>
              <a:rPr b="1" i="0" lang="en-US" sz="2999" u="none" cap="none" strike="noStrike">
                <a:solidFill>
                  <a:srgbClr val="6C9286"/>
                </a:solidFill>
                <a:latin typeface="Montserrat SemiBold"/>
                <a:ea typeface="Montserrat SemiBold"/>
                <a:cs typeface="Montserrat SemiBold"/>
                <a:sym typeface="Montserrat SemiBold"/>
              </a:rPr>
              <a:t>USER INTERFACE MOCK-UP</a:t>
            </a:r>
            <a:endParaRPr/>
          </a:p>
        </p:txBody>
      </p:sp>
      <p:grpSp>
        <p:nvGrpSpPr>
          <p:cNvPr id="206" name="Google Shape;206;p7"/>
          <p:cNvGrpSpPr/>
          <p:nvPr/>
        </p:nvGrpSpPr>
        <p:grpSpPr>
          <a:xfrm>
            <a:off x="363779" y="4829019"/>
            <a:ext cx="8475545" cy="192561"/>
            <a:chOff x="0" y="-19050"/>
            <a:chExt cx="11300727" cy="256749"/>
          </a:xfrm>
        </p:grpSpPr>
        <p:sp>
          <p:nvSpPr>
            <p:cNvPr id="207" name="Google Shape;207;p7"/>
            <p:cNvSpPr txBox="1"/>
            <p:nvPr/>
          </p:nvSpPr>
          <p:spPr>
            <a:xfrm>
              <a:off x="0" y="-19050"/>
              <a:ext cx="3333368" cy="256749"/>
            </a:xfrm>
            <a:prstGeom prst="rect">
              <a:avLst/>
            </a:prstGeom>
            <a:noFill/>
            <a:ln>
              <a:noFill/>
            </a:ln>
          </p:spPr>
          <p:txBody>
            <a:bodyPr anchorCtr="0" anchor="t" bIns="0" lIns="0" spcFirstLastPara="1" rIns="0" wrap="square" tIns="0">
              <a:spAutoFit/>
            </a:bodyPr>
            <a:lstStyle/>
            <a:p>
              <a:pPr indent="0" lvl="0" marL="0" marR="0" rtl="0" algn="l">
                <a:lnSpc>
                  <a:spcPct val="140033"/>
                </a:lnSpc>
                <a:spcBef>
                  <a:spcPts val="0"/>
                </a:spcBef>
                <a:spcAft>
                  <a:spcPts val="0"/>
                </a:spcAft>
                <a:buNone/>
              </a:pPr>
              <a:r>
                <a:rPr b="0" i="0" lang="en-US" sz="1194" u="none" cap="none" strike="noStrike">
                  <a:solidFill>
                    <a:srgbClr val="F0EFEC"/>
                  </a:solidFill>
                  <a:latin typeface="Arial"/>
                  <a:ea typeface="Arial"/>
                  <a:cs typeface="Arial"/>
                  <a:sym typeface="Arial"/>
                </a:rPr>
                <a:t>Project Proposal Presentation</a:t>
              </a:r>
              <a:endParaRPr/>
            </a:p>
          </p:txBody>
        </p:sp>
        <p:cxnSp>
          <p:nvCxnSpPr>
            <p:cNvPr id="208" name="Google Shape;208;p7"/>
            <p:cNvCxnSpPr/>
            <p:nvPr/>
          </p:nvCxnSpPr>
          <p:spPr>
            <a:xfrm>
              <a:off x="3199544" y="118821"/>
              <a:ext cx="7104664" cy="0"/>
            </a:xfrm>
            <a:prstGeom prst="straightConnector1">
              <a:avLst/>
            </a:prstGeom>
            <a:noFill/>
            <a:ln cap="flat" cmpd="sng" w="12700">
              <a:solidFill>
                <a:srgbClr val="F0EFEC"/>
              </a:solidFill>
              <a:prstDash val="solid"/>
              <a:round/>
              <a:headEnd len="sm" w="sm" type="none"/>
              <a:tailEnd len="sm" w="sm" type="none"/>
            </a:ln>
          </p:spPr>
        </p:cxnSp>
        <p:sp>
          <p:nvSpPr>
            <p:cNvPr id="209" name="Google Shape;209;p7"/>
            <p:cNvSpPr txBox="1"/>
            <p:nvPr/>
          </p:nvSpPr>
          <p:spPr>
            <a:xfrm>
              <a:off x="10409630" y="-19050"/>
              <a:ext cx="891097" cy="256749"/>
            </a:xfrm>
            <a:prstGeom prst="rect">
              <a:avLst/>
            </a:prstGeom>
            <a:noFill/>
            <a:ln>
              <a:noFill/>
            </a:ln>
          </p:spPr>
          <p:txBody>
            <a:bodyPr anchorCtr="0" anchor="t" bIns="0" lIns="0" spcFirstLastPara="1" rIns="0" wrap="square" tIns="0">
              <a:spAutoFit/>
            </a:bodyPr>
            <a:lstStyle/>
            <a:p>
              <a:pPr indent="0" lvl="0" marL="0" marR="0" rtl="0" algn="l">
                <a:lnSpc>
                  <a:spcPct val="140033"/>
                </a:lnSpc>
                <a:spcBef>
                  <a:spcPts val="0"/>
                </a:spcBef>
                <a:spcAft>
                  <a:spcPts val="0"/>
                </a:spcAft>
                <a:buNone/>
              </a:pPr>
              <a:r>
                <a:rPr b="0" i="0" lang="en-US" sz="1194" u="none" cap="none" strike="noStrike">
                  <a:solidFill>
                    <a:srgbClr val="F0EFEC"/>
                  </a:solidFill>
                  <a:latin typeface="Arial"/>
                  <a:ea typeface="Arial"/>
                  <a:cs typeface="Arial"/>
                  <a:sym typeface="Arial"/>
                </a:rPr>
                <a:t>Group 8</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1EC"/>
        </a:solidFill>
      </p:bgPr>
    </p:bg>
    <p:spTree>
      <p:nvGrpSpPr>
        <p:cNvPr id="213" name="Shape 213"/>
        <p:cNvGrpSpPr/>
        <p:nvPr/>
      </p:nvGrpSpPr>
      <p:grpSpPr>
        <a:xfrm>
          <a:off x="0" y="0"/>
          <a:ext cx="0" cy="0"/>
          <a:chOff x="0" y="0"/>
          <a:chExt cx="0" cy="0"/>
        </a:xfrm>
      </p:grpSpPr>
      <p:sp>
        <p:nvSpPr>
          <p:cNvPr id="214" name="Google Shape;214;p8"/>
          <p:cNvSpPr/>
          <p:nvPr/>
        </p:nvSpPr>
        <p:spPr>
          <a:xfrm>
            <a:off x="424609" y="431897"/>
            <a:ext cx="8294783" cy="1176583"/>
          </a:xfrm>
          <a:custGeom>
            <a:rect b="b" l="l" r="r" t="t"/>
            <a:pathLst>
              <a:path extrusionOk="0" h="1086184" w="7657475">
                <a:moveTo>
                  <a:pt x="7533015" y="1086184"/>
                </a:moveTo>
                <a:lnTo>
                  <a:pt x="124460" y="1086184"/>
                </a:lnTo>
                <a:cubicBezTo>
                  <a:pt x="55880" y="1086184"/>
                  <a:pt x="0" y="1030304"/>
                  <a:pt x="0" y="961724"/>
                </a:cubicBezTo>
                <a:lnTo>
                  <a:pt x="0" y="124460"/>
                </a:lnTo>
                <a:cubicBezTo>
                  <a:pt x="0" y="55880"/>
                  <a:pt x="55880" y="0"/>
                  <a:pt x="124460" y="0"/>
                </a:cubicBezTo>
                <a:lnTo>
                  <a:pt x="7533015" y="0"/>
                </a:lnTo>
                <a:cubicBezTo>
                  <a:pt x="7601596" y="0"/>
                  <a:pt x="7657475" y="55880"/>
                  <a:pt x="7657475" y="124460"/>
                </a:cubicBezTo>
                <a:lnTo>
                  <a:pt x="7657475" y="961724"/>
                </a:lnTo>
                <a:cubicBezTo>
                  <a:pt x="7657475" y="1030304"/>
                  <a:pt x="7601596" y="1086184"/>
                  <a:pt x="7533015" y="1086184"/>
                </a:cubicBezTo>
                <a:close/>
              </a:path>
            </a:pathLst>
          </a:custGeom>
          <a:solidFill>
            <a:srgbClr val="365B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5" name="Google Shape;215;p8"/>
          <p:cNvPicPr preferRelativeResize="0"/>
          <p:nvPr/>
        </p:nvPicPr>
        <p:blipFill rotWithShape="1">
          <a:blip r:embed="rId3">
            <a:alphaModFix/>
          </a:blip>
          <a:srcRect b="19326" l="0" r="0" t="11473"/>
          <a:stretch/>
        </p:blipFill>
        <p:spPr>
          <a:xfrm>
            <a:off x="2940580" y="1608480"/>
            <a:ext cx="3096768" cy="2138546"/>
          </a:xfrm>
          <a:prstGeom prst="rect">
            <a:avLst/>
          </a:prstGeom>
          <a:noFill/>
          <a:ln>
            <a:noFill/>
          </a:ln>
        </p:spPr>
      </p:pic>
      <p:sp>
        <p:nvSpPr>
          <p:cNvPr id="216" name="Google Shape;216;p8"/>
          <p:cNvSpPr txBox="1"/>
          <p:nvPr/>
        </p:nvSpPr>
        <p:spPr>
          <a:xfrm>
            <a:off x="709550" y="525523"/>
            <a:ext cx="7558830" cy="894082"/>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1" i="0" lang="en-US" sz="5299" u="none" cap="none" strike="noStrike">
                <a:solidFill>
                  <a:srgbClr val="F0EFEC"/>
                </a:solidFill>
                <a:latin typeface="Montserrat SemiBold"/>
                <a:ea typeface="Montserrat SemiBold"/>
                <a:cs typeface="Montserrat SemiBold"/>
                <a:sym typeface="Montserrat SemiBold"/>
              </a:rPr>
              <a:t>Q&amp;A</a:t>
            </a:r>
            <a:endParaRPr/>
          </a:p>
        </p:txBody>
      </p:sp>
      <p:sp>
        <p:nvSpPr>
          <p:cNvPr id="217" name="Google Shape;217;p8"/>
          <p:cNvSpPr txBox="1"/>
          <p:nvPr/>
        </p:nvSpPr>
        <p:spPr>
          <a:xfrm>
            <a:off x="792585" y="3761626"/>
            <a:ext cx="7558800" cy="7077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2090" u="none" cap="none" strike="noStrike">
                <a:solidFill>
                  <a:srgbClr val="365B6D"/>
                </a:solidFill>
                <a:latin typeface="Arial"/>
                <a:ea typeface="Arial"/>
                <a:cs typeface="Arial"/>
                <a:sym typeface="Arial"/>
              </a:rPr>
              <a:t>If anybody has any questions about "Dream Catcher", we would be happy to answer them at this time!</a:t>
            </a:r>
            <a:endParaRPr/>
          </a:p>
        </p:txBody>
      </p:sp>
      <p:grpSp>
        <p:nvGrpSpPr>
          <p:cNvPr id="218" name="Google Shape;218;p8"/>
          <p:cNvGrpSpPr/>
          <p:nvPr/>
        </p:nvGrpSpPr>
        <p:grpSpPr>
          <a:xfrm>
            <a:off x="242474" y="4781060"/>
            <a:ext cx="8475545" cy="193492"/>
            <a:chOff x="0" y="-19050"/>
            <a:chExt cx="11300727" cy="257991"/>
          </a:xfrm>
        </p:grpSpPr>
        <p:sp>
          <p:nvSpPr>
            <p:cNvPr id="219" name="Google Shape;219;p8"/>
            <p:cNvSpPr txBox="1"/>
            <p:nvPr/>
          </p:nvSpPr>
          <p:spPr>
            <a:xfrm>
              <a:off x="0" y="-19050"/>
              <a:ext cx="3333368" cy="257991"/>
            </a:xfrm>
            <a:prstGeom prst="rect">
              <a:avLst/>
            </a:prstGeom>
            <a:noFill/>
            <a:ln>
              <a:noFill/>
            </a:ln>
          </p:spPr>
          <p:txBody>
            <a:bodyPr anchorCtr="0" anchor="t" bIns="0" lIns="0" spcFirstLastPara="1" rIns="0" wrap="square" tIns="0">
              <a:spAutoFit/>
            </a:bodyPr>
            <a:lstStyle/>
            <a:p>
              <a:pPr indent="0" lvl="0" marL="0" marR="0" rtl="0" algn="l">
                <a:lnSpc>
                  <a:spcPct val="140033"/>
                </a:lnSpc>
                <a:spcBef>
                  <a:spcPts val="0"/>
                </a:spcBef>
                <a:spcAft>
                  <a:spcPts val="0"/>
                </a:spcAft>
                <a:buNone/>
              </a:pPr>
              <a:r>
                <a:rPr b="0" i="0" lang="en-US" sz="1194" u="none" cap="none" strike="noStrike">
                  <a:solidFill>
                    <a:srgbClr val="365B6D"/>
                  </a:solidFill>
                  <a:latin typeface="Arial"/>
                  <a:ea typeface="Arial"/>
                  <a:cs typeface="Arial"/>
                  <a:sym typeface="Arial"/>
                </a:rPr>
                <a:t>Project Proposal Presentation</a:t>
              </a:r>
              <a:endParaRPr/>
            </a:p>
          </p:txBody>
        </p:sp>
        <p:cxnSp>
          <p:nvCxnSpPr>
            <p:cNvPr id="220" name="Google Shape;220;p8"/>
            <p:cNvCxnSpPr/>
            <p:nvPr/>
          </p:nvCxnSpPr>
          <p:spPr>
            <a:xfrm>
              <a:off x="3199544" y="118821"/>
              <a:ext cx="7104664" cy="0"/>
            </a:xfrm>
            <a:prstGeom prst="straightConnector1">
              <a:avLst/>
            </a:prstGeom>
            <a:noFill/>
            <a:ln cap="flat" cmpd="sng" w="12700">
              <a:solidFill>
                <a:srgbClr val="365B6D"/>
              </a:solidFill>
              <a:prstDash val="solid"/>
              <a:round/>
              <a:headEnd len="sm" w="sm" type="none"/>
              <a:tailEnd len="sm" w="sm" type="none"/>
            </a:ln>
          </p:spPr>
        </p:cxnSp>
        <p:sp>
          <p:nvSpPr>
            <p:cNvPr id="221" name="Google Shape;221;p8"/>
            <p:cNvSpPr txBox="1"/>
            <p:nvPr/>
          </p:nvSpPr>
          <p:spPr>
            <a:xfrm>
              <a:off x="10409630" y="-19050"/>
              <a:ext cx="891097" cy="257991"/>
            </a:xfrm>
            <a:prstGeom prst="rect">
              <a:avLst/>
            </a:prstGeom>
            <a:noFill/>
            <a:ln>
              <a:noFill/>
            </a:ln>
          </p:spPr>
          <p:txBody>
            <a:bodyPr anchorCtr="0" anchor="t" bIns="0" lIns="0" spcFirstLastPara="1" rIns="0" wrap="square" tIns="0">
              <a:spAutoFit/>
            </a:bodyPr>
            <a:lstStyle/>
            <a:p>
              <a:pPr indent="0" lvl="0" marL="0" marR="0" rtl="0" algn="l">
                <a:lnSpc>
                  <a:spcPct val="140033"/>
                </a:lnSpc>
                <a:spcBef>
                  <a:spcPts val="0"/>
                </a:spcBef>
                <a:spcAft>
                  <a:spcPts val="0"/>
                </a:spcAft>
                <a:buNone/>
              </a:pPr>
              <a:r>
                <a:rPr b="0" i="0" lang="en-US" sz="1194" u="none" cap="none" strike="noStrike">
                  <a:solidFill>
                    <a:srgbClr val="365B6D"/>
                  </a:solidFill>
                  <a:latin typeface="Arial"/>
                  <a:ea typeface="Arial"/>
                  <a:cs typeface="Arial"/>
                  <a:sym typeface="Arial"/>
                </a:rPr>
                <a:t>Group 8</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65B6D"/>
        </a:solidFill>
      </p:bgPr>
    </p:bg>
    <p:spTree>
      <p:nvGrpSpPr>
        <p:cNvPr id="225" name="Shape 225"/>
        <p:cNvGrpSpPr/>
        <p:nvPr/>
      </p:nvGrpSpPr>
      <p:grpSpPr>
        <a:xfrm>
          <a:off x="0" y="0"/>
          <a:ext cx="0" cy="0"/>
          <a:chOff x="0" y="0"/>
          <a:chExt cx="0" cy="0"/>
        </a:xfrm>
      </p:grpSpPr>
      <p:sp>
        <p:nvSpPr>
          <p:cNvPr id="226" name="Google Shape;226;p9"/>
          <p:cNvSpPr txBox="1"/>
          <p:nvPr/>
        </p:nvSpPr>
        <p:spPr>
          <a:xfrm>
            <a:off x="792585" y="1451075"/>
            <a:ext cx="7558830" cy="894082"/>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1" i="0" lang="en-US" sz="5299" u="none" cap="none" strike="noStrike">
                <a:solidFill>
                  <a:srgbClr val="F0EFEC"/>
                </a:solidFill>
                <a:latin typeface="Montserrat SemiBold"/>
                <a:ea typeface="Montserrat SemiBold"/>
                <a:cs typeface="Montserrat SemiBold"/>
                <a:sym typeface="Montserrat SemiBold"/>
              </a:rPr>
              <a:t>Thank you!</a:t>
            </a:r>
            <a:endParaRPr/>
          </a:p>
        </p:txBody>
      </p:sp>
      <p:grpSp>
        <p:nvGrpSpPr>
          <p:cNvPr id="227" name="Google Shape;227;p9"/>
          <p:cNvGrpSpPr/>
          <p:nvPr/>
        </p:nvGrpSpPr>
        <p:grpSpPr>
          <a:xfrm>
            <a:off x="242474" y="4714719"/>
            <a:ext cx="8475545" cy="192561"/>
            <a:chOff x="0" y="-19050"/>
            <a:chExt cx="11300727" cy="256749"/>
          </a:xfrm>
        </p:grpSpPr>
        <p:sp>
          <p:nvSpPr>
            <p:cNvPr id="228" name="Google Shape;228;p9"/>
            <p:cNvSpPr txBox="1"/>
            <p:nvPr/>
          </p:nvSpPr>
          <p:spPr>
            <a:xfrm>
              <a:off x="0" y="-19050"/>
              <a:ext cx="3333368" cy="256749"/>
            </a:xfrm>
            <a:prstGeom prst="rect">
              <a:avLst/>
            </a:prstGeom>
            <a:noFill/>
            <a:ln>
              <a:noFill/>
            </a:ln>
          </p:spPr>
          <p:txBody>
            <a:bodyPr anchorCtr="0" anchor="t" bIns="0" lIns="0" spcFirstLastPara="1" rIns="0" wrap="square" tIns="0">
              <a:spAutoFit/>
            </a:bodyPr>
            <a:lstStyle/>
            <a:p>
              <a:pPr indent="0" lvl="0" marL="0" marR="0" rtl="0" algn="l">
                <a:lnSpc>
                  <a:spcPct val="140033"/>
                </a:lnSpc>
                <a:spcBef>
                  <a:spcPts val="0"/>
                </a:spcBef>
                <a:spcAft>
                  <a:spcPts val="0"/>
                </a:spcAft>
                <a:buNone/>
              </a:pPr>
              <a:r>
                <a:rPr b="0" i="0" lang="en-US" sz="1194" u="none" cap="none" strike="noStrike">
                  <a:solidFill>
                    <a:srgbClr val="F0EFEC"/>
                  </a:solidFill>
                  <a:latin typeface="Arial"/>
                  <a:ea typeface="Arial"/>
                  <a:cs typeface="Arial"/>
                  <a:sym typeface="Arial"/>
                </a:rPr>
                <a:t>Project Proposal Presentation</a:t>
              </a:r>
              <a:endParaRPr/>
            </a:p>
          </p:txBody>
        </p:sp>
        <p:cxnSp>
          <p:nvCxnSpPr>
            <p:cNvPr id="229" name="Google Shape;229;p9"/>
            <p:cNvCxnSpPr/>
            <p:nvPr/>
          </p:nvCxnSpPr>
          <p:spPr>
            <a:xfrm>
              <a:off x="3199544" y="118821"/>
              <a:ext cx="7104664" cy="0"/>
            </a:xfrm>
            <a:prstGeom prst="straightConnector1">
              <a:avLst/>
            </a:prstGeom>
            <a:noFill/>
            <a:ln cap="flat" cmpd="sng" w="12700">
              <a:solidFill>
                <a:srgbClr val="F0EFEC"/>
              </a:solidFill>
              <a:prstDash val="solid"/>
              <a:round/>
              <a:headEnd len="sm" w="sm" type="none"/>
              <a:tailEnd len="sm" w="sm" type="none"/>
            </a:ln>
          </p:spPr>
        </p:cxnSp>
        <p:sp>
          <p:nvSpPr>
            <p:cNvPr id="230" name="Google Shape;230;p9"/>
            <p:cNvSpPr txBox="1"/>
            <p:nvPr/>
          </p:nvSpPr>
          <p:spPr>
            <a:xfrm>
              <a:off x="10409630" y="-19050"/>
              <a:ext cx="891097" cy="256749"/>
            </a:xfrm>
            <a:prstGeom prst="rect">
              <a:avLst/>
            </a:prstGeom>
            <a:noFill/>
            <a:ln>
              <a:noFill/>
            </a:ln>
          </p:spPr>
          <p:txBody>
            <a:bodyPr anchorCtr="0" anchor="t" bIns="0" lIns="0" spcFirstLastPara="1" rIns="0" wrap="square" tIns="0">
              <a:spAutoFit/>
            </a:bodyPr>
            <a:lstStyle/>
            <a:p>
              <a:pPr indent="0" lvl="0" marL="0" marR="0" rtl="0" algn="l">
                <a:lnSpc>
                  <a:spcPct val="140033"/>
                </a:lnSpc>
                <a:spcBef>
                  <a:spcPts val="0"/>
                </a:spcBef>
                <a:spcAft>
                  <a:spcPts val="0"/>
                </a:spcAft>
                <a:buNone/>
              </a:pPr>
              <a:r>
                <a:rPr b="0" i="0" lang="en-US" sz="1194" u="none" cap="none" strike="noStrike">
                  <a:solidFill>
                    <a:srgbClr val="F0EFEC"/>
                  </a:solidFill>
                  <a:latin typeface="Arial"/>
                  <a:ea typeface="Arial"/>
                  <a:cs typeface="Arial"/>
                  <a:sym typeface="Arial"/>
                </a:rPr>
                <a:t>Group 8</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