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971CAEB-99D7-4AFD-8D0E-01833F031C52}">
  <a:tblStyle styleId="{D971CAEB-99D7-4AFD-8D0E-01833F031C52}" styleName="Table_0"/>
  <a:tblStyle styleId="{C3B36223-8BB5-4FD3-B634-899301C2CD97}" styleName="Table_1"/>
  <a:tblStyle styleId="{6FA825B5-FA49-4CE5-B124-A76307D8E1AE}" styleName="Table_2"/>
  <a:tblStyle styleId="{C3A6D12F-3188-4815-8E7C-F3F45F91A0BC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1"/>
            <a:ext cx="11790362" cy="12484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4" cy="4105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7" y="-11796711"/>
            <a:ext cx="16646524" cy="12485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8461" cy="4106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 rot="5400000">
            <a:off x="4729162" y="2168525"/>
            <a:ext cx="5842000" cy="205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542925" y="188913"/>
            <a:ext cx="5842000" cy="601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16436" cy="822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800"/>
              </a:spcBef>
              <a:spcAft>
                <a:spcPts val="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700"/>
              </a:spcBef>
              <a:spcAft>
                <a:spcPts val="0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60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3838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3437" y="1600200"/>
            <a:ext cx="4033837" cy="4516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0075" cy="1133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0075" cy="45164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spcBef>
                <a:spcPts val="800"/>
              </a:spcBef>
              <a:spcAft>
                <a:spcPts val="0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spcBef>
                <a:spcPts val="700"/>
              </a:spcBef>
              <a:spcAft>
                <a:spcPts val="0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spcBef>
                <a:spcPts val="600"/>
              </a:spcBef>
              <a:spcAft>
                <a:spcPts val="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spcBef>
                <a:spcPts val="500"/>
              </a:spcBef>
              <a:spcAft>
                <a:spcPts val="0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86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24074" cy="466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# 1 Plan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894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Team B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1662" cy="8683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155700"/>
            <a:ext cx="8221662" cy="55784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Case Diagram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Sprint 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 Backlog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Detailed Use Cases</a:t>
            </a:r>
          </a:p>
          <a:p>
            <a:pPr marL="1587" marR="0" lvl="0" indent="-1587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Acceptance Tests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1371600" y="2133600"/>
            <a:ext cx="1998300" cy="7928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7" name="Shape 67"/>
          <p:cNvCxnSpPr/>
          <p:nvPr/>
        </p:nvCxnSpPr>
        <p:spPr>
          <a:xfrm rot="10800000" flipH="1">
            <a:off x="1371600" y="1596386"/>
            <a:ext cx="2072099" cy="462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8" name="Shape 68"/>
          <p:cNvSpPr/>
          <p:nvPr/>
        </p:nvSpPr>
        <p:spPr>
          <a:xfrm>
            <a:off x="3292500" y="50393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74611"/>
            <a:ext cx="77724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</a:p>
        </p:txBody>
      </p:sp>
      <p:sp>
        <p:nvSpPr>
          <p:cNvPr id="70" name="Shape 70"/>
          <p:cNvSpPr/>
          <p:nvPr/>
        </p:nvSpPr>
        <p:spPr>
          <a:xfrm>
            <a:off x="3657600" y="1295400"/>
            <a:ext cx="1371599" cy="609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905000" y="761999"/>
            <a:ext cx="5181600" cy="57912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866900" y="828675"/>
            <a:ext cx="1658936" cy="7334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Class Scheduler</a:t>
            </a:r>
          </a:p>
        </p:txBody>
      </p:sp>
      <p:sp>
        <p:nvSpPr>
          <p:cNvPr id="73" name="Shape 73"/>
          <p:cNvSpPr/>
          <p:nvPr/>
        </p:nvSpPr>
        <p:spPr>
          <a:xfrm>
            <a:off x="3292500" y="1295500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623550" y="1295400"/>
            <a:ext cx="12779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Configure Student Options</a:t>
            </a:r>
          </a:p>
        </p:txBody>
      </p:sp>
      <p:sp>
        <p:nvSpPr>
          <p:cNvPr id="75" name="Shape 75"/>
          <p:cNvSpPr/>
          <p:nvPr/>
        </p:nvSpPr>
        <p:spPr>
          <a:xfrm>
            <a:off x="3292500" y="2561939"/>
            <a:ext cx="1949400" cy="675599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292500" y="3743950"/>
            <a:ext cx="1949400" cy="675599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760412" y="1524000"/>
            <a:ext cx="304799" cy="1065211"/>
            <a:chOff x="760412" y="1524000"/>
            <a:chExt cx="304799" cy="1065211"/>
          </a:xfrm>
        </p:grpSpPr>
        <p:sp>
          <p:nvSpPr>
            <p:cNvPr id="78" name="Shape 78"/>
            <p:cNvSpPr/>
            <p:nvPr/>
          </p:nvSpPr>
          <p:spPr>
            <a:xfrm>
              <a:off x="7620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79" name="Shape 79"/>
            <p:cNvCxnSpPr/>
            <p:nvPr/>
          </p:nvCxnSpPr>
          <p:spPr>
            <a:xfrm>
              <a:off x="9144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0" name="Shape 80"/>
            <p:cNvCxnSpPr/>
            <p:nvPr/>
          </p:nvCxnSpPr>
          <p:spPr>
            <a:xfrm>
              <a:off x="9144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1" name="Shape 81"/>
            <p:cNvCxnSpPr/>
            <p:nvPr/>
          </p:nvCxnSpPr>
          <p:spPr>
            <a:xfrm flipH="1">
              <a:off x="760412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2" name="Shape 82"/>
            <p:cNvCxnSpPr/>
            <p:nvPr/>
          </p:nvCxnSpPr>
          <p:spPr>
            <a:xfrm>
              <a:off x="7620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83" name="Shape 83"/>
          <p:cNvGrpSpPr/>
          <p:nvPr/>
        </p:nvGrpSpPr>
        <p:grpSpPr>
          <a:xfrm>
            <a:off x="7921624" y="1524000"/>
            <a:ext cx="306387" cy="1065211"/>
            <a:chOff x="7921624" y="1524000"/>
            <a:chExt cx="306387" cy="1065211"/>
          </a:xfrm>
        </p:grpSpPr>
        <p:sp>
          <p:nvSpPr>
            <p:cNvPr id="84" name="Shape 84"/>
            <p:cNvSpPr/>
            <p:nvPr/>
          </p:nvSpPr>
          <p:spPr>
            <a:xfrm>
              <a:off x="7924800" y="15240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85" name="Shape 85"/>
            <p:cNvCxnSpPr/>
            <p:nvPr/>
          </p:nvCxnSpPr>
          <p:spPr>
            <a:xfrm>
              <a:off x="8077200" y="19050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6" name="Shape 86"/>
            <p:cNvCxnSpPr/>
            <p:nvPr/>
          </p:nvCxnSpPr>
          <p:spPr>
            <a:xfrm>
              <a:off x="8077200" y="22860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7" name="Shape 87"/>
            <p:cNvCxnSpPr/>
            <p:nvPr/>
          </p:nvCxnSpPr>
          <p:spPr>
            <a:xfrm flipH="1">
              <a:off x="7921624" y="22860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7924800" y="20574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89" name="Shape 89"/>
          <p:cNvGrpSpPr/>
          <p:nvPr/>
        </p:nvGrpSpPr>
        <p:grpSpPr>
          <a:xfrm>
            <a:off x="760412" y="5105400"/>
            <a:ext cx="304799" cy="1065211"/>
            <a:chOff x="760412" y="5105400"/>
            <a:chExt cx="304799" cy="1065211"/>
          </a:xfrm>
        </p:grpSpPr>
        <p:sp>
          <p:nvSpPr>
            <p:cNvPr id="90" name="Shape 90"/>
            <p:cNvSpPr/>
            <p:nvPr/>
          </p:nvSpPr>
          <p:spPr>
            <a:xfrm>
              <a:off x="762000" y="5105400"/>
              <a:ext cx="303211" cy="379412"/>
            </a:xfrm>
            <a:prstGeom prst="smileyFace">
              <a:avLst>
                <a:gd name="adj" fmla="val 4653"/>
              </a:avLst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cxnSp>
          <p:nvCxnSpPr>
            <p:cNvPr id="91" name="Shape 91"/>
            <p:cNvCxnSpPr/>
            <p:nvPr/>
          </p:nvCxnSpPr>
          <p:spPr>
            <a:xfrm>
              <a:off x="914400" y="5486400"/>
              <a:ext cx="0" cy="379412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914400" y="5867400"/>
              <a:ext cx="150811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3" name="Shape 93"/>
            <p:cNvCxnSpPr/>
            <p:nvPr/>
          </p:nvCxnSpPr>
          <p:spPr>
            <a:xfrm flipH="1">
              <a:off x="760412" y="5867400"/>
              <a:ext cx="153987" cy="303211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762000" y="5638800"/>
              <a:ext cx="303211" cy="0"/>
            </a:xfrm>
            <a:prstGeom prst="straightConnector1">
              <a:avLst/>
            </a:prstGeom>
            <a:noFill/>
            <a:ln w="9525" cap="rnd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95" name="Shape 95"/>
          <p:cNvSpPr txBox="1"/>
          <p:nvPr/>
        </p:nvSpPr>
        <p:spPr>
          <a:xfrm>
            <a:off x="3490950" y="5087790"/>
            <a:ext cx="16671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Add/Remove Degree of study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19100" y="2667000"/>
            <a:ext cx="1020762" cy="3063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Student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697786" y="2667000"/>
            <a:ext cx="1084499" cy="306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Advisor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28600" y="6172200"/>
            <a:ext cx="14792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</a:p>
        </p:txBody>
      </p:sp>
      <p:cxnSp>
        <p:nvCxnSpPr>
          <p:cNvPr id="99" name="Shape 99"/>
          <p:cNvCxnSpPr>
            <a:endCxn id="73" idx="6"/>
          </p:cNvCxnSpPr>
          <p:nvPr/>
        </p:nvCxnSpPr>
        <p:spPr>
          <a:xfrm rot="10800000">
            <a:off x="5241900" y="1633299"/>
            <a:ext cx="2455799" cy="5766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0" name="Shape 100"/>
          <p:cNvCxnSpPr/>
          <p:nvPr/>
        </p:nvCxnSpPr>
        <p:spPr>
          <a:xfrm flipH="1">
            <a:off x="5217386" y="2209800"/>
            <a:ext cx="2480399" cy="642900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1" name="Shape 101"/>
          <p:cNvCxnSpPr/>
          <p:nvPr/>
        </p:nvCxnSpPr>
        <p:spPr>
          <a:xfrm rot="10800000" flipH="1">
            <a:off x="1447800" y="5454000"/>
            <a:ext cx="1877699" cy="4133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 rot="10800000" flipH="1">
            <a:off x="1447800" y="4079187"/>
            <a:ext cx="1833300" cy="1789799"/>
          </a:xfrm>
          <a:prstGeom prst="straightConnector1">
            <a:avLst/>
          </a:pr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3" name="Shape 103"/>
          <p:cNvSpPr/>
          <p:nvPr/>
        </p:nvSpPr>
        <p:spPr>
          <a:xfrm>
            <a:off x="39624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1910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419600" y="6324600"/>
            <a:ext cx="152399" cy="152399"/>
          </a:xfrm>
          <a:prstGeom prst="ellipse">
            <a:avLst/>
          </a:prstGeom>
          <a:solidFill>
            <a:srgbClr val="00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951786" y="4873625"/>
            <a:ext cx="914400" cy="457200"/>
          </a:xfrm>
          <a:prstGeom prst="ellipse">
            <a:avLst/>
          </a:prstGeom>
          <a:solidFill>
            <a:srgbClr val="008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7772400" y="4946650"/>
            <a:ext cx="1238250" cy="312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</a:p>
        </p:txBody>
      </p:sp>
      <p:sp>
        <p:nvSpPr>
          <p:cNvPr id="108" name="Shape 108"/>
          <p:cNvSpPr/>
          <p:nvPr/>
        </p:nvSpPr>
        <p:spPr>
          <a:xfrm>
            <a:off x="7951786" y="5521325"/>
            <a:ext cx="914400" cy="457200"/>
          </a:xfrm>
          <a:prstGeom prst="ellipse">
            <a:avLst/>
          </a:prstGeom>
          <a:solidFill>
            <a:srgbClr val="FFFF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772400" y="5486400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10" name="Shape 110"/>
          <p:cNvSpPr/>
          <p:nvPr/>
        </p:nvSpPr>
        <p:spPr>
          <a:xfrm>
            <a:off x="7951786" y="6170612"/>
            <a:ext cx="914400" cy="457200"/>
          </a:xfrm>
          <a:prstGeom prst="ellipse">
            <a:avLst/>
          </a:prstGeom>
          <a:solidFill>
            <a:srgbClr val="FF0000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7772400" y="6170612"/>
            <a:ext cx="1238250" cy="4587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737850" y="2635993"/>
            <a:ext cx="1049399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Generate Schedule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475800" y="3821350"/>
            <a:ext cx="1573500" cy="520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b="1"/>
              <a:t>Modify Class List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104775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265112" y="987425"/>
          <a:ext cx="8666150" cy="4041747"/>
        </p:xfrm>
        <a:graphic>
          <a:graphicData uri="http://schemas.openxmlformats.org/drawingml/2006/table">
            <a:tbl>
              <a:tblPr>
                <a:noFill/>
                <a:tableStyleId>{D971CAEB-99D7-4AFD-8D0E-01833F031C52}</a:tableStyleId>
              </a:tblPr>
              <a:tblGrid>
                <a:gridCol w="835025"/>
                <a:gridCol w="4989500"/>
                <a:gridCol w="1155700"/>
                <a:gridCol w="1685925"/>
              </a:tblGrid>
              <a:tr h="1130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#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Title and Brief Description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 Estimate</a:t>
                      </a:r>
                    </a:p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(story points)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Developer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/>
                        <a:t>Configure Student Options</a:t>
                      </a:r>
                    </a:p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As a student or academic advisor, I need to be able to set up a student's settings, such as major, limits on classes per semester, and workable days.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8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All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800"/>
                        <a:t>2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/>
                        <a:t>Generate Schedule</a:t>
                      </a:r>
                    </a:p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As a student or academic advisor, I need to be able to generate a schedule, given a student's degree parameters.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6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All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575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x-none" sz="1800"/>
                        <a:t>4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31750"/>
            <a:ext cx="8229600" cy="763586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r>
              <a:rPr lang="x-none"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520700" y="842962"/>
          <a:ext cx="8058125" cy="4105912"/>
        </p:xfrm>
        <a:graphic>
          <a:graphicData uri="http://schemas.openxmlformats.org/drawingml/2006/table">
            <a:tbl>
              <a:tblPr>
                <a:noFill/>
                <a:tableStyleId>{C3B36223-8BB5-4FD3-B634-899301C2CD97}</a:tableStyleId>
              </a:tblPr>
              <a:tblGrid>
                <a:gridCol w="1166800"/>
                <a:gridCol w="5497500"/>
                <a:gridCol w="1393825"/>
              </a:tblGrid>
              <a:tr h="1130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#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 Title and Brief Description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 Estimate</a:t>
                      </a:r>
                    </a:p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(story points)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800"/>
                        <a:t>3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/>
                        <a:t>Modify Class List</a:t>
                      </a:r>
                    </a:p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a system administrator, I need to be able to m</a:t>
                      </a:r>
                      <a:r>
                        <a:rPr lang="x-none" sz="1800"/>
                        <a:t>odify the classes offered each semester and input their time, place, and teacher into the system.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8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800"/>
                        <a:t>4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/>
                        <a:t>Add/Remove Degree of Study</a:t>
                      </a:r>
                    </a:p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As a system administrator, I need to be able to add new degrees of study to the system whenever they are available and remove older ones when they are outdated.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7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100" cy="668337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Number:	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x-none" sz="1600" b="1"/>
              <a:t>1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Name: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x-none" sz="1600" b="1"/>
              <a:t>Configure Student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Actors: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		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600" b="1"/>
              <a:t>Advisor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Summary:               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x-none" sz="1600" b="1"/>
              <a:t>Advisor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 need to be able to </a:t>
            </a:r>
            <a:r>
              <a:rPr lang="x-none" sz="1600" b="1"/>
              <a:t>input a student's             degree parameters into the system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Description of Main Flow:   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configures his/her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degree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  </a:t>
            </a:r>
            <a:r>
              <a:rPr lang="x-none" sz="1600" b="1"/>
              <a:t>Select Configure Student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2.  System prompts for Student details.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[</a:t>
            </a:r>
            <a:r>
              <a:rPr lang="x-none" sz="1400" b="1"/>
              <a:t>Degree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400" b="1"/>
              <a:t>hours per semester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400" b="1"/>
              <a:t>days available for class, etc.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3.  Input </a:t>
            </a:r>
            <a:r>
              <a:rPr lang="x-none" sz="1600" b="1"/>
              <a:t>a 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options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4.  </a:t>
            </a:r>
            <a:r>
              <a:rPr lang="x-none" sz="1600" b="1"/>
              <a:t>System verifies that all options are legal.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5.  </a:t>
            </a:r>
            <a:r>
              <a:rPr lang="x-none" sz="1600" b="1"/>
              <a:t>Select Save command.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6.  </a:t>
            </a:r>
            <a:r>
              <a:rPr lang="x-none" sz="1600" b="1"/>
              <a:t>System saves Student data for later use.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Alternative Flow #1:  </a:t>
            </a:r>
            <a:r>
              <a:rPr lang="x-none" sz="1600" b="1"/>
              <a:t>User has input invalid option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4*. System indicates </a:t>
            </a:r>
            <a:r>
              <a:rPr lang="x-none" sz="1600" b="1"/>
              <a:t>one or more options are illegal and returns to step 2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228600" y="212725"/>
            <a:ext cx="8674200" cy="6683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Number:	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x-none" sz="1600" b="1"/>
              <a:t>2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Name:  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	</a:t>
            </a:r>
            <a:r>
              <a:rPr lang="x-none" sz="1600" b="1"/>
              <a:t>Generate Schedule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Actors: 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		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600" b="1"/>
              <a:t>Advisor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Summary:                  	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x-none" sz="1600" b="1"/>
              <a:t>Advisor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 need to be able to </a:t>
            </a:r>
            <a:r>
              <a:rPr lang="x-none" sz="1600" b="1"/>
              <a:t>generate a schedule given that I have set up a student's options.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Description of Main Flow:   </a:t>
            </a:r>
            <a:r>
              <a:rPr lang="x-none" sz="1600" b="1"/>
              <a:t>Student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configures his/her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x-none" sz="1600" b="1"/>
              <a:t>degree options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  </a:t>
            </a:r>
            <a:r>
              <a:rPr lang="x-none" sz="1600" b="1"/>
              <a:t>Select a Student from a list of all students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2.  System </a:t>
            </a:r>
            <a:r>
              <a:rPr lang="x-none" sz="1600" b="1"/>
              <a:t>provides </a:t>
            </a: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details.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[</a:t>
            </a:r>
            <a:r>
              <a:rPr lang="x-none" sz="1400" b="1"/>
              <a:t>Degree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400" b="1"/>
              <a:t>hours per semester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x-none" sz="1400" b="1"/>
              <a:t>days available for class, etc.</a:t>
            </a:r>
            <a:r>
              <a:rPr lang="x-none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3.  </a:t>
            </a:r>
            <a:r>
              <a:rPr lang="x-none" sz="1600" b="1"/>
              <a:t>Select the Generate Schedule option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4.  </a:t>
            </a:r>
            <a:r>
              <a:rPr lang="x-none" sz="1600" b="1"/>
              <a:t>System generates a possible schedule for graduation.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/>
              <a:t>      5.  User customizes the schedule for graduation.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/>
              <a:t>       [</a:t>
            </a:r>
            <a:r>
              <a:rPr lang="x-none" sz="1400" b="1"/>
              <a:t>Electives, preferred teachers, classes taken concurrently, etc.]</a:t>
            </a:r>
          </a:p>
          <a:p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Alternative Flow #1:  </a:t>
            </a:r>
            <a:r>
              <a:rPr lang="x-none" sz="1600" b="1"/>
              <a:t>User has created an impossible schedule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4*. System </a:t>
            </a:r>
            <a:r>
              <a:rPr lang="x-none" sz="1600" b="1"/>
              <a:t>indicates a reason the schedule is unworkable and returns to step 2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22275" y="5729287"/>
            <a:ext cx="8364536" cy="8223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spAutoFit/>
          </a:bodyPr>
          <a:lstStyle/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17461"/>
            <a:ext cx="8377500" cy="1068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Tests </a:t>
            </a:r>
            <a:b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0</a:t>
            </a:r>
            <a:r>
              <a:rPr lang="x-none" sz="3200" b="1">
                <a:solidFill>
                  <a:srgbClr val="000080"/>
                </a:solidFill>
              </a:rPr>
              <a:t>1</a:t>
            </a: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x-none" sz="3200" b="1">
                <a:solidFill>
                  <a:srgbClr val="000080"/>
                </a:solidFill>
              </a:rPr>
              <a:t>Configure Student Options</a:t>
            </a:r>
          </a:p>
        </p:txBody>
      </p:sp>
      <p:graphicFrame>
        <p:nvGraphicFramePr>
          <p:cNvPr id="142" name="Shape 142"/>
          <p:cNvGraphicFramePr/>
          <p:nvPr/>
        </p:nvGraphicFramePr>
        <p:xfrm>
          <a:off x="727100" y="1312862"/>
          <a:ext cx="7689800" cy="4407785"/>
        </p:xfrm>
        <a:graphic>
          <a:graphicData uri="http://schemas.openxmlformats.org/drawingml/2006/table">
            <a:tbl>
              <a:tblPr>
                <a:noFill/>
                <a:tableStyleId>{6FA825B5-FA49-4CE5-B124-A76307D8E1AE}</a:tableStyleId>
              </a:tblPr>
              <a:tblGrid>
                <a:gridCol w="801675"/>
                <a:gridCol w="1376350"/>
                <a:gridCol w="1377950"/>
                <a:gridCol w="1376350"/>
                <a:gridCol w="1376350"/>
                <a:gridCol w="1381125"/>
              </a:tblGrid>
              <a:tr h="59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 of Test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Major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Blocked days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Hours per Semester Limit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Result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</a:tr>
              <a:tr h="1262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1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 Flow - Valid </a:t>
                      </a:r>
                      <a:r>
                        <a:rPr lang="x-none" sz="1600"/>
                        <a:t>Student Options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Friday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17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Student info accepted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1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Invalid Student Info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x-none" sz="1600"/>
                        <a:t>Zero hours per semester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None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17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Reject with </a:t>
                      </a:r>
                      <a:r>
                        <a:rPr lang="x-none" sz="1600"/>
                        <a:t>message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1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Invalid Student Info - All days blocked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All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0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Reject with message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17461"/>
            <a:ext cx="8229600" cy="10682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Tests </a:t>
            </a:r>
            <a:b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Use Case 0</a:t>
            </a:r>
            <a:r>
              <a:rPr lang="x-none" sz="3200" b="1">
                <a:solidFill>
                  <a:srgbClr val="000080"/>
                </a:solidFill>
              </a:rPr>
              <a:t>2</a:t>
            </a:r>
            <a:r>
              <a:rPr lang="x-none" sz="32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x-none" sz="3200" b="1">
                <a:solidFill>
                  <a:srgbClr val="000080"/>
                </a:solidFill>
              </a:rPr>
              <a:t>Generate Schedule</a:t>
            </a:r>
          </a:p>
        </p:txBody>
      </p:sp>
      <p:graphicFrame>
        <p:nvGraphicFramePr>
          <p:cNvPr id="148" name="Shape 148"/>
          <p:cNvGraphicFramePr/>
          <p:nvPr/>
        </p:nvGraphicFramePr>
        <p:xfrm>
          <a:off x="49211" y="1998662"/>
          <a:ext cx="9066150" cy="3619809"/>
        </p:xfrm>
        <a:graphic>
          <a:graphicData uri="http://schemas.openxmlformats.org/drawingml/2006/table">
            <a:tbl>
              <a:tblPr>
                <a:noFill/>
                <a:tableStyleId>{C3A6D12F-3188-4815-8E7C-F3F45F91A0BC}</a:tableStyleId>
              </a:tblPr>
              <a:tblGrid>
                <a:gridCol w="801675"/>
                <a:gridCol w="1376350"/>
                <a:gridCol w="1376350"/>
                <a:gridCol w="1377950"/>
                <a:gridCol w="1376350"/>
                <a:gridCol w="1376350"/>
                <a:gridCol w="1381125"/>
              </a:tblGrid>
              <a:tr h="59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 of Test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Hours needed to graduate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Major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Desired graduation time (semesters)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Hours per Semester Limit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Result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CC"/>
                    </a:solidFill>
                  </a:tcPr>
                </a:tc>
              </a:tr>
              <a:tr h="1262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2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 Flow -</a:t>
                      </a:r>
                      <a:r>
                        <a:rPr lang="x-none" sz="1600"/>
                        <a:t> Schedule is possible.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30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17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Schedule is generated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FF"/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x-none" sz="1600"/>
                        <a:t>2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Impossible Schedule </a:t>
                      </a: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x-none" sz="1600"/>
                        <a:t>Attempt to graduate too early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30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Math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2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/>
                        <a:t>10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3000"/>
                        </a:lnSpc>
                        <a:buSzPct val="25000"/>
                        <a:buFont typeface="Arial"/>
                        <a:buNone/>
                      </a:pPr>
                      <a:r>
                        <a:rPr lang="x-none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Reject with </a:t>
                      </a:r>
                      <a:r>
                        <a:rPr lang="x-none" sz="1600"/>
                        <a:t>message</a:t>
                      </a:r>
                    </a:p>
                  </a:txBody>
                  <a:tcPr marL="90000" marR="90000" marT="60900" marB="46800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49" name="Shape 149"/>
          <p:cNvSpPr txBox="1"/>
          <p:nvPr/>
        </p:nvSpPr>
        <p:spPr>
          <a:xfrm>
            <a:off x="422275" y="5729287"/>
            <a:ext cx="8364599" cy="822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(4:3)</PresentationFormat>
  <Paragraphs>136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/>
      <vt:lpstr>Sprint # 1 Plan</vt:lpstr>
      <vt:lpstr>Outline</vt:lpstr>
      <vt:lpstr>Use Case Diagram</vt:lpstr>
      <vt:lpstr>Sprint Backlog </vt:lpstr>
      <vt:lpstr>Product Backlog </vt:lpstr>
      <vt:lpstr>Slide 6</vt:lpstr>
      <vt:lpstr>Slide 7</vt:lpstr>
      <vt:lpstr>Acceptance Tests  Use Case 01 – Configure Student Options</vt:lpstr>
      <vt:lpstr>Acceptance Tests  Use Case 02 – Generate 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 1 Plan</dc:title>
  <dc:creator>Smeal, Christopher S. AMRDEC/SAIC</dc:creator>
  <cp:lastModifiedBy>SmealCS</cp:lastModifiedBy>
  <cp:revision>1</cp:revision>
  <dcterms:modified xsi:type="dcterms:W3CDTF">2012-09-24T13:56:58Z</dcterms:modified>
</cp:coreProperties>
</file>