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72CE4B73-4885-49F4-A9B9-789424D31CBA}">
  <a:tblStyle styleId="{72CE4B73-4885-49F4-A9B9-789424D31CBA}" styleName="Table_0"/>
  <a:tblStyle styleId="{D2FD96C9-BCC6-408D-A5C9-C2CCB26E2D9C}" styleName="Table_1"/>
  <a:tblStyle styleId="{0991D6F5-783D-4DB9-89D2-21E0339D5544}" styleName="Table_2"/>
  <a:tblStyle styleId="{D36228D2-6002-4605-9E6B-388B8545A757}" styleName="Table_3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" name="Shape 3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" name="Shape 6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7" name="Shape 7"/>
          <p:cNvSpPr>
            <a:spLocks noGrp="1" noRot="1" noChangeAspect="1"/>
          </p:cNvSpPr>
          <p:nvPr>
            <p:ph type="sldImg" idx="2"/>
          </p:nvPr>
        </p:nvSpPr>
        <p:spPr>
          <a:xfrm>
            <a:off x="-11798300" y="-11796710"/>
            <a:ext cx="11790362" cy="12484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4" cy="4105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800" b="0" i="0" u="none" strike="noStrike" cap="none" baseline="0"/>
            </a:lvl1pPr>
            <a:lvl2pPr marL="0" marR="0" indent="0" algn="l" rtl="0">
              <a:defRPr sz="1800" b="0" i="0" u="none" strike="noStrike" cap="none" baseline="0"/>
            </a:lvl2pPr>
            <a:lvl3pPr marL="0" marR="0" indent="0" algn="l" rtl="0">
              <a:defRPr sz="1800" b="0" i="0" u="none" strike="noStrike" cap="none" baseline="0"/>
            </a:lvl3pPr>
            <a:lvl4pPr marL="0" marR="0" indent="0" algn="l" rtl="0">
              <a:defRPr sz="1800" b="0" i="0" u="none" strike="noStrike" cap="none" baseline="0"/>
            </a:lvl4pPr>
            <a:lvl5pPr marL="0" marR="0" indent="0" algn="l" rtl="0">
              <a:defRPr sz="1800" b="0" i="0" u="none" strike="noStrike" cap="none" baseline="0"/>
            </a:lvl5pPr>
            <a:lvl6pPr marL="0" marR="0" indent="0" algn="l" rtl="0">
              <a:defRPr sz="1800" b="0" i="0" u="none" strike="noStrike" cap="none" baseline="0"/>
            </a:lvl6pPr>
            <a:lvl7pPr marL="0" marR="0" indent="0" algn="l" rtl="0">
              <a:defRPr sz="1800" b="0" i="0" u="none" strike="noStrike" cap="none" baseline="0"/>
            </a:lvl7pPr>
            <a:lvl8pPr marL="0" marR="0" indent="0" algn="l" rtl="0">
              <a:defRPr sz="1800" b="0" i="0" u="none" strike="noStrike" cap="none" baseline="0"/>
            </a:lvl8pPr>
            <a:lvl9pPr marL="0" marR="0" indent="0" algn="l" rtl="0">
              <a:defRPr sz="1800" b="0" i="0" u="none" strike="noStrike" cap="none" baseline="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7" y="-11796711"/>
            <a:ext cx="16646524" cy="12485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8461" cy="4106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 rot="5400000">
            <a:off x="4729161" y="2168524"/>
            <a:ext cx="5842000" cy="2054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 rot="5400000">
            <a:off x="542925" y="188913"/>
            <a:ext cx="5842000" cy="6013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800"/>
              </a:spcBef>
              <a:spcAft>
                <a:spcPts val="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700"/>
              </a:spcBef>
              <a:spcAft>
                <a:spcPts val="0"/>
              </a:spcAft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60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0075" cy="1133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 rot="5400000">
            <a:off x="4729162" y="2168525"/>
            <a:ext cx="5842000" cy="2054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 rot="5400000">
            <a:off x="542925" y="188913"/>
            <a:ext cx="5842000" cy="6013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800"/>
              </a:spcBef>
              <a:spcAft>
                <a:spcPts val="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700"/>
              </a:spcBef>
              <a:spcAft>
                <a:spcPts val="0"/>
              </a:spcAft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60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0075" cy="1133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16436" cy="8220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800"/>
              </a:spcBef>
              <a:spcAft>
                <a:spcPts val="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700"/>
              </a:spcBef>
              <a:spcAft>
                <a:spcPts val="0"/>
              </a:spcAft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60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buClr>
                <a:schemeClr val="dk1"/>
              </a:buClr>
              <a:buFont typeface="Arial"/>
              <a:buNone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4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4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0075" cy="1133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400" b="1"/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400" b="1"/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0075" cy="1133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3838" cy="4516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4643437" y="1600200"/>
            <a:ext cx="4033837" cy="4516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0075" cy="11334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 rot="5400000">
            <a:off x="2309017" y="-251619"/>
            <a:ext cx="4516435" cy="8220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800"/>
              </a:spcBef>
              <a:spcAft>
                <a:spcPts val="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700"/>
              </a:spcBef>
              <a:spcAft>
                <a:spcPts val="0"/>
              </a:spcAft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60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000"/>
            </a:lvl1pPr>
            <a:lvl2pPr marL="457200" indent="0" rtl="0">
              <a:buFont typeface="Arial"/>
              <a:buNone/>
              <a:defRPr sz="1800"/>
            </a:lvl2pPr>
            <a:lvl3pPr marL="914400" indent="0" rtl="0">
              <a:buFont typeface="Arial"/>
              <a:buNone/>
              <a:defRPr sz="1600"/>
            </a:lvl3pPr>
            <a:lvl4pPr marL="1371600" indent="0" rtl="0">
              <a:buFont typeface="Arial"/>
              <a:buNone/>
              <a:defRPr sz="1400"/>
            </a:lvl4pPr>
            <a:lvl5pPr marL="1828800" indent="0" rtl="0">
              <a:buFont typeface="Arial"/>
              <a:buNone/>
              <a:defRPr sz="1400"/>
            </a:lvl5pPr>
            <a:lvl6pPr marL="2286000" indent="0" rtl="0">
              <a:buFont typeface="Arial"/>
              <a:buNone/>
              <a:defRPr sz="1400"/>
            </a:lvl6pPr>
            <a:lvl7pPr marL="2743200" indent="0" rtl="0">
              <a:buFont typeface="Arial"/>
              <a:buNone/>
              <a:defRPr sz="1400"/>
            </a:lvl7pPr>
            <a:lvl8pPr marL="3200400" indent="0" rtl="0">
              <a:buFont typeface="Arial"/>
              <a:buNone/>
              <a:defRPr sz="1400"/>
            </a:lvl8pPr>
            <a:lvl9pPr marL="3657600" indent="0" rtl="0"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0075" cy="1133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0075" cy="4516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800"/>
              </a:spcBef>
              <a:spcAft>
                <a:spcPts val="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700"/>
              </a:spcBef>
              <a:spcAft>
                <a:spcPts val="0"/>
              </a:spcAft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60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4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4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400" b="1"/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400" b="1"/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0075" cy="11334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3838" cy="4516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643437" y="1600200"/>
            <a:ext cx="4033837" cy="4516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000"/>
            </a:lvl1pPr>
            <a:lvl2pPr marL="457200" indent="0" rtl="0">
              <a:buFont typeface="Arial"/>
              <a:buNone/>
              <a:defRPr sz="1800"/>
            </a:lvl2pPr>
            <a:lvl3pPr marL="914400" indent="0" rtl="0">
              <a:buFont typeface="Arial"/>
              <a:buNone/>
              <a:defRPr sz="1600"/>
            </a:lvl3pPr>
            <a:lvl4pPr marL="1371600" indent="0" rtl="0">
              <a:buFont typeface="Arial"/>
              <a:buNone/>
              <a:defRPr sz="1400"/>
            </a:lvl4pPr>
            <a:lvl5pPr marL="1828800" indent="0" rtl="0">
              <a:buFont typeface="Arial"/>
              <a:buNone/>
              <a:defRPr sz="1400"/>
            </a:lvl5pPr>
            <a:lvl6pPr marL="2286000" indent="0" rtl="0">
              <a:buFont typeface="Arial"/>
              <a:buNone/>
              <a:defRPr sz="1400"/>
            </a:lvl6pPr>
            <a:lvl7pPr marL="2743200" indent="0" rtl="0">
              <a:buFont typeface="Arial"/>
              <a:buNone/>
              <a:defRPr sz="1400"/>
            </a:lvl7pPr>
            <a:lvl8pPr marL="3200400" indent="0" rtl="0">
              <a:buFont typeface="Arial"/>
              <a:buNone/>
              <a:defRPr sz="1400"/>
            </a:lvl8pPr>
            <a:lvl9pPr marL="3657600" indent="0" rtl="0"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0075" cy="11334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0075" cy="45164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800"/>
              </a:spcBef>
              <a:spcAft>
                <a:spcPts val="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700"/>
              </a:spcBef>
              <a:spcAft>
                <a:spcPts val="0"/>
              </a:spcAft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60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0075" cy="11334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0075" cy="45164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24074" cy="466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86074" cy="466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24074" cy="466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0075" cy="1133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0075" cy="4516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42900" algn="l" rtl="0">
              <a:spcBef>
                <a:spcPts val="800"/>
              </a:spcBef>
              <a:spcAft>
                <a:spcPts val="0"/>
              </a:spcAft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spcBef>
                <a:spcPts val="700"/>
              </a:spcBef>
              <a:spcAft>
                <a:spcPts val="0"/>
              </a:spcAft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228600" algn="l" rtl="0">
              <a:spcBef>
                <a:spcPts val="60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l" rtl="0">
              <a:spcBef>
                <a:spcPts val="500"/>
              </a:spcBef>
              <a:spcAft>
                <a:spcPts val="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l" rtl="0">
              <a:spcBef>
                <a:spcPts val="500"/>
              </a:spcBef>
              <a:spcAft>
                <a:spcPts val="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l" rtl="0">
              <a:spcBef>
                <a:spcPts val="500"/>
              </a:spcBef>
              <a:spcAft>
                <a:spcPts val="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l" rtl="0">
              <a:spcBef>
                <a:spcPts val="500"/>
              </a:spcBef>
              <a:spcAft>
                <a:spcPts val="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l" rtl="0">
              <a:spcBef>
                <a:spcPts val="500"/>
              </a:spcBef>
              <a:spcAft>
                <a:spcPts val="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l" rtl="0">
              <a:spcBef>
                <a:spcPts val="500"/>
              </a:spcBef>
              <a:spcAft>
                <a:spcPts val="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24074" cy="466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86074" cy="466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24074" cy="466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44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Sprint # </a:t>
            </a:r>
            <a:r>
              <a:rPr lang="x-none" b="1">
                <a:solidFill>
                  <a:srgbClr val="000080"/>
                </a:solidFill>
              </a:rPr>
              <a:t>2</a:t>
            </a:r>
            <a:r>
              <a:rPr lang="x-none" sz="44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Plan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894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32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Team B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422275" y="5729287"/>
            <a:ext cx="8364536" cy="82232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spAutoFit/>
          </a:bodyPr>
          <a:lstStyle/>
          <a:p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457200" y="17461"/>
            <a:ext cx="8377500" cy="1068298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32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Acceptance Tests </a:t>
            </a:r>
            <a:br>
              <a:rPr lang="x-none" sz="32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x-none" sz="32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Use Case 01 – Configure Student Options</a:t>
            </a:r>
          </a:p>
        </p:txBody>
      </p:sp>
      <p:graphicFrame>
        <p:nvGraphicFramePr>
          <p:cNvPr id="275" name="Shape 275"/>
          <p:cNvGraphicFramePr/>
          <p:nvPr/>
        </p:nvGraphicFramePr>
        <p:xfrm>
          <a:off x="727100" y="1312862"/>
          <a:ext cx="7689800" cy="3064760"/>
        </p:xfrm>
        <a:graphic>
          <a:graphicData uri="http://schemas.openxmlformats.org/drawingml/2006/table">
            <a:tbl>
              <a:tblPr>
                <a:noFill/>
                <a:tableStyleId>{0991D6F5-783D-4DB9-89D2-21E0339D5544}</a:tableStyleId>
              </a:tblPr>
              <a:tblGrid>
                <a:gridCol w="801675"/>
                <a:gridCol w="1376350"/>
                <a:gridCol w="1377950"/>
                <a:gridCol w="1376350"/>
                <a:gridCol w="1376350"/>
                <a:gridCol w="1381125"/>
              </a:tblGrid>
              <a:tr h="593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Purpose of Test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Major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Blocked days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Hours per Semester Limit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Expected Result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CC"/>
                    </a:solidFill>
                  </a:tcPr>
                </a:tc>
              </a:tr>
              <a:tr h="1262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x-none" sz="1600"/>
                        <a:t>1</a:t>
                      </a:r>
                      <a:r>
                        <a:rPr lang="x-none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Main Flow - Valid </a:t>
                      </a:r>
                      <a:r>
                        <a:rPr lang="x-none" sz="1600"/>
                        <a:t>Student Options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Math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TR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17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Student info accepted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</a:tr>
              <a:tr h="344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x-none" sz="1600"/>
                        <a:t>1</a:t>
                      </a:r>
                      <a:r>
                        <a:rPr lang="x-none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x-none" sz="1600"/>
                        <a:t>2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Invalid Student Info - All days blocked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Math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All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0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Reject with message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457200" y="17461"/>
            <a:ext cx="8229600" cy="1068298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32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Acceptance Tests </a:t>
            </a:r>
            <a:br>
              <a:rPr lang="x-none" sz="32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x-none" sz="32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Use Case 02 – Generate Schedule</a:t>
            </a:r>
          </a:p>
        </p:txBody>
      </p:sp>
      <p:graphicFrame>
        <p:nvGraphicFramePr>
          <p:cNvPr id="281" name="Shape 281"/>
          <p:cNvGraphicFramePr/>
          <p:nvPr/>
        </p:nvGraphicFramePr>
        <p:xfrm>
          <a:off x="71498" y="0"/>
          <a:ext cx="9066150" cy="4962834"/>
        </p:xfrm>
        <a:graphic>
          <a:graphicData uri="http://schemas.openxmlformats.org/drawingml/2006/table">
            <a:tbl>
              <a:tblPr>
                <a:noFill/>
                <a:tableStyleId>{D36228D2-6002-4605-9E6B-388B8545A757}</a:tableStyleId>
              </a:tblPr>
              <a:tblGrid>
                <a:gridCol w="801675"/>
                <a:gridCol w="1376350"/>
                <a:gridCol w="1376350"/>
                <a:gridCol w="1377950"/>
                <a:gridCol w="1376350"/>
                <a:gridCol w="1376350"/>
                <a:gridCol w="1381125"/>
              </a:tblGrid>
              <a:tr h="593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Purpose of Test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Hours needed to graduate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Major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Desired graduation time (semesters)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Hours per Semester Limit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Expected Result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CC"/>
                    </a:solidFill>
                  </a:tcPr>
                </a:tc>
              </a:tr>
              <a:tr h="1262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x-none" sz="1600"/>
                        <a:t>2</a:t>
                      </a:r>
                      <a:r>
                        <a:rPr lang="x-none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Main Flow -</a:t>
                      </a:r>
                      <a:r>
                        <a:rPr lang="x-none" sz="1600"/>
                        <a:t> Schedule is possible.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30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Math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2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15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Schedule is generated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34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x-none" sz="1600"/>
                        <a:t>2</a:t>
                      </a:r>
                      <a:r>
                        <a:rPr lang="x-none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-2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Impossible Schedule </a:t>
                      </a:r>
                      <a:r>
                        <a:rPr lang="x-none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x-none" sz="1600"/>
                        <a:t>Attempt to graduate too early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30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Math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2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10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Reject with </a:t>
                      </a:r>
                      <a:r>
                        <a:rPr lang="x-none" sz="1600"/>
                        <a:t>message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1343025"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/>
                        <a:t>02-3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/>
                        <a:t>Impossible Schedule - Too many hours left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/>
                        <a:t>33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/>
                        <a:t>Math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/>
                        <a:t>2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/>
                        <a:t>15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x-none"/>
                        <a:t>Reject with messsage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282" name="Shape 282"/>
          <p:cNvSpPr txBox="1"/>
          <p:nvPr/>
        </p:nvSpPr>
        <p:spPr>
          <a:xfrm>
            <a:off x="444562" y="3730625"/>
            <a:ext cx="8364598" cy="822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1662" cy="8683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44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155700"/>
            <a:ext cx="8221662" cy="557847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1587" marR="0" lvl="0" indent="-1587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4270"/>
              <a:buFont typeface="Arial"/>
              <a:buChar char="•"/>
            </a:pPr>
            <a:r>
              <a:rPr lang="x-none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Case Diagram</a:t>
            </a:r>
          </a:p>
          <a:p>
            <a:pPr marL="1587" marR="0" lvl="0" indent="-1587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4270"/>
              <a:buFont typeface="Arial"/>
              <a:buChar char="•"/>
            </a:pPr>
            <a:r>
              <a:rPr lang="x-none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Sprint Backlog</a:t>
            </a:r>
          </a:p>
          <a:p>
            <a:pPr marL="1587" marR="0" lvl="0" indent="-1587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4270"/>
              <a:buFont typeface="Arial"/>
              <a:buChar char="•"/>
            </a:pPr>
            <a:r>
              <a:rPr lang="x-none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Product Backlog</a:t>
            </a:r>
          </a:p>
          <a:p>
            <a:pPr marL="1587" marR="0" lvl="0" indent="-1587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4270"/>
              <a:buFont typeface="Arial"/>
              <a:buChar char="•"/>
            </a:pPr>
            <a:r>
              <a:rPr lang="x-none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Detailed Use Cases</a:t>
            </a:r>
          </a:p>
          <a:p>
            <a:pPr marL="1587" marR="0" lvl="0" indent="-1587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4270"/>
              <a:buFont typeface="Arial"/>
              <a:buChar char="•"/>
            </a:pPr>
            <a:r>
              <a:rPr lang="x-none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Acceptance Tests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hape 106"/>
          <p:cNvCxnSpPr>
            <a:endCxn id="107" idx="0"/>
          </p:cNvCxnSpPr>
          <p:nvPr/>
        </p:nvCxnSpPr>
        <p:spPr>
          <a:xfrm>
            <a:off x="1371600" y="2133600"/>
            <a:ext cx="1998300" cy="792899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8" name="Shape 108"/>
          <p:cNvCxnSpPr>
            <a:endCxn id="107" idx="0"/>
          </p:cNvCxnSpPr>
          <p:nvPr/>
        </p:nvCxnSpPr>
        <p:spPr>
          <a:xfrm rot="10800000" flipH="1">
            <a:off x="1371600" y="1596386"/>
            <a:ext cx="2072099" cy="462600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9" name="Shape 109"/>
          <p:cNvSpPr/>
          <p:nvPr/>
        </p:nvSpPr>
        <p:spPr>
          <a:xfrm>
            <a:off x="3292500" y="5039350"/>
            <a:ext cx="1949400" cy="675599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85800" y="74611"/>
            <a:ext cx="7772400" cy="7635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44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</a:p>
        </p:txBody>
      </p:sp>
      <p:sp>
        <p:nvSpPr>
          <p:cNvPr id="111" name="Shape 111"/>
          <p:cNvSpPr/>
          <p:nvPr/>
        </p:nvSpPr>
        <p:spPr>
          <a:xfrm>
            <a:off x="3657600" y="1295400"/>
            <a:ext cx="1371599" cy="609599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1905000" y="761999"/>
            <a:ext cx="5181600" cy="579120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1866900" y="828675"/>
            <a:ext cx="1658936" cy="73342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Class Scheduler</a:t>
            </a:r>
          </a:p>
        </p:txBody>
      </p:sp>
      <p:sp>
        <p:nvSpPr>
          <p:cNvPr id="114" name="Shape 114"/>
          <p:cNvSpPr/>
          <p:nvPr/>
        </p:nvSpPr>
        <p:spPr>
          <a:xfrm>
            <a:off x="3292500" y="1295500"/>
            <a:ext cx="1949400" cy="675599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3623550" y="1295400"/>
            <a:ext cx="1277999" cy="520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Configure Student Options</a:t>
            </a:r>
          </a:p>
        </p:txBody>
      </p:sp>
      <p:sp>
        <p:nvSpPr>
          <p:cNvPr id="116" name="Shape 116"/>
          <p:cNvSpPr/>
          <p:nvPr/>
        </p:nvSpPr>
        <p:spPr>
          <a:xfrm>
            <a:off x="3292500" y="2561939"/>
            <a:ext cx="1949400" cy="675599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3292500" y="3743950"/>
            <a:ext cx="1949400" cy="675599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760412" y="1524000"/>
            <a:ext cx="304799" cy="1065211"/>
            <a:chOff x="760412" y="1524000"/>
            <a:chExt cx="304799" cy="1065211"/>
          </a:xfrm>
        </p:grpSpPr>
        <p:sp>
          <p:nvSpPr>
            <p:cNvPr id="119" name="Shape 119"/>
            <p:cNvSpPr/>
            <p:nvPr/>
          </p:nvSpPr>
          <p:spPr>
            <a:xfrm>
              <a:off x="762000" y="1524000"/>
              <a:ext cx="303211" cy="379412"/>
            </a:xfrm>
            <a:prstGeom prst="smileyFace">
              <a:avLst>
                <a:gd name="adj" fmla="val 4653"/>
              </a:avLst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cxnSp>
          <p:nvCxnSpPr>
            <p:cNvPr id="120" name="Shape 120"/>
            <p:cNvCxnSpPr/>
            <p:nvPr/>
          </p:nvCxnSpPr>
          <p:spPr>
            <a:xfrm>
              <a:off x="914400" y="1905000"/>
              <a:ext cx="0" cy="379412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1" name="Shape 121"/>
            <p:cNvCxnSpPr/>
            <p:nvPr/>
          </p:nvCxnSpPr>
          <p:spPr>
            <a:xfrm>
              <a:off x="914400" y="2286000"/>
              <a:ext cx="150811" cy="303211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2" name="Shape 122"/>
            <p:cNvCxnSpPr/>
            <p:nvPr/>
          </p:nvCxnSpPr>
          <p:spPr>
            <a:xfrm flipH="1">
              <a:off x="760412" y="2286000"/>
              <a:ext cx="153987" cy="303211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3" name="Shape 123"/>
            <p:cNvCxnSpPr/>
            <p:nvPr/>
          </p:nvCxnSpPr>
          <p:spPr>
            <a:xfrm>
              <a:off x="762000" y="2057400"/>
              <a:ext cx="303211" cy="0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124" name="Shape 124"/>
          <p:cNvGrpSpPr/>
          <p:nvPr/>
        </p:nvGrpSpPr>
        <p:grpSpPr>
          <a:xfrm>
            <a:off x="7921624" y="1524000"/>
            <a:ext cx="306387" cy="1065211"/>
            <a:chOff x="7921624" y="1524000"/>
            <a:chExt cx="306387" cy="1065211"/>
          </a:xfrm>
        </p:grpSpPr>
        <p:sp>
          <p:nvSpPr>
            <p:cNvPr id="125" name="Shape 125"/>
            <p:cNvSpPr/>
            <p:nvPr/>
          </p:nvSpPr>
          <p:spPr>
            <a:xfrm>
              <a:off x="7924800" y="1524000"/>
              <a:ext cx="303211" cy="379412"/>
            </a:xfrm>
            <a:prstGeom prst="smileyFace">
              <a:avLst>
                <a:gd name="adj" fmla="val 4653"/>
              </a:avLst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cxnSp>
          <p:nvCxnSpPr>
            <p:cNvPr id="126" name="Shape 126"/>
            <p:cNvCxnSpPr/>
            <p:nvPr/>
          </p:nvCxnSpPr>
          <p:spPr>
            <a:xfrm>
              <a:off x="8077200" y="1905000"/>
              <a:ext cx="0" cy="379412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7" name="Shape 127"/>
            <p:cNvCxnSpPr/>
            <p:nvPr/>
          </p:nvCxnSpPr>
          <p:spPr>
            <a:xfrm>
              <a:off x="8077200" y="2286000"/>
              <a:ext cx="150811" cy="303211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8" name="Shape 128"/>
            <p:cNvCxnSpPr/>
            <p:nvPr/>
          </p:nvCxnSpPr>
          <p:spPr>
            <a:xfrm flipH="1">
              <a:off x="7921624" y="2286000"/>
              <a:ext cx="153987" cy="303211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9" name="Shape 129"/>
            <p:cNvCxnSpPr/>
            <p:nvPr/>
          </p:nvCxnSpPr>
          <p:spPr>
            <a:xfrm>
              <a:off x="7924800" y="2057400"/>
              <a:ext cx="303211" cy="0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130" name="Shape 130"/>
          <p:cNvGrpSpPr/>
          <p:nvPr/>
        </p:nvGrpSpPr>
        <p:grpSpPr>
          <a:xfrm>
            <a:off x="760412" y="5105400"/>
            <a:ext cx="304799" cy="1065211"/>
            <a:chOff x="760412" y="5105400"/>
            <a:chExt cx="304799" cy="1065211"/>
          </a:xfrm>
        </p:grpSpPr>
        <p:sp>
          <p:nvSpPr>
            <p:cNvPr id="131" name="Shape 131"/>
            <p:cNvSpPr/>
            <p:nvPr/>
          </p:nvSpPr>
          <p:spPr>
            <a:xfrm>
              <a:off x="762000" y="5105400"/>
              <a:ext cx="303211" cy="379412"/>
            </a:xfrm>
            <a:prstGeom prst="smileyFace">
              <a:avLst>
                <a:gd name="adj" fmla="val 4653"/>
              </a:avLst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cxnSp>
          <p:nvCxnSpPr>
            <p:cNvPr id="132" name="Shape 132"/>
            <p:cNvCxnSpPr/>
            <p:nvPr/>
          </p:nvCxnSpPr>
          <p:spPr>
            <a:xfrm>
              <a:off x="914400" y="5486400"/>
              <a:ext cx="0" cy="379412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3" name="Shape 133"/>
            <p:cNvCxnSpPr/>
            <p:nvPr/>
          </p:nvCxnSpPr>
          <p:spPr>
            <a:xfrm>
              <a:off x="914400" y="5867400"/>
              <a:ext cx="150811" cy="303211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4" name="Shape 134"/>
            <p:cNvCxnSpPr/>
            <p:nvPr/>
          </p:nvCxnSpPr>
          <p:spPr>
            <a:xfrm flipH="1">
              <a:off x="760412" y="5867400"/>
              <a:ext cx="153987" cy="303211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5" name="Shape 135"/>
            <p:cNvCxnSpPr/>
            <p:nvPr/>
          </p:nvCxnSpPr>
          <p:spPr>
            <a:xfrm>
              <a:off x="762000" y="5638800"/>
              <a:ext cx="303211" cy="0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6" name="Shape 136"/>
          <p:cNvSpPr txBox="1"/>
          <p:nvPr/>
        </p:nvSpPr>
        <p:spPr>
          <a:xfrm>
            <a:off x="3490950" y="5087790"/>
            <a:ext cx="1667100" cy="520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Add/Remove Degree of study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419100" y="2667000"/>
            <a:ext cx="1020762" cy="30638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Student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7697786" y="2667000"/>
            <a:ext cx="1084499" cy="3062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Advisor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228600" y="6172200"/>
            <a:ext cx="1479299" cy="520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</a:p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Administrator</a:t>
            </a:r>
          </a:p>
        </p:txBody>
      </p:sp>
      <p:cxnSp>
        <p:nvCxnSpPr>
          <p:cNvPr id="140" name="Shape 140"/>
          <p:cNvCxnSpPr>
            <a:endCxn id="114" idx="6"/>
          </p:cNvCxnSpPr>
          <p:nvPr/>
        </p:nvCxnSpPr>
        <p:spPr>
          <a:xfrm rot="10800000">
            <a:off x="5241900" y="1633299"/>
            <a:ext cx="2455799" cy="576600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1" name="Shape 141"/>
          <p:cNvCxnSpPr>
            <a:endCxn id="107" idx="0"/>
          </p:cNvCxnSpPr>
          <p:nvPr/>
        </p:nvCxnSpPr>
        <p:spPr>
          <a:xfrm flipH="1">
            <a:off x="5217386" y="2209800"/>
            <a:ext cx="2480399" cy="642900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2" name="Shape 142"/>
          <p:cNvCxnSpPr>
            <a:endCxn id="107" idx="0"/>
          </p:cNvCxnSpPr>
          <p:nvPr/>
        </p:nvCxnSpPr>
        <p:spPr>
          <a:xfrm rot="10800000" flipH="1">
            <a:off x="1447800" y="5454000"/>
            <a:ext cx="1877699" cy="413399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3" name="Shape 143"/>
          <p:cNvCxnSpPr>
            <a:endCxn id="107" idx="0"/>
          </p:cNvCxnSpPr>
          <p:nvPr/>
        </p:nvCxnSpPr>
        <p:spPr>
          <a:xfrm rot="10800000" flipH="1">
            <a:off x="1447800" y="4079187"/>
            <a:ext cx="1833300" cy="1789799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4" name="Shape 144"/>
          <p:cNvSpPr/>
          <p:nvPr/>
        </p:nvSpPr>
        <p:spPr>
          <a:xfrm>
            <a:off x="3962400" y="6324600"/>
            <a:ext cx="152399" cy="152399"/>
          </a:xfrm>
          <a:prstGeom prst="ellipse">
            <a:avLst/>
          </a:prstGeom>
          <a:solidFill>
            <a:srgbClr val="00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4191000" y="6324600"/>
            <a:ext cx="152399" cy="152399"/>
          </a:xfrm>
          <a:prstGeom prst="ellipse">
            <a:avLst/>
          </a:prstGeom>
          <a:solidFill>
            <a:srgbClr val="00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4419600" y="6324600"/>
            <a:ext cx="152399" cy="152399"/>
          </a:xfrm>
          <a:prstGeom prst="ellipse">
            <a:avLst/>
          </a:prstGeom>
          <a:solidFill>
            <a:srgbClr val="00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7951786" y="4873625"/>
            <a:ext cx="914400" cy="457200"/>
          </a:xfrm>
          <a:prstGeom prst="ellipse">
            <a:avLst/>
          </a:prstGeom>
          <a:solidFill>
            <a:srgbClr val="008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7772400" y="4946650"/>
            <a:ext cx="1238250" cy="31273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Completed</a:t>
            </a:r>
          </a:p>
        </p:txBody>
      </p:sp>
      <p:sp>
        <p:nvSpPr>
          <p:cNvPr id="149" name="Shape 149"/>
          <p:cNvSpPr/>
          <p:nvPr/>
        </p:nvSpPr>
        <p:spPr>
          <a:xfrm>
            <a:off x="7951786" y="5521325"/>
            <a:ext cx="914400" cy="457200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7772400" y="5486400"/>
            <a:ext cx="1238250" cy="45878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</a:t>
            </a:r>
          </a:p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Backlog</a:t>
            </a:r>
          </a:p>
        </p:txBody>
      </p:sp>
      <p:sp>
        <p:nvSpPr>
          <p:cNvPr id="151" name="Shape 151"/>
          <p:cNvSpPr/>
          <p:nvPr/>
        </p:nvSpPr>
        <p:spPr>
          <a:xfrm>
            <a:off x="7951786" y="6170612"/>
            <a:ext cx="914400" cy="457200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7772400" y="6170612"/>
            <a:ext cx="1238250" cy="45878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</a:p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Backlog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3737850" y="2635993"/>
            <a:ext cx="1049399" cy="520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Generate Schedule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3475800" y="3821350"/>
            <a:ext cx="1573500" cy="520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Modify Class List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Shape 159"/>
          <p:cNvCxnSpPr>
            <a:endCxn id="160" idx="0"/>
          </p:cNvCxnSpPr>
          <p:nvPr/>
        </p:nvCxnSpPr>
        <p:spPr>
          <a:xfrm rot="10800000" flipH="1">
            <a:off x="1371600" y="1596386"/>
            <a:ext cx="2072099" cy="462600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685800" y="74611"/>
            <a:ext cx="7772400" cy="7635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44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1866900" y="828675"/>
            <a:ext cx="1658999" cy="7334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Class Scheduler</a:t>
            </a:r>
          </a:p>
        </p:txBody>
      </p:sp>
      <p:grpSp>
        <p:nvGrpSpPr>
          <p:cNvPr id="163" name="Shape 163"/>
          <p:cNvGrpSpPr/>
          <p:nvPr/>
        </p:nvGrpSpPr>
        <p:grpSpPr>
          <a:xfrm>
            <a:off x="760499" y="1524000"/>
            <a:ext cx="304800" cy="1065299"/>
            <a:chOff x="760499" y="1524000"/>
            <a:chExt cx="304800" cy="1065299"/>
          </a:xfrm>
        </p:grpSpPr>
        <p:sp>
          <p:nvSpPr>
            <p:cNvPr id="164" name="Shape 164"/>
            <p:cNvSpPr/>
            <p:nvPr/>
          </p:nvSpPr>
          <p:spPr>
            <a:xfrm>
              <a:off x="762000" y="1524000"/>
              <a:ext cx="303299" cy="379499"/>
            </a:xfrm>
            <a:prstGeom prst="smileyFace">
              <a:avLst>
                <a:gd name="adj" fmla="val 4653"/>
              </a:avLst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cxnSp>
          <p:nvCxnSpPr>
            <p:cNvPr id="165" name="Shape 165"/>
            <p:cNvCxnSpPr/>
            <p:nvPr/>
          </p:nvCxnSpPr>
          <p:spPr>
            <a:xfrm>
              <a:off x="914400" y="1905000"/>
              <a:ext cx="0" cy="3794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66" name="Shape 166"/>
            <p:cNvCxnSpPr/>
            <p:nvPr/>
          </p:nvCxnSpPr>
          <p:spPr>
            <a:xfrm>
              <a:off x="914400" y="2286000"/>
              <a:ext cx="150899" cy="3032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67" name="Shape 167"/>
            <p:cNvCxnSpPr/>
            <p:nvPr/>
          </p:nvCxnSpPr>
          <p:spPr>
            <a:xfrm flipH="1">
              <a:off x="760499" y="2286000"/>
              <a:ext cx="153900" cy="3032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68" name="Shape 168"/>
            <p:cNvCxnSpPr/>
            <p:nvPr/>
          </p:nvCxnSpPr>
          <p:spPr>
            <a:xfrm>
              <a:off x="762000" y="2057400"/>
              <a:ext cx="303299" cy="0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169" name="Shape 169"/>
          <p:cNvGrpSpPr/>
          <p:nvPr/>
        </p:nvGrpSpPr>
        <p:grpSpPr>
          <a:xfrm>
            <a:off x="7921711" y="1524000"/>
            <a:ext cx="306388" cy="1065299"/>
            <a:chOff x="7921711" y="1524000"/>
            <a:chExt cx="306388" cy="1065299"/>
          </a:xfrm>
        </p:grpSpPr>
        <p:sp>
          <p:nvSpPr>
            <p:cNvPr id="170" name="Shape 170"/>
            <p:cNvSpPr/>
            <p:nvPr/>
          </p:nvSpPr>
          <p:spPr>
            <a:xfrm>
              <a:off x="7924800" y="1524000"/>
              <a:ext cx="303299" cy="379499"/>
            </a:xfrm>
            <a:prstGeom prst="smileyFace">
              <a:avLst>
                <a:gd name="adj" fmla="val 4653"/>
              </a:avLst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cxnSp>
          <p:nvCxnSpPr>
            <p:cNvPr id="171" name="Shape 171"/>
            <p:cNvCxnSpPr/>
            <p:nvPr/>
          </p:nvCxnSpPr>
          <p:spPr>
            <a:xfrm>
              <a:off x="8077200" y="1905000"/>
              <a:ext cx="0" cy="3794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72" name="Shape 172"/>
            <p:cNvCxnSpPr/>
            <p:nvPr/>
          </p:nvCxnSpPr>
          <p:spPr>
            <a:xfrm>
              <a:off x="8077200" y="2286000"/>
              <a:ext cx="150899" cy="3032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73" name="Shape 173"/>
            <p:cNvCxnSpPr/>
            <p:nvPr/>
          </p:nvCxnSpPr>
          <p:spPr>
            <a:xfrm flipH="1">
              <a:off x="7921711" y="2286000"/>
              <a:ext cx="153900" cy="3032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74" name="Shape 174"/>
            <p:cNvCxnSpPr/>
            <p:nvPr/>
          </p:nvCxnSpPr>
          <p:spPr>
            <a:xfrm>
              <a:off x="7924800" y="2057400"/>
              <a:ext cx="303299" cy="0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75" name="Shape 175"/>
          <p:cNvSpPr txBox="1"/>
          <p:nvPr/>
        </p:nvSpPr>
        <p:spPr>
          <a:xfrm>
            <a:off x="419100" y="2667000"/>
            <a:ext cx="1020899" cy="3062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Student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7697786" y="2667000"/>
            <a:ext cx="1084499" cy="3062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Advisor</a:t>
            </a:r>
          </a:p>
        </p:txBody>
      </p:sp>
      <p:cxnSp>
        <p:nvCxnSpPr>
          <p:cNvPr id="177" name="Shape 177"/>
          <p:cNvCxnSpPr>
            <a:endCxn id="178" idx="6"/>
          </p:cNvCxnSpPr>
          <p:nvPr/>
        </p:nvCxnSpPr>
        <p:spPr>
          <a:xfrm rot="10800000">
            <a:off x="5241900" y="1633299"/>
            <a:ext cx="2455799" cy="576600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79" name="Shape 179"/>
          <p:cNvSpPr/>
          <p:nvPr/>
        </p:nvSpPr>
        <p:spPr>
          <a:xfrm>
            <a:off x="3962400" y="6324600"/>
            <a:ext cx="152399" cy="152399"/>
          </a:xfrm>
          <a:prstGeom prst="ellipse">
            <a:avLst/>
          </a:prstGeom>
          <a:solidFill>
            <a:srgbClr val="00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4191000" y="6324600"/>
            <a:ext cx="152399" cy="152399"/>
          </a:xfrm>
          <a:prstGeom prst="ellipse">
            <a:avLst/>
          </a:prstGeom>
          <a:solidFill>
            <a:srgbClr val="00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4419600" y="6324600"/>
            <a:ext cx="152399" cy="152399"/>
          </a:xfrm>
          <a:prstGeom prst="ellipse">
            <a:avLst/>
          </a:prstGeom>
          <a:solidFill>
            <a:srgbClr val="00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7951786" y="4873625"/>
            <a:ext cx="914400" cy="457200"/>
          </a:xfrm>
          <a:prstGeom prst="ellipse">
            <a:avLst/>
          </a:prstGeom>
          <a:solidFill>
            <a:srgbClr val="008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7772400" y="4946650"/>
            <a:ext cx="1238400" cy="3125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Completed</a:t>
            </a:r>
          </a:p>
        </p:txBody>
      </p:sp>
      <p:sp>
        <p:nvSpPr>
          <p:cNvPr id="184" name="Shape 184"/>
          <p:cNvSpPr/>
          <p:nvPr/>
        </p:nvSpPr>
        <p:spPr>
          <a:xfrm>
            <a:off x="7951786" y="5521325"/>
            <a:ext cx="914400" cy="457200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7772400" y="5486400"/>
            <a:ext cx="1238400" cy="4586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</a:t>
            </a:r>
          </a:p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Backlog</a:t>
            </a:r>
          </a:p>
        </p:txBody>
      </p:sp>
      <p:sp>
        <p:nvSpPr>
          <p:cNvPr id="186" name="Shape 186"/>
          <p:cNvSpPr/>
          <p:nvPr/>
        </p:nvSpPr>
        <p:spPr>
          <a:xfrm>
            <a:off x="7951786" y="6170612"/>
            <a:ext cx="914400" cy="457200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7772400" y="6170612"/>
            <a:ext cx="1238400" cy="4586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</a:p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Backlog</a:t>
            </a:r>
          </a:p>
        </p:txBody>
      </p:sp>
      <p:sp>
        <p:nvSpPr>
          <p:cNvPr id="188" name="Shape 188"/>
          <p:cNvSpPr/>
          <p:nvPr/>
        </p:nvSpPr>
        <p:spPr>
          <a:xfrm>
            <a:off x="4901550" y="4511739"/>
            <a:ext cx="1949400" cy="675599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rtl="0">
              <a:buNone/>
            </a:pPr>
            <a:r>
              <a:rPr lang="x-none" b="1"/>
              <a:t>Hours Limitations</a:t>
            </a:r>
          </a:p>
        </p:txBody>
      </p:sp>
      <p:sp>
        <p:nvSpPr>
          <p:cNvPr id="189" name="Shape 189"/>
          <p:cNvSpPr/>
          <p:nvPr/>
        </p:nvSpPr>
        <p:spPr>
          <a:xfrm>
            <a:off x="2013000" y="3406764"/>
            <a:ext cx="1949400" cy="675599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rtl="0">
              <a:buNone/>
            </a:pPr>
            <a:r>
              <a:rPr lang="x-none" b="1"/>
              <a:t>Four Year</a:t>
            </a:r>
          </a:p>
        </p:txBody>
      </p:sp>
      <p:sp>
        <p:nvSpPr>
          <p:cNvPr id="190" name="Shape 190"/>
          <p:cNvSpPr/>
          <p:nvPr/>
        </p:nvSpPr>
        <p:spPr>
          <a:xfrm>
            <a:off x="4918348" y="3406764"/>
            <a:ext cx="1932600" cy="675599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rtl="0">
              <a:buNone/>
            </a:pPr>
            <a:r>
              <a:rPr lang="x-none" b="1"/>
              <a:t>Multiple Majors</a:t>
            </a:r>
          </a:p>
        </p:txBody>
      </p:sp>
      <p:sp>
        <p:nvSpPr>
          <p:cNvPr id="191" name="Shape 191"/>
          <p:cNvSpPr/>
          <p:nvPr/>
        </p:nvSpPr>
        <p:spPr>
          <a:xfrm>
            <a:off x="2013000" y="4511739"/>
            <a:ext cx="1949400" cy="675599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rtl="0">
              <a:buNone/>
            </a:pPr>
            <a:r>
              <a:rPr lang="x-none" b="1"/>
              <a:t>Graduation Requirements</a:t>
            </a:r>
          </a:p>
        </p:txBody>
      </p:sp>
      <p:sp>
        <p:nvSpPr>
          <p:cNvPr id="192" name="Shape 192"/>
          <p:cNvSpPr/>
          <p:nvPr/>
        </p:nvSpPr>
        <p:spPr>
          <a:xfrm>
            <a:off x="2013000" y="5649000"/>
            <a:ext cx="1949400" cy="675599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rtl="0">
              <a:buNone/>
            </a:pPr>
            <a:r>
              <a:rPr lang="x-none" b="1"/>
              <a:t>Certain Classes Taken</a:t>
            </a:r>
          </a:p>
        </p:txBody>
      </p:sp>
      <p:sp>
        <p:nvSpPr>
          <p:cNvPr id="193" name="Shape 193"/>
          <p:cNvSpPr/>
          <p:nvPr/>
        </p:nvSpPr>
        <p:spPr>
          <a:xfrm>
            <a:off x="2013000" y="2297700"/>
            <a:ext cx="1949400" cy="675599"/>
          </a:xfrm>
          <a:prstGeom prst="ellipse">
            <a:avLst/>
          </a:prstGeom>
          <a:solidFill>
            <a:srgbClr val="38761D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spAutoFit/>
          </a:bodyPr>
          <a:lstStyle/>
          <a:p>
            <a:pPr lvl="0" rtl="0">
              <a:buNone/>
            </a:pPr>
            <a:r>
              <a:rPr lang="x-none" b="1"/>
              <a:t>One Year</a:t>
            </a:r>
          </a:p>
        </p:txBody>
      </p:sp>
      <p:sp>
        <p:nvSpPr>
          <p:cNvPr id="194" name="Shape 194"/>
          <p:cNvSpPr/>
          <p:nvPr/>
        </p:nvSpPr>
        <p:spPr>
          <a:xfrm>
            <a:off x="4901550" y="2297700"/>
            <a:ext cx="1949400" cy="675599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rtl="0">
              <a:buNone/>
            </a:pPr>
            <a:r>
              <a:rPr lang="x-none" b="1"/>
              <a:t>Two Year</a:t>
            </a:r>
          </a:p>
        </p:txBody>
      </p:sp>
      <p:cxnSp>
        <p:nvCxnSpPr>
          <p:cNvPr id="195" name="Shape 195"/>
          <p:cNvCxnSpPr/>
          <p:nvPr/>
        </p:nvCxnSpPr>
        <p:spPr>
          <a:xfrm>
            <a:off x="4420725" y="1899400"/>
            <a:ext cx="0" cy="4101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6" name="Shape 196"/>
          <p:cNvCxnSpPr>
            <a:endCxn id="193" idx="6"/>
          </p:cNvCxnSpPr>
          <p:nvPr/>
        </p:nvCxnSpPr>
        <p:spPr>
          <a:xfrm rot="10800000">
            <a:off x="3962400" y="2635499"/>
            <a:ext cx="475199" cy="20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7" name="Shape 197"/>
          <p:cNvCxnSpPr>
            <a:endCxn id="194" idx="2"/>
          </p:cNvCxnSpPr>
          <p:nvPr/>
        </p:nvCxnSpPr>
        <p:spPr>
          <a:xfrm rot="10800000" flipH="1">
            <a:off x="4420649" y="2635499"/>
            <a:ext cx="480900" cy="3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8" name="Shape 198"/>
          <p:cNvCxnSpPr>
            <a:endCxn id="189" idx="6"/>
          </p:cNvCxnSpPr>
          <p:nvPr/>
        </p:nvCxnSpPr>
        <p:spPr>
          <a:xfrm rot="10800000">
            <a:off x="3962400" y="3744564"/>
            <a:ext cx="441600" cy="3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9" name="Shape 199"/>
          <p:cNvCxnSpPr>
            <a:endCxn id="190" idx="2"/>
          </p:cNvCxnSpPr>
          <p:nvPr/>
        </p:nvCxnSpPr>
        <p:spPr>
          <a:xfrm rot="10800000" flipH="1">
            <a:off x="4437448" y="3744564"/>
            <a:ext cx="480900" cy="20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0" name="Shape 200"/>
          <p:cNvCxnSpPr>
            <a:endCxn id="191" idx="6"/>
          </p:cNvCxnSpPr>
          <p:nvPr/>
        </p:nvCxnSpPr>
        <p:spPr>
          <a:xfrm rot="10800000">
            <a:off x="3962400" y="4849539"/>
            <a:ext cx="475199" cy="8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1" name="Shape 201"/>
          <p:cNvCxnSpPr>
            <a:endCxn id="188" idx="2"/>
          </p:cNvCxnSpPr>
          <p:nvPr/>
        </p:nvCxnSpPr>
        <p:spPr>
          <a:xfrm rot="10800000" flipH="1">
            <a:off x="4420649" y="4849539"/>
            <a:ext cx="480900" cy="8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2" name="Shape 202"/>
          <p:cNvCxnSpPr>
            <a:endCxn id="192" idx="6"/>
          </p:cNvCxnSpPr>
          <p:nvPr/>
        </p:nvCxnSpPr>
        <p:spPr>
          <a:xfrm flipH="1">
            <a:off x="3962400" y="5984099"/>
            <a:ext cx="475199" cy="2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3" name="Shape 203"/>
          <p:cNvSpPr/>
          <p:nvPr/>
        </p:nvSpPr>
        <p:spPr>
          <a:xfrm>
            <a:off x="3446025" y="1223800"/>
            <a:ext cx="1949400" cy="675599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rtl="0">
              <a:buNone/>
            </a:pPr>
            <a:r>
              <a:rPr lang="x-none" sz="1800" b="1"/>
              <a:t>Generate Schedule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>
            <a:endCxn id="209" idx="0"/>
          </p:cNvCxnSpPr>
          <p:nvPr/>
        </p:nvCxnSpPr>
        <p:spPr>
          <a:xfrm rot="10800000" flipH="1">
            <a:off x="1371600" y="1596386"/>
            <a:ext cx="2072099" cy="462600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85800" y="74611"/>
            <a:ext cx="7772400" cy="7635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44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1866900" y="828675"/>
            <a:ext cx="1658999" cy="7334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Class Scheduler</a:t>
            </a:r>
          </a:p>
        </p:txBody>
      </p:sp>
      <p:grpSp>
        <p:nvGrpSpPr>
          <p:cNvPr id="212" name="Shape 212"/>
          <p:cNvGrpSpPr/>
          <p:nvPr/>
        </p:nvGrpSpPr>
        <p:grpSpPr>
          <a:xfrm>
            <a:off x="760499" y="1524000"/>
            <a:ext cx="304800" cy="1065299"/>
            <a:chOff x="760499" y="1524000"/>
            <a:chExt cx="304800" cy="1065299"/>
          </a:xfrm>
        </p:grpSpPr>
        <p:sp>
          <p:nvSpPr>
            <p:cNvPr id="213" name="Shape 213"/>
            <p:cNvSpPr/>
            <p:nvPr/>
          </p:nvSpPr>
          <p:spPr>
            <a:xfrm>
              <a:off x="762000" y="1524000"/>
              <a:ext cx="303299" cy="379499"/>
            </a:xfrm>
            <a:prstGeom prst="smileyFace">
              <a:avLst>
                <a:gd name="adj" fmla="val 4653"/>
              </a:avLst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cxnSp>
          <p:nvCxnSpPr>
            <p:cNvPr id="214" name="Shape 214"/>
            <p:cNvCxnSpPr/>
            <p:nvPr/>
          </p:nvCxnSpPr>
          <p:spPr>
            <a:xfrm>
              <a:off x="914400" y="1905000"/>
              <a:ext cx="0" cy="3794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5" name="Shape 215"/>
            <p:cNvCxnSpPr/>
            <p:nvPr/>
          </p:nvCxnSpPr>
          <p:spPr>
            <a:xfrm>
              <a:off x="914400" y="2286000"/>
              <a:ext cx="150899" cy="3032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6" name="Shape 216"/>
            <p:cNvCxnSpPr/>
            <p:nvPr/>
          </p:nvCxnSpPr>
          <p:spPr>
            <a:xfrm flipH="1">
              <a:off x="760499" y="2286000"/>
              <a:ext cx="153900" cy="3032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7" name="Shape 217"/>
            <p:cNvCxnSpPr/>
            <p:nvPr/>
          </p:nvCxnSpPr>
          <p:spPr>
            <a:xfrm>
              <a:off x="762000" y="2057400"/>
              <a:ext cx="303299" cy="0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218" name="Shape 218"/>
          <p:cNvGrpSpPr/>
          <p:nvPr/>
        </p:nvGrpSpPr>
        <p:grpSpPr>
          <a:xfrm>
            <a:off x="7921711" y="1524000"/>
            <a:ext cx="306388" cy="1065299"/>
            <a:chOff x="7921711" y="1524000"/>
            <a:chExt cx="306388" cy="1065299"/>
          </a:xfrm>
        </p:grpSpPr>
        <p:sp>
          <p:nvSpPr>
            <p:cNvPr id="219" name="Shape 219"/>
            <p:cNvSpPr/>
            <p:nvPr/>
          </p:nvSpPr>
          <p:spPr>
            <a:xfrm>
              <a:off x="7924800" y="1524000"/>
              <a:ext cx="303299" cy="379499"/>
            </a:xfrm>
            <a:prstGeom prst="smileyFace">
              <a:avLst>
                <a:gd name="adj" fmla="val 4653"/>
              </a:avLst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cxnSp>
          <p:nvCxnSpPr>
            <p:cNvPr id="220" name="Shape 220"/>
            <p:cNvCxnSpPr/>
            <p:nvPr/>
          </p:nvCxnSpPr>
          <p:spPr>
            <a:xfrm>
              <a:off x="8077200" y="1905000"/>
              <a:ext cx="0" cy="3794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21" name="Shape 221"/>
            <p:cNvCxnSpPr/>
            <p:nvPr/>
          </p:nvCxnSpPr>
          <p:spPr>
            <a:xfrm>
              <a:off x="8077200" y="2286000"/>
              <a:ext cx="150899" cy="3032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22" name="Shape 222"/>
            <p:cNvCxnSpPr/>
            <p:nvPr/>
          </p:nvCxnSpPr>
          <p:spPr>
            <a:xfrm flipH="1">
              <a:off x="7921711" y="2286000"/>
              <a:ext cx="153900" cy="3032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23" name="Shape 223"/>
            <p:cNvCxnSpPr/>
            <p:nvPr/>
          </p:nvCxnSpPr>
          <p:spPr>
            <a:xfrm>
              <a:off x="7924800" y="2057400"/>
              <a:ext cx="303299" cy="0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224" name="Shape 224"/>
          <p:cNvSpPr txBox="1"/>
          <p:nvPr/>
        </p:nvSpPr>
        <p:spPr>
          <a:xfrm>
            <a:off x="419100" y="2667000"/>
            <a:ext cx="1020899" cy="3062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Student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7697786" y="2667000"/>
            <a:ext cx="1084499" cy="3062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Advisor</a:t>
            </a:r>
          </a:p>
        </p:txBody>
      </p:sp>
      <p:cxnSp>
        <p:nvCxnSpPr>
          <p:cNvPr id="226" name="Shape 226"/>
          <p:cNvCxnSpPr>
            <a:endCxn id="227" idx="6"/>
          </p:cNvCxnSpPr>
          <p:nvPr/>
        </p:nvCxnSpPr>
        <p:spPr>
          <a:xfrm rot="10800000">
            <a:off x="5241900" y="1633299"/>
            <a:ext cx="2455799" cy="576600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28" name="Shape 228"/>
          <p:cNvSpPr/>
          <p:nvPr/>
        </p:nvSpPr>
        <p:spPr>
          <a:xfrm>
            <a:off x="3962400" y="6324600"/>
            <a:ext cx="152399" cy="152399"/>
          </a:xfrm>
          <a:prstGeom prst="ellipse">
            <a:avLst/>
          </a:prstGeom>
          <a:solidFill>
            <a:srgbClr val="00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4191000" y="6324600"/>
            <a:ext cx="152399" cy="152399"/>
          </a:xfrm>
          <a:prstGeom prst="ellipse">
            <a:avLst/>
          </a:prstGeom>
          <a:solidFill>
            <a:srgbClr val="00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4419600" y="6324600"/>
            <a:ext cx="152399" cy="152399"/>
          </a:xfrm>
          <a:prstGeom prst="ellipse">
            <a:avLst/>
          </a:prstGeom>
          <a:solidFill>
            <a:srgbClr val="00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7951786" y="4873625"/>
            <a:ext cx="914400" cy="457200"/>
          </a:xfrm>
          <a:prstGeom prst="ellipse">
            <a:avLst/>
          </a:prstGeom>
          <a:solidFill>
            <a:srgbClr val="008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32" name="Shape 232"/>
          <p:cNvSpPr txBox="1"/>
          <p:nvPr/>
        </p:nvSpPr>
        <p:spPr>
          <a:xfrm>
            <a:off x="7772400" y="4946650"/>
            <a:ext cx="1238400" cy="3125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Completed</a:t>
            </a:r>
          </a:p>
        </p:txBody>
      </p:sp>
      <p:sp>
        <p:nvSpPr>
          <p:cNvPr id="233" name="Shape 233"/>
          <p:cNvSpPr/>
          <p:nvPr/>
        </p:nvSpPr>
        <p:spPr>
          <a:xfrm>
            <a:off x="7951786" y="5521325"/>
            <a:ext cx="914400" cy="457200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7772400" y="5486400"/>
            <a:ext cx="1238400" cy="4586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</a:t>
            </a:r>
          </a:p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Backlog</a:t>
            </a:r>
          </a:p>
        </p:txBody>
      </p:sp>
      <p:sp>
        <p:nvSpPr>
          <p:cNvPr id="235" name="Shape 235"/>
          <p:cNvSpPr/>
          <p:nvPr/>
        </p:nvSpPr>
        <p:spPr>
          <a:xfrm>
            <a:off x="7951786" y="6170612"/>
            <a:ext cx="914400" cy="457200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36" name="Shape 236"/>
          <p:cNvSpPr txBox="1"/>
          <p:nvPr/>
        </p:nvSpPr>
        <p:spPr>
          <a:xfrm>
            <a:off x="7772400" y="6170612"/>
            <a:ext cx="1238400" cy="4586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</a:p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Backlog</a:t>
            </a:r>
          </a:p>
        </p:txBody>
      </p:sp>
      <p:sp>
        <p:nvSpPr>
          <p:cNvPr id="237" name="Shape 237"/>
          <p:cNvSpPr/>
          <p:nvPr/>
        </p:nvSpPr>
        <p:spPr>
          <a:xfrm>
            <a:off x="2013000" y="3406764"/>
            <a:ext cx="1949400" cy="675599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rtl="0">
              <a:buNone/>
            </a:pPr>
            <a:r>
              <a:rPr lang="x-none" b="1"/>
              <a:t>Hours Limitations</a:t>
            </a:r>
          </a:p>
        </p:txBody>
      </p:sp>
      <p:sp>
        <p:nvSpPr>
          <p:cNvPr id="238" name="Shape 238"/>
          <p:cNvSpPr/>
          <p:nvPr/>
        </p:nvSpPr>
        <p:spPr>
          <a:xfrm>
            <a:off x="4918348" y="3406764"/>
            <a:ext cx="1932600" cy="675599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rtl="0">
              <a:buNone/>
            </a:pPr>
            <a:r>
              <a:rPr lang="x-none" b="1"/>
              <a:t>No Classes on Certain Days</a:t>
            </a:r>
          </a:p>
        </p:txBody>
      </p:sp>
      <p:sp>
        <p:nvSpPr>
          <p:cNvPr id="239" name="Shape 239"/>
          <p:cNvSpPr/>
          <p:nvPr/>
        </p:nvSpPr>
        <p:spPr>
          <a:xfrm>
            <a:off x="2013000" y="2297700"/>
            <a:ext cx="1949400" cy="675599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spAutoFit/>
          </a:bodyPr>
          <a:lstStyle/>
          <a:p>
            <a:pPr lvl="0" rtl="0">
              <a:buNone/>
            </a:pPr>
            <a:r>
              <a:rPr lang="x-none" b="1"/>
              <a:t>Grad Time Requirement</a:t>
            </a:r>
          </a:p>
        </p:txBody>
      </p:sp>
      <p:sp>
        <p:nvSpPr>
          <p:cNvPr id="240" name="Shape 240"/>
          <p:cNvSpPr/>
          <p:nvPr/>
        </p:nvSpPr>
        <p:spPr>
          <a:xfrm>
            <a:off x="4901550" y="2297700"/>
            <a:ext cx="1949400" cy="675599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rtl="0">
              <a:buNone/>
            </a:pPr>
            <a:r>
              <a:rPr lang="x-none" b="1"/>
              <a:t>Certain Classes Taken</a:t>
            </a:r>
          </a:p>
        </p:txBody>
      </p:sp>
      <p:cxnSp>
        <p:nvCxnSpPr>
          <p:cNvPr id="241" name="Shape 241"/>
          <p:cNvCxnSpPr/>
          <p:nvPr/>
        </p:nvCxnSpPr>
        <p:spPr>
          <a:xfrm>
            <a:off x="4420725" y="1899400"/>
            <a:ext cx="16799" cy="1882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2" name="Shape 242"/>
          <p:cNvCxnSpPr>
            <a:endCxn id="239" idx="6"/>
          </p:cNvCxnSpPr>
          <p:nvPr/>
        </p:nvCxnSpPr>
        <p:spPr>
          <a:xfrm rot="10800000">
            <a:off x="3962400" y="2635499"/>
            <a:ext cx="475199" cy="20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3" name="Shape 243"/>
          <p:cNvCxnSpPr>
            <a:endCxn id="240" idx="2"/>
          </p:cNvCxnSpPr>
          <p:nvPr/>
        </p:nvCxnSpPr>
        <p:spPr>
          <a:xfrm rot="10800000" flipH="1">
            <a:off x="4420649" y="2635499"/>
            <a:ext cx="480900" cy="3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4" name="Shape 244"/>
          <p:cNvCxnSpPr>
            <a:endCxn id="237" idx="6"/>
          </p:cNvCxnSpPr>
          <p:nvPr/>
        </p:nvCxnSpPr>
        <p:spPr>
          <a:xfrm rot="10800000">
            <a:off x="3962400" y="3744564"/>
            <a:ext cx="710400" cy="20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5" name="Shape 245"/>
          <p:cNvCxnSpPr>
            <a:endCxn id="238" idx="2"/>
          </p:cNvCxnSpPr>
          <p:nvPr/>
        </p:nvCxnSpPr>
        <p:spPr>
          <a:xfrm rot="10800000" flipH="1">
            <a:off x="4437448" y="3744564"/>
            <a:ext cx="480900" cy="20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6" name="Shape 246"/>
          <p:cNvSpPr/>
          <p:nvPr/>
        </p:nvSpPr>
        <p:spPr>
          <a:xfrm>
            <a:off x="3446025" y="1005283"/>
            <a:ext cx="2016600" cy="894000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rtl="0">
              <a:buNone/>
            </a:pPr>
            <a:r>
              <a:rPr lang="x-none" sz="1800" b="1"/>
              <a:t>Configure Student Options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457200" y="104775"/>
            <a:ext cx="8229600" cy="76358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44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Sprint Backlog</a:t>
            </a:r>
            <a:r>
              <a:rPr lang="x-none"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aphicFrame>
        <p:nvGraphicFramePr>
          <p:cNvPr id="252" name="Shape 252"/>
          <p:cNvGraphicFramePr/>
          <p:nvPr/>
        </p:nvGraphicFramePr>
        <p:xfrm>
          <a:off x="265112" y="987425"/>
          <a:ext cx="8666150" cy="4552033"/>
        </p:xfrm>
        <a:graphic>
          <a:graphicData uri="http://schemas.openxmlformats.org/drawingml/2006/table">
            <a:tbl>
              <a:tblPr>
                <a:noFill/>
                <a:tableStyleId>{72CE4B73-4885-49F4-A9B9-789424D31CBA}</a:tableStyleId>
              </a:tblPr>
              <a:tblGrid>
                <a:gridCol w="835025"/>
                <a:gridCol w="4989500"/>
                <a:gridCol w="1155700"/>
                <a:gridCol w="1685925"/>
              </a:tblGrid>
              <a:tr h="1130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 Case #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 Case Title and Brief Description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Size Estimate</a:t>
                      </a:r>
                    </a:p>
                    <a:p>
                      <a:pPr marL="0" lvl="0" indent="0" algn="ct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(story points)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Developer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</a:tr>
              <a:tr h="91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 b="1"/>
                        <a:t>Configure Student Options</a:t>
                      </a:r>
                    </a:p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/>
                        <a:t>As a student or academic advisor, I need to be able to set up a student's settings, such as major, limits on classes per semester, setting graduation times and workable days.  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/>
                        <a:t>8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/>
                        <a:t>All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91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x-none" sz="1800"/>
                        <a:t>2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 b="1"/>
                        <a:t>Generate Schedule</a:t>
                      </a:r>
                    </a:p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/>
                        <a:t>As a student or academic advisor, I need to be able to generate a schedule, given a student's degree parameters.  This will start with a student in a one year degree and then progress to a real four year degree.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/>
                        <a:t>6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/>
                        <a:t>All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85750"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x-none" sz="1800"/>
                        <a:t>4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457200" y="31750"/>
            <a:ext cx="8229600" cy="76358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44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Product Backlog</a:t>
            </a:r>
            <a:r>
              <a:rPr lang="x-none"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aphicFrame>
        <p:nvGraphicFramePr>
          <p:cNvPr id="258" name="Shape 258"/>
          <p:cNvGraphicFramePr/>
          <p:nvPr/>
        </p:nvGraphicFramePr>
        <p:xfrm>
          <a:off x="520700" y="842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{D2FD96C9-BCC6-408D-A5C9-C2CCB26E2D9C}</a:tableStyleId>
              </a:tblPr>
              <a:tblGrid>
                <a:gridCol w="1166800"/>
                <a:gridCol w="5497500"/>
                <a:gridCol w="1393825"/>
              </a:tblGrid>
              <a:tr h="1130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 Case #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 Case Title and Brief Description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Size Estimate</a:t>
                      </a:r>
                    </a:p>
                    <a:p>
                      <a:pPr marL="0" lvl="0" indent="0" algn="ct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(story points)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</a:tr>
              <a:tr h="91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x-none" sz="1800"/>
                        <a:t>3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 b="1"/>
                        <a:t>Modify Class List</a:t>
                      </a:r>
                    </a:p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 a system administrator, I need to be able to m</a:t>
                      </a:r>
                      <a:r>
                        <a:rPr lang="x-none" sz="1800"/>
                        <a:t>odify the classes offered each semester and input their time, place, and teacher into the system.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/>
                        <a:t>8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91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x-none" sz="1800"/>
                        <a:t>4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 b="1"/>
                        <a:t>Add/Remove Degree of Study</a:t>
                      </a:r>
                    </a:p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/>
                        <a:t>As a system administrator, I need to be able to add new degrees of study to the system whenever they are available and remove older ones when they are outdated.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/>
                        <a:t>7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228600" y="212725"/>
            <a:ext cx="8674100" cy="668337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Use Case Number:	   	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x-none" sz="1600" b="1"/>
              <a:t>1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Use Case Name:    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	</a:t>
            </a:r>
            <a:r>
              <a:rPr lang="x-none" sz="1600" b="1"/>
              <a:t>Configure Student Options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Actors:  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		</a:t>
            </a:r>
            <a:r>
              <a:rPr lang="x-none" sz="1600" b="1"/>
              <a:t>Student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x-none" sz="1600" b="1"/>
              <a:t>Advisor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Summary:                  	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r>
              <a:rPr lang="x-none" sz="1600" b="1"/>
              <a:t>Student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x-none" sz="1600" b="1"/>
              <a:t>Advisor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 need to be able to </a:t>
            </a:r>
            <a:r>
              <a:rPr lang="x-none" sz="1600" b="1"/>
              <a:t>input a student's             degree parameters into the system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Description of Main Flow:   </a:t>
            </a:r>
            <a:r>
              <a:rPr lang="x-none" sz="1600" b="1"/>
              <a:t>Student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x-none" sz="1600" b="1"/>
              <a:t>configures his/her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x-none" sz="1600" b="1"/>
              <a:t>degree options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1.  </a:t>
            </a:r>
            <a:r>
              <a:rPr lang="x-none" sz="1600" b="1"/>
              <a:t>Select Configure Student options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2.  System prompts for Student details.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[</a:t>
            </a:r>
            <a:r>
              <a:rPr lang="x-none" sz="1400" b="1"/>
              <a:t>Degree</a:t>
            </a:r>
            <a:r>
              <a:rPr lang="x-none" sz="1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x-none" sz="1400" b="1"/>
              <a:t>hours per semester</a:t>
            </a:r>
            <a:r>
              <a:rPr lang="x-none" sz="1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x-none" sz="1400" b="1"/>
              <a:t>days available for class, etc.</a:t>
            </a:r>
            <a:r>
              <a:rPr lang="x-none" sz="1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3.  Input </a:t>
            </a:r>
            <a:r>
              <a:rPr lang="x-none" sz="1600" b="1"/>
              <a:t>a student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x-none" sz="1600" b="1"/>
              <a:t>options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4.  </a:t>
            </a:r>
            <a:r>
              <a:rPr lang="x-none" sz="1600" b="1"/>
              <a:t>System verifies that all options are legal.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5.  </a:t>
            </a:r>
            <a:r>
              <a:rPr lang="x-none" sz="1600" b="1"/>
              <a:t>Select Save command.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6.  </a:t>
            </a:r>
            <a:r>
              <a:rPr lang="x-none" sz="1600" b="1"/>
              <a:t>System saves Student data for later use.</a:t>
            </a:r>
          </a:p>
          <a:p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Alternative Flow #1:  </a:t>
            </a:r>
            <a:r>
              <a:rPr lang="x-none" sz="1600" b="1"/>
              <a:t>User has input invalid option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4*. System indicates </a:t>
            </a:r>
            <a:r>
              <a:rPr lang="x-none" sz="1600" b="1"/>
              <a:t>one or more options are illegal and returns to step 2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228600" y="212725"/>
            <a:ext cx="8674200" cy="66833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Use Case Number:	   	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x-none" sz="1600" b="1"/>
              <a:t>2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Use Case Name:    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	</a:t>
            </a:r>
            <a:r>
              <a:rPr lang="x-none" sz="1600" b="1"/>
              <a:t>Generate Schedule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Actors:  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		</a:t>
            </a:r>
            <a:r>
              <a:rPr lang="x-none" sz="1600" b="1"/>
              <a:t>Student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x-none" sz="1600" b="1"/>
              <a:t>Advisor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Summary:                  	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r>
              <a:rPr lang="x-none" sz="1600" b="1"/>
              <a:t>Student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x-none" sz="1600" b="1"/>
              <a:t>Advisor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 need to be able to </a:t>
            </a:r>
            <a:r>
              <a:rPr lang="x-none" sz="1600" b="1"/>
              <a:t>generate a schedule given that I have set up a student's options.</a:t>
            </a:r>
          </a:p>
          <a:p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Description of Main Flow:   </a:t>
            </a:r>
            <a:r>
              <a:rPr lang="x-none" sz="1600" b="1"/>
              <a:t>Student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x-none" sz="1600" b="1"/>
              <a:t>configures his/her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x-none" sz="1600" b="1"/>
              <a:t>degree options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1.  </a:t>
            </a:r>
            <a:r>
              <a:rPr lang="x-none" sz="1600" b="1"/>
              <a:t>Select a Student from a list of all students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2.  System </a:t>
            </a:r>
            <a:r>
              <a:rPr lang="x-none" sz="1600" b="1"/>
              <a:t>provides 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 details.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[</a:t>
            </a:r>
            <a:r>
              <a:rPr lang="x-none" sz="1400" b="1"/>
              <a:t>Degree</a:t>
            </a:r>
            <a:r>
              <a:rPr lang="x-none" sz="1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x-none" sz="1400" b="1"/>
              <a:t>hours per semester</a:t>
            </a:r>
            <a:r>
              <a:rPr lang="x-none" sz="1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x-none" sz="1400" b="1"/>
              <a:t>days available for class, etc.</a:t>
            </a:r>
            <a:r>
              <a:rPr lang="x-none" sz="1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3.  </a:t>
            </a:r>
            <a:r>
              <a:rPr lang="x-none" sz="1600" b="1"/>
              <a:t>Select the Generate Schedule option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4.  </a:t>
            </a:r>
            <a:r>
              <a:rPr lang="x-none" sz="1600" b="1"/>
              <a:t>System generates a possible schedule for graduation.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/>
              <a:t>      5.  User customizes the schedule for graduation.</a:t>
            </a:r>
          </a:p>
          <a:p>
            <a:pPr marL="45720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/>
              <a:t>       [</a:t>
            </a:r>
            <a:r>
              <a:rPr lang="x-none" sz="1400" b="1"/>
              <a:t>Electives, preferred teachers, classes taken concurrently, etc.]</a:t>
            </a:r>
          </a:p>
          <a:p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Alternative Flow #1:  </a:t>
            </a:r>
            <a:r>
              <a:rPr lang="x-none" sz="1600" b="1"/>
              <a:t>User has created an impossible schedule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4*. System </a:t>
            </a:r>
            <a:r>
              <a:rPr lang="x-none" sz="1600" b="1"/>
              <a:t>indicates a reason the schedule is unworkable and returns to step 2</a:t>
            </a:r>
          </a:p>
          <a:p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Microsoft Office PowerPoint</Application>
  <PresentationFormat>On-screen Show (4:3)</PresentationFormat>
  <Paragraphs>168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/>
      <vt:lpstr/>
      <vt:lpstr>Sprint # 2 Plan</vt:lpstr>
      <vt:lpstr>Outline</vt:lpstr>
      <vt:lpstr>Use Case Diagram</vt:lpstr>
      <vt:lpstr>Use Case Diagram</vt:lpstr>
      <vt:lpstr>Use Case Diagram</vt:lpstr>
      <vt:lpstr>Sprint Backlog </vt:lpstr>
      <vt:lpstr>Product Backlog </vt:lpstr>
      <vt:lpstr>Slide 8</vt:lpstr>
      <vt:lpstr>Slide 9</vt:lpstr>
      <vt:lpstr>Acceptance Tests  Use Case 01 – Configure Student Options</vt:lpstr>
      <vt:lpstr>Acceptance Tests  Use Case 02 – Generate Schedule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# 2 Plan</dc:title>
  <dc:creator>Nick</dc:creator>
  <cp:lastModifiedBy>Nick</cp:lastModifiedBy>
  <cp:revision>1</cp:revision>
  <dcterms:modified xsi:type="dcterms:W3CDTF">2012-12-01T06:12:45Z</dcterms:modified>
</cp:coreProperties>
</file>