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5" r:id="rId15"/>
    <p:sldId id="270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40A82AE-D1AA-44B6-BD72-039A7E00DA70}">
  <a:tblStyle styleId="{340A82AE-D1AA-44B6-BD72-039A7E00DA70}" styleName="Table_0"/>
  <a:tblStyle styleId="{E4C3EEB9-BDDC-4234-90DC-8EB396651E4B}" styleName="Table_1"/>
  <a:tblStyle styleId="{43C656A7-88BC-4F6D-8F39-2A873C182EA3}" styleName="Table_2"/>
  <a:tblStyle styleId="{E1393473-DB3C-41EE-91BA-DB431263CE37}" styleName="Table_3"/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0"/>
            <a:ext cx="11790362" cy="12484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4" cy="4105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5770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7" y="-11796711"/>
            <a:ext cx="16646524" cy="1248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1" cy="4106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 rot="5400000">
            <a:off x="4729161" y="2168524"/>
            <a:ext cx="5842000" cy="2054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542925" y="188913"/>
            <a:ext cx="5842000" cy="6013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 rot="5400000">
            <a:off x="4729162" y="2168525"/>
            <a:ext cx="5842000" cy="2054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542925" y="188913"/>
            <a:ext cx="5842000" cy="601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16436" cy="822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3838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43437" y="1600200"/>
            <a:ext cx="4033837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9"/>
            <a:ext cx="4516435" cy="822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3838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3437" y="1600200"/>
            <a:ext cx="4033837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86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spcBef>
                <a:spcPts val="8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spcBef>
                <a:spcPts val="700"/>
              </a:spcBef>
              <a:spcAft>
                <a:spcPts val="0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spcBef>
                <a:spcPts val="60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86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85800" y="2479626"/>
            <a:ext cx="7772400" cy="77162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# </a:t>
            </a:r>
            <a:r>
              <a:rPr lang="en-US" b="1">
                <a:solidFill>
                  <a:srgbClr val="000080"/>
                </a:solidFill>
              </a:rPr>
              <a:t>3</a:t>
            </a:r>
            <a:r>
              <a:rPr lang="x-none" sz="4400" b="1" i="0" u="none" strike="noStrike" cap="none" baseline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894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Team B</a:t>
            </a:r>
          </a:p>
          <a:p>
            <a:endParaRPr lang="x-none" sz="3200" b="1" i="0" u="none" strike="noStrike" cap="none" baseline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200" cy="646959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Number:	   	</a:t>
            </a:r>
            <a:r>
              <a:rPr lang="en-US" sz="1600" b="1" dirty="0" smtClean="0"/>
              <a:t>02(c)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Name:    </a:t>
            </a:r>
            <a:r>
              <a:rPr lang="x-none" sz="1600" b="1" smtClean="0"/>
              <a:t>	   	</a:t>
            </a:r>
            <a:r>
              <a:rPr lang="en-US" sz="1600" b="1" dirty="0" smtClean="0"/>
              <a:t>Generate 2 year schedule: develop class data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Actors:  </a:t>
            </a:r>
            <a:r>
              <a:rPr lang="x-none" sz="1600" b="1" smtClean="0"/>
              <a:t>		   	</a:t>
            </a:r>
            <a:r>
              <a:rPr lang="en-US" sz="1600" b="1" dirty="0" smtClean="0"/>
              <a:t>Developer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Summary:                  	</a:t>
            </a:r>
            <a:r>
              <a:rPr lang="x-none" sz="1600" b="1" smtClean="0"/>
              <a:t>As a </a:t>
            </a:r>
            <a:r>
              <a:rPr lang="en-US" sz="1600" b="1" dirty="0" smtClean="0"/>
              <a:t>Developer, I want the student or advisor to be able to 			generate multiple schedules and not be limited to just one 			default schedule.</a:t>
            </a:r>
            <a:endParaRPr lang="x-none" sz="1600" b="1" smtClean="0"/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Description of Main Flow:   </a:t>
            </a:r>
            <a:r>
              <a:rPr lang="en-US" sz="1600" b="1" dirty="0" smtClean="0"/>
              <a:t>His/her will be able to generate a 2 year schedule based on 		              their set parameters.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1.  </a:t>
            </a:r>
            <a:r>
              <a:rPr lang="en-US" sz="1600" b="1" dirty="0" smtClean="0"/>
              <a:t>Student will select their parameters for their degree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2.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make selection from GUI: Select school year, Select Major,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     Graduation Time Frame, Hours per semester and days of availability.</a:t>
            </a:r>
            <a:endParaRPr lang="x-none" sz="14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3.  </a:t>
            </a:r>
            <a:r>
              <a:rPr lang="en-US" sz="1600" b="1" dirty="0" smtClean="0"/>
              <a:t>Student will be able to get options based on their selection.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be able to generate their schedule based on their selection.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5.  System will verify the selection is valid.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5.  Select Save command.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6.  System saves Student data for later use.</a:t>
            </a:r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Alternative Flow #1:  </a:t>
            </a:r>
            <a:r>
              <a:rPr lang="x-none" sz="1600" b="1" smtClean="0"/>
              <a:t>User has input invalid option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4*. System indicates one or more options are illegal and returns to step 2</a:t>
            </a:r>
          </a:p>
          <a:p>
            <a:endParaRPr lang="x-none" sz="1600" b="1" smtClean="0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200" cy="646959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Number:	   	</a:t>
            </a:r>
            <a:r>
              <a:rPr lang="en-US" sz="1600" b="1" dirty="0" smtClean="0"/>
              <a:t>02(d)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Name:    </a:t>
            </a:r>
            <a:r>
              <a:rPr lang="x-none" sz="1600" b="1" smtClean="0"/>
              <a:t>	   	</a:t>
            </a:r>
            <a:r>
              <a:rPr lang="en-US" sz="1600" b="1" dirty="0" smtClean="0"/>
              <a:t>Generate 2 year schedule: develop degree requirements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Actors:  </a:t>
            </a:r>
            <a:r>
              <a:rPr lang="x-none" sz="1600" b="1" smtClean="0"/>
              <a:t>		   	</a:t>
            </a:r>
            <a:r>
              <a:rPr lang="en-US" sz="1600" b="1" dirty="0" smtClean="0"/>
              <a:t>Developer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Summary:                  	</a:t>
            </a:r>
            <a:r>
              <a:rPr lang="x-none" sz="1600" b="1" smtClean="0"/>
              <a:t>As a </a:t>
            </a:r>
            <a:r>
              <a:rPr lang="en-US" sz="1600" b="1" dirty="0" smtClean="0"/>
              <a:t>Developer, I want the student or advisor to be able to 			generate multiple schedules, this shall be done by the user 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/>
              <a:t>	</a:t>
            </a:r>
            <a:r>
              <a:rPr lang="en-US" sz="1600" b="1" dirty="0" smtClean="0"/>
              <a:t>		being able to select the correct degree requirements</a:t>
            </a:r>
            <a:endParaRPr lang="x-none" sz="1600" b="1" smtClean="0"/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Description of Main Flow:   </a:t>
            </a:r>
            <a:r>
              <a:rPr lang="en-US" sz="1600" b="1" dirty="0" smtClean="0"/>
              <a:t>His/her will be able to generate a 2 year schedule based on 		              their set parameters.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1.  </a:t>
            </a:r>
            <a:r>
              <a:rPr lang="en-US" sz="1600" b="1" dirty="0" smtClean="0"/>
              <a:t>Student will select their parameters for their degree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2.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make selection from GUI: Select school year, Select Major,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     Graduation Time Frame, Hours per semester and days of availability.</a:t>
            </a:r>
            <a:endParaRPr lang="x-none" sz="14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3.  </a:t>
            </a:r>
            <a:r>
              <a:rPr lang="en-US" sz="1600" b="1" dirty="0" smtClean="0"/>
              <a:t>Student will be able to get options based on their selection.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be able to generate their schedule based on their selection.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5.  System will verify the selection is valid.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5.  Select Save command.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6.  System saves Student data for later use.</a:t>
            </a:r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Alternative Flow #1:  </a:t>
            </a:r>
            <a:r>
              <a:rPr lang="x-none" sz="1600" b="1" smtClean="0"/>
              <a:t>User has input invalid option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4*. System indicates one or more options are illegal and returns to step 2</a:t>
            </a:r>
          </a:p>
          <a:p>
            <a:endParaRPr lang="x-none" sz="1600" b="1" smtClean="0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200" cy="646959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Number:	   	</a:t>
            </a:r>
            <a:r>
              <a:rPr lang="en-US" sz="1600" b="1" dirty="0" smtClean="0"/>
              <a:t>02(e)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Name:    </a:t>
            </a:r>
            <a:r>
              <a:rPr lang="x-none" sz="1600" b="1" smtClean="0"/>
              <a:t>	   	</a:t>
            </a:r>
            <a:r>
              <a:rPr lang="en-US" sz="1600" b="1" dirty="0" smtClean="0"/>
              <a:t>Generate 2 year schedule: develop default schedule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Actors:  </a:t>
            </a:r>
            <a:r>
              <a:rPr lang="x-none" sz="1600" b="1" smtClean="0"/>
              <a:t>		   	</a:t>
            </a:r>
            <a:r>
              <a:rPr lang="en-US" sz="1600" b="1" dirty="0" smtClean="0"/>
              <a:t>Developer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Summary:                  	</a:t>
            </a:r>
            <a:r>
              <a:rPr lang="x-none" sz="1600" b="1" smtClean="0"/>
              <a:t>As a </a:t>
            </a:r>
            <a:r>
              <a:rPr lang="en-US" sz="1600" b="1" dirty="0" smtClean="0"/>
              <a:t>Developer, I want the student or advisor to be able to 			generate multiple schedules, however the need for a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/>
              <a:t>	</a:t>
            </a:r>
            <a:r>
              <a:rPr lang="en-US" sz="1600" b="1" dirty="0" smtClean="0"/>
              <a:t>		we need a default schedule for testing purposes</a:t>
            </a:r>
            <a:endParaRPr lang="x-none" sz="1600" b="1" smtClean="0"/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Description of Main Flow:   </a:t>
            </a:r>
            <a:r>
              <a:rPr lang="en-US" sz="1600" b="1" dirty="0" smtClean="0"/>
              <a:t>His/her will be able to generate a 2 year schedule based on 		              their set parameters.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1.  </a:t>
            </a:r>
            <a:r>
              <a:rPr lang="en-US" sz="1600" b="1" dirty="0" smtClean="0"/>
              <a:t>Student will select their parameters for their degree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2.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make selection from GUI: Select school year, Select Major,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     Graduation Time Frame, Hours per semester and days of availability.</a:t>
            </a:r>
            <a:endParaRPr lang="x-none" sz="14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3.  </a:t>
            </a:r>
            <a:r>
              <a:rPr lang="en-US" sz="1600" b="1" dirty="0" smtClean="0"/>
              <a:t>Student will be able to get options based on their selection.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be able to generate their schedule based on their selection.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5.  System will verify the selection is valid.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5.  Select Save command.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6.  System saves Student data for later use.</a:t>
            </a:r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Alternative Flow #1:  </a:t>
            </a:r>
            <a:r>
              <a:rPr lang="x-none" sz="1600" b="1" smtClean="0"/>
              <a:t>User has input invalid option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4*. System indicates one or more options are illegal and returns to step 2</a:t>
            </a:r>
          </a:p>
          <a:p>
            <a:endParaRPr lang="x-none" sz="1600" b="1" smtClean="0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422275" y="5729287"/>
            <a:ext cx="8364536" cy="8223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spAutoFit/>
          </a:bodyPr>
          <a:lstStyle/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11911"/>
            <a:ext cx="8377500" cy="1079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Acceptance Tests </a:t>
            </a:r>
            <a:b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lang="x-none" sz="3200" b="1" i="0" u="none" strike="noStrike" cap="none" baseline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1" i="0" u="none" strike="noStrike" cap="none" baseline="0" dirty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x-none" sz="3200" b="1" i="0" u="none" strike="noStrike" cap="none" baseline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3200" b="1" dirty="0" smtClean="0">
                <a:solidFill>
                  <a:srgbClr val="000080"/>
                </a:solidFill>
              </a:rPr>
              <a:t>Generate Schedule(2 Year)</a:t>
            </a:r>
            <a:endParaRPr lang="x-none" sz="3200" b="1" i="0" u="none" strike="noStrike" cap="none" baseline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819275"/>
            <a:ext cx="77311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422275" y="5729287"/>
            <a:ext cx="8364536" cy="8223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spAutoFit/>
          </a:bodyPr>
          <a:lstStyle/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11911"/>
            <a:ext cx="8377500" cy="1079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Acceptance Tests </a:t>
            </a:r>
            <a:b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lang="x-none" sz="3200" b="1" i="0" u="none" strike="noStrike" cap="none" baseline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1" i="0" u="none" strike="noStrike" cap="none" baseline="0" dirty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x-none" sz="3200" b="1" i="0" u="none" strike="noStrike" cap="none" baseline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3200" b="1" dirty="0" smtClean="0">
                <a:solidFill>
                  <a:srgbClr val="000080"/>
                </a:solidFill>
              </a:rPr>
              <a:t>Generate Schedule(2 Year)</a:t>
            </a:r>
            <a:endParaRPr lang="x-none" sz="3200" b="1" i="0" u="none" strike="noStrike" cap="none" baseline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03463"/>
            <a:ext cx="7999413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25155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8683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155700"/>
            <a:ext cx="8221662" cy="55784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Case Diagram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Sprint Backlog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 Backlog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Detailed Use Cases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Acceptance Tests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>
            <a:endCxn id="107" idx="0"/>
          </p:cNvCxnSpPr>
          <p:nvPr/>
        </p:nvCxnSpPr>
        <p:spPr>
          <a:xfrm>
            <a:off x="1371600" y="2133600"/>
            <a:ext cx="1998300" cy="7928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08"/>
          <p:cNvCxnSpPr>
            <a:endCxn id="107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9" name="Shape 109"/>
          <p:cNvSpPr/>
          <p:nvPr/>
        </p:nvSpPr>
        <p:spPr>
          <a:xfrm>
            <a:off x="3292500" y="503935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111" name="Shape 111"/>
          <p:cNvSpPr/>
          <p:nvPr/>
        </p:nvSpPr>
        <p:spPr>
          <a:xfrm>
            <a:off x="3657600" y="1295400"/>
            <a:ext cx="1371599" cy="609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905000" y="761999"/>
            <a:ext cx="5181600" cy="57912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866900" y="828675"/>
            <a:ext cx="1658936" cy="7334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sp>
        <p:nvSpPr>
          <p:cNvPr id="114" name="Shape 114"/>
          <p:cNvSpPr/>
          <p:nvPr/>
        </p:nvSpPr>
        <p:spPr>
          <a:xfrm>
            <a:off x="3292500" y="12955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623550" y="1295400"/>
            <a:ext cx="12779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Configure Student Options</a:t>
            </a:r>
          </a:p>
        </p:txBody>
      </p:sp>
      <p:sp>
        <p:nvSpPr>
          <p:cNvPr id="116" name="Shape 116"/>
          <p:cNvSpPr/>
          <p:nvPr/>
        </p:nvSpPr>
        <p:spPr>
          <a:xfrm>
            <a:off x="3292500" y="2561939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292500" y="374395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760412" y="1524000"/>
            <a:ext cx="304799" cy="1065211"/>
            <a:chOff x="760412" y="1524000"/>
            <a:chExt cx="304799" cy="1065211"/>
          </a:xfrm>
        </p:grpSpPr>
        <p:sp>
          <p:nvSpPr>
            <p:cNvPr id="119" name="Shape 119"/>
            <p:cNvSpPr/>
            <p:nvPr/>
          </p:nvSpPr>
          <p:spPr>
            <a:xfrm>
              <a:off x="762000" y="15240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20" name="Shape 120"/>
            <p:cNvCxnSpPr/>
            <p:nvPr/>
          </p:nvCxnSpPr>
          <p:spPr>
            <a:xfrm>
              <a:off x="914400" y="19050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914400" y="22860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flipH="1">
              <a:off x="760412" y="22860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762000" y="20574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24" name="Shape 124"/>
          <p:cNvGrpSpPr/>
          <p:nvPr/>
        </p:nvGrpSpPr>
        <p:grpSpPr>
          <a:xfrm>
            <a:off x="7921624" y="1524000"/>
            <a:ext cx="306387" cy="1065211"/>
            <a:chOff x="7921624" y="1524000"/>
            <a:chExt cx="306387" cy="1065211"/>
          </a:xfrm>
        </p:grpSpPr>
        <p:sp>
          <p:nvSpPr>
            <p:cNvPr id="125" name="Shape 125"/>
            <p:cNvSpPr/>
            <p:nvPr/>
          </p:nvSpPr>
          <p:spPr>
            <a:xfrm>
              <a:off x="7924800" y="15240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26" name="Shape 126"/>
            <p:cNvCxnSpPr/>
            <p:nvPr/>
          </p:nvCxnSpPr>
          <p:spPr>
            <a:xfrm>
              <a:off x="8077200" y="19050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8077200" y="22860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 flipH="1">
              <a:off x="7921624" y="22860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7924800" y="20574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30" name="Shape 130"/>
          <p:cNvGrpSpPr/>
          <p:nvPr/>
        </p:nvGrpSpPr>
        <p:grpSpPr>
          <a:xfrm>
            <a:off x="760412" y="5105400"/>
            <a:ext cx="304799" cy="1065211"/>
            <a:chOff x="760412" y="5105400"/>
            <a:chExt cx="304799" cy="1065211"/>
          </a:xfrm>
        </p:grpSpPr>
        <p:sp>
          <p:nvSpPr>
            <p:cNvPr id="131" name="Shape 131"/>
            <p:cNvSpPr/>
            <p:nvPr/>
          </p:nvSpPr>
          <p:spPr>
            <a:xfrm>
              <a:off x="762000" y="51054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32" name="Shape 132"/>
            <p:cNvCxnSpPr/>
            <p:nvPr/>
          </p:nvCxnSpPr>
          <p:spPr>
            <a:xfrm>
              <a:off x="914400" y="54864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914400" y="58674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 flipH="1">
              <a:off x="760412" y="58674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762000" y="56388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6" name="Shape 136"/>
          <p:cNvSpPr txBox="1"/>
          <p:nvPr/>
        </p:nvSpPr>
        <p:spPr>
          <a:xfrm>
            <a:off x="3490950" y="5087790"/>
            <a:ext cx="1667100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Add/Remove Degree of study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19100" y="2667000"/>
            <a:ext cx="1020762" cy="3063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28600" y="6172200"/>
            <a:ext cx="14792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</a:p>
        </p:txBody>
      </p:sp>
      <p:cxnSp>
        <p:nvCxnSpPr>
          <p:cNvPr id="140" name="Shape 140"/>
          <p:cNvCxnSpPr>
            <a:endCxn id="114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1" name="Shape 141"/>
          <p:cNvCxnSpPr>
            <a:endCxn id="107" idx="0"/>
          </p:cNvCxnSpPr>
          <p:nvPr/>
        </p:nvCxnSpPr>
        <p:spPr>
          <a:xfrm flipH="1">
            <a:off x="5217386" y="2209800"/>
            <a:ext cx="2480399" cy="6429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2" name="Shape 142"/>
          <p:cNvCxnSpPr>
            <a:endCxn id="107" idx="0"/>
          </p:cNvCxnSpPr>
          <p:nvPr/>
        </p:nvCxnSpPr>
        <p:spPr>
          <a:xfrm rot="10800000" flipH="1">
            <a:off x="1447800" y="5454000"/>
            <a:ext cx="1877699" cy="4133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3" name="Shape 143"/>
          <p:cNvCxnSpPr>
            <a:endCxn id="107" idx="0"/>
          </p:cNvCxnSpPr>
          <p:nvPr/>
        </p:nvCxnSpPr>
        <p:spPr>
          <a:xfrm rot="10800000" flipH="1">
            <a:off x="1447800" y="4079187"/>
            <a:ext cx="1833300" cy="17897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4" name="Shape 144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772400" y="4946650"/>
            <a:ext cx="1238250" cy="312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149" name="Shape 149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7772400" y="5486400"/>
            <a:ext cx="1238250" cy="4587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51" name="Shape 151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772400" y="6170612"/>
            <a:ext cx="1238250" cy="4587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737850" y="2635993"/>
            <a:ext cx="10493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Generate Schedule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475800" y="3821350"/>
            <a:ext cx="1573500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Modify Class List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hape 159"/>
          <p:cNvCxnSpPr>
            <a:endCxn id="160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866900" y="828675"/>
            <a:ext cx="1658999" cy="7334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760499" y="1524000"/>
            <a:ext cx="304800" cy="1065299"/>
            <a:chOff x="760499" y="1524000"/>
            <a:chExt cx="304800" cy="1065299"/>
          </a:xfrm>
        </p:grpSpPr>
        <p:sp>
          <p:nvSpPr>
            <p:cNvPr id="164" name="Shape 164"/>
            <p:cNvSpPr/>
            <p:nvPr/>
          </p:nvSpPr>
          <p:spPr>
            <a:xfrm>
              <a:off x="7620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9144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9144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 flipH="1">
              <a:off x="760499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7620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69" name="Shape 169"/>
          <p:cNvGrpSpPr/>
          <p:nvPr/>
        </p:nvGrpSpPr>
        <p:grpSpPr>
          <a:xfrm>
            <a:off x="7921711" y="1524000"/>
            <a:ext cx="306388" cy="1065299"/>
            <a:chOff x="7921711" y="1524000"/>
            <a:chExt cx="306388" cy="1065299"/>
          </a:xfrm>
        </p:grpSpPr>
        <p:sp>
          <p:nvSpPr>
            <p:cNvPr id="170" name="Shape 170"/>
            <p:cNvSpPr/>
            <p:nvPr/>
          </p:nvSpPr>
          <p:spPr>
            <a:xfrm>
              <a:off x="79248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171" name="Shape 171"/>
            <p:cNvCxnSpPr/>
            <p:nvPr/>
          </p:nvCxnSpPr>
          <p:spPr>
            <a:xfrm>
              <a:off x="80772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80772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3" name="Shape 173"/>
            <p:cNvCxnSpPr/>
            <p:nvPr/>
          </p:nvCxnSpPr>
          <p:spPr>
            <a:xfrm flipH="1">
              <a:off x="7921711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79248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 txBox="1"/>
          <p:nvPr/>
        </p:nvSpPr>
        <p:spPr>
          <a:xfrm>
            <a:off x="419100" y="2667000"/>
            <a:ext cx="10208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cxnSp>
        <p:nvCxnSpPr>
          <p:cNvPr id="177" name="Shape 177"/>
          <p:cNvCxnSpPr>
            <a:endCxn id="178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9" name="Shape 179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7772400" y="4946650"/>
            <a:ext cx="1238400" cy="31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184" name="Shape 184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7772400" y="5486400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86" name="Shape 186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7772400" y="6170612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88" name="Shape 188"/>
          <p:cNvSpPr/>
          <p:nvPr/>
        </p:nvSpPr>
        <p:spPr>
          <a:xfrm>
            <a:off x="4901550" y="4511739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Hours Limitations</a:t>
            </a:r>
          </a:p>
        </p:txBody>
      </p:sp>
      <p:sp>
        <p:nvSpPr>
          <p:cNvPr id="189" name="Shape 189"/>
          <p:cNvSpPr/>
          <p:nvPr/>
        </p:nvSpPr>
        <p:spPr>
          <a:xfrm>
            <a:off x="2013000" y="3406764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Four Year</a:t>
            </a:r>
          </a:p>
        </p:txBody>
      </p:sp>
      <p:sp>
        <p:nvSpPr>
          <p:cNvPr id="190" name="Shape 190"/>
          <p:cNvSpPr/>
          <p:nvPr/>
        </p:nvSpPr>
        <p:spPr>
          <a:xfrm>
            <a:off x="4918348" y="3406764"/>
            <a:ext cx="19326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Multiple Majors</a:t>
            </a:r>
          </a:p>
        </p:txBody>
      </p:sp>
      <p:sp>
        <p:nvSpPr>
          <p:cNvPr id="191" name="Shape 191"/>
          <p:cNvSpPr/>
          <p:nvPr/>
        </p:nvSpPr>
        <p:spPr>
          <a:xfrm>
            <a:off x="2013000" y="4511739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Graduation Requirements</a:t>
            </a:r>
          </a:p>
        </p:txBody>
      </p:sp>
      <p:sp>
        <p:nvSpPr>
          <p:cNvPr id="192" name="Shape 192"/>
          <p:cNvSpPr/>
          <p:nvPr/>
        </p:nvSpPr>
        <p:spPr>
          <a:xfrm>
            <a:off x="2013000" y="564900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Certain Classes Taken</a:t>
            </a:r>
          </a:p>
        </p:txBody>
      </p:sp>
      <p:sp>
        <p:nvSpPr>
          <p:cNvPr id="193" name="Shape 193"/>
          <p:cNvSpPr/>
          <p:nvPr/>
        </p:nvSpPr>
        <p:spPr>
          <a:xfrm>
            <a:off x="2013000" y="2297700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b="1"/>
              <a:t>One Year</a:t>
            </a:r>
          </a:p>
        </p:txBody>
      </p:sp>
      <p:sp>
        <p:nvSpPr>
          <p:cNvPr id="194" name="Shape 194"/>
          <p:cNvSpPr/>
          <p:nvPr/>
        </p:nvSpPr>
        <p:spPr>
          <a:xfrm>
            <a:off x="4901550" y="2297700"/>
            <a:ext cx="1949400" cy="675599"/>
          </a:xfrm>
          <a:prstGeom prst="ellipse">
            <a:avLst/>
          </a:prstGeom>
          <a:solidFill>
            <a:srgbClr val="0066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Two Year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4420725" y="1899400"/>
            <a:ext cx="0" cy="410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>
            <a:endCxn id="193" idx="6"/>
          </p:cNvCxnSpPr>
          <p:nvPr/>
        </p:nvCxnSpPr>
        <p:spPr>
          <a:xfrm rot="10800000">
            <a:off x="3962400" y="2635499"/>
            <a:ext cx="475199" cy="2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>
            <a:endCxn id="194" idx="2"/>
          </p:cNvCxnSpPr>
          <p:nvPr/>
        </p:nvCxnSpPr>
        <p:spPr>
          <a:xfrm rot="10800000" flipH="1">
            <a:off x="4420649" y="2635499"/>
            <a:ext cx="480900" cy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>
            <a:endCxn id="189" idx="6"/>
          </p:cNvCxnSpPr>
          <p:nvPr/>
        </p:nvCxnSpPr>
        <p:spPr>
          <a:xfrm rot="10800000">
            <a:off x="3962400" y="3744564"/>
            <a:ext cx="441600" cy="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>
            <a:endCxn id="190" idx="2"/>
          </p:cNvCxnSpPr>
          <p:nvPr/>
        </p:nvCxnSpPr>
        <p:spPr>
          <a:xfrm rot="10800000" flipH="1">
            <a:off x="4437448" y="3744564"/>
            <a:ext cx="4809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>
            <a:endCxn id="191" idx="6"/>
          </p:cNvCxnSpPr>
          <p:nvPr/>
        </p:nvCxnSpPr>
        <p:spPr>
          <a:xfrm rot="10800000">
            <a:off x="3962400" y="4849539"/>
            <a:ext cx="475199" cy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>
            <a:endCxn id="188" idx="2"/>
          </p:cNvCxnSpPr>
          <p:nvPr/>
        </p:nvCxnSpPr>
        <p:spPr>
          <a:xfrm rot="10800000" flipH="1">
            <a:off x="4420649" y="4849539"/>
            <a:ext cx="480900" cy="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endCxn id="192" idx="6"/>
          </p:cNvCxnSpPr>
          <p:nvPr/>
        </p:nvCxnSpPr>
        <p:spPr>
          <a:xfrm flipH="1">
            <a:off x="3962400" y="5984099"/>
            <a:ext cx="475199" cy="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3446025" y="12238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sz="1800" b="1"/>
              <a:t>Generate Schedule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>
            <a:endCxn id="209" idx="0"/>
          </p:cNvCxnSpPr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866900" y="828675"/>
            <a:ext cx="1658999" cy="7334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760499" y="1524000"/>
            <a:ext cx="304800" cy="1065299"/>
            <a:chOff x="760499" y="1524000"/>
            <a:chExt cx="304800" cy="1065299"/>
          </a:xfrm>
        </p:grpSpPr>
        <p:sp>
          <p:nvSpPr>
            <p:cNvPr id="213" name="Shape 213"/>
            <p:cNvSpPr/>
            <p:nvPr/>
          </p:nvSpPr>
          <p:spPr>
            <a:xfrm>
              <a:off x="7620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214" name="Shape 214"/>
            <p:cNvCxnSpPr/>
            <p:nvPr/>
          </p:nvCxnSpPr>
          <p:spPr>
            <a:xfrm>
              <a:off x="9144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9144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 flipH="1">
              <a:off x="760499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7620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18" name="Shape 218"/>
          <p:cNvGrpSpPr/>
          <p:nvPr/>
        </p:nvGrpSpPr>
        <p:grpSpPr>
          <a:xfrm>
            <a:off x="7921711" y="1524000"/>
            <a:ext cx="306388" cy="1065299"/>
            <a:chOff x="7921711" y="1524000"/>
            <a:chExt cx="306388" cy="1065299"/>
          </a:xfrm>
        </p:grpSpPr>
        <p:sp>
          <p:nvSpPr>
            <p:cNvPr id="219" name="Shape 219"/>
            <p:cNvSpPr/>
            <p:nvPr/>
          </p:nvSpPr>
          <p:spPr>
            <a:xfrm>
              <a:off x="7924800" y="1524000"/>
              <a:ext cx="303299" cy="379499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220" name="Shape 220"/>
            <p:cNvCxnSpPr/>
            <p:nvPr/>
          </p:nvCxnSpPr>
          <p:spPr>
            <a:xfrm>
              <a:off x="8077200" y="1905000"/>
              <a:ext cx="0" cy="3794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8077200" y="2286000"/>
              <a:ext cx="150899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2" name="Shape 222"/>
            <p:cNvCxnSpPr/>
            <p:nvPr/>
          </p:nvCxnSpPr>
          <p:spPr>
            <a:xfrm flipH="1">
              <a:off x="7921711" y="2286000"/>
              <a:ext cx="153900" cy="30329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7924800" y="2057400"/>
              <a:ext cx="303299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24" name="Shape 224"/>
          <p:cNvSpPr txBox="1"/>
          <p:nvPr/>
        </p:nvSpPr>
        <p:spPr>
          <a:xfrm>
            <a:off x="419100" y="2667000"/>
            <a:ext cx="10208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cxnSp>
        <p:nvCxnSpPr>
          <p:cNvPr id="226" name="Shape 226"/>
          <p:cNvCxnSpPr>
            <a:endCxn id="227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8" name="Shape 228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7772400" y="4946650"/>
            <a:ext cx="1238400" cy="3125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233" name="Shape 233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7772400" y="5486400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235" name="Shape 235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772400" y="6170612"/>
            <a:ext cx="1238400" cy="4586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237" name="Shape 237"/>
          <p:cNvSpPr/>
          <p:nvPr/>
        </p:nvSpPr>
        <p:spPr>
          <a:xfrm>
            <a:off x="2013000" y="3406764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Hours Limitations</a:t>
            </a:r>
          </a:p>
        </p:txBody>
      </p:sp>
      <p:sp>
        <p:nvSpPr>
          <p:cNvPr id="238" name="Shape 238"/>
          <p:cNvSpPr/>
          <p:nvPr/>
        </p:nvSpPr>
        <p:spPr>
          <a:xfrm>
            <a:off x="4918348" y="3406764"/>
            <a:ext cx="19326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No Classes on Certain Days</a:t>
            </a:r>
          </a:p>
        </p:txBody>
      </p:sp>
      <p:sp>
        <p:nvSpPr>
          <p:cNvPr id="239" name="Shape 239"/>
          <p:cNvSpPr/>
          <p:nvPr/>
        </p:nvSpPr>
        <p:spPr>
          <a:xfrm>
            <a:off x="2013000" y="22977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None/>
            </a:pPr>
            <a:r>
              <a:rPr lang="x-none" b="1"/>
              <a:t>Grad Time Requirement</a:t>
            </a:r>
          </a:p>
        </p:txBody>
      </p:sp>
      <p:sp>
        <p:nvSpPr>
          <p:cNvPr id="240" name="Shape 240"/>
          <p:cNvSpPr/>
          <p:nvPr/>
        </p:nvSpPr>
        <p:spPr>
          <a:xfrm>
            <a:off x="4901550" y="229770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b="1"/>
              <a:t>Certain Classes Taken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420725" y="1899400"/>
            <a:ext cx="16799" cy="1882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" name="Shape 242"/>
          <p:cNvCxnSpPr>
            <a:endCxn id="239" idx="6"/>
          </p:cNvCxnSpPr>
          <p:nvPr/>
        </p:nvCxnSpPr>
        <p:spPr>
          <a:xfrm rot="10800000">
            <a:off x="3962400" y="2635499"/>
            <a:ext cx="475199" cy="2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3" name="Shape 243"/>
          <p:cNvCxnSpPr>
            <a:endCxn id="240" idx="2"/>
          </p:cNvCxnSpPr>
          <p:nvPr/>
        </p:nvCxnSpPr>
        <p:spPr>
          <a:xfrm rot="10800000" flipH="1">
            <a:off x="4420649" y="2635499"/>
            <a:ext cx="480900" cy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4" name="Shape 244"/>
          <p:cNvCxnSpPr>
            <a:endCxn id="237" idx="6"/>
          </p:cNvCxnSpPr>
          <p:nvPr/>
        </p:nvCxnSpPr>
        <p:spPr>
          <a:xfrm rot="10800000">
            <a:off x="3962400" y="3744564"/>
            <a:ext cx="7104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8" idx="2"/>
          </p:cNvCxnSpPr>
          <p:nvPr/>
        </p:nvCxnSpPr>
        <p:spPr>
          <a:xfrm rot="10800000" flipH="1">
            <a:off x="4437448" y="3744564"/>
            <a:ext cx="480900" cy="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6" name="Shape 246"/>
          <p:cNvSpPr/>
          <p:nvPr/>
        </p:nvSpPr>
        <p:spPr>
          <a:xfrm>
            <a:off x="3446025" y="1005283"/>
            <a:ext cx="2016600" cy="8940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rtl="0">
              <a:buNone/>
            </a:pPr>
            <a:r>
              <a:rPr lang="x-none" sz="1800" b="1"/>
              <a:t>Configure Student Options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104775"/>
            <a:ext cx="8229600" cy="7635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r>
              <a:rPr lang="x-none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78749"/>
              </p:ext>
            </p:extLst>
          </p:nvPr>
        </p:nvGraphicFramePr>
        <p:xfrm>
          <a:off x="685800" y="1219200"/>
          <a:ext cx="8153401" cy="526952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13107"/>
                <a:gridCol w="3126699"/>
                <a:gridCol w="1175972"/>
                <a:gridCol w="622573"/>
                <a:gridCol w="1175972"/>
                <a:gridCol w="1139078"/>
              </a:tblGrid>
              <a:tr h="1699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Use Case #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Description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Start Date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Hours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Developer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Story Points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02(a)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Generate 2 year schedule : integrate algorithm with SQL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As a developer, I want the user to be able to generate multiple schedules based on the user </a:t>
                      </a:r>
                      <a:r>
                        <a:rPr lang="en-US" sz="900" dirty="0" smtClean="0"/>
                        <a:t>parameters,</a:t>
                      </a:r>
                      <a:r>
                        <a:rPr lang="en-US" sz="900" baseline="0" dirty="0" smtClean="0"/>
                        <a:t> the algorithm should load information from SQL DB.</a:t>
                      </a:r>
                      <a:r>
                        <a:rPr lang="en-US" sz="900" dirty="0" smtClean="0"/>
                        <a:t>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10/24/12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5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Adrian, Chris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3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02(b)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Generate 2 year schedule: integrate algorithm with GUI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As a developer, I want the user to be able to generate multiple schedules based on the user </a:t>
                      </a:r>
                      <a:r>
                        <a:rPr lang="en-US" sz="900" dirty="0" smtClean="0"/>
                        <a:t>parameters,</a:t>
                      </a:r>
                      <a:r>
                        <a:rPr lang="en-US" sz="900" baseline="0" dirty="0" smtClean="0"/>
                        <a:t> the algorithm should understand what the user is selecting from the GUI interface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10/24/12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8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Chris, Natalie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4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02(c)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Generate 2 year schedule: develop class data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As a developer, I want the user to be able to generate multiple schedules based on the user </a:t>
                      </a:r>
                      <a:r>
                        <a:rPr lang="en-US" sz="900" dirty="0" smtClean="0"/>
                        <a:t>parameters,</a:t>
                      </a:r>
                      <a:r>
                        <a:rPr lang="en-US" sz="900" baseline="0" dirty="0" smtClean="0"/>
                        <a:t> the algorithm should be able to retrieve class data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10/24/12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1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Nick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1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02(d)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Generate 2 year schedule: develop degree requirements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As a developer, I want the user to be able to generate multiple schedules based on the user </a:t>
                      </a:r>
                      <a:r>
                        <a:rPr lang="en-US" sz="900" dirty="0" smtClean="0"/>
                        <a:t>parameters,</a:t>
                      </a:r>
                      <a:r>
                        <a:rPr lang="en-US" sz="900" baseline="0" dirty="0" smtClean="0"/>
                        <a:t> the user needs to know the requirements for all degrees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10/24/12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1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Nick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1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/>
                        <a:t>02(e)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Generate2 year schedule: develop default 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As a developer, I want the user to be able to generate multiple schedules based on the user </a:t>
                      </a:r>
                      <a:r>
                        <a:rPr lang="en-US" sz="900" dirty="0" smtClean="0"/>
                        <a:t>parameters,</a:t>
                      </a:r>
                      <a:r>
                        <a:rPr lang="en-US" sz="900" baseline="0" dirty="0" smtClean="0"/>
                        <a:t> for initial purposes there is a need for a default testing schedule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10/24/12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Nick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1400" b="1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31750"/>
            <a:ext cx="8229600" cy="7635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r>
              <a:rPr lang="x-none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914401"/>
          <a:ext cx="8001000" cy="510539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40209"/>
                <a:gridCol w="1040209"/>
                <a:gridCol w="2960291"/>
                <a:gridCol w="2960291"/>
              </a:tblGrid>
              <a:tr h="2320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Use Case#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Item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Description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Story Points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01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Configure Student Options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student or academic advisor, I need to be able to set up a student's settings, such as major, limits on classes per semester, setting graduation times and workable days. 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8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1160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02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Generate Schedule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student or academic advisor, I need to be able to generate a schedule, given a student's degree parameters.  This will start with a student in a one year degree and then progress to a real four year degree.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8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03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/>
                        <a:t>Modify Class List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system administrator, I need to be able to modify the classes offered each semester and input their time, place, and teacher into the system.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8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04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Add/Remove Degree of Study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900"/>
                        <a:t>As a system administrator, I need to be able to add new degrees of study to the system whenever they are available and remove older ones when they are outdated.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/>
                        <a:t>8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  <a:tr h="92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57" marR="53657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100" cy="679378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Number:	   	</a:t>
            </a:r>
            <a:r>
              <a:rPr lang="en-US" sz="1600" b="1" dirty="0" smtClean="0"/>
              <a:t>02(a)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Name: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</a:t>
            </a:r>
            <a:r>
              <a:rPr lang="en-US" sz="1600" b="1" dirty="0" smtClean="0"/>
              <a:t>Generate 2 year schedule: integrate algorithm with SQL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Actors: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	</a:t>
            </a:r>
            <a:r>
              <a:rPr lang="en-US" sz="1600" b="1" dirty="0" smtClean="0"/>
              <a:t>Developer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Summary:               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-US" sz="1600" b="1" dirty="0" smtClean="0"/>
              <a:t>Developer, I want the student or advisor to be able to 			generate multiple schedules, this shall be done by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developing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algorithm that will retrieve  information from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baseline="0" dirty="0"/>
              <a:t>	</a:t>
            </a:r>
            <a:r>
              <a:rPr lang="en-US" sz="1600" b="1" baseline="0" dirty="0" smtClean="0"/>
              <a:t>		the SQL DB.</a:t>
            </a:r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Description of Main Flow:   </a:t>
            </a:r>
            <a:r>
              <a:rPr lang="en-US" sz="1600" b="1" dirty="0" smtClean="0"/>
              <a:t>His/her will be able to generate a 2 year schedule based on 		              their set parameters.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1.  </a:t>
            </a:r>
            <a:r>
              <a:rPr lang="en-US" sz="1600" b="1" dirty="0" smtClean="0"/>
              <a:t>Student will be able to select their parameters for their degree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2.  </a:t>
            </a:r>
            <a:r>
              <a:rPr lang="x-none" sz="1600" b="1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1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tudent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make selection from GUI</a:t>
            </a:r>
            <a:r>
              <a:rPr lang="en-US" sz="1600" b="1" dirty="0" smtClean="0"/>
              <a:t>: Select school year, Select Major,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Graduation Time Frame, Hours per semester and days of availability.</a:t>
            </a:r>
            <a:endParaRPr lang="x-none" sz="1400" b="1" i="0" u="none" strike="noStrike" cap="none" baseline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</a:t>
            </a:r>
            <a:r>
              <a:rPr lang="en-US" sz="1600" b="1" dirty="0" smtClean="0"/>
              <a:t>Student will be able to get options based on their selection.</a:t>
            </a:r>
            <a:endParaRPr lang="x-none" sz="16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4.  </a:t>
            </a:r>
            <a:r>
              <a:rPr lang="x-none" sz="1600" b="1" smtClean="0"/>
              <a:t>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be able to generate their schedule based on their selection.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dirty="0" smtClean="0"/>
              <a:t>      5.  System will verify the selection is valid.</a:t>
            </a:r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5.  </a:t>
            </a:r>
            <a:r>
              <a:rPr lang="x-none" sz="1600" b="1"/>
              <a:t>Select Save command.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6.  </a:t>
            </a:r>
            <a:r>
              <a:rPr lang="x-none" sz="1600" b="1"/>
              <a:t>System saves Student data for later use.</a:t>
            </a:r>
          </a:p>
          <a:p>
            <a:endParaRPr lang="x-none" sz="1600" b="1"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Alternative Flow #1:  </a:t>
            </a:r>
            <a:r>
              <a:rPr lang="x-none" sz="1600" b="1"/>
              <a:t>User has input invalid option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4*. System indicates </a:t>
            </a:r>
            <a:r>
              <a:rPr lang="x-none" sz="1600" b="1"/>
              <a:t>one or more options are illegal and returns to step 2</a:t>
            </a:r>
          </a:p>
          <a:p>
            <a:endParaRPr lang="x-none" sz="1600" b="1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200" cy="679378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Number:	   	</a:t>
            </a:r>
            <a:r>
              <a:rPr lang="en-US" sz="1600" b="1" dirty="0" smtClean="0"/>
              <a:t>02(b)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Use Case Name:    </a:t>
            </a:r>
            <a:r>
              <a:rPr lang="x-none" sz="1600" b="1" smtClean="0"/>
              <a:t>	   	</a:t>
            </a:r>
            <a:r>
              <a:rPr lang="en-US" sz="1600" b="1" dirty="0" smtClean="0"/>
              <a:t>Generate 2 year schedule: integrate algorithm with GUI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Actors:  </a:t>
            </a:r>
            <a:r>
              <a:rPr lang="x-none" sz="1600" b="1" smtClean="0"/>
              <a:t>		   	</a:t>
            </a:r>
            <a:r>
              <a:rPr lang="en-US" sz="1600" b="1" dirty="0" smtClean="0"/>
              <a:t>Developer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Summary:                  	</a:t>
            </a:r>
            <a:r>
              <a:rPr lang="x-none" sz="1600" b="1" smtClean="0"/>
              <a:t>As a </a:t>
            </a:r>
            <a:r>
              <a:rPr lang="en-US" sz="1600" b="1" dirty="0" smtClean="0"/>
              <a:t>Developer, I want the student or advisor to be able to 			generate multiple schedules, this shall be done by the user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/>
              <a:t>	</a:t>
            </a:r>
            <a:r>
              <a:rPr lang="en-US" sz="1600" b="1" dirty="0" smtClean="0"/>
              <a:t>		being able to select the options pertaining to their degree    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/>
              <a:t>	</a:t>
            </a:r>
            <a:r>
              <a:rPr lang="en-US" sz="1600" b="1" dirty="0" smtClean="0"/>
              <a:t>		through the GUI</a:t>
            </a:r>
            <a:endParaRPr lang="x-none" sz="1600" b="1" smtClean="0"/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Description of Main Flow:   </a:t>
            </a:r>
            <a:r>
              <a:rPr lang="en-US" sz="1600" b="1" dirty="0" smtClean="0"/>
              <a:t>His/her will be able to generate a 2 year schedule based on 		              their set parameters.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1.  </a:t>
            </a:r>
            <a:r>
              <a:rPr lang="en-US" sz="1600" b="1" dirty="0" smtClean="0"/>
              <a:t>Student will select their parameters for their degree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2.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make selection from GUI: Select school year, Select Major,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     Graduation Time Frame, Hours per semester and days of availability.</a:t>
            </a:r>
            <a:endParaRPr lang="x-none" sz="14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3.  </a:t>
            </a:r>
            <a:r>
              <a:rPr lang="en-US" sz="1600" b="1" dirty="0" smtClean="0"/>
              <a:t>Student will be able to get options based on their selection.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4.  S</a:t>
            </a:r>
            <a:r>
              <a:rPr lang="en-US" sz="1600" b="1" dirty="0" err="1" smtClean="0"/>
              <a:t>tudent</a:t>
            </a:r>
            <a:r>
              <a:rPr lang="en-US" sz="1600" b="1" dirty="0" smtClean="0"/>
              <a:t> will be able to generate their schedule based on their selection.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en-US" sz="1600" b="1" dirty="0" smtClean="0"/>
              <a:t>      5.  System will verify the selection is valid.</a:t>
            </a:r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5.  Select Save command.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6.  System saves Student data for later use.</a:t>
            </a:r>
          </a:p>
          <a:p>
            <a:endParaRPr lang="x-none" sz="1600" b="1" smtClean="0"/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>
                <a:solidFill>
                  <a:srgbClr val="000080"/>
                </a:solidFill>
              </a:rPr>
              <a:t>Alternative Flow #1:  </a:t>
            </a:r>
            <a:r>
              <a:rPr lang="x-none" sz="1600" b="1" smtClean="0"/>
              <a:t>User has input invalid option</a:t>
            </a:r>
          </a:p>
          <a:p>
            <a:pPr marL="0" lvl="0" indent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25000"/>
            </a:pPr>
            <a:r>
              <a:rPr lang="x-none" sz="1600" b="1" smtClean="0"/>
              <a:t>      4*. System indicates one or more options are illegal and returns to step 2</a:t>
            </a:r>
          </a:p>
          <a:p>
            <a:endParaRPr lang="x-none" sz="1600" b="1" smtClean="0"/>
          </a:p>
          <a:p>
            <a:endParaRPr lang="x-none" sz="1600" b="1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551</Words>
  <Application>Microsoft Office PowerPoint</Application>
  <PresentationFormat>On-screen Show (4:3)</PresentationFormat>
  <Paragraphs>219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/>
      <vt:lpstr/>
      <vt:lpstr>Sprint # 3 Plan</vt:lpstr>
      <vt:lpstr>Outline</vt:lpstr>
      <vt:lpstr>Use Case Diagram</vt:lpstr>
      <vt:lpstr>Use Case Diagram</vt:lpstr>
      <vt:lpstr>Use Case Diagram</vt:lpstr>
      <vt:lpstr>Sprint Backlog </vt:lpstr>
      <vt:lpstr>Product Backlog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Acceptance Tests  Use Case 02 – Generate Schedule(2 Year)</vt:lpstr>
      <vt:lpstr>Acceptance Tests  Use Case 02 – Generate Schedule(2 Year)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 3 Plan</dc:title>
  <dc:creator>Natalie</dc:creator>
  <cp:lastModifiedBy>Natalie</cp:lastModifiedBy>
  <cp:revision>42</cp:revision>
  <dcterms:modified xsi:type="dcterms:W3CDTF">2012-11-07T01:37:04Z</dcterms:modified>
</cp:coreProperties>
</file>