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57" r:id="rId4"/>
    <p:sldId id="263" r:id="rId5"/>
    <p:sldId id="258" r:id="rId6"/>
    <p:sldId id="259" r:id="rId7"/>
    <p:sldId id="260" r:id="rId8"/>
    <p:sldId id="262" r:id="rId9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78232B-3323-414B-8161-FBEF37C59DD4}">
  <a:tblStyle styleId="{6678232B-3323-414B-8161-FBEF37C59DD4}" styleName="Table_0"/>
  <a:tblStyle styleId="{55FA88F3-2012-4B60-BA33-56972075ABCA}" styleName="Table_1"/>
  <a:tblStyle styleId="{760B0A56-FEFF-4882-A3FD-2E69B3B9622A}" styleName="Table_2"/>
  <a:tblStyle styleId="{B5723726-21E8-4B7E-B633-33634A38D124}" styleName="Table_3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7"/>
            <a:ext cx="5027611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2012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96" name="Shape 96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4398962" y="9555161"/>
            <a:ext cx="3371999" cy="5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0" name="Shape 110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777875" y="4776787"/>
            <a:ext cx="6218100" cy="4435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6" cy="4525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398962" y="9555161"/>
            <a:ext cx="3371999" cy="50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33" name="Shape 133"/>
          <p:cNvSpPr/>
          <p:nvPr/>
        </p:nvSpPr>
        <p:spPr>
          <a:xfrm>
            <a:off x="1371600" y="763587"/>
            <a:ext cx="50276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/>
          <a:p>
            <a:pPr marL="0" marR="0" lvl="0" indent="0" algn="r" rtl="0">
              <a:buSzPct val="25000"/>
              <a:buFont typeface="Times New Roman"/>
              <a:buNone/>
            </a:pPr>
            <a:r>
              <a:rPr lang="x-none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</a:p>
        </p:txBody>
      </p:sp>
      <p:sp>
        <p:nvSpPr>
          <p:cNvPr id="151" name="Shape 151"/>
          <p:cNvSpPr/>
          <p:nvPr/>
        </p:nvSpPr>
        <p:spPr>
          <a:xfrm>
            <a:off x="1371600" y="763587"/>
            <a:ext cx="5029199" cy="3771900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777875" y="4776787"/>
            <a:ext cx="6218236" cy="4435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600868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5211762" y="2395537"/>
            <a:ext cx="6454775" cy="2266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600868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 rot="5400000">
            <a:off x="2543968" y="-272256"/>
            <a:ext cx="4987924" cy="906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113337" y="1768475"/>
            <a:ext cx="44592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2543968" y="-272256"/>
            <a:ext cx="4987924" cy="90693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755650" y="2347913"/>
            <a:ext cx="8569325" cy="1620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512887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Font typeface="Arial"/>
              <a:buNone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Font typeface="Arial"/>
              <a:buNone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Clr>
                <a:srgbClr val="000000"/>
              </a:buClr>
              <a:buFont typeface="Arial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buClr>
                <a:srgbClr val="000000"/>
              </a:buClr>
              <a:buFont typeface="Arial"/>
              <a:buNone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976438" y="5291137"/>
            <a:ext cx="6048374" cy="6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976438" y="674687"/>
            <a:ext cx="6048374" cy="4537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976438" y="5916612"/>
            <a:ext cx="6048374" cy="887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504825" y="301625"/>
            <a:ext cx="3316287" cy="127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941762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4825" y="1581150"/>
            <a:ext cx="3316287" cy="517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04825" y="303212"/>
            <a:ext cx="9072562" cy="1258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4825" y="1692275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04825" y="2397125"/>
            <a:ext cx="4452937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5121275" y="1692275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5121275" y="2397125"/>
            <a:ext cx="4456112" cy="435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4457700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113337" y="1768475"/>
            <a:ext cx="44592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69386" cy="1260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69386" cy="4987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34290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575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228600" algn="l" rtl="0">
              <a:lnSpc>
                <a:spcPct val="93000"/>
              </a:lnSpc>
              <a:spcBef>
                <a:spcPts val="0"/>
              </a:spcBef>
              <a:spcAft>
                <a:spcPts val="288"/>
              </a:spcAft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4049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227886" y="6886575"/>
            <a:ext cx="234632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503237" y="2745414"/>
            <a:ext cx="9070974" cy="2289507"/>
          </a:xfrm>
          <a:prstGeom prst="rect">
            <a:avLst/>
          </a:prstGeom>
          <a:noFill/>
          <a:ln>
            <a:noFill/>
          </a:ln>
        </p:spPr>
        <p:txBody>
          <a:bodyPr lIns="0" tIns="42325" rIns="0" bIns="0" anchor="ctr" anchorCtr="0">
            <a:spAutoFit/>
          </a:bodyPr>
          <a:lstStyle/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48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</a:t>
            </a:r>
            <a:r>
              <a:rPr lang="en-US" sz="4800" b="1" dirty="0" smtClean="0">
                <a:solidFill>
                  <a:srgbClr val="000080"/>
                </a:solidFill>
              </a:rPr>
              <a:t>3</a:t>
            </a:r>
            <a:endParaRPr lang="x-none" sz="4800" b="1">
              <a:solidFill>
                <a:srgbClr val="000080"/>
              </a:solidFill>
            </a:endParaRPr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48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</a:p>
          <a:p>
            <a:endParaRPr dirty="0"/>
          </a:p>
          <a:p>
            <a:pPr marL="0" marR="0" lvl="0" indent="0" algn="ctr" rtl="0">
              <a:buClr>
                <a:schemeClr val="dk1"/>
              </a:buClr>
              <a:buSzPct val="25000"/>
              <a:buFont typeface="Arial"/>
              <a:buNone/>
            </a:pPr>
            <a:r>
              <a:rPr lang="x-none" sz="36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x-none" sz="3600" b="1">
                <a:solidFill>
                  <a:srgbClr val="000080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03237" y="346075"/>
            <a:ext cx="9071099" cy="1171500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sp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512887"/>
            <a:ext cx="9071099" cy="4899000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spAutoFit/>
          </a:bodyPr>
          <a:lstStyle/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Productivity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Productivity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 Test Reports</a:t>
            </a:r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Review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x-none"/>
              <a:t>
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x-none"/>
              <a:t>
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smtClean="0">
                <a:solidFill>
                  <a:srgbClr val="000080"/>
                </a:solidFill>
              </a:rPr>
              <a:t>Sprint </a:t>
            </a:r>
            <a:r>
              <a:rPr lang="en-US" b="1" dirty="0" smtClean="0">
                <a:solidFill>
                  <a:srgbClr val="000080"/>
                </a:solidFill>
              </a:rPr>
              <a:t>Task Completion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Integrate Algorithm with GUI, which involved moving C# code to Qt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Develop Degree Requirements 2-4 years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Develop Class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Detail User Diagram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755650" y="71436"/>
            <a:ext cx="8567737" cy="842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Sprint Productivity</a:t>
            </a:r>
          </a:p>
        </p:txBody>
      </p:sp>
      <p:graphicFrame>
        <p:nvGraphicFramePr>
          <p:cNvPr id="116" name="Shape 116"/>
          <p:cNvGraphicFramePr/>
          <p:nvPr>
            <p:extLst>
              <p:ext uri="{D42A27DB-BD31-4B8C-83A1-F6EECF244321}">
                <p14:modId xmlns:p14="http://schemas.microsoft.com/office/powerpoint/2010/main" val="215094866"/>
              </p:ext>
            </p:extLst>
          </p:nvPr>
        </p:nvGraphicFramePr>
        <p:xfrm>
          <a:off x="315912" y="884237"/>
          <a:ext cx="9410700" cy="6111619"/>
        </p:xfrm>
        <a:graphic>
          <a:graphicData uri="http://schemas.openxmlformats.org/drawingml/2006/table">
            <a:tbl>
              <a:tblPr>
                <a:noFill/>
                <a:tableStyleId>{6678232B-3323-414B-8161-FBEF37C59DD4}</a:tableStyleId>
              </a:tblPr>
              <a:tblGrid>
                <a:gridCol w="6889750"/>
                <a:gridCol w="2520950"/>
              </a:tblGrid>
              <a:tr h="5294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</a:p>
                  </a:txBody>
                  <a:tcPr marL="90000" marR="90000" marT="71500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Completed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x-none" sz="2400" b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9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Planned (</a:t>
                      </a:r>
                      <a:r>
                        <a:rPr lang="x-none" sz="24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sub/overall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x-none" sz="2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Planned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30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Effort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Testing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Effort Spent Testing this Sprint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5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 Velocity (Story Points per Hour</a:t>
                      </a:r>
                      <a:r>
                        <a:rPr lang="x-none" sz="24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People x hours x days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work</a:t>
                      </a:r>
                      <a:endParaRPr lang="x-none" sz="24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.220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55650" y="71436"/>
            <a:ext cx="8567737" cy="842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Overall Productivity</a:t>
            </a: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196954910"/>
              </p:ext>
            </p:extLst>
          </p:nvPr>
        </p:nvGraphicFramePr>
        <p:xfrm>
          <a:off x="336550" y="1092200"/>
          <a:ext cx="9409100" cy="5702175"/>
        </p:xfrm>
        <a:graphic>
          <a:graphicData uri="http://schemas.openxmlformats.org/drawingml/2006/table">
            <a:tbl>
              <a:tblPr>
                <a:noFill/>
                <a:tableStyleId>{55FA88F3-2012-4B60-BA33-56972075ABCA}</a:tableStyleId>
              </a:tblPr>
              <a:tblGrid>
                <a:gridCol w="7058025"/>
                <a:gridCol w="2351075"/>
              </a:tblGrid>
              <a:tr h="56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800" b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</a:p>
                  </a:txBody>
                  <a:tcPr marL="90000" marR="90000" marT="71500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Completed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Use Cases in Product (sub/overall)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Story Points in Product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Story Points Completed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Effort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167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Hours of Testing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9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 of Effort Spent Testing to Date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18.6%</a:t>
                      </a:r>
                      <a:endParaRPr lang="x-none" sz="2400" b="1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700"/>
                        </a:spcBef>
                        <a:buSzPct val="25000"/>
                        <a:buFont typeface="Arial"/>
                        <a:buNone/>
                      </a:pPr>
                      <a:r>
                        <a:rPr lang="x-none" sz="24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Velocity (Story Points per Hour)</a:t>
                      </a:r>
                    </a:p>
                  </a:txBody>
                  <a:tcPr marL="90000" marR="90000" marT="71500" marB="46800">
                    <a:lnL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.440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44475" y="201611"/>
            <a:ext cx="9585300" cy="62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3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Acceptance Test Report – </a:t>
            </a:r>
            <a:r>
              <a:rPr lang="x-none" sz="4300" b="1" i="0" u="none" strike="noStrike" cap="none" baseline="0" smtClean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UC00</a:t>
            </a:r>
            <a:r>
              <a:rPr lang="en-US" sz="4300" b="1" dirty="0">
                <a:solidFill>
                  <a:srgbClr val="000080"/>
                </a:solidFill>
              </a:rPr>
              <a:t>2</a:t>
            </a:r>
            <a:endParaRPr lang="x-none" sz="4300" b="1">
              <a:solidFill>
                <a:srgbClr val="000080"/>
              </a:solidFill>
            </a:endParaRPr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4096042384"/>
              </p:ext>
            </p:extLst>
          </p:nvPr>
        </p:nvGraphicFramePr>
        <p:xfrm>
          <a:off x="713637" y="1411287"/>
          <a:ext cx="8782775" cy="5741820"/>
        </p:xfrm>
        <a:graphic>
          <a:graphicData uri="http://schemas.openxmlformats.org/drawingml/2006/table">
            <a:tbl>
              <a:tblPr>
                <a:noFill/>
                <a:tableStyleId>{760B0A56-FEFF-4882-A3FD-2E69B3B9622A}</a:tableStyleId>
              </a:tblPr>
              <a:tblGrid>
                <a:gridCol w="940525"/>
                <a:gridCol w="4378325"/>
                <a:gridCol w="1266825"/>
                <a:gridCol w="2197100"/>
              </a:tblGrid>
              <a:tr h="642925"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#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Purpose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Result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x-none" sz="18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Main Flow - Valid </a:t>
                      </a:r>
                      <a:r>
                        <a:rPr lang="en-US" sz="1800" dirty="0" smtClean="0"/>
                        <a:t>2</a:t>
                      </a:r>
                      <a:r>
                        <a:rPr lang="en-US" sz="1800" baseline="0" dirty="0" smtClean="0"/>
                        <a:t> Year Schedule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including SQL integration</a:t>
                      </a:r>
                      <a:endParaRPr dirty="0"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800" dirty="0" smtClean="0"/>
                        <a:t>002.2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800" dirty="0" smtClean="0"/>
                        <a:t>Main</a:t>
                      </a:r>
                      <a:r>
                        <a:rPr lang="en-US" sz="1800" baseline="0" dirty="0" smtClean="0"/>
                        <a:t> Flow – Valid 2 Year Schedule with GUI and Algorithm Integration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lang="x-none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including SQL integration</a:t>
                      </a:r>
                      <a:endParaRPr lang="en-US" dirty="0" smtClean="0"/>
                    </a:p>
                    <a:p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002.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lang="x-none"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Alt FLow - Invalid </a:t>
                      </a:r>
                      <a:r>
                        <a:rPr lang="en-US" sz="1800" dirty="0" smtClean="0"/>
                        <a:t>Schedule</a:t>
                      </a:r>
                      <a:endParaRPr lang="x-none" sz="180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buSzPct val="25000"/>
                        <a:buFont typeface="Arial"/>
                        <a:buNone/>
                      </a:pPr>
                      <a:r>
                        <a:rPr lang="x-none" sz="1800"/>
                        <a:t>Unhandled</a:t>
                      </a:r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700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8325">
                <a:tc>
                  <a:txBody>
                    <a:bodyPr/>
                    <a:lstStyle/>
                    <a:p>
                      <a:endParaRPr/>
                    </a:p>
                  </a:txBody>
                  <a:tcPr marL="90000" marR="90000" marT="62675" marB="4680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503237" y="346075"/>
            <a:ext cx="9070974" cy="1171575"/>
          </a:xfrm>
          <a:prstGeom prst="rect">
            <a:avLst/>
          </a:prstGeom>
          <a:noFill/>
          <a:ln>
            <a:noFill/>
          </a:ln>
        </p:spPr>
        <p:txBody>
          <a:bodyPr lIns="0" tIns="38800" rIns="0" bIns="0" anchor="ctr" anchorCtr="0">
            <a:sp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x-none" sz="4400" b="1" i="0" u="none" strike="noStrike" cap="none" baseline="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Process Review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503237" y="1481137"/>
            <a:ext cx="9070974" cy="4909683"/>
          </a:xfrm>
          <a:prstGeom prst="rect">
            <a:avLst/>
          </a:prstGeom>
          <a:noFill/>
          <a:ln>
            <a:noFill/>
          </a:ln>
        </p:spPr>
        <p:txBody>
          <a:bodyPr lIns="0" tIns="28200" rIns="0" bIns="0" anchor="t" anchorCtr="0">
            <a:spAutoFit/>
          </a:bodyPr>
          <a:lstStyle/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en-US" dirty="0" smtClean="0"/>
              <a:t>Collecting data for POS</a:t>
            </a:r>
            <a:endParaRPr lang="x-none"/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Delegating </a:t>
            </a:r>
            <a:r>
              <a:rPr lang="x-none" smtClean="0"/>
              <a:t>tasks</a:t>
            </a:r>
            <a:r>
              <a:rPr lang="en-US" dirty="0" smtClean="0"/>
              <a:t>, working towards complete  	functionality</a:t>
            </a:r>
            <a:endParaRPr lang="x-none"/>
          </a:p>
          <a:p>
            <a:pPr marL="107950" marR="0" lvl="0" indent="323850" algn="l" rtl="0">
              <a:lnSpc>
                <a:spcPct val="93000"/>
              </a:lnSpc>
              <a:spcBef>
                <a:spcPts val="0"/>
              </a:spcBef>
              <a:spcAft>
                <a:spcPts val="1425"/>
              </a:spcAft>
              <a:buClr>
                <a:srgbClr val="000000"/>
              </a:buClr>
              <a:buSzPct val="44270"/>
              <a:buFont typeface="Arial"/>
              <a:buChar char="•"/>
            </a:pPr>
            <a:r>
              <a:rPr lang="x-none" sz="3200" b="1" i="0" u="none" strike="noStrike" cap="none" baseline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Meeting at regular defined </a:t>
            </a:r>
            <a:r>
              <a:rPr lang="x-none" smtClean="0"/>
              <a:t>intervals</a:t>
            </a:r>
            <a:endParaRPr lang="x-none"/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x-none"/>
              <a:t>Checking files into </a:t>
            </a:r>
            <a:r>
              <a:rPr lang="x-none" smtClean="0"/>
              <a:t>repository</a:t>
            </a:r>
            <a:endParaRPr lang="en-US" dirty="0" smtClean="0"/>
          </a:p>
          <a:p>
            <a:pPr marL="539750" marR="0" lvl="1" indent="323850" algn="l" rtl="0">
              <a:lnSpc>
                <a:spcPct val="93000"/>
              </a:lnSpc>
              <a:spcBef>
                <a:spcPts val="0"/>
              </a:spcBef>
              <a:spcAft>
                <a:spcPts val="1138"/>
              </a:spcAft>
              <a:buClr>
                <a:srgbClr val="000000"/>
              </a:buClr>
              <a:buSzPct val="39062"/>
              <a:buFont typeface="Arial"/>
              <a:buChar char="•"/>
            </a:pPr>
            <a:r>
              <a:rPr lang="en-US" dirty="0" smtClean="0"/>
              <a:t>Storyboarding</a:t>
            </a:r>
            <a:endParaRPr lang="x-none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273</Words>
  <Application>Microsoft Office PowerPoint</Application>
  <PresentationFormat>Custom</PresentationFormat>
  <Paragraphs>90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/>
      <vt:lpstr/>
      <vt:lpstr>PowerPoint Presentation</vt:lpstr>
      <vt:lpstr>Outline</vt:lpstr>
      <vt:lpstr>Sprint Task Completion</vt:lpstr>
      <vt:lpstr>Sprint Productivity</vt:lpstr>
      <vt:lpstr>Overall Productivity</vt:lpstr>
      <vt:lpstr>Acceptance Test Report – UC002</vt:lpstr>
      <vt:lpstr>Process 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Kelly, Natalie E. AMRDEC</dc:creator>
  <cp:lastModifiedBy>Natalie</cp:lastModifiedBy>
  <cp:revision>17</cp:revision>
  <dcterms:modified xsi:type="dcterms:W3CDTF">2012-11-07T21:33:42Z</dcterms:modified>
</cp:coreProperties>
</file>