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71" r:id="rId8"/>
    <p:sldId id="272" r:id="rId9"/>
    <p:sldId id="273" r:id="rId10"/>
    <p:sldId id="261" r:id="rId11"/>
    <p:sldId id="262" r:id="rId12"/>
    <p:sldId id="263" r:id="rId13"/>
    <p:sldId id="264" r:id="rId14"/>
    <p:sldId id="268" r:id="rId15"/>
    <p:sldId id="269" r:id="rId16"/>
    <p:sldId id="265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79C06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40A82AE-D1AA-44B6-BD72-039A7E00DA70}">
  <a:tblStyle styleId="{340A82AE-D1AA-44B6-BD72-039A7E00DA70}" styleName="Table_0"/>
  <a:tblStyle styleId="{E4C3EEB9-BDDC-4234-90DC-8EB396651E4B}" styleName="Table_1"/>
  <a:tblStyle styleId="{43C656A7-88BC-4F6D-8F39-2A873C182EA3}" styleName="Table_2"/>
  <a:tblStyle styleId="{E1393473-DB3C-41EE-91BA-DB431263CE37}" styleName="Table_3"/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8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0"/>
            <a:ext cx="11790362" cy="1248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4" cy="4105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5770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7" y="-11796711"/>
            <a:ext cx="16646524" cy="1248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1" cy="410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 rot="5400000">
            <a:off x="4729161" y="2168524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729162" y="2168525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16436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9"/>
            <a:ext cx="4516435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85800" y="2479626"/>
            <a:ext cx="7772400" cy="77162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# </a:t>
            </a:r>
            <a:r>
              <a:rPr lang="en-US" b="1" smtClean="0">
                <a:solidFill>
                  <a:srgbClr val="000080"/>
                </a:solidFill>
              </a:rPr>
              <a:t>4</a:t>
            </a:r>
            <a:r>
              <a:rPr lang="x-none" sz="44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894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Team B</a:t>
            </a:r>
          </a:p>
          <a:p>
            <a:endParaRPr lang="x-none" sz="32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31750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914401"/>
          <a:ext cx="8001000" cy="51053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2000"/>
                <a:gridCol w="1752600"/>
                <a:gridCol w="2526109"/>
                <a:gridCol w="2960291"/>
              </a:tblGrid>
              <a:tr h="2320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Use Case#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Item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Description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Story Points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Configure Student Options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student or academic advisor, I need to be able to set up a student's settings, such as major, limits on classes per semester, setting graduation times and workable days.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1160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 Schedule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student or academic advisor, I need to be able to generate a schedule, given a student's degree parameters.  This will start with a student in a one year degree and then progress to a real four year degree.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03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Modify Class List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system administrator, I need to be able to modify the classes offered each semester and input their time, place, and teacher into the system.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Add/Remove Degree of Study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system administrator, I need to be able to add new degrees of study to the system whenever they are available and remove older ones when they are outdated.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j-lt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j-lt"/>
                          <a:ea typeface="Calibri"/>
                          <a:cs typeface="Times New Roman"/>
                        </a:rPr>
                        <a:t>32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100" cy="679378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en-US" sz="1600" b="1" dirty="0" smtClean="0"/>
              <a:t>2.1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en-US" sz="1600" b="1" dirty="0" smtClean="0"/>
              <a:t>Generate 2 year schedule: integrate algorithm with SQL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	</a:t>
            </a:r>
            <a:r>
              <a:rPr lang="en-US" sz="1600" b="1" dirty="0" smtClean="0"/>
              <a:t>Developer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-US" sz="1600" b="1" dirty="0" smtClean="0"/>
              <a:t>Developer, I want the student or advisor to be able to 			generate multiple schedules, this shall be done by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developing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algorithm that will retrieve  information from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baseline="0" dirty="0"/>
              <a:t>	</a:t>
            </a:r>
            <a:r>
              <a:rPr lang="en-US" sz="1600" b="1" baseline="0" dirty="0" smtClean="0"/>
              <a:t>		the SQL DB.</a:t>
            </a: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en-US" sz="1600" b="1" dirty="0" smtClean="0"/>
              <a:t>Customer will be able to generate a 2 year schedule based 		              on their set parameters.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en-US" sz="1600" b="1" dirty="0" smtClean="0"/>
              <a:t>Student will be able to select their parameters for their degree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</a:t>
            </a: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1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tudent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make selection from GUI</a:t>
            </a:r>
            <a:r>
              <a:rPr lang="en-US" sz="1600" b="1" dirty="0" smtClean="0"/>
              <a:t>: Select school year, Select Major,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Graduation Time Frame, Hours per semester and days of availability.</a:t>
            </a:r>
            <a:endParaRPr lang="x-none" sz="1400" b="1" i="0" u="none" strike="noStrike" cap="none" baseline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 </a:t>
            </a:r>
            <a:r>
              <a:rPr lang="x-none" sz="1600" b="1" smtClean="0"/>
              <a:t>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dirty="0" smtClean="0"/>
              <a:t>      5.  System will verify the selection is valid.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5.  </a:t>
            </a:r>
            <a:r>
              <a:rPr lang="x-none" sz="1600" b="1"/>
              <a:t>Select Save command.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6.  </a:t>
            </a:r>
            <a:r>
              <a:rPr lang="x-none" sz="1600" b="1"/>
              <a:t>System saves Student data for later use.</a:t>
            </a:r>
          </a:p>
          <a:p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x-none" sz="1600" b="1"/>
              <a:t>User has input invalid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indicates </a:t>
            </a:r>
            <a:r>
              <a:rPr lang="x-none" sz="1600" b="1"/>
              <a:t>one or more options are illegal and returns to step 2</a:t>
            </a:r>
          </a:p>
          <a:p>
            <a:endParaRPr lang="x-none" sz="1600" b="1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15155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Number:	   	</a:t>
            </a:r>
            <a:r>
              <a:rPr lang="en-US" sz="1600" b="1" dirty="0" smtClean="0"/>
              <a:t>2.2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Name:    </a:t>
            </a:r>
            <a:r>
              <a:rPr lang="x-none" sz="1600" b="1" smtClean="0"/>
              <a:t>	   	</a:t>
            </a:r>
            <a:r>
              <a:rPr lang="en-US" sz="1600" b="1" dirty="0" smtClean="0"/>
              <a:t>Generate Schedules(efficiently)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Actors:  </a:t>
            </a:r>
            <a:r>
              <a:rPr lang="x-none" sz="1600" b="1" smtClean="0"/>
              <a:t>		   	</a:t>
            </a:r>
            <a:r>
              <a:rPr lang="en-US" sz="1600" b="1" dirty="0" smtClean="0"/>
              <a:t>Developer</a:t>
            </a:r>
            <a:endParaRPr lang="x-none" sz="1600" b="1" smtClean="0"/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x-none" sz="1600" b="1" smtClean="0">
                <a:solidFill>
                  <a:srgbClr val="000080"/>
                </a:solidFill>
              </a:rPr>
              <a:t>Summary:                  	</a:t>
            </a:r>
            <a:r>
              <a:rPr lang="en-US" sz="1600" b="1" dirty="0" smtClean="0">
                <a:solidFill>
                  <a:schemeClr val="tx1"/>
                </a:solidFill>
                <a:ea typeface="Calibri"/>
                <a:cs typeface="Times New Roman"/>
              </a:rPr>
              <a:t>As a developer, I want to be able to generate schedules in 			a reasonable amount of time that is agreeable to the 				customer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Description of Main Flow:   </a:t>
            </a:r>
            <a:r>
              <a:rPr lang="en-US" sz="1600" b="1" dirty="0" smtClean="0"/>
              <a:t>Customer will be able to generate schedules at a reasonable 		              amount of time, differences of parameters should not 			              create a long wait time. Need an effective algorithm for 			              most cases.		           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1.  </a:t>
            </a:r>
            <a:r>
              <a:rPr lang="en-US" sz="1600" b="1" dirty="0" smtClean="0"/>
              <a:t>Student will select their parameters for their degree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2.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not have to wait for a substantially amount of time for results</a:t>
            </a:r>
            <a:endParaRPr lang="x-none" sz="14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5.  System will verify the selection is valid.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5.  Select Save command.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6.  System saves Student data for later use.</a:t>
            </a:r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Alternative Flow #1:  </a:t>
            </a:r>
            <a:r>
              <a:rPr lang="x-none" sz="1600" b="1" smtClean="0"/>
              <a:t>User has input invalid option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4*. System indicates one or more options are illegal and returns to step 2</a:t>
            </a:r>
          </a:p>
          <a:p>
            <a:endParaRPr lang="x-none" sz="1600" b="1" smtClean="0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46959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Number:	   	</a:t>
            </a:r>
            <a:r>
              <a:rPr lang="en-US" sz="1600" b="1" dirty="0" smtClean="0"/>
              <a:t>2.3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Name:    </a:t>
            </a:r>
            <a:r>
              <a:rPr lang="x-none" sz="1600" b="1" smtClean="0"/>
              <a:t>	   	</a:t>
            </a:r>
            <a:r>
              <a:rPr lang="en-US" sz="1600" b="1" dirty="0" smtClean="0"/>
              <a:t>Generate 4 year schedule: develop default schedule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Actors:  </a:t>
            </a:r>
            <a:r>
              <a:rPr lang="x-none" sz="1600" b="1" smtClean="0"/>
              <a:t>		   	</a:t>
            </a:r>
            <a:r>
              <a:rPr lang="en-US" sz="1600" b="1" dirty="0" smtClean="0"/>
              <a:t>Developer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Summary:                  	</a:t>
            </a:r>
            <a:r>
              <a:rPr lang="x-none" sz="1600" b="1" smtClean="0"/>
              <a:t>As a </a:t>
            </a:r>
            <a:r>
              <a:rPr lang="en-US" sz="1600" b="1" dirty="0" smtClean="0"/>
              <a:t>Developer, I want the student or advisor to be able to 			generate multiple schedules, this shall be done by the user 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/>
              <a:t>	</a:t>
            </a:r>
            <a:r>
              <a:rPr lang="en-US" sz="1600" b="1" dirty="0" smtClean="0"/>
              <a:t>		being able to select the correct degree requirements</a:t>
            </a:r>
            <a:endParaRPr lang="x-none" sz="1600" b="1" smtClean="0"/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Description of Main Flow:   </a:t>
            </a:r>
            <a:r>
              <a:rPr lang="en-US" sz="1600" b="1" dirty="0" smtClean="0"/>
              <a:t>Customer will be able to generate a 4 year schedule based 		              on their set parameters.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1.  </a:t>
            </a:r>
            <a:r>
              <a:rPr lang="en-US" sz="1600" b="1" dirty="0" smtClean="0"/>
              <a:t>Student will select their parameters for their degree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2.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make selection from GUI: Select school year, Select Major,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     Graduation Time Frame, Hours per semester and days of availability.</a:t>
            </a:r>
            <a:endParaRPr lang="x-none" sz="14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5.  System will verify the selection is valid.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5.  Select Save command.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6.  System saves Student data for later use.</a:t>
            </a:r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Alternative Flow #1:  </a:t>
            </a:r>
            <a:r>
              <a:rPr lang="x-none" sz="1600" b="1" smtClean="0"/>
              <a:t>User has input invalid option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4*. System indicates one or more options are illegal and returns to step 2</a:t>
            </a:r>
          </a:p>
          <a:p>
            <a:endParaRPr lang="x-none" sz="1600" b="1" smtClean="0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46959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Number:	   	</a:t>
            </a:r>
            <a:r>
              <a:rPr lang="en-US" sz="1600" b="1" dirty="0" smtClean="0"/>
              <a:t>2.3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Name:    </a:t>
            </a:r>
            <a:r>
              <a:rPr lang="x-none" sz="1600" b="1" smtClean="0"/>
              <a:t>	   	</a:t>
            </a:r>
            <a:r>
              <a:rPr lang="en-US" sz="1600" b="1" dirty="0" smtClean="0"/>
              <a:t>Generate 2 year schedule: develop default schedule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Actors:  </a:t>
            </a:r>
            <a:r>
              <a:rPr lang="x-none" sz="1600" b="1" smtClean="0"/>
              <a:t>		   	</a:t>
            </a:r>
            <a:r>
              <a:rPr lang="en-US" sz="1600" b="1" dirty="0" smtClean="0"/>
              <a:t>Developer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Summary:                  	</a:t>
            </a:r>
            <a:r>
              <a:rPr lang="x-none" sz="1600" b="1" smtClean="0"/>
              <a:t>As a </a:t>
            </a:r>
            <a:r>
              <a:rPr lang="en-US" sz="1600" b="1" dirty="0" smtClean="0"/>
              <a:t>Developer, I want the student or advisor to be able to 			generate multiple schedules, however the need for a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/>
              <a:t>	</a:t>
            </a:r>
            <a:r>
              <a:rPr lang="en-US" sz="1600" b="1" dirty="0" smtClean="0"/>
              <a:t>		we need a default schedule for testing purposes</a:t>
            </a:r>
            <a:endParaRPr lang="x-none" sz="1600" b="1" smtClean="0"/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Description of Main Flow:   </a:t>
            </a:r>
            <a:r>
              <a:rPr lang="en-US" sz="1600" b="1" dirty="0" smtClean="0"/>
              <a:t>Customer will be able to generate a 2 year schedule based 		              on their set parameters.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1.  </a:t>
            </a:r>
            <a:r>
              <a:rPr lang="en-US" sz="1600" b="1" dirty="0" smtClean="0"/>
              <a:t>Student will select their parameters for their degree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2.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make selection from GUI: Select school year, Select Major,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     Graduation Time Frame, Hours per semester and days of availability.</a:t>
            </a:r>
            <a:endParaRPr lang="x-none" sz="14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5.  System will verify the selection is valid.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5.  Select Save command.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6.  System saves Student data for later use.</a:t>
            </a:r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Alternative Flow #1:  </a:t>
            </a:r>
            <a:r>
              <a:rPr lang="x-none" sz="1600" b="1" smtClean="0"/>
              <a:t>User has input invalid option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4*. System indicates one or more options are illegal and returns to step 2</a:t>
            </a:r>
          </a:p>
          <a:p>
            <a:endParaRPr lang="x-none" sz="1600" b="1" smtClean="0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422275" y="5729287"/>
            <a:ext cx="8364536" cy="8223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spAutoFit/>
          </a:bodyPr>
          <a:lstStyle/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58132"/>
            <a:ext cx="8377500" cy="58695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1402"/>
              </p:ext>
            </p:extLst>
          </p:nvPr>
        </p:nvGraphicFramePr>
        <p:xfrm>
          <a:off x="914401" y="1397000"/>
          <a:ext cx="7467599" cy="4699000"/>
        </p:xfrm>
        <a:graphic>
          <a:graphicData uri="http://schemas.openxmlformats.org/drawingml/2006/table">
            <a:tbl>
              <a:tblPr/>
              <a:tblGrid>
                <a:gridCol w="1493364"/>
                <a:gridCol w="1493364"/>
                <a:gridCol w="1493364"/>
                <a:gridCol w="1569786"/>
                <a:gridCol w="1417721"/>
              </a:tblGrid>
              <a:tr h="408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libri"/>
                          <a:ea typeface="Calibri"/>
                          <a:cs typeface="Times New Roman"/>
                        </a:rPr>
                        <a:t>Test #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Purpose of Test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Graduation Time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Hours per Semester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021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+mj-lt"/>
                          <a:ea typeface="Calibri"/>
                          <a:cs typeface="Times New Roman"/>
                        </a:rPr>
                        <a:t>2.1</a:t>
                      </a:r>
                      <a:endParaRPr lang="en-US" sz="1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Main Flow -Testing the integration between the SQL, GUI, and Algorithm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Tester will use 2 and 4 year 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j-lt"/>
                          <a:ea typeface="Calibri"/>
                          <a:cs typeface="Times New Roman"/>
                        </a:rPr>
                        <a:t>The data is being pulled from the DB and a display of a schedule is produced</a:t>
                      </a:r>
                      <a:endParaRPr lang="en-US" sz="1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043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+mj-lt"/>
                          <a:ea typeface="Calibri"/>
                          <a:cs typeface="Times New Roman"/>
                        </a:rPr>
                        <a:t>2.2</a:t>
                      </a:r>
                      <a:endParaRPr lang="en-US" sz="1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Main Flow – Testing that the newly improved algorithm generates a schedule at a reasonable amount of time, with varying </a:t>
                      </a:r>
                      <a:r>
                        <a:rPr lang="en-US" sz="1000" dirty="0" smtClean="0">
                          <a:latin typeface="+mj-lt"/>
                          <a:ea typeface="Calibri"/>
                          <a:cs typeface="Times New Roman"/>
                        </a:rPr>
                        <a:t>options</a:t>
                      </a:r>
                      <a:r>
                        <a:rPr lang="en-US" sz="1000" baseline="0" dirty="0" smtClean="0">
                          <a:latin typeface="+mj-lt"/>
                          <a:ea typeface="Calibri"/>
                          <a:cs typeface="Times New Roman"/>
                        </a:rPr>
                        <a:t> – including options for already taken classes.</a:t>
                      </a:r>
                      <a:endParaRPr lang="en-US" sz="1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Tester will use 2 and 4 year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j-lt"/>
                          <a:ea typeface="Calibri"/>
                          <a:cs typeface="Times New Roman"/>
                        </a:rPr>
                        <a:t>The schedule will be produced in a reasonable of time ~10 </a:t>
                      </a:r>
                      <a:r>
                        <a:rPr lang="en-US" sz="1000" dirty="0" err="1" smtClean="0">
                          <a:latin typeface="+mj-lt"/>
                          <a:ea typeface="Calibri"/>
                          <a:cs typeface="Times New Roman"/>
                        </a:rPr>
                        <a:t>mins</a:t>
                      </a:r>
                      <a:r>
                        <a:rPr lang="en-US" sz="1000" dirty="0" smtClean="0">
                          <a:latin typeface="+mj-lt"/>
                          <a:ea typeface="Calibri"/>
                          <a:cs typeface="Times New Roman"/>
                        </a:rPr>
                        <a:t> at most</a:t>
                      </a:r>
                      <a:endParaRPr lang="en-US" sz="1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225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  <a:endParaRPr lang="en-US" sz="1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Main Flow – Testing that the product will be able to produce a 2 year default schedule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Tester will use 2 year and if successful 4 year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Calibri"/>
                          <a:cs typeface="Times New Roman"/>
                        </a:rPr>
                        <a:t>The schedule will be displayed correctly based on the given parameters</a:t>
                      </a:r>
                    </a:p>
                  </a:txBody>
                  <a:tcPr marL="62856" marR="62856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8683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155700"/>
            <a:ext cx="8221662" cy="55784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Case Diagram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Detailed Use Cases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Acceptance Tests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>
            <a:endCxn id="107" idx="0"/>
          </p:cNvCxnSpPr>
          <p:nvPr/>
        </p:nvCxnSpPr>
        <p:spPr>
          <a:xfrm>
            <a:off x="1371600" y="2133600"/>
            <a:ext cx="1998300" cy="7928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08"/>
          <p:cNvCxnSpPr>
            <a:endCxn id="107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09"/>
          <p:cNvSpPr/>
          <p:nvPr/>
        </p:nvSpPr>
        <p:spPr>
          <a:xfrm>
            <a:off x="3292500" y="50393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11" name="Shape 111"/>
          <p:cNvSpPr/>
          <p:nvPr/>
        </p:nvSpPr>
        <p:spPr>
          <a:xfrm>
            <a:off x="3657600" y="1295400"/>
            <a:ext cx="1371599" cy="609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905000" y="761999"/>
            <a:ext cx="5181600" cy="57912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866900" y="828675"/>
            <a:ext cx="1658936" cy="7334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sp>
        <p:nvSpPr>
          <p:cNvPr id="114" name="Shape 114"/>
          <p:cNvSpPr/>
          <p:nvPr/>
        </p:nvSpPr>
        <p:spPr>
          <a:xfrm>
            <a:off x="3292500" y="12955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623550" y="1295400"/>
            <a:ext cx="12779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Configure Student Options</a:t>
            </a:r>
          </a:p>
        </p:txBody>
      </p:sp>
      <p:sp>
        <p:nvSpPr>
          <p:cNvPr id="116" name="Shape 116"/>
          <p:cNvSpPr/>
          <p:nvPr/>
        </p:nvSpPr>
        <p:spPr>
          <a:xfrm>
            <a:off x="3292500" y="25619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292500" y="37439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60412" y="1524000"/>
            <a:ext cx="304799" cy="1065211"/>
            <a:chOff x="760412" y="1524000"/>
            <a:chExt cx="304799" cy="1065211"/>
          </a:xfrm>
        </p:grpSpPr>
        <p:sp>
          <p:nvSpPr>
            <p:cNvPr id="119" name="Shape 119"/>
            <p:cNvSpPr/>
            <p:nvPr/>
          </p:nvSpPr>
          <p:spPr>
            <a:xfrm>
              <a:off x="7620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0" name="Shape 120"/>
            <p:cNvCxnSpPr/>
            <p:nvPr/>
          </p:nvCxnSpPr>
          <p:spPr>
            <a:xfrm>
              <a:off x="9144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9144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flipH="1">
              <a:off x="760412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7620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>
            <a:off x="7921624" y="1524000"/>
            <a:ext cx="306387" cy="1065211"/>
            <a:chOff x="7921624" y="1524000"/>
            <a:chExt cx="306387" cy="1065211"/>
          </a:xfrm>
        </p:grpSpPr>
        <p:sp>
          <p:nvSpPr>
            <p:cNvPr id="125" name="Shape 125"/>
            <p:cNvSpPr/>
            <p:nvPr/>
          </p:nvSpPr>
          <p:spPr>
            <a:xfrm>
              <a:off x="79248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80772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80772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flipH="1">
              <a:off x="7921624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79248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0" name="Shape 130"/>
          <p:cNvGrpSpPr/>
          <p:nvPr/>
        </p:nvGrpSpPr>
        <p:grpSpPr>
          <a:xfrm>
            <a:off x="760412" y="5105400"/>
            <a:ext cx="304799" cy="1065211"/>
            <a:chOff x="760412" y="5105400"/>
            <a:chExt cx="304799" cy="1065211"/>
          </a:xfrm>
        </p:grpSpPr>
        <p:sp>
          <p:nvSpPr>
            <p:cNvPr id="131" name="Shape 131"/>
            <p:cNvSpPr/>
            <p:nvPr/>
          </p:nvSpPr>
          <p:spPr>
            <a:xfrm>
              <a:off x="762000" y="51054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32" name="Shape 132"/>
            <p:cNvCxnSpPr/>
            <p:nvPr/>
          </p:nvCxnSpPr>
          <p:spPr>
            <a:xfrm>
              <a:off x="914400" y="54864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914400" y="58674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760412" y="58674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762000" y="56388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6" name="Shape 136"/>
          <p:cNvSpPr txBox="1"/>
          <p:nvPr/>
        </p:nvSpPr>
        <p:spPr>
          <a:xfrm>
            <a:off x="3490950" y="5087790"/>
            <a:ext cx="16671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Add/Remove Degree of study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9100" y="2667000"/>
            <a:ext cx="1020762" cy="3063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28600" y="6172200"/>
            <a:ext cx="14792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</a:p>
        </p:txBody>
      </p:sp>
      <p:cxnSp>
        <p:nvCxnSpPr>
          <p:cNvPr id="140" name="Shape 140"/>
          <p:cNvCxnSpPr>
            <a:endCxn id="114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endCxn id="107" idx="0"/>
          </p:cNvCxnSpPr>
          <p:nvPr/>
        </p:nvCxnSpPr>
        <p:spPr>
          <a:xfrm flipH="1">
            <a:off x="5217386" y="2209800"/>
            <a:ext cx="2480399" cy="6429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" name="Shape 142"/>
          <p:cNvCxnSpPr>
            <a:endCxn id="107" idx="0"/>
          </p:cNvCxnSpPr>
          <p:nvPr/>
        </p:nvCxnSpPr>
        <p:spPr>
          <a:xfrm rot="10800000" flipH="1">
            <a:off x="1447800" y="5454000"/>
            <a:ext cx="1877699" cy="4133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" name="Shape 143"/>
          <p:cNvCxnSpPr>
            <a:endCxn id="107" idx="0"/>
          </p:cNvCxnSpPr>
          <p:nvPr/>
        </p:nvCxnSpPr>
        <p:spPr>
          <a:xfrm rot="10800000" flipH="1">
            <a:off x="1447800" y="4079187"/>
            <a:ext cx="1833300" cy="17897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772400" y="4946650"/>
            <a:ext cx="1238250" cy="312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49" name="Shape 149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772400" y="5486400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1" name="Shape 151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772400" y="6170612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737850" y="2635993"/>
            <a:ext cx="10493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Generate Schedule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475800" y="3821350"/>
            <a:ext cx="15735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Modify Class List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hape 159"/>
          <p:cNvCxnSpPr>
            <a:endCxn id="160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164" name="Shape 164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69" name="Shape 169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170" name="Shape 170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177" name="Shape 177"/>
          <p:cNvCxnSpPr>
            <a:endCxn id="178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84" name="Shape 184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6" name="Shape 186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8" name="Shape 188"/>
          <p:cNvSpPr/>
          <p:nvPr/>
        </p:nvSpPr>
        <p:spPr>
          <a:xfrm>
            <a:off x="4901550" y="4511739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189" name="Shape 189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Four Year</a:t>
            </a:r>
          </a:p>
        </p:txBody>
      </p:sp>
      <p:sp>
        <p:nvSpPr>
          <p:cNvPr id="190" name="Shape 190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Multiple Majors</a:t>
            </a:r>
          </a:p>
        </p:txBody>
      </p:sp>
      <p:sp>
        <p:nvSpPr>
          <p:cNvPr id="191" name="Shape 191"/>
          <p:cNvSpPr/>
          <p:nvPr/>
        </p:nvSpPr>
        <p:spPr>
          <a:xfrm>
            <a:off x="2013000" y="45117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Graduation Requirements</a:t>
            </a:r>
          </a:p>
        </p:txBody>
      </p:sp>
      <p:sp>
        <p:nvSpPr>
          <p:cNvPr id="192" name="Shape 192"/>
          <p:cNvSpPr/>
          <p:nvPr/>
        </p:nvSpPr>
        <p:spPr>
          <a:xfrm>
            <a:off x="2013000" y="56490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sp>
        <p:nvSpPr>
          <p:cNvPr id="193" name="Shape 193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One Year</a:t>
            </a:r>
          </a:p>
        </p:txBody>
      </p:sp>
      <p:sp>
        <p:nvSpPr>
          <p:cNvPr id="194" name="Shape 194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Two Year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4420725" y="1899400"/>
            <a:ext cx="0" cy="410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>
            <a:endCxn id="193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endCxn id="194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>
            <a:endCxn id="189" idx="6"/>
          </p:cNvCxnSpPr>
          <p:nvPr/>
        </p:nvCxnSpPr>
        <p:spPr>
          <a:xfrm rot="10800000">
            <a:off x="3962400" y="3744564"/>
            <a:ext cx="441600" cy="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>
            <a:endCxn id="190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endCxn id="191" idx="6"/>
          </p:cNvCxnSpPr>
          <p:nvPr/>
        </p:nvCxnSpPr>
        <p:spPr>
          <a:xfrm rot="10800000">
            <a:off x="3962400" y="4849539"/>
            <a:ext cx="475199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endCxn id="188" idx="2"/>
          </p:cNvCxnSpPr>
          <p:nvPr/>
        </p:nvCxnSpPr>
        <p:spPr>
          <a:xfrm rot="10800000" flipH="1">
            <a:off x="4420649" y="4849539"/>
            <a:ext cx="480900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endCxn id="192" idx="6"/>
          </p:cNvCxnSpPr>
          <p:nvPr/>
        </p:nvCxnSpPr>
        <p:spPr>
          <a:xfrm flipH="1">
            <a:off x="3962400" y="5984099"/>
            <a:ext cx="475199" cy="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3446025" y="12238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Generate Schedule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>
            <a:endCxn id="209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213" name="Shape 213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18" name="Shape 218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219" name="Shape 219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2" name="Shape 222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24" name="Shape 224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226" name="Shape 226"/>
          <p:cNvCxnSpPr>
            <a:endCxn id="227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8" name="Shape 228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233" name="Shape 233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5" name="Shape 235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7" name="Shape 237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238" name="Shape 238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No Classes on Certain Days</a:t>
            </a:r>
          </a:p>
        </p:txBody>
      </p:sp>
      <p:sp>
        <p:nvSpPr>
          <p:cNvPr id="239" name="Shape 239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Grad Time Requirement</a:t>
            </a:r>
          </a:p>
        </p:txBody>
      </p:sp>
      <p:sp>
        <p:nvSpPr>
          <p:cNvPr id="240" name="Shape 240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420725" y="1899400"/>
            <a:ext cx="16799" cy="188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" name="Shape 242"/>
          <p:cNvCxnSpPr>
            <a:endCxn id="239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3" name="Shape 243"/>
          <p:cNvCxnSpPr>
            <a:endCxn id="240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4" name="Shape 244"/>
          <p:cNvCxnSpPr>
            <a:endCxn id="237" idx="6"/>
          </p:cNvCxnSpPr>
          <p:nvPr/>
        </p:nvCxnSpPr>
        <p:spPr>
          <a:xfrm rot="10800000">
            <a:off x="3962400" y="3744564"/>
            <a:ext cx="7104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8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/>
          <p:nvPr/>
        </p:nvSpPr>
        <p:spPr>
          <a:xfrm>
            <a:off x="3446025" y="1005283"/>
            <a:ext cx="2016600" cy="8940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Configure Student Options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</p:spPr>
        <p:txBody>
          <a:bodyPr/>
          <a:lstStyle/>
          <a:p>
            <a:r>
              <a:rPr lang="en-US" sz="4000" dirty="0" smtClean="0"/>
              <a:t>Configure Student Options</a:t>
            </a:r>
            <a:br>
              <a:rPr lang="en-US" sz="4000" dirty="0" smtClean="0"/>
            </a:br>
            <a:r>
              <a:rPr lang="en-US" sz="4000" dirty="0" smtClean="0"/>
              <a:t>(Breakdown)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2"/>
          <a:srcRect l="28078" t="10328" r="29566" b="26117"/>
          <a:stretch>
            <a:fillRect/>
          </a:stretch>
        </p:blipFill>
        <p:spPr bwMode="auto">
          <a:xfrm>
            <a:off x="533400" y="17526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Generate Schedule(Breakdown)</a:t>
            </a:r>
            <a:endParaRPr lang="en-US" sz="4000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 l="30934" t="11122" r="28614" b="12612"/>
          <a:stretch>
            <a:fillRect/>
          </a:stretch>
        </p:blipFill>
        <p:spPr bwMode="auto">
          <a:xfrm>
            <a:off x="914400" y="1143000"/>
            <a:ext cx="7239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Modify, Add Remove(Breakdown)</a:t>
            </a:r>
            <a:endParaRPr lang="en-US" sz="4000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 l="30934" t="10328" r="29090" b="18967"/>
          <a:stretch>
            <a:fillRect/>
          </a:stretch>
        </p:blipFill>
        <p:spPr bwMode="auto">
          <a:xfrm>
            <a:off x="914400" y="1143000"/>
            <a:ext cx="7315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04775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29398"/>
              </p:ext>
            </p:extLst>
          </p:nvPr>
        </p:nvGraphicFramePr>
        <p:xfrm>
          <a:off x="685800" y="1219200"/>
          <a:ext cx="8153401" cy="526952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13107"/>
                <a:gridCol w="3126699"/>
                <a:gridCol w="1175972"/>
                <a:gridCol w="499222"/>
                <a:gridCol w="1676400"/>
                <a:gridCol w="762001"/>
              </a:tblGrid>
              <a:tr h="1699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Use Case #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Description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Start Date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Hours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Developer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Story Points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2.1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 2 year schedule : integrate algorithm with SQL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As a developer, I want the user to be able to generate multiple schedules based on the user </a:t>
                      </a:r>
                      <a:r>
                        <a:rPr lang="en-US" sz="900" dirty="0" smtClean="0"/>
                        <a:t>parameters,</a:t>
                      </a:r>
                      <a:r>
                        <a:rPr lang="en-US" sz="900" baseline="0" dirty="0" smtClean="0"/>
                        <a:t> the algorithm should load information from SQL DB.</a:t>
                      </a:r>
                      <a:r>
                        <a:rPr lang="en-US" sz="900" dirty="0" smtClean="0"/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11/7/12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Adrian, Chris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Task 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/>
                        <a:t>Develop</a:t>
                      </a:r>
                      <a:r>
                        <a:rPr lang="en-US" sz="900" b="1" baseline="0" dirty="0" smtClean="0"/>
                        <a:t> Storyboard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Calibri"/>
                          <a:cs typeface="Times New Roman"/>
                        </a:rPr>
                        <a:t>As a developer, I want</a:t>
                      </a:r>
                      <a:r>
                        <a:rPr lang="en-US" sz="900" baseline="0" dirty="0" smtClean="0">
                          <a:latin typeface="+mj-lt"/>
                          <a:ea typeface="Calibri"/>
                          <a:cs typeface="Times New Roman"/>
                        </a:rPr>
                        <a:t> to be able to create a visual of all steps of the final product to the user before complete implementation</a:t>
                      </a:r>
                      <a:endParaRPr lang="en-US" sz="9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11/7/12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+mn-ea"/>
                          <a:cs typeface="+mn-cs"/>
                        </a:rPr>
                        <a:t>Natalie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Task 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/>
                        <a:t>Product Functionality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  <a:sym typeface="Arial"/>
                        </a:rPr>
                        <a:t>As a developer, I want to be able to map out final product functionality. How do I as a developer want the product to maneuver and is it user friendly for the customer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11/7/12</a:t>
                      </a:r>
                      <a:endParaRPr lang="en-US" sz="9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2.2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/>
                        <a:t>Generate</a:t>
                      </a:r>
                      <a:r>
                        <a:rPr lang="en-US" sz="900" b="1" baseline="0" dirty="0" smtClean="0"/>
                        <a:t> Schedules (efficiently)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  <a:sym typeface="Arial"/>
                        </a:rPr>
                        <a:t>As a developer, I want to be able to generate schedules in a reasonable amount of time that is agreeable to the customer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11/7/12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+mn-ea"/>
                          <a:cs typeface="+mn-cs"/>
                        </a:rPr>
                        <a:t>Nick,</a:t>
                      </a:r>
                      <a:r>
                        <a:rPr lang="en-US" sz="900" baseline="0" dirty="0" smtClean="0">
                          <a:latin typeface="+mn-lt"/>
                          <a:ea typeface="+mn-ea"/>
                          <a:cs typeface="+mn-cs"/>
                        </a:rPr>
                        <a:t> Chris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/>
                        <a:t>Generate</a:t>
                      </a:r>
                      <a:r>
                        <a:rPr lang="en-US" sz="900" b="1" baseline="0" dirty="0" smtClean="0"/>
                        <a:t> 4 </a:t>
                      </a:r>
                      <a:r>
                        <a:rPr lang="en-US" sz="900" b="1" dirty="0" smtClean="0"/>
                        <a:t>year </a:t>
                      </a:r>
                      <a:r>
                        <a:rPr lang="en-US" sz="900" b="1" dirty="0"/>
                        <a:t>schedule: develop default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As a developer, I want the user to be able to generate multiple schedules based on the user </a:t>
                      </a:r>
                      <a:r>
                        <a:rPr lang="en-US" sz="900" dirty="0" smtClean="0"/>
                        <a:t>parameters,</a:t>
                      </a:r>
                      <a:r>
                        <a:rPr lang="en-US" sz="900" baseline="0" dirty="0" smtClean="0"/>
                        <a:t> for initial purposes there is a need for a default testing schedule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11/7/12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Nick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j-lt"/>
                          <a:ea typeface="Calibri"/>
                          <a:cs typeface="Times New Roman"/>
                        </a:rPr>
                        <a:t>Hours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j-lt"/>
                          <a:ea typeface="Calibri"/>
                          <a:cs typeface="Times New Roman"/>
                        </a:rPr>
                        <a:t>64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 smtClean="0">
                          <a:latin typeface="+mj-lt"/>
                          <a:ea typeface="Calibri"/>
                          <a:cs typeface="Times New Roman"/>
                        </a:rPr>
                        <a:t>Story</a:t>
                      </a:r>
                      <a:r>
                        <a:rPr lang="en-US" sz="2000" b="1" u="none" baseline="0" dirty="0" smtClean="0">
                          <a:latin typeface="+mj-lt"/>
                          <a:ea typeface="Calibri"/>
                          <a:cs typeface="Times New Roman"/>
                        </a:rPr>
                        <a:t> Points</a:t>
                      </a:r>
                      <a:endParaRPr lang="en-US" sz="2000" b="1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j-lt"/>
                          <a:ea typeface="Calibri"/>
                          <a:cs typeface="Times New Roman"/>
                        </a:rPr>
                        <a:t>24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676</Words>
  <Application>Microsoft Office PowerPoint</Application>
  <PresentationFormat>On-screen Show (4:3)</PresentationFormat>
  <Paragraphs>221</Paragraphs>
  <Slides>15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/>
      <vt:lpstr/>
      <vt:lpstr>Sprint # 4 Plan</vt:lpstr>
      <vt:lpstr>Outline</vt:lpstr>
      <vt:lpstr>Use Case Diagram</vt:lpstr>
      <vt:lpstr>Use Case Diagram</vt:lpstr>
      <vt:lpstr>Use Case Diagram</vt:lpstr>
      <vt:lpstr>Configure Student Options (Breakdown) </vt:lpstr>
      <vt:lpstr>Generate Schedule(Breakdown)</vt:lpstr>
      <vt:lpstr>Modify, Add Remove(Breakdown)</vt:lpstr>
      <vt:lpstr>Sprint Backlog </vt:lpstr>
      <vt:lpstr>Product Backlog </vt:lpstr>
      <vt:lpstr>PowerPoint Presentation</vt:lpstr>
      <vt:lpstr>PowerPoint Presentation</vt:lpstr>
      <vt:lpstr>PowerPoint Presentation</vt:lpstr>
      <vt:lpstr>PowerPoint Presentation</vt:lpstr>
      <vt:lpstr>Acceptance Tests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 3 Plan</dc:title>
  <dc:creator>Natalie</dc:creator>
  <cp:lastModifiedBy>Natalie</cp:lastModifiedBy>
  <cp:revision>78</cp:revision>
  <dcterms:modified xsi:type="dcterms:W3CDTF">2012-12-03T03:26:26Z</dcterms:modified>
</cp:coreProperties>
</file>