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0" r:id="rId2"/>
    <p:sldId id="300" r:id="rId3"/>
    <p:sldId id="301" r:id="rId4"/>
    <p:sldId id="305" r:id="rId5"/>
    <p:sldId id="302" r:id="rId6"/>
    <p:sldId id="303" r:id="rId7"/>
    <p:sldId id="304" r:id="rId8"/>
    <p:sldId id="306" r:id="rId9"/>
    <p:sldId id="307" r:id="rId10"/>
    <p:sldId id="308" r:id="rId11"/>
    <p:sldId id="309" r:id="rId12"/>
    <p:sldId id="310" r:id="rId13"/>
    <p:sldId id="311" r:id="rId14"/>
    <p:sldId id="313" r:id="rId15"/>
    <p:sldId id="314" r:id="rId16"/>
    <p:sldId id="315" r:id="rId17"/>
    <p:sldId id="316" r:id="rId18"/>
    <p:sldId id="312" r:id="rId19"/>
    <p:sldId id="285" r:id="rId20"/>
  </p:sldIdLst>
  <p:sldSz cx="9144000" cy="6858000" type="screen4x3"/>
  <p:notesSz cx="6858000" cy="952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3" d="100"/>
          <a:sy n="73" d="100"/>
        </p:scale>
        <p:origin x="348"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762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76250"/>
          </a:xfrm>
          <a:prstGeom prst="rect">
            <a:avLst/>
          </a:prstGeom>
        </p:spPr>
        <p:txBody>
          <a:bodyPr vert="horz" lIns="91440" tIns="45720" rIns="91440" bIns="45720" rtlCol="0"/>
          <a:lstStyle>
            <a:lvl1pPr algn="r">
              <a:defRPr sz="1200"/>
            </a:lvl1pPr>
          </a:lstStyle>
          <a:p>
            <a:fld id="{229B0C40-1B89-4FDF-8A38-96C39FCA9C70}" type="datetimeFigureOut">
              <a:rPr lang="en-US" smtClean="0"/>
              <a:t>9/19/2017</a:t>
            </a:fld>
            <a:endParaRPr lang="en-US"/>
          </a:p>
        </p:txBody>
      </p:sp>
      <p:sp>
        <p:nvSpPr>
          <p:cNvPr id="4" name="Footer Placeholder 3"/>
          <p:cNvSpPr>
            <a:spLocks noGrp="1"/>
          </p:cNvSpPr>
          <p:nvPr>
            <p:ph type="ftr" sz="quarter" idx="2"/>
          </p:nvPr>
        </p:nvSpPr>
        <p:spPr>
          <a:xfrm>
            <a:off x="0" y="9047097"/>
            <a:ext cx="2971800" cy="4762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047097"/>
            <a:ext cx="2971800" cy="476250"/>
          </a:xfrm>
          <a:prstGeom prst="rect">
            <a:avLst/>
          </a:prstGeom>
        </p:spPr>
        <p:txBody>
          <a:bodyPr vert="horz" lIns="91440" tIns="45720" rIns="91440" bIns="45720" rtlCol="0" anchor="b"/>
          <a:lstStyle>
            <a:lvl1pPr algn="r">
              <a:defRPr sz="1200"/>
            </a:lvl1pPr>
          </a:lstStyle>
          <a:p>
            <a:fld id="{B8616C59-4710-44D9-9393-C47BD0C60505}" type="slidenum">
              <a:rPr lang="en-US" smtClean="0"/>
              <a:t>‹#›</a:t>
            </a:fld>
            <a:endParaRPr lang="en-US"/>
          </a:p>
        </p:txBody>
      </p:sp>
    </p:spTree>
    <p:extLst>
      <p:ext uri="{BB962C8B-B14F-4D97-AF65-F5344CB8AC3E}">
        <p14:creationId xmlns:p14="http://schemas.microsoft.com/office/powerpoint/2010/main" val="412115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762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76250"/>
          </a:xfrm>
          <a:prstGeom prst="rect">
            <a:avLst/>
          </a:prstGeom>
        </p:spPr>
        <p:txBody>
          <a:bodyPr vert="horz" lIns="91440" tIns="45720" rIns="91440" bIns="45720" rtlCol="0"/>
          <a:lstStyle>
            <a:lvl1pPr algn="r">
              <a:defRPr sz="1200"/>
            </a:lvl1pPr>
          </a:lstStyle>
          <a:p>
            <a:fld id="{57F43CEA-E077-48A6-810A-DE982895B60C}" type="datetimeFigureOut">
              <a:rPr lang="en-US" smtClean="0"/>
              <a:t>9/19/2017</a:t>
            </a:fld>
            <a:endParaRPr lang="en-US"/>
          </a:p>
        </p:txBody>
      </p:sp>
      <p:sp>
        <p:nvSpPr>
          <p:cNvPr id="4" name="Slide Image Placeholder 3"/>
          <p:cNvSpPr>
            <a:spLocks noGrp="1" noRot="1" noChangeAspect="1"/>
          </p:cNvSpPr>
          <p:nvPr>
            <p:ph type="sldImg" idx="2"/>
          </p:nvPr>
        </p:nvSpPr>
        <p:spPr>
          <a:xfrm>
            <a:off x="1047750" y="714375"/>
            <a:ext cx="4762500" cy="35718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524375"/>
            <a:ext cx="5486400" cy="42862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047097"/>
            <a:ext cx="2971800" cy="476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047097"/>
            <a:ext cx="2971800" cy="476250"/>
          </a:xfrm>
          <a:prstGeom prst="rect">
            <a:avLst/>
          </a:prstGeom>
        </p:spPr>
        <p:txBody>
          <a:bodyPr vert="horz" lIns="91440" tIns="45720" rIns="91440" bIns="45720" rtlCol="0" anchor="b"/>
          <a:lstStyle>
            <a:lvl1pPr algn="r">
              <a:defRPr sz="1200"/>
            </a:lvl1pPr>
          </a:lstStyle>
          <a:p>
            <a:fld id="{160168A1-580D-44B3-8429-403FFBF86DD7}" type="slidenum">
              <a:rPr lang="en-US" smtClean="0"/>
              <a:t>‹#›</a:t>
            </a:fld>
            <a:endParaRPr lang="en-US"/>
          </a:p>
        </p:txBody>
      </p:sp>
    </p:spTree>
    <p:extLst>
      <p:ext uri="{BB962C8B-B14F-4D97-AF65-F5344CB8AC3E}">
        <p14:creationId xmlns:p14="http://schemas.microsoft.com/office/powerpoint/2010/main" val="157393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C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9A2EA88-72BB-453C-A5B9-95E20EC3D917}" type="datetime1">
              <a:rPr lang="en-US" smtClean="0"/>
              <a:t>9/19/2017</a:t>
            </a:fld>
            <a:endParaRPr lang="en-US"/>
          </a:p>
        </p:txBody>
      </p:sp>
      <p:sp>
        <p:nvSpPr>
          <p:cNvPr id="6" name="Slide Number Placeholder 5"/>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3863022005"/>
      </p:ext>
    </p:extLst>
  </p:cSld>
  <p:clrMapOvr>
    <a:masterClrMapping/>
  </p:clrMapOvr>
  <p:transition spd="slow">
    <p:wipe/>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E445A-C806-4E7D-AB2F-18E91562F0A8}" type="datetime1">
              <a:rPr lang="en-US" smtClean="0"/>
              <a:t>9/19/2017</a:t>
            </a:fld>
            <a:endParaRPr lang="en-US"/>
          </a:p>
        </p:txBody>
      </p:sp>
      <p:sp>
        <p:nvSpPr>
          <p:cNvPr id="6" name="Slide Number Placeholder 5"/>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680402741"/>
      </p:ext>
    </p:extLst>
  </p:cSld>
  <p:clrMapOvr>
    <a:masterClrMapping/>
  </p:clrMapOvr>
  <p:transition spd="slow">
    <p:wipe/>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3C5D5-3C57-4616-B69F-C0D5123CFA2A}" type="datetime1">
              <a:rPr lang="en-US" smtClean="0"/>
              <a:t>9/19/2017</a:t>
            </a:fld>
            <a:endParaRPr lang="en-US"/>
          </a:p>
        </p:txBody>
      </p:sp>
      <p:sp>
        <p:nvSpPr>
          <p:cNvPr id="6" name="Slide Number Placeholder 5"/>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2059132939"/>
      </p:ext>
    </p:extLst>
  </p:cSld>
  <p:clrMapOvr>
    <a:masterClrMapping/>
  </p:clrMapOvr>
  <p:transition spd="slow">
    <p:wipe/>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23528" y="1268760"/>
            <a:ext cx="8496944" cy="4968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C1D0847-218E-4694-A7B9-2C42C0C35415}" type="datetime1">
              <a:rPr lang="en-US" smtClean="0"/>
              <a:t>9/19/2017</a:t>
            </a:fld>
            <a:endParaRPr lang="en-US"/>
          </a:p>
        </p:txBody>
      </p:sp>
      <p:sp>
        <p:nvSpPr>
          <p:cNvPr id="6" name="Slide Number Placeholder 5"/>
          <p:cNvSpPr>
            <a:spLocks noGrp="1"/>
          </p:cNvSpPr>
          <p:nvPr>
            <p:ph type="sldNum" sz="quarter" idx="12"/>
          </p:nvPr>
        </p:nvSpPr>
        <p:spPr/>
        <p:txBody>
          <a:bodyPr/>
          <a:lstStyle>
            <a:lvl1pPr algn="ctr">
              <a:defRPr sz="1400" b="1">
                <a:solidFill>
                  <a:schemeClr val="tx1"/>
                </a:solidFill>
              </a:defRPr>
            </a:lvl1pPr>
          </a:lstStyle>
          <a:p>
            <a:fld id="{7C2E0F14-C8CC-4035-8935-92B4E599F6CD}" type="slidenum">
              <a:rPr lang="en-US" smtClean="0"/>
              <a:pPr/>
              <a:t>‹#›</a:t>
            </a:fld>
            <a:endParaRPr lang="en-US" dirty="0"/>
          </a:p>
        </p:txBody>
      </p:sp>
    </p:spTree>
    <p:extLst>
      <p:ext uri="{BB962C8B-B14F-4D97-AF65-F5344CB8AC3E}">
        <p14:creationId xmlns:p14="http://schemas.microsoft.com/office/powerpoint/2010/main" val="763543225"/>
      </p:ext>
    </p:extLst>
  </p:cSld>
  <p:clrMapOvr>
    <a:masterClrMapping/>
  </p:clrMapOvr>
  <p:transition spd="slow">
    <p:wipe/>
    <p:sndAc>
      <p:stSnd>
        <p:snd r:embed="rId1" name="arrow.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5"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heckerboard(across)">
                      <p:cBhvr>
                        <p:cTn dur="500"/>
                        <p:tgtEl>
                          <p:spTgt spid="3"/>
                        </p:tgtEl>
                      </p:cBhvr>
                    </p:animEffect>
                  </p:childTnLst>
                </p:cTn>
              </p:par>
            </p:tnLst>
          </p:tmpl>
          <p:tmpl lvl="2">
            <p:tnLst>
              <p:par>
                <p:cTn presetID="5"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heckerboard(across)">
                      <p:cBhvr>
                        <p:cTn dur="500"/>
                        <p:tgtEl>
                          <p:spTgt spid="3"/>
                        </p:tgtEl>
                      </p:cBhvr>
                    </p:animEffect>
                  </p:childTnLst>
                </p:cTn>
              </p:par>
            </p:tnLst>
          </p:tmpl>
          <p:tmpl lvl="3">
            <p:tnLst>
              <p:par>
                <p:cTn presetID="5"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heckerboard(across)">
                      <p:cBhvr>
                        <p:cTn dur="500"/>
                        <p:tgtEl>
                          <p:spTgt spid="3"/>
                        </p:tgtEl>
                      </p:cBhvr>
                    </p:animEffect>
                  </p:childTnLst>
                </p:cTn>
              </p:par>
            </p:tnLst>
          </p:tmpl>
          <p:tmpl lvl="4">
            <p:tnLst>
              <p:par>
                <p:cTn presetID="5"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heckerboard(across)">
                      <p:cBhvr>
                        <p:cTn dur="500"/>
                        <p:tgtEl>
                          <p:spTgt spid="3"/>
                        </p:tgtEl>
                      </p:cBhvr>
                    </p:animEffect>
                  </p:childTnLst>
                </p:cTn>
              </p:par>
            </p:tnLst>
          </p:tmpl>
          <p:tmpl lvl="5">
            <p:tnLst>
              <p:par>
                <p:cTn presetID="5"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heckerboard(across)">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C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675CF-519B-426E-817A-9C83D94ACB81}" type="datetime1">
              <a:rPr lang="en-US" smtClean="0"/>
              <a:t>9/19/2017</a:t>
            </a:fld>
            <a:endParaRPr lang="en-US"/>
          </a:p>
        </p:txBody>
      </p:sp>
      <p:sp>
        <p:nvSpPr>
          <p:cNvPr id="6" name="Slide Number Placeholder 5"/>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922297112"/>
      </p:ext>
    </p:extLst>
  </p:cSld>
  <p:clrMapOvr>
    <a:masterClrMapping/>
  </p:clrMapOvr>
  <p:transition spd="slow">
    <p:wipe/>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2A0B9-8BE0-4D04-8DFB-4C2BB938B39C}" type="datetime1">
              <a:rPr lang="en-US" smtClean="0"/>
              <a:t>9/19/2017</a:t>
            </a:fld>
            <a:endParaRPr lang="en-US"/>
          </a:p>
        </p:txBody>
      </p:sp>
      <p:sp>
        <p:nvSpPr>
          <p:cNvPr id="7" name="Slide Number Placeholder 6"/>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3197253439"/>
      </p:ext>
    </p:extLst>
  </p:cSld>
  <p:clrMapOvr>
    <a:masterClrMapping/>
  </p:clrMapOvr>
  <p:transition spd="slow">
    <p:wipe/>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581FC-671A-4B8D-91E2-2304467FCBA2}" type="datetime1">
              <a:rPr lang="en-US" smtClean="0"/>
              <a:t>9/19/2017</a:t>
            </a:fld>
            <a:endParaRPr lang="en-US"/>
          </a:p>
        </p:txBody>
      </p:sp>
      <p:sp>
        <p:nvSpPr>
          <p:cNvPr id="9" name="Slide Number Placeholder 8"/>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1166645624"/>
      </p:ext>
    </p:extLst>
  </p:cSld>
  <p:clrMapOvr>
    <a:masterClrMapping/>
  </p:clrMapOvr>
  <p:transition spd="slow">
    <p:wipe/>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33C48-5C73-47FA-B80E-EE55102E5052}" type="datetime1">
              <a:rPr lang="en-US" smtClean="0"/>
              <a:t>9/19/2017</a:t>
            </a:fld>
            <a:endParaRPr lang="en-US"/>
          </a:p>
        </p:txBody>
      </p:sp>
      <p:sp>
        <p:nvSpPr>
          <p:cNvPr id="5" name="Slide Number Placeholder 4"/>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2931760649"/>
      </p:ext>
    </p:extLst>
  </p:cSld>
  <p:clrMapOvr>
    <a:masterClrMapping/>
  </p:clrMapOvr>
  <p:transition spd="slow">
    <p:wipe/>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43A83-BC82-4DF8-88E1-57F2D9DFE884}" type="datetime1">
              <a:rPr lang="en-US" smtClean="0"/>
              <a:t>9/19/2017</a:t>
            </a:fld>
            <a:endParaRPr lang="en-US"/>
          </a:p>
        </p:txBody>
      </p:sp>
      <p:sp>
        <p:nvSpPr>
          <p:cNvPr id="4" name="Slide Number Placeholder 3"/>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2294815897"/>
      </p:ext>
    </p:extLst>
  </p:cSld>
  <p:clrMapOvr>
    <a:masterClrMapping/>
  </p:clrMapOvr>
  <p:transition spd="slow">
    <p:wipe/>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CF3EB-EFA2-4B56-85D4-8BC87B7E5585}" type="datetime1">
              <a:rPr lang="en-US" smtClean="0"/>
              <a:t>9/19/2017</a:t>
            </a:fld>
            <a:endParaRPr lang="en-US"/>
          </a:p>
        </p:txBody>
      </p:sp>
      <p:sp>
        <p:nvSpPr>
          <p:cNvPr id="7" name="Slide Number Placeholder 6"/>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806628977"/>
      </p:ext>
    </p:extLst>
  </p:cSld>
  <p:clrMapOvr>
    <a:masterClrMapping/>
  </p:clrMapOvr>
  <p:transition spd="slow">
    <p:wipe/>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0C0C2-304F-455E-9C18-1DAC22B62A7A}" type="datetime1">
              <a:rPr lang="en-US" smtClean="0"/>
              <a:t>9/19/2017</a:t>
            </a:fld>
            <a:endParaRPr lang="en-US"/>
          </a:p>
        </p:txBody>
      </p:sp>
      <p:sp>
        <p:nvSpPr>
          <p:cNvPr id="7" name="Slide Number Placeholder 6"/>
          <p:cNvSpPr>
            <a:spLocks noGrp="1"/>
          </p:cNvSpPr>
          <p:nvPr>
            <p:ph type="sldNum" sz="quarter" idx="12"/>
          </p:nvPr>
        </p:nvSpPr>
        <p:spPr/>
        <p:txBody>
          <a:bodyPr/>
          <a:lstStyle/>
          <a:p>
            <a:fld id="{7C2E0F14-C8CC-4035-8935-92B4E599F6CD}" type="slidenum">
              <a:rPr lang="en-US" smtClean="0"/>
              <a:t>‹#›</a:t>
            </a:fld>
            <a:endParaRPr lang="en-US"/>
          </a:p>
        </p:txBody>
      </p:sp>
    </p:spTree>
    <p:extLst>
      <p:ext uri="{BB962C8B-B14F-4D97-AF65-F5344CB8AC3E}">
        <p14:creationId xmlns:p14="http://schemas.microsoft.com/office/powerpoint/2010/main" val="631009480"/>
      </p:ext>
    </p:extLst>
  </p:cSld>
  <p:clrMapOvr>
    <a:masterClrMapping/>
  </p:clrMapOvr>
  <p:transition spd="slow">
    <p:wipe/>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7624" y="197768"/>
            <a:ext cx="7632848" cy="8549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3528" y="1196752"/>
            <a:ext cx="8496944" cy="5112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453336"/>
            <a:ext cx="94644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E1619-1C59-4E4F-A849-597FAE7E8EAE}" type="datetime1">
              <a:rPr lang="en-US" smtClean="0"/>
              <a:t>9/19/2017</a:t>
            </a:fld>
            <a:endParaRPr lang="en-US"/>
          </a:p>
        </p:txBody>
      </p:sp>
      <p:sp>
        <p:nvSpPr>
          <p:cNvPr id="6" name="Slide Number Placeholder 5"/>
          <p:cNvSpPr>
            <a:spLocks noGrp="1"/>
          </p:cNvSpPr>
          <p:nvPr>
            <p:ph type="sldNum" sz="quarter" idx="4"/>
          </p:nvPr>
        </p:nvSpPr>
        <p:spPr>
          <a:xfrm>
            <a:off x="8604448" y="6520259"/>
            <a:ext cx="432048" cy="337741"/>
          </a:xfrm>
          <a:prstGeom prst="rect">
            <a:avLst/>
          </a:prstGeom>
        </p:spPr>
        <p:txBody>
          <a:bodyPr vert="horz" lIns="91440" tIns="45720" rIns="91440" bIns="45720" rtlCol="0" anchor="ctr"/>
          <a:lstStyle>
            <a:lvl1pPr algn="r">
              <a:defRPr sz="1400" b="1">
                <a:solidFill>
                  <a:schemeClr val="tx1"/>
                </a:solidFill>
              </a:defRPr>
            </a:lvl1pPr>
          </a:lstStyle>
          <a:p>
            <a:fld id="{7C2E0F14-C8CC-4035-8935-92B4E599F6CD}" type="slidenum">
              <a:rPr lang="en-US" smtClean="0"/>
              <a:pPr/>
              <a:t>‹#›</a:t>
            </a:fld>
            <a:endParaRPr lang="en-US"/>
          </a:p>
        </p:txBody>
      </p:sp>
    </p:spTree>
    <p:extLst>
      <p:ext uri="{BB962C8B-B14F-4D97-AF65-F5344CB8AC3E}">
        <p14:creationId xmlns:p14="http://schemas.microsoft.com/office/powerpoint/2010/main" val="131297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sndAc>
      <p:stSnd>
        <p:snd r:embed="rId13" name="arrow.wav"/>
      </p:stSnd>
    </p:sndAc>
  </p:transition>
  <p:hf hdr="0" dt="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Standard </a:t>
            </a:r>
            <a:r>
              <a:rPr lang="en-US" sz="4400" dirty="0" err="1"/>
              <a:t>dan</a:t>
            </a:r>
            <a:r>
              <a:rPr lang="en-US" sz="4400" dirty="0"/>
              <a:t> </a:t>
            </a:r>
            <a:r>
              <a:rPr lang="en-US" sz="4400" dirty="0" err="1"/>
              <a:t>Frekuensi</a:t>
            </a:r>
            <a:r>
              <a:rPr lang="en-US" sz="4400" dirty="0"/>
              <a:t> </a:t>
            </a:r>
            <a:r>
              <a:rPr lang="en-US" sz="4400" dirty="0" err="1"/>
              <a:t>Wifi</a:t>
            </a:r>
            <a:endParaRPr lang="en-US" sz="4400" dirty="0"/>
          </a:p>
        </p:txBody>
      </p:sp>
      <p:sp>
        <p:nvSpPr>
          <p:cNvPr id="3" name="Subtitle 2"/>
          <p:cNvSpPr>
            <a:spLocks noGrp="1"/>
          </p:cNvSpPr>
          <p:nvPr>
            <p:ph type="subTitle" idx="1"/>
          </p:nvPr>
        </p:nvSpPr>
        <p:spPr>
          <a:xfrm>
            <a:off x="1371600" y="5013176"/>
            <a:ext cx="6400800" cy="625624"/>
          </a:xfrm>
        </p:spPr>
        <p:txBody>
          <a:bodyPr>
            <a:normAutofit/>
          </a:bodyPr>
          <a:lstStyle/>
          <a:p>
            <a:r>
              <a:rPr lang="en-US" dirty="0" smtClean="0"/>
              <a:t>Agus Prihanto, S.T., </a:t>
            </a:r>
            <a:r>
              <a:rPr lang="en-US" dirty="0" err="1" smtClean="0"/>
              <a:t>M.Kom</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t>1</a:t>
            </a:fld>
            <a:endParaRPr lang="en-US"/>
          </a:p>
        </p:txBody>
      </p:sp>
    </p:spTree>
    <p:extLst>
      <p:ext uri="{BB962C8B-B14F-4D97-AF65-F5344CB8AC3E}">
        <p14:creationId xmlns:p14="http://schemas.microsoft.com/office/powerpoint/2010/main" val="1140351704"/>
      </p:ext>
    </p:extLst>
  </p:cSld>
  <p:clrMapOvr>
    <a:masterClrMapping/>
  </p:clrMapOvr>
  <p:transition spd="slow">
    <p:wipe/>
    <p:sndAc>
      <p:stSnd>
        <p:snd r:embed="rId2" name="arrow.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Perbandingan</a:t>
            </a:r>
            <a:r>
              <a:rPr lang="en-US" dirty="0" smtClean="0"/>
              <a:t> </a:t>
            </a:r>
            <a:r>
              <a:rPr lang="en-US" dirty="0" err="1" smtClean="0"/>
              <a:t>Panjang</a:t>
            </a:r>
            <a:r>
              <a:rPr lang="en-US" dirty="0" smtClean="0"/>
              <a:t> </a:t>
            </a:r>
            <a:r>
              <a:rPr lang="en-US" dirty="0" err="1" smtClean="0"/>
              <a:t>Gelombang</a:t>
            </a:r>
            <a:endParaRPr lang="id-ID"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340768"/>
            <a:ext cx="7551471" cy="3956502"/>
          </a:xfrm>
        </p:spPr>
      </p:pic>
      <p:sp>
        <p:nvSpPr>
          <p:cNvPr id="4" name="Slide Number Placeholder 3"/>
          <p:cNvSpPr>
            <a:spLocks noGrp="1"/>
          </p:cNvSpPr>
          <p:nvPr>
            <p:ph type="sldNum" sz="quarter" idx="12"/>
          </p:nvPr>
        </p:nvSpPr>
        <p:spPr/>
        <p:txBody>
          <a:bodyPr/>
          <a:lstStyle/>
          <a:p>
            <a:fld id="{7C2E0F14-C8CC-4035-8935-92B4E599F6CD}" type="slidenum">
              <a:rPr lang="en-US" smtClean="0"/>
              <a:pPr/>
              <a:t>10</a:t>
            </a:fld>
            <a:endParaRPr lang="en-US" dirty="0"/>
          </a:p>
        </p:txBody>
      </p:sp>
    </p:spTree>
    <p:extLst>
      <p:ext uri="{BB962C8B-B14F-4D97-AF65-F5344CB8AC3E}">
        <p14:creationId xmlns:p14="http://schemas.microsoft.com/office/powerpoint/2010/main" val="277352946"/>
      </p:ext>
    </p:extLst>
  </p:cSld>
  <p:clrMapOvr>
    <a:masterClrMapping/>
  </p:clrMapOvr>
  <p:transition spd="slow">
    <p:wipe/>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Frekuensi</a:t>
            </a:r>
            <a:r>
              <a:rPr lang="en-US" dirty="0" smtClean="0"/>
              <a:t> </a:t>
            </a:r>
            <a:r>
              <a:rPr lang="en-US" dirty="0" err="1" smtClean="0"/>
              <a:t>Berdasarkan</a:t>
            </a:r>
            <a:r>
              <a:rPr lang="en-US" dirty="0" smtClean="0"/>
              <a:t> Card</a:t>
            </a:r>
            <a:endParaRPr lang="id-ID" dirty="0"/>
          </a:p>
        </p:txBody>
      </p:sp>
      <p:sp>
        <p:nvSpPr>
          <p:cNvPr id="3" name="Content Placeholder 2"/>
          <p:cNvSpPr>
            <a:spLocks noGrp="1"/>
          </p:cNvSpPr>
          <p:nvPr>
            <p:ph idx="1"/>
          </p:nvPr>
        </p:nvSpPr>
        <p:spPr/>
        <p:txBody>
          <a:bodyPr/>
          <a:lstStyle/>
          <a:p>
            <a:r>
              <a:rPr lang="en-US" dirty="0" smtClean="0"/>
              <a:t>Chipset Atheros A/B/G </a:t>
            </a:r>
            <a:r>
              <a:rPr lang="en-US" dirty="0" err="1" smtClean="0"/>
              <a:t>biasanya</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pada</a:t>
            </a:r>
            <a:r>
              <a:rPr lang="en-US" dirty="0" smtClean="0"/>
              <a:t> </a:t>
            </a:r>
            <a:r>
              <a:rPr lang="en-US" dirty="0" err="1" smtClean="0"/>
              <a:t>frekuensi</a:t>
            </a:r>
            <a:endParaRPr lang="en-US" dirty="0" smtClean="0"/>
          </a:p>
          <a:p>
            <a:pPr lvl="1"/>
            <a:r>
              <a:rPr lang="en-US" dirty="0" smtClean="0"/>
              <a:t>Band </a:t>
            </a:r>
            <a:r>
              <a:rPr lang="en-US" dirty="0" err="1" smtClean="0"/>
              <a:t>2GHz</a:t>
            </a:r>
            <a:r>
              <a:rPr lang="en-US" dirty="0" smtClean="0"/>
              <a:t> : 2192-2539  MHz</a:t>
            </a:r>
          </a:p>
          <a:p>
            <a:pPr lvl="1"/>
            <a:r>
              <a:rPr lang="en-US" dirty="0" smtClean="0"/>
              <a:t>Band </a:t>
            </a:r>
            <a:r>
              <a:rPr lang="en-US" dirty="0" err="1" smtClean="0"/>
              <a:t>5GHz</a:t>
            </a:r>
            <a:r>
              <a:rPr lang="en-US" dirty="0" smtClean="0"/>
              <a:t> : 4920-6100 MHz</a:t>
            </a:r>
          </a:p>
          <a:p>
            <a:r>
              <a:rPr lang="en-US" dirty="0" smtClean="0"/>
              <a:t>Chipset Atheros N </a:t>
            </a:r>
            <a:r>
              <a:rPr lang="en-US" dirty="0" err="1" smtClean="0"/>
              <a:t>Biasanya</a:t>
            </a:r>
            <a:r>
              <a:rPr lang="en-US" dirty="0" smtClean="0"/>
              <a:t> </a:t>
            </a:r>
            <a:r>
              <a:rPr lang="en-US" dirty="0" err="1" smtClean="0"/>
              <a:t>dapa</a:t>
            </a:r>
            <a:r>
              <a:rPr lang="en-US" dirty="0" smtClean="0"/>
              <a:t> </a:t>
            </a:r>
            <a:r>
              <a:rPr lang="en-US" dirty="0" err="1" smtClean="0"/>
              <a:t>digunakan</a:t>
            </a:r>
            <a:r>
              <a:rPr lang="en-US" dirty="0" smtClean="0"/>
              <a:t> </a:t>
            </a:r>
            <a:r>
              <a:rPr lang="en-US" dirty="0" err="1" smtClean="0"/>
              <a:t>pada</a:t>
            </a:r>
            <a:r>
              <a:rPr lang="en-US" dirty="0" smtClean="0"/>
              <a:t> </a:t>
            </a:r>
            <a:r>
              <a:rPr lang="en-US" dirty="0" err="1" smtClean="0"/>
              <a:t>frekuensi</a:t>
            </a:r>
            <a:endParaRPr lang="en-US" dirty="0" smtClean="0"/>
          </a:p>
          <a:p>
            <a:pPr lvl="1"/>
            <a:r>
              <a:rPr lang="en-US" dirty="0"/>
              <a:t>Band </a:t>
            </a:r>
            <a:r>
              <a:rPr lang="en-US" dirty="0" err="1"/>
              <a:t>2GHz</a:t>
            </a:r>
            <a:r>
              <a:rPr lang="en-US" dirty="0"/>
              <a:t> : 2192-2539  MHz</a:t>
            </a:r>
          </a:p>
          <a:p>
            <a:pPr lvl="1"/>
            <a:r>
              <a:rPr lang="en-US" dirty="0"/>
              <a:t>Band </a:t>
            </a:r>
            <a:r>
              <a:rPr lang="en-US" dirty="0" err="1"/>
              <a:t>5GHz</a:t>
            </a:r>
            <a:r>
              <a:rPr lang="en-US" dirty="0"/>
              <a:t> : </a:t>
            </a:r>
            <a:r>
              <a:rPr lang="en-US" dirty="0" smtClean="0"/>
              <a:t>4800-6075 </a:t>
            </a:r>
            <a:r>
              <a:rPr lang="en-US" dirty="0"/>
              <a:t>MHz</a:t>
            </a:r>
          </a:p>
        </p:txBody>
      </p:sp>
      <p:sp>
        <p:nvSpPr>
          <p:cNvPr id="4" name="Slide Number Placeholder 3"/>
          <p:cNvSpPr>
            <a:spLocks noGrp="1"/>
          </p:cNvSpPr>
          <p:nvPr>
            <p:ph type="sldNum" sz="quarter" idx="12"/>
          </p:nvPr>
        </p:nvSpPr>
        <p:spPr/>
        <p:txBody>
          <a:bodyPr/>
          <a:lstStyle/>
          <a:p>
            <a:fld id="{7C2E0F14-C8CC-4035-8935-92B4E599F6CD}" type="slidenum">
              <a:rPr lang="en-US" smtClean="0"/>
              <a:pPr/>
              <a:t>11</a:t>
            </a:fld>
            <a:endParaRPr lang="en-US" dirty="0"/>
          </a:p>
        </p:txBody>
      </p:sp>
    </p:spTree>
    <p:extLst>
      <p:ext uri="{BB962C8B-B14F-4D97-AF65-F5344CB8AC3E}">
        <p14:creationId xmlns:p14="http://schemas.microsoft.com/office/powerpoint/2010/main" val="3622206052"/>
      </p:ext>
    </p:extLst>
  </p:cSld>
  <p:clrMapOvr>
    <a:masterClrMapping/>
  </p:clrMapOvr>
  <p:transition spd="slow">
    <p:wipe/>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Interference</a:t>
            </a:r>
            <a:endParaRPr lang="id-ID"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850" y="1268760"/>
            <a:ext cx="8496300" cy="4542764"/>
          </a:xfrm>
        </p:spPr>
      </p:pic>
      <p:sp>
        <p:nvSpPr>
          <p:cNvPr id="4" name="Slide Number Placeholder 3"/>
          <p:cNvSpPr>
            <a:spLocks noGrp="1"/>
          </p:cNvSpPr>
          <p:nvPr>
            <p:ph type="sldNum" sz="quarter" idx="12"/>
          </p:nvPr>
        </p:nvSpPr>
        <p:spPr/>
        <p:txBody>
          <a:bodyPr/>
          <a:lstStyle/>
          <a:p>
            <a:fld id="{7C2E0F14-C8CC-4035-8935-92B4E599F6CD}" type="slidenum">
              <a:rPr lang="en-US" smtClean="0"/>
              <a:pPr/>
              <a:t>12</a:t>
            </a:fld>
            <a:endParaRPr lang="en-US" dirty="0"/>
          </a:p>
        </p:txBody>
      </p:sp>
    </p:spTree>
    <p:extLst>
      <p:ext uri="{BB962C8B-B14F-4D97-AF65-F5344CB8AC3E}">
        <p14:creationId xmlns:p14="http://schemas.microsoft.com/office/powerpoint/2010/main" val="2296913039"/>
      </p:ext>
    </p:extLst>
  </p:cSld>
  <p:clrMapOvr>
    <a:masterClrMapping/>
  </p:clrMapOvr>
  <p:transition spd="slow">
    <p:wipe/>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a:t>
            </a:r>
            <a:r>
              <a:rPr lang="en-US" dirty="0" err="1" smtClean="0"/>
              <a:t>Analizer</a:t>
            </a:r>
            <a:r>
              <a:rPr lang="en-US" dirty="0" smtClean="0"/>
              <a:t> Interference</a:t>
            </a:r>
            <a:endParaRPr lang="id-ID"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1232756"/>
            <a:ext cx="4680520" cy="2340260"/>
          </a:xfrm>
        </p:spPr>
      </p:pic>
      <p:sp>
        <p:nvSpPr>
          <p:cNvPr id="4" name="Slide Number Placeholder 3"/>
          <p:cNvSpPr>
            <a:spLocks noGrp="1"/>
          </p:cNvSpPr>
          <p:nvPr>
            <p:ph type="sldNum" sz="quarter" idx="12"/>
          </p:nvPr>
        </p:nvSpPr>
        <p:spPr/>
        <p:txBody>
          <a:bodyPr/>
          <a:lstStyle/>
          <a:p>
            <a:fld id="{7C2E0F14-C8CC-4035-8935-92B4E599F6CD}" type="slidenum">
              <a:rPr lang="en-US" smtClean="0"/>
              <a:pPr/>
              <a:t>13</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53036"/>
            <a:ext cx="4680520" cy="2340260"/>
          </a:xfrm>
          <a:prstGeom prst="rect">
            <a:avLst/>
          </a:prstGeom>
        </p:spPr>
      </p:pic>
      <p:sp>
        <p:nvSpPr>
          <p:cNvPr id="7" name="Rectangle 6"/>
          <p:cNvSpPr/>
          <p:nvPr/>
        </p:nvSpPr>
        <p:spPr>
          <a:xfrm>
            <a:off x="5436096" y="1196752"/>
            <a:ext cx="3240360" cy="1754326"/>
          </a:xfrm>
          <a:prstGeom prst="rect">
            <a:avLst/>
          </a:prstGeom>
        </p:spPr>
        <p:txBody>
          <a:bodyPr wrap="square">
            <a:spAutoFit/>
          </a:bodyPr>
          <a:lstStyle/>
          <a:p>
            <a:pPr marL="185738" indent="-185738">
              <a:buFont typeface="Arial" panose="020B0604020202020204" pitchFamily="34" charset="0"/>
              <a:buChar char="•"/>
            </a:pPr>
            <a:r>
              <a:rPr lang="en-US" dirty="0" smtClean="0"/>
              <a:t>K</a:t>
            </a:r>
            <a:r>
              <a:rPr lang="id-ID" dirty="0" smtClean="0"/>
              <a:t>ualitas </a:t>
            </a:r>
            <a:r>
              <a:rPr lang="id-ID" dirty="0"/>
              <a:t>AP tergatung dari selisih ketinggian amplitudo AP kita dengan AP yang </a:t>
            </a:r>
            <a:r>
              <a:rPr lang="id-ID" dirty="0" smtClean="0"/>
              <a:t>lain</a:t>
            </a:r>
            <a:endParaRPr lang="en-US" dirty="0" smtClean="0"/>
          </a:p>
          <a:p>
            <a:pPr marL="185738" indent="-185738">
              <a:buFont typeface="Arial" panose="020B0604020202020204" pitchFamily="34" charset="0"/>
              <a:buChar char="•"/>
            </a:pPr>
            <a:r>
              <a:rPr lang="en-US" dirty="0" smtClean="0"/>
              <a:t>Yang </a:t>
            </a:r>
            <a:r>
              <a:rPr lang="en-US" dirty="0" err="1" smtClean="0"/>
              <a:t>terbaik</a:t>
            </a:r>
            <a:r>
              <a:rPr lang="en-US" dirty="0" smtClean="0"/>
              <a:t> </a:t>
            </a:r>
            <a:r>
              <a:rPr lang="en-US" dirty="0" err="1" smtClean="0"/>
              <a:t>adalah</a:t>
            </a:r>
            <a:r>
              <a:rPr lang="en-US" dirty="0" smtClean="0"/>
              <a:t> AP clear channel </a:t>
            </a:r>
            <a:r>
              <a:rPr lang="en-US" dirty="0" err="1" smtClean="0"/>
              <a:t>dengan</a:t>
            </a:r>
            <a:r>
              <a:rPr lang="en-US" dirty="0" smtClean="0"/>
              <a:t> </a:t>
            </a:r>
            <a:r>
              <a:rPr lang="en-US" dirty="0" err="1" smtClean="0"/>
              <a:t>ketinggian</a:t>
            </a:r>
            <a:r>
              <a:rPr lang="en-US" dirty="0" smtClean="0"/>
              <a:t> </a:t>
            </a:r>
            <a:r>
              <a:rPr lang="en-US" dirty="0" err="1" smtClean="0"/>
              <a:t>Amplitudo</a:t>
            </a:r>
            <a:r>
              <a:rPr lang="en-US" dirty="0" smtClean="0"/>
              <a:t> yang </a:t>
            </a:r>
            <a:r>
              <a:rPr lang="en-US" dirty="0" err="1" smtClean="0"/>
              <a:t>cukup</a:t>
            </a:r>
            <a:endParaRPr lang="id-ID" dirty="0"/>
          </a:p>
        </p:txBody>
      </p:sp>
    </p:spTree>
    <p:extLst>
      <p:ext uri="{BB962C8B-B14F-4D97-AF65-F5344CB8AC3E}">
        <p14:creationId xmlns:p14="http://schemas.microsoft.com/office/powerpoint/2010/main" val="2414414395"/>
      </p:ext>
    </p:extLst>
  </p:cSld>
  <p:clrMapOvr>
    <a:masterClrMapping/>
  </p:clrMapOvr>
  <p:transition spd="slow">
    <p:wipe/>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di </a:t>
            </a:r>
            <a:r>
              <a:rPr lang="en-US" dirty="0" err="1" smtClean="0"/>
              <a:t>Mikrotik</a:t>
            </a:r>
            <a:endParaRPr lang="id-ID"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628800"/>
            <a:ext cx="6688384" cy="4464496"/>
          </a:xfrm>
        </p:spPr>
      </p:pic>
      <p:sp>
        <p:nvSpPr>
          <p:cNvPr id="4" name="Slide Number Placeholder 3"/>
          <p:cNvSpPr>
            <a:spLocks noGrp="1"/>
          </p:cNvSpPr>
          <p:nvPr>
            <p:ph type="sldNum" sz="quarter" idx="12"/>
          </p:nvPr>
        </p:nvSpPr>
        <p:spPr/>
        <p:txBody>
          <a:bodyPr/>
          <a:lstStyle/>
          <a:p>
            <a:fld id="{7C2E0F14-C8CC-4035-8935-92B4E599F6CD}" type="slidenum">
              <a:rPr lang="en-US" smtClean="0"/>
              <a:pPr/>
              <a:t>14</a:t>
            </a:fld>
            <a:endParaRPr lang="en-US" dirty="0"/>
          </a:p>
        </p:txBody>
      </p:sp>
    </p:spTree>
    <p:extLst>
      <p:ext uri="{BB962C8B-B14F-4D97-AF65-F5344CB8AC3E}">
        <p14:creationId xmlns:p14="http://schemas.microsoft.com/office/powerpoint/2010/main" val="2219027375"/>
      </p:ext>
    </p:extLst>
  </p:cSld>
  <p:clrMapOvr>
    <a:masterClrMapping/>
  </p:clrMapOvr>
  <p:transition spd="slow">
    <p:wipe/>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a:t>
            </a:r>
            <a:endParaRPr lang="id-ID" dirty="0"/>
          </a:p>
        </p:txBody>
      </p:sp>
      <p:sp>
        <p:nvSpPr>
          <p:cNvPr id="3" name="Content Placeholder 2"/>
          <p:cNvSpPr>
            <a:spLocks noGrp="1"/>
          </p:cNvSpPr>
          <p:nvPr>
            <p:ph idx="1"/>
          </p:nvPr>
        </p:nvSpPr>
        <p:spPr/>
        <p:txBody>
          <a:bodyPr>
            <a:noAutofit/>
          </a:bodyPr>
          <a:lstStyle/>
          <a:p>
            <a:pPr marL="0" indent="0">
              <a:buNone/>
            </a:pPr>
            <a:r>
              <a:rPr lang="en-US" sz="1800" dirty="0" smtClean="0"/>
              <a:t>Di </a:t>
            </a:r>
            <a:r>
              <a:rPr lang="en-US" sz="1800" dirty="0" err="1" smtClean="0"/>
              <a:t>mikrotik</a:t>
            </a:r>
            <a:r>
              <a:rPr lang="en-US" sz="1800" dirty="0" smtClean="0"/>
              <a:t> </a:t>
            </a:r>
            <a:r>
              <a:rPr lang="en-US" sz="1800" dirty="0" err="1" smtClean="0"/>
              <a:t>ada</a:t>
            </a:r>
            <a:r>
              <a:rPr lang="en-US" sz="1800" dirty="0" smtClean="0"/>
              <a:t> </a:t>
            </a:r>
            <a:r>
              <a:rPr lang="en-US" sz="1800" dirty="0" err="1" smtClean="0"/>
              <a:t>beberpa</a:t>
            </a:r>
            <a:r>
              <a:rPr lang="en-US" sz="1800" dirty="0" smtClean="0"/>
              <a:t> </a:t>
            </a:r>
            <a:r>
              <a:rPr lang="en-US" sz="1800" dirty="0" err="1" smtClean="0"/>
              <a:t>pilihan</a:t>
            </a:r>
            <a:r>
              <a:rPr lang="en-US" sz="1800" dirty="0" smtClean="0"/>
              <a:t> band </a:t>
            </a:r>
            <a:r>
              <a:rPr lang="en-US" sz="1800" dirty="0" err="1" smtClean="0"/>
              <a:t>yaitu</a:t>
            </a:r>
            <a:r>
              <a:rPr lang="en-US" sz="1800" dirty="0" smtClean="0"/>
              <a:t> :</a:t>
            </a:r>
          </a:p>
          <a:p>
            <a:pPr marL="185738" lvl="1" indent="-185738"/>
            <a:r>
              <a:rPr lang="id-ID" sz="1600" b="1" dirty="0"/>
              <a:t>2Ghz-b</a:t>
            </a:r>
            <a:r>
              <a:rPr lang="id-ID" sz="1600" dirty="0"/>
              <a:t>, bekerja di frekuensi 2,4Ghz. Menggunakan protokol 802.11b dengan data rate maksimum 11 Mbit/s. </a:t>
            </a:r>
            <a:endParaRPr lang="en-US" sz="1600" dirty="0" smtClean="0"/>
          </a:p>
          <a:p>
            <a:pPr marL="185738" lvl="1" indent="-185738"/>
            <a:r>
              <a:rPr lang="id-ID" sz="1600" b="1" dirty="0" smtClean="0"/>
              <a:t>2Ghz-b/g</a:t>
            </a:r>
            <a:r>
              <a:rPr lang="id-ID" sz="1600" dirty="0"/>
              <a:t>, juga bekerja di frekuensi 2,4Ghz. Menggunakan protokol 802.11b dan 802.11g. protokol 802.11g hampir sama seperti 802.11b akan tetapi melakukan transmisi dengan basis OFDM seperti 802.11a sehingga protokol 802.11g bisa mencapai 54 Mbit/s.</a:t>
            </a:r>
          </a:p>
          <a:p>
            <a:pPr marL="185738" lvl="1" indent="-185738"/>
            <a:r>
              <a:rPr lang="id-ID" sz="1600" b="1" dirty="0"/>
              <a:t>2Ghz-b/g/n</a:t>
            </a:r>
            <a:r>
              <a:rPr lang="id-ID" sz="1600" dirty="0"/>
              <a:t>, bekerja di frekuensi 2,4Ghz. Menggunakan protokol 802.11b, 802.11g dan 802.11n. Pengembangan dari standart protokol 802.11, ditambah dengan kemampuan multiple-input multiple-output (MIMO). Dengan tambahan fitur MIMO ini, secara teori maksimal data rate yang bisa dicapai adalah 300 Mbit/s. </a:t>
            </a:r>
            <a:endParaRPr lang="en-US" sz="1600" dirty="0" smtClean="0"/>
          </a:p>
          <a:p>
            <a:pPr marL="185738" lvl="1" indent="-185738"/>
            <a:r>
              <a:rPr lang="id-ID" sz="1600" b="1" dirty="0" smtClean="0"/>
              <a:t>2Ghz-only </a:t>
            </a:r>
            <a:r>
              <a:rPr lang="id-ID" sz="1600" b="1" dirty="0"/>
              <a:t>G</a:t>
            </a:r>
            <a:r>
              <a:rPr lang="id-ID" sz="1600" dirty="0"/>
              <a:t>, bekerja di frekuensi 2,4Ghz, hanya menggunakan protokol  802.11g. </a:t>
            </a:r>
            <a:endParaRPr lang="en-US" sz="1600" dirty="0" smtClean="0"/>
          </a:p>
          <a:p>
            <a:pPr marL="185738" lvl="1" indent="-185738"/>
            <a:r>
              <a:rPr lang="id-ID" sz="1600" b="1" dirty="0" smtClean="0"/>
              <a:t>Ghz-only </a:t>
            </a:r>
            <a:r>
              <a:rPr lang="id-ID" sz="1600" b="1" dirty="0"/>
              <a:t>N</a:t>
            </a:r>
            <a:r>
              <a:rPr lang="id-ID" sz="1600" dirty="0"/>
              <a:t>, bekerja di frekuensi 2,4Ghz, hanya menggunakan protokol  802.11n.</a:t>
            </a:r>
          </a:p>
          <a:p>
            <a:pPr marL="185738" lvl="1" indent="-185738"/>
            <a:r>
              <a:rPr lang="id-ID" sz="1600" b="1" dirty="0"/>
              <a:t>5Ghz-a</a:t>
            </a:r>
            <a:r>
              <a:rPr lang="id-ID" sz="1600" dirty="0"/>
              <a:t>, bekerja di frekuensi 5 Ghz. Menggunakan protokol 802.11a, maximum data rate yang bisa dicapai adalah 54 Mbit/s. </a:t>
            </a:r>
            <a:endParaRPr lang="en-US" sz="1600" dirty="0" smtClean="0"/>
          </a:p>
          <a:p>
            <a:pPr marL="185738" lvl="1" indent="-185738"/>
            <a:r>
              <a:rPr lang="id-ID" sz="1600" b="1" dirty="0" smtClean="0"/>
              <a:t>5Ghz-a/n</a:t>
            </a:r>
            <a:r>
              <a:rPr lang="id-ID" sz="1600" dirty="0"/>
              <a:t>, bekerja di frekuensi 5 Ghz. Menggunakan protokol 802.11a dan 802.11n. </a:t>
            </a:r>
            <a:endParaRPr lang="en-US" sz="1600" dirty="0" smtClean="0"/>
          </a:p>
          <a:p>
            <a:pPr marL="185738" lvl="1" indent="-185738"/>
            <a:r>
              <a:rPr lang="id-ID" sz="1600" b="1" dirty="0" smtClean="0"/>
              <a:t>5Ghz-only </a:t>
            </a:r>
            <a:r>
              <a:rPr lang="id-ID" sz="1600" b="1" dirty="0"/>
              <a:t>N</a:t>
            </a:r>
            <a:r>
              <a:rPr lang="id-ID" sz="1600" dirty="0"/>
              <a:t>, bekerja di frekuensi 5 Ghz dan hanya menggunakan protokol  802.11n</a:t>
            </a:r>
            <a:r>
              <a:rPr lang="id-ID" sz="1600" dirty="0" smtClean="0"/>
              <a:t>.</a:t>
            </a:r>
            <a:endParaRPr lang="id-ID" sz="1600"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15</a:t>
            </a:fld>
            <a:endParaRPr lang="en-US" dirty="0"/>
          </a:p>
        </p:txBody>
      </p:sp>
    </p:spTree>
    <p:extLst>
      <p:ext uri="{BB962C8B-B14F-4D97-AF65-F5344CB8AC3E}">
        <p14:creationId xmlns:p14="http://schemas.microsoft.com/office/powerpoint/2010/main" val="1342558479"/>
      </p:ext>
    </p:extLst>
  </p:cSld>
  <p:clrMapOvr>
    <a:masterClrMapping/>
  </p:clrMapOvr>
  <p:transition spd="slow">
    <p:wipe/>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Width</a:t>
            </a:r>
            <a:endParaRPr lang="id-ID" dirty="0"/>
          </a:p>
        </p:txBody>
      </p:sp>
      <p:sp>
        <p:nvSpPr>
          <p:cNvPr id="3" name="Content Placeholder 2"/>
          <p:cNvSpPr>
            <a:spLocks noGrp="1"/>
          </p:cNvSpPr>
          <p:nvPr>
            <p:ph idx="1"/>
          </p:nvPr>
        </p:nvSpPr>
        <p:spPr/>
        <p:txBody>
          <a:bodyPr/>
          <a:lstStyle/>
          <a:p>
            <a:r>
              <a:rPr lang="en-US" dirty="0" smtClean="0"/>
              <a:t>Normal channel </a:t>
            </a:r>
            <a:r>
              <a:rPr lang="en-US" dirty="0" err="1" smtClean="0"/>
              <a:t>adalah</a:t>
            </a:r>
            <a:r>
              <a:rPr lang="en-US" dirty="0" smtClean="0"/>
              <a:t> 20 </a:t>
            </a:r>
            <a:r>
              <a:rPr lang="en-US" dirty="0" err="1" smtClean="0"/>
              <a:t>Mhz</a:t>
            </a:r>
            <a:r>
              <a:rPr lang="en-US" dirty="0" smtClean="0"/>
              <a:t> (riel 22 </a:t>
            </a:r>
            <a:r>
              <a:rPr lang="en-US" dirty="0" err="1" smtClean="0"/>
              <a:t>Mhz</a:t>
            </a:r>
            <a:r>
              <a:rPr lang="en-US" dirty="0" smtClean="0"/>
              <a:t>)</a:t>
            </a:r>
          </a:p>
          <a:p>
            <a:r>
              <a:rPr lang="en-US" dirty="0" err="1" smtClean="0"/>
              <a:t>Semakin</a:t>
            </a:r>
            <a:r>
              <a:rPr lang="en-US" dirty="0" smtClean="0"/>
              <a:t> </a:t>
            </a:r>
            <a:r>
              <a:rPr lang="en-US" dirty="0" err="1" smtClean="0"/>
              <a:t>lebar</a:t>
            </a:r>
            <a:r>
              <a:rPr lang="en-US" dirty="0" smtClean="0"/>
              <a:t> channel </a:t>
            </a:r>
            <a:r>
              <a:rPr lang="en-US" dirty="0" err="1" smtClean="0"/>
              <a:t>semakin</a:t>
            </a:r>
            <a:r>
              <a:rPr lang="en-US" dirty="0" smtClean="0"/>
              <a:t> </a:t>
            </a:r>
            <a:r>
              <a:rPr lang="en-US" dirty="0" err="1" smtClean="0"/>
              <a:t>besar</a:t>
            </a:r>
            <a:r>
              <a:rPr lang="en-US" dirty="0" smtClean="0"/>
              <a:t> throughput </a:t>
            </a:r>
            <a:r>
              <a:rPr lang="en-US" dirty="0" err="1" smtClean="0"/>
              <a:t>bandwith</a:t>
            </a:r>
            <a:r>
              <a:rPr lang="en-US" dirty="0" smtClean="0"/>
              <a:t> yang </a:t>
            </a:r>
            <a:r>
              <a:rPr lang="en-US" dirty="0" err="1" smtClean="0"/>
              <a:t>dapat</a:t>
            </a:r>
            <a:r>
              <a:rPr lang="en-US" dirty="0" smtClean="0"/>
              <a:t> </a:t>
            </a:r>
            <a:r>
              <a:rPr lang="en-US" dirty="0" err="1" smtClean="0"/>
              <a:t>disalurkan</a:t>
            </a:r>
            <a:r>
              <a:rPr lang="en-US" dirty="0" smtClean="0"/>
              <a:t> </a:t>
            </a:r>
            <a:r>
              <a:rPr lang="en-US" dirty="0" err="1" smtClean="0"/>
              <a:t>namun</a:t>
            </a:r>
            <a:r>
              <a:rPr lang="en-US" dirty="0" smtClean="0"/>
              <a:t> </a:t>
            </a:r>
            <a:r>
              <a:rPr lang="en-US" dirty="0" err="1" smtClean="0"/>
              <a:t>beresiko</a:t>
            </a:r>
            <a:r>
              <a:rPr lang="en-US" dirty="0" smtClean="0"/>
              <a:t> </a:t>
            </a:r>
            <a:r>
              <a:rPr lang="en-US" dirty="0" err="1" smtClean="0"/>
              <a:t>lebih</a:t>
            </a:r>
            <a:r>
              <a:rPr lang="en-US" dirty="0" smtClean="0"/>
              <a:t> </a:t>
            </a:r>
            <a:r>
              <a:rPr lang="en-US" dirty="0" err="1" smtClean="0"/>
              <a:t>besar</a:t>
            </a:r>
            <a:r>
              <a:rPr lang="en-US" dirty="0" smtClean="0"/>
              <a:t> </a:t>
            </a:r>
            <a:r>
              <a:rPr lang="en-US" dirty="0" err="1" smtClean="0"/>
              <a:t>interferensi</a:t>
            </a:r>
            <a:r>
              <a:rPr lang="en-US" dirty="0" smtClean="0"/>
              <a:t> </a:t>
            </a:r>
            <a:r>
              <a:rPr lang="en-US" dirty="0" err="1" smtClean="0"/>
              <a:t>dan</a:t>
            </a:r>
            <a:r>
              <a:rPr lang="en-US" dirty="0" smtClean="0"/>
              <a:t> </a:t>
            </a:r>
            <a:r>
              <a:rPr lang="en-US" dirty="0" err="1" smtClean="0"/>
              <a:t>begitu</a:t>
            </a:r>
            <a:r>
              <a:rPr lang="en-US" dirty="0" smtClean="0"/>
              <a:t> </a:t>
            </a:r>
            <a:r>
              <a:rPr lang="en-US" dirty="0" err="1" smtClean="0"/>
              <a:t>sebaliknya</a:t>
            </a:r>
            <a:r>
              <a:rPr lang="en-US" dirty="0" smtClean="0"/>
              <a:t>.</a:t>
            </a:r>
            <a:endParaRPr lang="id-ID"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16</a:t>
            </a:fld>
            <a:endParaRPr lang="en-US" dirty="0"/>
          </a:p>
        </p:txBody>
      </p:sp>
    </p:spTree>
    <p:extLst>
      <p:ext uri="{BB962C8B-B14F-4D97-AF65-F5344CB8AC3E}">
        <p14:creationId xmlns:p14="http://schemas.microsoft.com/office/powerpoint/2010/main" val="2585745913"/>
      </p:ext>
    </p:extLst>
  </p:cSld>
  <p:clrMapOvr>
    <a:masterClrMapping/>
  </p:clrMapOvr>
  <p:transition spd="slow">
    <p:wipe/>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Frekuensi</a:t>
            </a:r>
            <a:endParaRPr lang="id-ID" dirty="0"/>
          </a:p>
        </p:txBody>
      </p:sp>
      <p:sp>
        <p:nvSpPr>
          <p:cNvPr id="3" name="Content Placeholder 2"/>
          <p:cNvSpPr>
            <a:spLocks noGrp="1"/>
          </p:cNvSpPr>
          <p:nvPr>
            <p:ph idx="1"/>
          </p:nvPr>
        </p:nvSpPr>
        <p:spPr/>
        <p:txBody>
          <a:bodyPr/>
          <a:lstStyle/>
          <a:p>
            <a:r>
              <a:rPr lang="en-US" dirty="0" err="1" smtClean="0"/>
              <a:t>Adalah</a:t>
            </a:r>
            <a:r>
              <a:rPr lang="en-US" dirty="0" smtClean="0"/>
              <a:t> </a:t>
            </a:r>
            <a:r>
              <a:rPr lang="en-US" dirty="0" err="1" smtClean="0"/>
              <a:t>pilihan</a:t>
            </a:r>
            <a:r>
              <a:rPr lang="en-US" dirty="0" smtClean="0"/>
              <a:t> center tap </a:t>
            </a:r>
            <a:r>
              <a:rPr lang="en-US" dirty="0" err="1" smtClean="0"/>
              <a:t>dr</a:t>
            </a:r>
            <a:r>
              <a:rPr lang="en-US" dirty="0" smtClean="0"/>
              <a:t> channel </a:t>
            </a:r>
            <a:r>
              <a:rPr lang="en-US" dirty="0" err="1" smtClean="0"/>
              <a:t>frekuensi</a:t>
            </a:r>
            <a:r>
              <a:rPr lang="en-US" dirty="0" smtClean="0"/>
              <a:t> yang </a:t>
            </a:r>
            <a:r>
              <a:rPr lang="en-US" dirty="0" err="1" smtClean="0"/>
              <a:t>ada</a:t>
            </a:r>
            <a:r>
              <a:rPr lang="en-US" dirty="0" smtClean="0"/>
              <a:t>.</a:t>
            </a:r>
          </a:p>
          <a:p>
            <a:r>
              <a:rPr lang="en-US" dirty="0" err="1" smtClean="0"/>
              <a:t>Diindonesia</a:t>
            </a:r>
            <a:r>
              <a:rPr lang="en-US" dirty="0" smtClean="0"/>
              <a:t> </a:t>
            </a:r>
            <a:r>
              <a:rPr lang="en-US" dirty="0" err="1" smtClean="0"/>
              <a:t>terdapat</a:t>
            </a:r>
            <a:r>
              <a:rPr lang="en-US" dirty="0" smtClean="0"/>
              <a:t> 11 channel </a:t>
            </a:r>
            <a:r>
              <a:rPr lang="en-US" dirty="0" err="1" smtClean="0"/>
              <a:t>untuk</a:t>
            </a:r>
            <a:r>
              <a:rPr lang="en-US" dirty="0" smtClean="0"/>
              <a:t> </a:t>
            </a:r>
            <a:r>
              <a:rPr lang="en-US" dirty="0" err="1" smtClean="0"/>
              <a:t>Wifi</a:t>
            </a:r>
            <a:r>
              <a:rPr lang="en-US" dirty="0" smtClean="0"/>
              <a:t> 2.4 </a:t>
            </a:r>
            <a:r>
              <a:rPr lang="en-US" dirty="0" err="1" smtClean="0"/>
              <a:t>Gz</a:t>
            </a:r>
            <a:endParaRPr lang="id-ID"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17</a:t>
            </a:fld>
            <a:endParaRPr lang="en-US" dirty="0"/>
          </a:p>
        </p:txBody>
      </p:sp>
    </p:spTree>
    <p:extLst>
      <p:ext uri="{BB962C8B-B14F-4D97-AF65-F5344CB8AC3E}">
        <p14:creationId xmlns:p14="http://schemas.microsoft.com/office/powerpoint/2010/main" val="220106518"/>
      </p:ext>
    </p:extLst>
  </p:cSld>
  <p:clrMapOvr>
    <a:masterClrMapping/>
  </p:clrMapOvr>
  <p:transition spd="slow">
    <p:wipe/>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endParaRPr lang="id-ID" dirty="0"/>
          </a:p>
        </p:txBody>
      </p:sp>
      <p:sp>
        <p:nvSpPr>
          <p:cNvPr id="3" name="Content Placeholder 2"/>
          <p:cNvSpPr>
            <a:spLocks noGrp="1"/>
          </p:cNvSpPr>
          <p:nvPr>
            <p:ph idx="1"/>
          </p:nvPr>
        </p:nvSpPr>
        <p:spPr/>
        <p:txBody>
          <a:bodyPr/>
          <a:lstStyle/>
          <a:p>
            <a:r>
              <a:rPr lang="en-US" dirty="0" err="1" smtClean="0"/>
              <a:t>Menganalisis</a:t>
            </a:r>
            <a:r>
              <a:rPr lang="en-US" dirty="0" smtClean="0"/>
              <a:t> </a:t>
            </a:r>
            <a:r>
              <a:rPr lang="en-US" dirty="0" err="1" smtClean="0"/>
              <a:t>chanel</a:t>
            </a:r>
            <a:r>
              <a:rPr lang="en-US" dirty="0" smtClean="0"/>
              <a:t> </a:t>
            </a:r>
            <a:r>
              <a:rPr lang="en-US" dirty="0" err="1" smtClean="0"/>
              <a:t>wifi</a:t>
            </a:r>
            <a:r>
              <a:rPr lang="en-US" dirty="0" smtClean="0"/>
              <a:t> di </a:t>
            </a:r>
            <a:r>
              <a:rPr lang="en-US" dirty="0" err="1" smtClean="0"/>
              <a:t>gedung-gedung</a:t>
            </a:r>
            <a:r>
              <a:rPr lang="en-US" dirty="0" smtClean="0"/>
              <a:t> </a:t>
            </a:r>
            <a:r>
              <a:rPr lang="en-US" dirty="0" err="1" smtClean="0"/>
              <a:t>unesa</a:t>
            </a:r>
            <a:r>
              <a:rPr lang="en-US" dirty="0"/>
              <a:t> </a:t>
            </a:r>
            <a:r>
              <a:rPr lang="en-US" dirty="0" err="1" smtClean="0"/>
              <a:t>dari</a:t>
            </a:r>
            <a:r>
              <a:rPr lang="en-US" dirty="0" smtClean="0"/>
              <a:t> </a:t>
            </a:r>
            <a:r>
              <a:rPr lang="en-US" dirty="0" err="1" smtClean="0"/>
              <a:t>berbagai</a:t>
            </a:r>
            <a:r>
              <a:rPr lang="en-US" dirty="0" smtClean="0"/>
              <a:t> </a:t>
            </a:r>
            <a:r>
              <a:rPr lang="en-US" dirty="0" err="1" smtClean="0"/>
              <a:t>posisi</a:t>
            </a:r>
            <a:r>
              <a:rPr lang="en-US" dirty="0" smtClean="0"/>
              <a:t>.</a:t>
            </a:r>
          </a:p>
          <a:p>
            <a:r>
              <a:rPr lang="en-US" dirty="0" smtClean="0"/>
              <a:t>Per </a:t>
            </a:r>
            <a:r>
              <a:rPr lang="en-US" dirty="0" err="1" smtClean="0"/>
              <a:t>lantai</a:t>
            </a:r>
            <a:r>
              <a:rPr lang="en-US" dirty="0" smtClean="0"/>
              <a:t> minimal 3 </a:t>
            </a:r>
            <a:r>
              <a:rPr lang="en-US" dirty="0" err="1" smtClean="0"/>
              <a:t>posisi</a:t>
            </a:r>
            <a:endParaRPr lang="id-ID"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18</a:t>
            </a:fld>
            <a:endParaRPr lang="en-US" dirty="0"/>
          </a:p>
        </p:txBody>
      </p:sp>
    </p:spTree>
    <p:extLst>
      <p:ext uri="{BB962C8B-B14F-4D97-AF65-F5344CB8AC3E}">
        <p14:creationId xmlns:p14="http://schemas.microsoft.com/office/powerpoint/2010/main" val="236893681"/>
      </p:ext>
    </p:extLst>
  </p:cSld>
  <p:clrMapOvr>
    <a:masterClrMapping/>
  </p:clrMapOvr>
  <p:transition spd="slow">
    <p:wipe/>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TERIMA KASIH</a:t>
            </a:r>
            <a:endParaRPr lang="en-US" sz="4400"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C2E0F14-C8CC-4035-8935-92B4E599F6CD}" type="slidenum">
              <a:rPr lang="en-US" smtClean="0"/>
              <a:t>19</a:t>
            </a:fld>
            <a:endParaRPr lang="en-US"/>
          </a:p>
        </p:txBody>
      </p:sp>
    </p:spTree>
    <p:extLst>
      <p:ext uri="{BB962C8B-B14F-4D97-AF65-F5344CB8AC3E}">
        <p14:creationId xmlns:p14="http://schemas.microsoft.com/office/powerpoint/2010/main" val="3938055348"/>
      </p:ext>
    </p:extLst>
  </p:cSld>
  <p:clrMapOvr>
    <a:masterClrMapping/>
  </p:clrMapOvr>
  <p:transition spd="slow">
    <p:wipe/>
    <p:sndAc>
      <p:stSnd>
        <p:snd r:embed="rId2" name="arrow.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Frekuensi</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2GHz</a:t>
            </a:r>
            <a:r>
              <a:rPr lang="en-US" dirty="0"/>
              <a:t> </a:t>
            </a:r>
            <a:r>
              <a:rPr lang="en-US" dirty="0" err="1"/>
              <a:t>sampai</a:t>
            </a:r>
            <a:r>
              <a:rPr lang="en-US" dirty="0"/>
              <a:t> </a:t>
            </a:r>
            <a:r>
              <a:rPr lang="en-US" dirty="0" err="1"/>
              <a:t>40GHz</a:t>
            </a:r>
            <a:endParaRPr lang="en-US" dirty="0"/>
          </a:p>
          <a:p>
            <a:pPr lvl="1"/>
            <a:r>
              <a:rPr lang="en-US" dirty="0" err="1"/>
              <a:t>Gelombang</a:t>
            </a:r>
            <a:r>
              <a:rPr lang="en-US" dirty="0"/>
              <a:t> </a:t>
            </a:r>
            <a:r>
              <a:rPr lang="en-US" dirty="0" err="1"/>
              <a:t>mikro</a:t>
            </a:r>
            <a:endParaRPr lang="en-US" dirty="0"/>
          </a:p>
          <a:p>
            <a:pPr lvl="1"/>
            <a:r>
              <a:rPr lang="en-US" dirty="0" err="1"/>
              <a:t>Sangat</a:t>
            </a:r>
            <a:r>
              <a:rPr lang="en-US" dirty="0"/>
              <a:t> </a:t>
            </a:r>
            <a:r>
              <a:rPr lang="en-US" dirty="0" err="1"/>
              <a:t>direktional</a:t>
            </a:r>
            <a:endParaRPr lang="en-US" dirty="0"/>
          </a:p>
          <a:p>
            <a:pPr lvl="1"/>
            <a:r>
              <a:rPr lang="en-US" dirty="0" err="1"/>
              <a:t>Titik</a:t>
            </a:r>
            <a:r>
              <a:rPr lang="en-US" dirty="0"/>
              <a:t> </a:t>
            </a:r>
            <a:r>
              <a:rPr lang="en-US" dirty="0" err="1"/>
              <a:t>ke</a:t>
            </a:r>
            <a:r>
              <a:rPr lang="en-US" dirty="0"/>
              <a:t> </a:t>
            </a:r>
            <a:r>
              <a:rPr lang="en-US" dirty="0" err="1"/>
              <a:t>titik</a:t>
            </a:r>
            <a:endParaRPr lang="en-US" dirty="0"/>
          </a:p>
          <a:p>
            <a:pPr lvl="1"/>
            <a:r>
              <a:rPr lang="en-US" dirty="0" err="1"/>
              <a:t>Satelit</a:t>
            </a:r>
            <a:endParaRPr lang="en-US" dirty="0"/>
          </a:p>
          <a:p>
            <a:r>
              <a:rPr lang="en-US" dirty="0" err="1"/>
              <a:t>30MHz</a:t>
            </a:r>
            <a:r>
              <a:rPr lang="en-US" dirty="0"/>
              <a:t> </a:t>
            </a:r>
            <a:r>
              <a:rPr lang="en-US" dirty="0" err="1"/>
              <a:t>sampai</a:t>
            </a:r>
            <a:r>
              <a:rPr lang="en-US" dirty="0"/>
              <a:t> </a:t>
            </a:r>
            <a:r>
              <a:rPr lang="en-US" dirty="0" err="1"/>
              <a:t>1GHz</a:t>
            </a:r>
            <a:endParaRPr lang="en-US" dirty="0"/>
          </a:p>
          <a:p>
            <a:pPr lvl="1"/>
            <a:r>
              <a:rPr lang="en-US" dirty="0"/>
              <a:t>Omnidirectional</a:t>
            </a:r>
          </a:p>
          <a:p>
            <a:pPr lvl="1"/>
            <a:r>
              <a:rPr lang="en-US" dirty="0"/>
              <a:t>radio Broadcasting</a:t>
            </a:r>
          </a:p>
          <a:p>
            <a:r>
              <a:rPr lang="en-US" dirty="0"/>
              <a:t>3 x 10</a:t>
            </a:r>
            <a:r>
              <a:rPr lang="en-US" baseline="30000" dirty="0"/>
              <a:t>11</a:t>
            </a:r>
            <a:r>
              <a:rPr lang="en-US" dirty="0"/>
              <a:t> </a:t>
            </a:r>
            <a:r>
              <a:rPr lang="en-US" dirty="0" err="1"/>
              <a:t>sampai</a:t>
            </a:r>
            <a:r>
              <a:rPr lang="en-US" dirty="0"/>
              <a:t> 2 x 10</a:t>
            </a:r>
            <a:r>
              <a:rPr lang="en-US" baseline="30000" dirty="0"/>
              <a:t>14</a:t>
            </a:r>
          </a:p>
          <a:p>
            <a:pPr lvl="1"/>
            <a:r>
              <a:rPr lang="en-US" dirty="0" err="1"/>
              <a:t>Inframerah</a:t>
            </a:r>
            <a:endParaRPr lang="en-US" dirty="0"/>
          </a:p>
          <a:p>
            <a:pPr lvl="1"/>
            <a:r>
              <a:rPr lang="en-US" dirty="0" err="1" smtClean="0"/>
              <a:t>Cahaya</a:t>
            </a:r>
            <a:r>
              <a:rPr lang="en-US" dirty="0" smtClean="0"/>
              <a:t> </a:t>
            </a:r>
            <a:r>
              <a:rPr lang="en-US" dirty="0" err="1" smtClean="0"/>
              <a:t>Tampak</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2</a:t>
            </a:fld>
            <a:endParaRPr lang="en-US" dirty="0"/>
          </a:p>
        </p:txBody>
      </p:sp>
    </p:spTree>
    <p:extLst>
      <p:ext uri="{BB962C8B-B14F-4D97-AF65-F5344CB8AC3E}">
        <p14:creationId xmlns:p14="http://schemas.microsoft.com/office/powerpoint/2010/main" val="3760666126"/>
      </p:ext>
    </p:extLst>
  </p:cSld>
  <p:clrMapOvr>
    <a:masterClrMapping/>
  </p:clrMapOvr>
  <p:transition spd="slow">
    <p:wipe/>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Standard Wireless </a:t>
            </a:r>
            <a:r>
              <a:rPr lang="en-US" dirty="0" err="1" smtClean="0"/>
              <a:t>dan</a:t>
            </a:r>
            <a:r>
              <a:rPr lang="en-US" dirty="0" smtClean="0"/>
              <a:t> </a:t>
            </a:r>
            <a:r>
              <a:rPr lang="en-US" dirty="0" err="1" smtClean="0"/>
              <a:t>Frekuensi</a:t>
            </a:r>
            <a:r>
              <a:rPr lang="en-US" dirty="0" smtClean="0"/>
              <a:t> (IEEE802.11)</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1538287"/>
            <a:ext cx="8210550" cy="3781425"/>
          </a:xfrm>
          <a:prstGeom prst="rect">
            <a:avLst/>
          </a:prstGeom>
        </p:spPr>
      </p:pic>
    </p:spTree>
    <p:extLst>
      <p:ext uri="{BB962C8B-B14F-4D97-AF65-F5344CB8AC3E}">
        <p14:creationId xmlns:p14="http://schemas.microsoft.com/office/powerpoint/2010/main" val="525177561"/>
      </p:ext>
    </p:extLst>
  </p:cSld>
  <p:clrMapOvr>
    <a:masterClrMapping/>
  </p:clrMapOvr>
  <p:transition spd="slow">
    <p:wipe/>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Comparation</a:t>
            </a:r>
            <a:r>
              <a:rPr lang="en-US" dirty="0" smtClean="0"/>
              <a:t> IEEE 802.11 n &amp; ac</a:t>
            </a:r>
            <a:endParaRPr lang="id-ID"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4</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1340768"/>
            <a:ext cx="8440938" cy="3960440"/>
          </a:xfrm>
        </p:spPr>
      </p:pic>
    </p:spTree>
    <p:extLst>
      <p:ext uri="{BB962C8B-B14F-4D97-AF65-F5344CB8AC3E}">
        <p14:creationId xmlns:p14="http://schemas.microsoft.com/office/powerpoint/2010/main" val="2345446569"/>
      </p:ext>
    </p:extLst>
  </p:cSld>
  <p:clrMapOvr>
    <a:masterClrMapping/>
  </p:clrMapOvr>
  <p:transition spd="slow">
    <p:wipe/>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Wifi</a:t>
            </a:r>
            <a:r>
              <a:rPr lang="en-US" dirty="0" smtClean="0"/>
              <a:t> 2,4</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5</a:t>
            </a:fld>
            <a:endParaRPr lang="en-US" dirty="0"/>
          </a:p>
        </p:txBody>
      </p:sp>
      <p:pic>
        <p:nvPicPr>
          <p:cNvPr id="12290" name="Picture 2" descr="http://i39.tinypic.com/54ixyw.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124744"/>
            <a:ext cx="6039958" cy="3024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4005064"/>
            <a:ext cx="6044338" cy="2232248"/>
          </a:xfrm>
          <a:prstGeom prst="rect">
            <a:avLst/>
          </a:prstGeom>
        </p:spPr>
      </p:pic>
      <p:sp>
        <p:nvSpPr>
          <p:cNvPr id="6" name="Rectangle 5"/>
          <p:cNvSpPr/>
          <p:nvPr/>
        </p:nvSpPr>
        <p:spPr>
          <a:xfrm>
            <a:off x="6444208" y="908720"/>
            <a:ext cx="2502024" cy="3693319"/>
          </a:xfrm>
          <a:prstGeom prst="rect">
            <a:avLst/>
          </a:prstGeom>
        </p:spPr>
        <p:txBody>
          <a:bodyPr wrap="square">
            <a:spAutoFit/>
          </a:bodyPr>
          <a:lstStyle/>
          <a:p>
            <a:pPr marL="185738" indent="-185738">
              <a:buFont typeface="Arial" panose="020B0604020202020204" pitchFamily="34" charset="0"/>
              <a:buChar char="•"/>
            </a:pPr>
            <a:r>
              <a:rPr lang="id-ID" dirty="0"/>
              <a:t>Di Indonesia terdapat 11 Channel (masing-masing dengan lebar data 22 MHz)</a:t>
            </a:r>
          </a:p>
          <a:p>
            <a:pPr marL="185738" indent="-185738">
              <a:buFont typeface="Arial" panose="020B0604020202020204" pitchFamily="34" charset="0"/>
              <a:buChar char="•"/>
            </a:pPr>
            <a:r>
              <a:rPr lang="id-ID" dirty="0"/>
              <a:t>Terdapat 3 channel non-overlap (tidak saling mengganggu)</a:t>
            </a:r>
          </a:p>
          <a:p>
            <a:pPr marL="185738" indent="-185738">
              <a:buFont typeface="Arial" panose="020B0604020202020204" pitchFamily="34" charset="0"/>
              <a:buChar char="•"/>
            </a:pPr>
            <a:r>
              <a:rPr lang="id-ID" dirty="0"/>
              <a:t>Seacara teori memungkinkan terdapat 3 Akses Point di lkasi yang sama tanpa saling interferensi</a:t>
            </a:r>
          </a:p>
        </p:txBody>
      </p:sp>
    </p:spTree>
    <p:extLst>
      <p:ext uri="{BB962C8B-B14F-4D97-AF65-F5344CB8AC3E}">
        <p14:creationId xmlns:p14="http://schemas.microsoft.com/office/powerpoint/2010/main" val="79189445"/>
      </p:ext>
    </p:extLst>
  </p:cSld>
  <p:clrMapOvr>
    <a:masterClrMapping/>
  </p:clrMapOvr>
  <p:transition spd="slow">
    <p:wipe/>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Wifi</a:t>
            </a:r>
            <a:r>
              <a:rPr lang="en-US" dirty="0" smtClean="0"/>
              <a:t> 2,4</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6</a:t>
            </a:fld>
            <a:endParaRPr lang="en-US" dirty="0"/>
          </a:p>
        </p:txBody>
      </p:sp>
      <p:pic>
        <p:nvPicPr>
          <p:cNvPr id="12292" name="Picture 4" descr="http://3.bp.blogspot.com/-adj-_2dKAfA/UZ_QxWmtakI/AAAAAAAAAEE/1GUnh7n5mTs/s1600/channel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2776"/>
            <a:ext cx="7906638"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94070"/>
      </p:ext>
    </p:extLst>
  </p:cSld>
  <p:clrMapOvr>
    <a:masterClrMapping/>
  </p:clrMapOvr>
  <p:transition spd="slow">
    <p:wipe/>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Wifi</a:t>
            </a:r>
            <a:r>
              <a:rPr lang="en-US" dirty="0" smtClean="0"/>
              <a:t> 2,4</a:t>
            </a:r>
            <a:endParaRPr lang="en-US"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484784"/>
            <a:ext cx="8208912" cy="4437250"/>
          </a:xfrm>
          <a:prstGeom prst="rect">
            <a:avLst/>
          </a:prstGeom>
        </p:spPr>
      </p:pic>
    </p:spTree>
    <p:extLst>
      <p:ext uri="{BB962C8B-B14F-4D97-AF65-F5344CB8AC3E}">
        <p14:creationId xmlns:p14="http://schemas.microsoft.com/office/powerpoint/2010/main" val="1701838913"/>
      </p:ext>
    </p:extLst>
  </p:cSld>
  <p:clrMapOvr>
    <a:masterClrMapping/>
  </p:clrMapOvr>
  <p:transition spd="slow">
    <p:wipe/>
    <p:sndAc>
      <p:stSnd>
        <p:snd r:embed="rId2" name="arrow.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Wifi</a:t>
            </a:r>
            <a:r>
              <a:rPr lang="en-US" dirty="0" smtClean="0"/>
              <a:t> </a:t>
            </a:r>
            <a:r>
              <a:rPr lang="en-US" dirty="0" err="1" smtClean="0"/>
              <a:t>5GHz</a:t>
            </a:r>
            <a:endParaRPr lang="id-ID"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850" y="1753528"/>
            <a:ext cx="8496300" cy="3998645"/>
          </a:xfrm>
        </p:spPr>
      </p:pic>
      <p:sp>
        <p:nvSpPr>
          <p:cNvPr id="4" name="Slide Number Placeholder 3"/>
          <p:cNvSpPr>
            <a:spLocks noGrp="1"/>
          </p:cNvSpPr>
          <p:nvPr>
            <p:ph type="sldNum" sz="quarter" idx="12"/>
          </p:nvPr>
        </p:nvSpPr>
        <p:spPr/>
        <p:txBody>
          <a:bodyPr/>
          <a:lstStyle/>
          <a:p>
            <a:fld id="{7C2E0F14-C8CC-4035-8935-92B4E599F6CD}" type="slidenum">
              <a:rPr lang="en-US" smtClean="0"/>
              <a:pPr/>
              <a:t>8</a:t>
            </a:fld>
            <a:endParaRPr lang="en-US" dirty="0"/>
          </a:p>
        </p:txBody>
      </p:sp>
    </p:spTree>
    <p:extLst>
      <p:ext uri="{BB962C8B-B14F-4D97-AF65-F5344CB8AC3E}">
        <p14:creationId xmlns:p14="http://schemas.microsoft.com/office/powerpoint/2010/main" val="3420448180"/>
      </p:ext>
    </p:extLst>
  </p:cSld>
  <p:clrMapOvr>
    <a:masterClrMapping/>
  </p:clrMapOvr>
  <p:transition spd="slow">
    <p:wipe/>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a:t>
            </a:r>
            <a:r>
              <a:rPr lang="en-US" dirty="0" err="1" smtClean="0"/>
              <a:t>Wifi</a:t>
            </a:r>
            <a:r>
              <a:rPr lang="en-US" dirty="0" smtClean="0"/>
              <a:t> </a:t>
            </a:r>
            <a:r>
              <a:rPr lang="en-US" dirty="0" err="1" smtClean="0"/>
              <a:t>5GHz</a:t>
            </a:r>
            <a:endParaRPr lang="id-ID" dirty="0"/>
          </a:p>
        </p:txBody>
      </p:sp>
      <p:sp>
        <p:nvSpPr>
          <p:cNvPr id="4" name="Slide Number Placeholder 3"/>
          <p:cNvSpPr>
            <a:spLocks noGrp="1"/>
          </p:cNvSpPr>
          <p:nvPr>
            <p:ph type="sldNum" sz="quarter" idx="12"/>
          </p:nvPr>
        </p:nvSpPr>
        <p:spPr/>
        <p:txBody>
          <a:bodyPr/>
          <a:lstStyle/>
          <a:p>
            <a:fld id="{7C2E0F14-C8CC-4035-8935-92B4E599F6CD}" type="slidenum">
              <a:rPr lang="en-US" smtClean="0"/>
              <a:pPr/>
              <a:t>9</a:t>
            </a:fld>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235901"/>
            <a:ext cx="3232512" cy="4281331"/>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1235901"/>
            <a:ext cx="5459997" cy="4281331"/>
          </a:xfrm>
          <a:prstGeom prst="rect">
            <a:avLst/>
          </a:prstGeom>
        </p:spPr>
      </p:pic>
    </p:spTree>
    <p:extLst>
      <p:ext uri="{BB962C8B-B14F-4D97-AF65-F5344CB8AC3E}">
        <p14:creationId xmlns:p14="http://schemas.microsoft.com/office/powerpoint/2010/main" val="3928017949"/>
      </p:ext>
    </p:extLst>
  </p:cSld>
  <p:clrMapOvr>
    <a:masterClrMapping/>
  </p:clrMapOvr>
  <p:transition spd="slow">
    <p:wipe/>
    <p:sndAc>
      <p:stSnd>
        <p:snd r:embed="rId2" name="arrow.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3380</TotalTime>
  <Words>386</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Standard dan Frekuensi Wifi</vt:lpstr>
      <vt:lpstr>Frekuensi</vt:lpstr>
      <vt:lpstr>Standard Wireless dan Frekuensi (IEEE802.11)</vt:lpstr>
      <vt:lpstr>Comparation IEEE 802.11 n &amp; ac</vt:lpstr>
      <vt:lpstr>Channel Wifi 2,4</vt:lpstr>
      <vt:lpstr>Channel Wifi 2,4</vt:lpstr>
      <vt:lpstr>Channel Wifi 2,4</vt:lpstr>
      <vt:lpstr>Channel Wifi 5GHz</vt:lpstr>
      <vt:lpstr>Channel Wifi 5GHz</vt:lpstr>
      <vt:lpstr>Perbandingan Panjang Gelombang</vt:lpstr>
      <vt:lpstr>Frekuensi Berdasarkan Card</vt:lpstr>
      <vt:lpstr>Wifi Interference</vt:lpstr>
      <vt:lpstr>Wifi Analizer Interference</vt:lpstr>
      <vt:lpstr>Wireless di Mikrotik</vt:lpstr>
      <vt:lpstr>Band</vt:lpstr>
      <vt:lpstr>Channel Width</vt:lpstr>
      <vt:lpstr>Channel Frekuensi</vt:lpstr>
      <vt:lpstr>Tugas</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Agus Prihanto</cp:lastModifiedBy>
  <cp:revision>171</cp:revision>
  <cp:lastPrinted>2014-06-24T01:07:28Z</cp:lastPrinted>
  <dcterms:created xsi:type="dcterms:W3CDTF">2013-08-12T06:36:33Z</dcterms:created>
  <dcterms:modified xsi:type="dcterms:W3CDTF">2017-09-19T06:44:46Z</dcterms:modified>
</cp:coreProperties>
</file>