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81" r:id="rId5"/>
    <p:sldId id="2147483646" r:id="rId6"/>
    <p:sldId id="257" r:id="rId7"/>
    <p:sldId id="256" r:id="rId8"/>
    <p:sldId id="258" r:id="rId9"/>
    <p:sldId id="259" r:id="rId10"/>
    <p:sldId id="2147483647" r:id="rId11"/>
    <p:sldId id="262" r:id="rId12"/>
    <p:sldId id="260" r:id="rId13"/>
    <p:sldId id="2147483644" r:id="rId14"/>
    <p:sldId id="214748364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3E760D-61C0-E110-78E5-A2EA32097B53}" name="Olivia Taaffe" initials="OT" userId="S::otaaffe@chappellroberts.com::197d7023-e4c7-42c9-9f72-ee07a56472d5" providerId="AD"/>
  <p188:author id="{2B62A5EF-35AE-9BF6-9448-D44744C8D47C}" name="Janel Ganceña" initials="JG" userId="S::jgancena@chappellroberts.com::8e6b0d28-3706-4735-b28c-663fd5603f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772"/>
    <a:srgbClr val="FBFAF4"/>
    <a:srgbClr val="D9117E"/>
    <a:srgbClr val="5E5A54"/>
    <a:srgbClr val="928D86"/>
    <a:srgbClr val="F5EAD9"/>
    <a:srgbClr val="395856"/>
    <a:srgbClr val="79918F"/>
    <a:srgbClr val="99B5AA"/>
    <a:srgbClr val="6451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D15C4-6A39-4E2B-9CBE-5884DA5A9BCC}" v="6" dt="2025-02-06T21:10:53.099"/>
    <p1510:client id="{73D4BADB-4830-401D-94F2-61CF7EA027F4}" v="66" dt="2025-02-06T20:51:25.267"/>
    <p1510:client id="{9F5D216B-9C51-44E8-8970-703403B9CC69}" v="1" dt="2025-02-06T18:47:13.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062"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4E2F6C-4F33-E060-261A-84252ED973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3E45F5-E8B9-807F-D813-B41AD0B96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0A2E4-7ECD-C942-B464-499DABF0E9FD}" type="datetimeFigureOut">
              <a:t>2/6/2025</a:t>
            </a:fld>
            <a:endParaRPr lang="en-US"/>
          </a:p>
        </p:txBody>
      </p:sp>
      <p:sp>
        <p:nvSpPr>
          <p:cNvPr id="4" name="Footer Placeholder 3">
            <a:extLst>
              <a:ext uri="{FF2B5EF4-FFF2-40B4-BE49-F238E27FC236}">
                <a16:creationId xmlns:a16="http://schemas.microsoft.com/office/drawing/2014/main" id="{D329057A-EBAA-FB6F-8E50-7384925202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CEEFA32-AD5C-F1AC-47DA-4675768560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904B03-BB94-044D-9BC2-92F6FB8A75AF}" type="slidenum">
              <a:t>‹#›</a:t>
            </a:fld>
            <a:endParaRPr lang="en-US"/>
          </a:p>
        </p:txBody>
      </p:sp>
    </p:spTree>
    <p:extLst>
      <p:ext uri="{BB962C8B-B14F-4D97-AF65-F5344CB8AC3E}">
        <p14:creationId xmlns:p14="http://schemas.microsoft.com/office/powerpoint/2010/main" val="1883170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447A2-935E-214D-B46A-192F00D1A54A}" type="datetimeFigureOut">
              <a:rPr lang="en-US" smtClean="0"/>
              <a:t>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5D9D3-1FCA-904F-B06A-4A1369AA2AE7}" type="slidenum">
              <a:rPr lang="en-US" smtClean="0"/>
              <a:t>‹#›</a:t>
            </a:fld>
            <a:endParaRPr lang="en-US"/>
          </a:p>
        </p:txBody>
      </p:sp>
    </p:spTree>
    <p:extLst>
      <p:ext uri="{BB962C8B-B14F-4D97-AF65-F5344CB8AC3E}">
        <p14:creationId xmlns:p14="http://schemas.microsoft.com/office/powerpoint/2010/main" val="299584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25D9D3-1FCA-904F-B06A-4A1369AA2AE7}" type="slidenum">
              <a:rPr lang="en-US" smtClean="0"/>
              <a:t>1</a:t>
            </a:fld>
            <a:endParaRPr lang="en-US"/>
          </a:p>
        </p:txBody>
      </p:sp>
    </p:spTree>
    <p:extLst>
      <p:ext uri="{BB962C8B-B14F-4D97-AF65-F5344CB8AC3E}">
        <p14:creationId xmlns:p14="http://schemas.microsoft.com/office/powerpoint/2010/main" val="3542702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AFD6-1184-5803-CF53-0939B902F1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C64A3-7522-FE06-B845-0558D14E85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CE8510-2957-8FD2-9621-406D297B0F0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DF2BAB3-F86F-48EA-27F9-A548969FF929}"/>
              </a:ext>
            </a:extLst>
          </p:cNvPr>
          <p:cNvSpPr>
            <a:spLocks noGrp="1"/>
          </p:cNvSpPr>
          <p:nvPr>
            <p:ph type="sldNum" sz="quarter" idx="5"/>
          </p:nvPr>
        </p:nvSpPr>
        <p:spPr/>
        <p:txBody>
          <a:bodyPr/>
          <a:lstStyle/>
          <a:p>
            <a:fld id="{B325D9D3-1FCA-904F-B06A-4A1369AA2AE7}" type="slidenum">
              <a:rPr lang="en-US" smtClean="0"/>
              <a:t>11</a:t>
            </a:fld>
            <a:endParaRPr lang="en-US"/>
          </a:p>
        </p:txBody>
      </p:sp>
    </p:spTree>
    <p:extLst>
      <p:ext uri="{BB962C8B-B14F-4D97-AF65-F5344CB8AC3E}">
        <p14:creationId xmlns:p14="http://schemas.microsoft.com/office/powerpoint/2010/main" val="977407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svg"/><Relationship Id="rId7"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hyperlink" Target="https://one.dtcc.com/our-company/our-brand-and-corporate-strategy/our-brand/brand-resource-center/Pages/default.aspx" TargetMode="External"/><Relationship Id="rId5" Type="http://schemas.openxmlformats.org/officeDocument/2006/relationships/image" Target="../media/image32.png"/><Relationship Id="rId4" Type="http://schemas.openxmlformats.org/officeDocument/2006/relationships/image" Target="../media/image3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565553" y="2491018"/>
            <a:ext cx="6657497" cy="1755648"/>
          </a:xfrm>
        </p:spPr>
        <p:txBody>
          <a:bodyPr anchor="b">
            <a:noAutofit/>
          </a:bodyPr>
          <a:lstStyle>
            <a:lvl1pPr algn="l">
              <a:defRPr sz="6000" b="1"/>
            </a:lvl1pPr>
          </a:lstStyle>
          <a:p>
            <a:r>
              <a:rPr lang="en-US"/>
              <a:t>Click to Edit Presentation Title</a:t>
            </a:r>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597564" y="4389507"/>
            <a:ext cx="7157115" cy="0"/>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19EB501-8087-481D-9BD5-7A25BB6C7C12}"/>
              </a:ext>
            </a:extLst>
          </p:cNvPr>
          <p:cNvSpPr>
            <a:spLocks noGrp="1"/>
          </p:cNvSpPr>
          <p:nvPr>
            <p:ph type="subTitle" idx="1" hasCustomPrompt="1"/>
          </p:nvPr>
        </p:nvSpPr>
        <p:spPr>
          <a:xfrm>
            <a:off x="510476" y="4666464"/>
            <a:ext cx="6625486" cy="462748"/>
          </a:xfrm>
        </p:spPr>
        <p:txBody>
          <a:bodyPr>
            <a:noAutofit/>
          </a:bodyPr>
          <a:lstStyle>
            <a:lvl1pPr marL="0" indent="0" algn="l">
              <a:buNone/>
              <a:defRPr sz="1800" b="1" i="0" cap="all" spc="30" baseline="0">
                <a:latin typeface="Arial Narrow" panose="020B0604020202020204" pitchFamily="34" charset="0"/>
                <a:cs typeface="Arial Narrow"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a:t>
            </a:r>
          </a:p>
        </p:txBody>
      </p:sp>
    </p:spTree>
    <p:extLst>
      <p:ext uri="{BB962C8B-B14F-4D97-AF65-F5344CB8AC3E}">
        <p14:creationId xmlns:p14="http://schemas.microsoft.com/office/powerpoint/2010/main" val="17872108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With Logo">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Footer Placeholder 2">
            <a:extLst>
              <a:ext uri="{FF2B5EF4-FFF2-40B4-BE49-F238E27FC236}">
                <a16:creationId xmlns:a16="http://schemas.microsoft.com/office/drawing/2014/main" id="{95E76278-1FE6-6C71-81AD-96E2BC458584}"/>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1485547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Tree>
    <p:extLst>
      <p:ext uri="{BB962C8B-B14F-4D97-AF65-F5344CB8AC3E}">
        <p14:creationId xmlns:p14="http://schemas.microsoft.com/office/powerpoint/2010/main" val="15910871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losing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05B1399-1577-F042-D3B3-658A4E1248FA}"/>
              </a:ext>
            </a:extLst>
          </p:cNvPr>
          <p:cNvSpPr/>
          <p:nvPr userDrawn="1"/>
        </p:nvSpPr>
        <p:spPr>
          <a:xfrm rot="16200000">
            <a:off x="10322563"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a:extLst>
              <a:ext uri="{FF2B5EF4-FFF2-40B4-BE49-F238E27FC236}">
                <a16:creationId xmlns:a16="http://schemas.microsoft.com/office/drawing/2014/main" id="{7771DA8B-239E-EDCC-AA50-D4C7C70064D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686" t="-1026" r="-1204" b="17785"/>
          <a:stretch/>
        </p:blipFill>
        <p:spPr>
          <a:xfrm>
            <a:off x="0" y="742057"/>
            <a:ext cx="9235440" cy="6126480"/>
          </a:xfrm>
          <a:prstGeom prst="rect">
            <a:avLst/>
          </a:prstGeom>
        </p:spPr>
      </p:pic>
      <p:pic>
        <p:nvPicPr>
          <p:cNvPr id="8" name="Graphic 7">
            <a:extLst>
              <a:ext uri="{FF2B5EF4-FFF2-40B4-BE49-F238E27FC236}">
                <a16:creationId xmlns:a16="http://schemas.microsoft.com/office/drawing/2014/main" id="{689D2466-8C01-8166-149F-48532765517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24888"/>
          <a:stretch/>
        </p:blipFill>
        <p:spPr>
          <a:xfrm>
            <a:off x="8927138" y="1835997"/>
            <a:ext cx="3264862" cy="4138004"/>
          </a:xfrm>
          <a:prstGeom prst="rect">
            <a:avLst/>
          </a:prstGeom>
        </p:spPr>
      </p:pic>
      <p:pic>
        <p:nvPicPr>
          <p:cNvPr id="24" name="Graphic 23">
            <a:extLst>
              <a:ext uri="{FF2B5EF4-FFF2-40B4-BE49-F238E27FC236}">
                <a16:creationId xmlns:a16="http://schemas.microsoft.com/office/drawing/2014/main" id="{706DCBFC-27CA-6FB7-EF4A-E9158A8AA168}"/>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0251"/>
          <a:stretch/>
        </p:blipFill>
        <p:spPr>
          <a:xfrm>
            <a:off x="4237065" y="-10537"/>
            <a:ext cx="2932733" cy="2226562"/>
          </a:xfrm>
          <a:prstGeom prst="rect">
            <a:avLst/>
          </a:prstGeom>
        </p:spPr>
      </p:pic>
      <p:sp>
        <p:nvSpPr>
          <p:cNvPr id="5" name="Text Placeholder 4">
            <a:extLst>
              <a:ext uri="{FF2B5EF4-FFF2-40B4-BE49-F238E27FC236}">
                <a16:creationId xmlns:a16="http://schemas.microsoft.com/office/drawing/2014/main" id="{93DE3F23-8651-FC20-CD2C-5F663EA540E8}"/>
              </a:ext>
            </a:extLst>
          </p:cNvPr>
          <p:cNvSpPr>
            <a:spLocks noGrp="1"/>
          </p:cNvSpPr>
          <p:nvPr>
            <p:ph type="body" sz="quarter" idx="10"/>
          </p:nvPr>
        </p:nvSpPr>
        <p:spPr>
          <a:xfrm>
            <a:off x="777832" y="2980890"/>
            <a:ext cx="5491162" cy="1467542"/>
          </a:xfrm>
        </p:spPr>
        <p:txBody>
          <a:bodyPr>
            <a:noAutofit/>
          </a:bodyPr>
          <a:lstStyle>
            <a:lvl1pPr marL="0" indent="0">
              <a:buNone/>
              <a:defRPr sz="4400" b="1">
                <a:latin typeface="+mj-lt"/>
              </a:defRPr>
            </a:lvl1pPr>
          </a:lstStyle>
          <a:p>
            <a:pPr lvl="0"/>
            <a:r>
              <a:rPr lang="en-US"/>
              <a:t>Click to edit Master text styles</a:t>
            </a:r>
          </a:p>
        </p:txBody>
      </p:sp>
    </p:spTree>
    <p:extLst>
      <p:ext uri="{BB962C8B-B14F-4D97-AF65-F5344CB8AC3E}">
        <p14:creationId xmlns:p14="http://schemas.microsoft.com/office/powerpoint/2010/main" val="36669163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386F78-4543-F958-5BC6-13075DC1F01D}"/>
              </a:ext>
            </a:extLst>
          </p:cNvPr>
          <p:cNvSpPr/>
          <p:nvPr userDrawn="1"/>
        </p:nvSpPr>
        <p:spPr>
          <a:xfrm>
            <a:off x="8566484" y="-1"/>
            <a:ext cx="3625516" cy="68516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E2AC95-EABC-35DD-45A8-C698519D3EF9}"/>
              </a:ext>
            </a:extLst>
          </p:cNvPr>
          <p:cNvSpPr/>
          <p:nvPr userDrawn="1"/>
        </p:nvSpPr>
        <p:spPr>
          <a:xfrm>
            <a:off x="0" y="0"/>
            <a:ext cx="9986211" cy="689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8DE6D9CF-596D-CD87-1922-AB72FDB55CD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1" t="5244" r="20891" b="4994"/>
          <a:stretch/>
        </p:blipFill>
        <p:spPr>
          <a:xfrm>
            <a:off x="5791201" y="0"/>
            <a:ext cx="6400800" cy="6890193"/>
          </a:xfrm>
          <a:prstGeom prst="rect">
            <a:avLst/>
          </a:prstGeom>
        </p:spPr>
      </p:pic>
      <p:sp>
        <p:nvSpPr>
          <p:cNvPr id="19" name="Right Triangle 18">
            <a:extLst>
              <a:ext uri="{FF2B5EF4-FFF2-40B4-BE49-F238E27FC236}">
                <a16:creationId xmlns:a16="http://schemas.microsoft.com/office/drawing/2014/main" id="{7DD73CEA-D528-4B4F-B0B1-1E110BDBDDEC}"/>
              </a:ext>
            </a:extLst>
          </p:cNvPr>
          <p:cNvSpPr/>
          <p:nvPr userDrawn="1"/>
        </p:nvSpPr>
        <p:spPr>
          <a:xfrm rot="13500000">
            <a:off x="-2105769" y="1338963"/>
            <a:ext cx="4180073" cy="4180073"/>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39810793-9CBC-6788-13F2-2E90525D3D4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50299" b="-100"/>
          <a:stretch/>
        </p:blipFill>
        <p:spPr>
          <a:xfrm>
            <a:off x="5911517" y="0"/>
            <a:ext cx="5223099" cy="2476442"/>
          </a:xfrm>
          <a:prstGeom prst="rect">
            <a:avLst/>
          </a:prstGeom>
        </p:spPr>
      </p:pic>
      <p:pic>
        <p:nvPicPr>
          <p:cNvPr id="9" name="Picture 8">
            <a:extLst>
              <a:ext uri="{FF2B5EF4-FFF2-40B4-BE49-F238E27FC236}">
                <a16:creationId xmlns:a16="http://schemas.microsoft.com/office/drawing/2014/main" id="{6FB599CA-3A44-EF4A-9EB8-270FEA174045}"/>
              </a:ext>
            </a:extLst>
          </p:cNvPr>
          <p:cNvPicPr>
            <a:picLocks noChangeAspect="1"/>
          </p:cNvPicPr>
          <p:nvPr userDrawn="1"/>
        </p:nvPicPr>
        <p:blipFill>
          <a:blip r:embed="rId6"/>
          <a:stretch>
            <a:fillRect/>
          </a:stretch>
        </p:blipFill>
        <p:spPr>
          <a:xfrm>
            <a:off x="2730708" y="2670745"/>
            <a:ext cx="6120986" cy="1516510"/>
          </a:xfrm>
          <a:prstGeom prst="rect">
            <a:avLst/>
          </a:prstGeom>
        </p:spPr>
      </p:pic>
      <p:pic>
        <p:nvPicPr>
          <p:cNvPr id="10" name="Graphic 9">
            <a:extLst>
              <a:ext uri="{FF2B5EF4-FFF2-40B4-BE49-F238E27FC236}">
                <a16:creationId xmlns:a16="http://schemas.microsoft.com/office/drawing/2014/main" id="{BE228EB7-0A1B-964D-AB5B-ED82C492A97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990762" y="6370567"/>
            <a:ext cx="976590" cy="301054"/>
          </a:xfrm>
          <a:prstGeom prst="rect">
            <a:avLst/>
          </a:prstGeom>
        </p:spPr>
      </p:pic>
    </p:spTree>
    <p:extLst>
      <p:ext uri="{BB962C8B-B14F-4D97-AF65-F5344CB8AC3E}">
        <p14:creationId xmlns:p14="http://schemas.microsoft.com/office/powerpoint/2010/main" val="2359554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extBox 1">
            <a:extLst>
              <a:ext uri="{FF2B5EF4-FFF2-40B4-BE49-F238E27FC236}">
                <a16:creationId xmlns:a16="http://schemas.microsoft.com/office/drawing/2014/main" id="{57BA0157-DFAC-A54C-9060-F6372B35CFB9}"/>
              </a:ext>
            </a:extLst>
          </p:cNvPr>
          <p:cNvSpPr txBox="1"/>
          <p:nvPr userDrawn="1"/>
        </p:nvSpPr>
        <p:spPr>
          <a:xfrm>
            <a:off x="474387" y="277884"/>
            <a:ext cx="3081157" cy="523220"/>
          </a:xfrm>
          <a:prstGeom prst="rect">
            <a:avLst/>
          </a:prstGeom>
          <a:noFill/>
        </p:spPr>
        <p:txBody>
          <a:bodyPr wrap="square" rtlCol="0">
            <a:spAutoFit/>
          </a:bodyPr>
          <a:lstStyle/>
          <a:p>
            <a:r>
              <a:rPr lang="en-US" sz="2800" b="1" i="0" cap="all" baseline="0">
                <a:latin typeface="Arial Narrow" panose="020B0604020202020204" pitchFamily="34" charset="0"/>
                <a:cs typeface="Arial Narrow" panose="020B0604020202020204" pitchFamily="34" charset="0"/>
              </a:rPr>
              <a:t>COLOR PALETTE</a:t>
            </a:r>
          </a:p>
        </p:txBody>
      </p:sp>
      <p:sp>
        <p:nvSpPr>
          <p:cNvPr id="11" name="TextBox 10">
            <a:extLst>
              <a:ext uri="{FF2B5EF4-FFF2-40B4-BE49-F238E27FC236}">
                <a16:creationId xmlns:a16="http://schemas.microsoft.com/office/drawing/2014/main" id="{DDAEEA4A-FE3F-2B47-8AD4-02150D82573D}"/>
              </a:ext>
            </a:extLst>
          </p:cNvPr>
          <p:cNvSpPr txBox="1"/>
          <p:nvPr userDrawn="1"/>
        </p:nvSpPr>
        <p:spPr>
          <a:xfrm>
            <a:off x="2287248" y="1542466"/>
            <a:ext cx="1268296" cy="307777"/>
          </a:xfrm>
          <a:prstGeom prst="rect">
            <a:avLst/>
          </a:prstGeom>
          <a:noFill/>
        </p:spPr>
        <p:txBody>
          <a:bodyPr wrap="square" rtlCol="0">
            <a:spAutoFit/>
          </a:bodyPr>
          <a:lstStyle/>
          <a:p>
            <a:r>
              <a:rPr lang="en-US" sz="1400"/>
              <a:t>Hunter Green</a:t>
            </a:r>
          </a:p>
        </p:txBody>
      </p:sp>
      <p:sp>
        <p:nvSpPr>
          <p:cNvPr id="15" name="TextBox 14">
            <a:extLst>
              <a:ext uri="{FF2B5EF4-FFF2-40B4-BE49-F238E27FC236}">
                <a16:creationId xmlns:a16="http://schemas.microsoft.com/office/drawing/2014/main" id="{D5E3FDF2-8254-1A40-A5E9-EB63B31D5A9D}"/>
              </a:ext>
            </a:extLst>
          </p:cNvPr>
          <p:cNvSpPr txBox="1"/>
          <p:nvPr userDrawn="1"/>
        </p:nvSpPr>
        <p:spPr>
          <a:xfrm>
            <a:off x="3618838" y="1542465"/>
            <a:ext cx="721672" cy="307777"/>
          </a:xfrm>
          <a:prstGeom prst="rect">
            <a:avLst/>
          </a:prstGeom>
          <a:noFill/>
        </p:spPr>
        <p:txBody>
          <a:bodyPr wrap="none" rtlCol="0">
            <a:spAutoFit/>
          </a:bodyPr>
          <a:lstStyle/>
          <a:p>
            <a:r>
              <a:rPr lang="en-US" sz="1400"/>
              <a:t>Cream</a:t>
            </a:r>
          </a:p>
        </p:txBody>
      </p:sp>
      <p:sp>
        <p:nvSpPr>
          <p:cNvPr id="24" name="TextBox 23">
            <a:extLst>
              <a:ext uri="{FF2B5EF4-FFF2-40B4-BE49-F238E27FC236}">
                <a16:creationId xmlns:a16="http://schemas.microsoft.com/office/drawing/2014/main" id="{266B7ED5-00B4-0345-B2E8-91A24890D252}"/>
              </a:ext>
            </a:extLst>
          </p:cNvPr>
          <p:cNvSpPr txBox="1"/>
          <p:nvPr userDrawn="1"/>
        </p:nvSpPr>
        <p:spPr>
          <a:xfrm>
            <a:off x="1244551" y="1801007"/>
            <a:ext cx="954428"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PRIMARY</a:t>
            </a:r>
          </a:p>
        </p:txBody>
      </p:sp>
      <p:sp>
        <p:nvSpPr>
          <p:cNvPr id="25" name="TextBox 24">
            <a:extLst>
              <a:ext uri="{FF2B5EF4-FFF2-40B4-BE49-F238E27FC236}">
                <a16:creationId xmlns:a16="http://schemas.microsoft.com/office/drawing/2014/main" id="{1AEDDCF5-4DF3-A543-8ADA-71B5827EE250}"/>
              </a:ext>
            </a:extLst>
          </p:cNvPr>
          <p:cNvSpPr txBox="1"/>
          <p:nvPr userDrawn="1"/>
        </p:nvSpPr>
        <p:spPr>
          <a:xfrm>
            <a:off x="943186" y="3056070"/>
            <a:ext cx="1255793"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SECONDARY</a:t>
            </a:r>
          </a:p>
        </p:txBody>
      </p:sp>
      <p:sp>
        <p:nvSpPr>
          <p:cNvPr id="26" name="TextBox 25">
            <a:extLst>
              <a:ext uri="{FF2B5EF4-FFF2-40B4-BE49-F238E27FC236}">
                <a16:creationId xmlns:a16="http://schemas.microsoft.com/office/drawing/2014/main" id="{A4776B0C-5F4F-AB42-8D5F-3D19524CA0FC}"/>
              </a:ext>
            </a:extLst>
          </p:cNvPr>
          <p:cNvSpPr txBox="1"/>
          <p:nvPr userDrawn="1"/>
        </p:nvSpPr>
        <p:spPr>
          <a:xfrm>
            <a:off x="1462879" y="4332084"/>
            <a:ext cx="736100"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TINTS*</a:t>
            </a:r>
          </a:p>
        </p:txBody>
      </p:sp>
      <p:sp>
        <p:nvSpPr>
          <p:cNvPr id="27" name="TextBox 26">
            <a:extLst>
              <a:ext uri="{FF2B5EF4-FFF2-40B4-BE49-F238E27FC236}">
                <a16:creationId xmlns:a16="http://schemas.microsoft.com/office/drawing/2014/main" id="{90BE46EF-2370-7147-B781-BE90718F980F}"/>
              </a:ext>
            </a:extLst>
          </p:cNvPr>
          <p:cNvSpPr txBox="1"/>
          <p:nvPr userDrawn="1"/>
        </p:nvSpPr>
        <p:spPr>
          <a:xfrm>
            <a:off x="1246474" y="5614482"/>
            <a:ext cx="952505"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SHADES*</a:t>
            </a:r>
          </a:p>
        </p:txBody>
      </p:sp>
      <p:sp>
        <p:nvSpPr>
          <p:cNvPr id="31" name="TextBox 30">
            <a:extLst>
              <a:ext uri="{FF2B5EF4-FFF2-40B4-BE49-F238E27FC236}">
                <a16:creationId xmlns:a16="http://schemas.microsoft.com/office/drawing/2014/main" id="{EE18E4CB-C598-FE46-992A-AEC1265FA3DB}"/>
              </a:ext>
            </a:extLst>
          </p:cNvPr>
          <p:cNvSpPr txBox="1"/>
          <p:nvPr userDrawn="1"/>
        </p:nvSpPr>
        <p:spPr>
          <a:xfrm>
            <a:off x="2289397" y="2493713"/>
            <a:ext cx="780983" cy="307777"/>
          </a:xfrm>
          <a:prstGeom prst="rect">
            <a:avLst/>
          </a:prstGeom>
          <a:noFill/>
        </p:spPr>
        <p:txBody>
          <a:bodyPr wrap="none" rtlCol="0">
            <a:spAutoFit/>
          </a:bodyPr>
          <a:lstStyle/>
          <a:p>
            <a:r>
              <a:rPr lang="en-US" sz="1400"/>
              <a:t>Orange</a:t>
            </a:r>
          </a:p>
        </p:txBody>
      </p:sp>
      <p:sp>
        <p:nvSpPr>
          <p:cNvPr id="33" name="TextBox 32">
            <a:extLst>
              <a:ext uri="{FF2B5EF4-FFF2-40B4-BE49-F238E27FC236}">
                <a16:creationId xmlns:a16="http://schemas.microsoft.com/office/drawing/2014/main" id="{72BE1460-21B0-1642-A98D-2E9F77703680}"/>
              </a:ext>
            </a:extLst>
          </p:cNvPr>
          <p:cNvSpPr txBox="1"/>
          <p:nvPr userDrawn="1"/>
        </p:nvSpPr>
        <p:spPr>
          <a:xfrm>
            <a:off x="3618838" y="2493713"/>
            <a:ext cx="522900" cy="307777"/>
          </a:xfrm>
          <a:prstGeom prst="rect">
            <a:avLst/>
          </a:prstGeom>
          <a:noFill/>
        </p:spPr>
        <p:txBody>
          <a:bodyPr wrap="none" rtlCol="0">
            <a:spAutoFit/>
          </a:bodyPr>
          <a:lstStyle/>
          <a:p>
            <a:r>
              <a:rPr lang="en-US" sz="1400"/>
              <a:t>Mint</a:t>
            </a:r>
          </a:p>
        </p:txBody>
      </p:sp>
      <p:sp>
        <p:nvSpPr>
          <p:cNvPr id="34" name="TextBox 33">
            <a:extLst>
              <a:ext uri="{FF2B5EF4-FFF2-40B4-BE49-F238E27FC236}">
                <a16:creationId xmlns:a16="http://schemas.microsoft.com/office/drawing/2014/main" id="{7944FA60-C341-0C4D-B6E3-5AB0B3159567}"/>
              </a:ext>
            </a:extLst>
          </p:cNvPr>
          <p:cNvSpPr txBox="1"/>
          <p:nvPr userDrawn="1"/>
        </p:nvSpPr>
        <p:spPr>
          <a:xfrm>
            <a:off x="2289397" y="3103971"/>
            <a:ext cx="562975" cy="307777"/>
          </a:xfrm>
          <a:prstGeom prst="rect">
            <a:avLst/>
          </a:prstGeom>
          <a:noFill/>
        </p:spPr>
        <p:txBody>
          <a:bodyPr wrap="none" rtlCol="0">
            <a:spAutoFit/>
          </a:bodyPr>
          <a:lstStyle/>
          <a:p>
            <a:r>
              <a:rPr lang="en-US" sz="1400"/>
              <a:t>Gold</a:t>
            </a:r>
          </a:p>
        </p:txBody>
      </p:sp>
      <p:sp>
        <p:nvSpPr>
          <p:cNvPr id="35" name="TextBox 34">
            <a:extLst>
              <a:ext uri="{FF2B5EF4-FFF2-40B4-BE49-F238E27FC236}">
                <a16:creationId xmlns:a16="http://schemas.microsoft.com/office/drawing/2014/main" id="{7F484293-74D1-1E49-B760-4DF0BF233E15}"/>
              </a:ext>
            </a:extLst>
          </p:cNvPr>
          <p:cNvSpPr txBox="1"/>
          <p:nvPr userDrawn="1"/>
        </p:nvSpPr>
        <p:spPr>
          <a:xfrm>
            <a:off x="3618838" y="3103971"/>
            <a:ext cx="1149674" cy="307777"/>
          </a:xfrm>
          <a:prstGeom prst="rect">
            <a:avLst/>
          </a:prstGeom>
          <a:noFill/>
        </p:spPr>
        <p:txBody>
          <a:bodyPr wrap="none" rtlCol="0">
            <a:spAutoFit/>
          </a:bodyPr>
          <a:lstStyle/>
          <a:p>
            <a:r>
              <a:rPr lang="en-US" sz="1400"/>
              <a:t>Dark Cream</a:t>
            </a:r>
          </a:p>
        </p:txBody>
      </p:sp>
      <p:sp>
        <p:nvSpPr>
          <p:cNvPr id="36" name="TextBox 35">
            <a:extLst>
              <a:ext uri="{FF2B5EF4-FFF2-40B4-BE49-F238E27FC236}">
                <a16:creationId xmlns:a16="http://schemas.microsoft.com/office/drawing/2014/main" id="{F2C519D1-0DDE-2C43-8D6E-EA59F5BA3F91}"/>
              </a:ext>
            </a:extLst>
          </p:cNvPr>
          <p:cNvSpPr txBox="1"/>
          <p:nvPr userDrawn="1"/>
        </p:nvSpPr>
        <p:spPr>
          <a:xfrm>
            <a:off x="4908204" y="2485621"/>
            <a:ext cx="697179" cy="307777"/>
          </a:xfrm>
          <a:prstGeom prst="rect">
            <a:avLst/>
          </a:prstGeom>
          <a:noFill/>
        </p:spPr>
        <p:txBody>
          <a:bodyPr wrap="none" rtlCol="0">
            <a:spAutoFit/>
          </a:bodyPr>
          <a:lstStyle/>
          <a:p>
            <a:r>
              <a:rPr lang="en-US" sz="1400"/>
              <a:t>Yellow</a:t>
            </a:r>
          </a:p>
        </p:txBody>
      </p:sp>
      <p:sp>
        <p:nvSpPr>
          <p:cNvPr id="88" name="TextBox 87">
            <a:extLst>
              <a:ext uri="{FF2B5EF4-FFF2-40B4-BE49-F238E27FC236}">
                <a16:creationId xmlns:a16="http://schemas.microsoft.com/office/drawing/2014/main" id="{25558811-A6A1-8548-8769-C943E7D7909D}"/>
              </a:ext>
            </a:extLst>
          </p:cNvPr>
          <p:cNvSpPr txBox="1"/>
          <p:nvPr userDrawn="1"/>
        </p:nvSpPr>
        <p:spPr>
          <a:xfrm>
            <a:off x="2282448" y="6409886"/>
            <a:ext cx="7215021" cy="338554"/>
          </a:xfrm>
          <a:prstGeom prst="rect">
            <a:avLst/>
          </a:prstGeom>
          <a:noFill/>
        </p:spPr>
        <p:txBody>
          <a:bodyPr wrap="square" rtlCol="0">
            <a:spAutoFit/>
          </a:bodyPr>
          <a:lstStyle/>
          <a:p>
            <a:r>
              <a:rPr lang="en-US" sz="1600" b="1" i="0">
                <a:solidFill>
                  <a:schemeClr val="accent3"/>
                </a:solidFill>
                <a:latin typeface="Arial" panose="020B0604020202020204" pitchFamily="34" charset="0"/>
                <a:cs typeface="Arial" panose="020B0604020202020204" pitchFamily="34" charset="0"/>
              </a:rPr>
              <a:t>*Tints and shades should only be used for data visualization</a:t>
            </a:r>
          </a:p>
        </p:txBody>
      </p:sp>
      <p:sp>
        <p:nvSpPr>
          <p:cNvPr id="89" name="TextBox 88">
            <a:extLst>
              <a:ext uri="{FF2B5EF4-FFF2-40B4-BE49-F238E27FC236}">
                <a16:creationId xmlns:a16="http://schemas.microsoft.com/office/drawing/2014/main" id="{D6C569A8-7A24-4E4E-BDD2-1E9935D4227F}"/>
              </a:ext>
            </a:extLst>
          </p:cNvPr>
          <p:cNvSpPr txBox="1"/>
          <p:nvPr userDrawn="1"/>
        </p:nvSpPr>
        <p:spPr>
          <a:xfrm>
            <a:off x="474387" y="989402"/>
            <a:ext cx="11206556" cy="369332"/>
          </a:xfrm>
          <a:prstGeom prst="rect">
            <a:avLst/>
          </a:prstGeom>
          <a:noFill/>
        </p:spPr>
        <p:txBody>
          <a:bodyPr wrap="square" rtlCol="0">
            <a:spAutoFit/>
          </a:bodyPr>
          <a:lstStyle/>
          <a:p>
            <a:r>
              <a:rPr lang="en-US" sz="1800"/>
              <a:t>Use the eyedrop function with this palette to pull colors for Shape Fill, Font, etc.</a:t>
            </a:r>
          </a:p>
        </p:txBody>
      </p:sp>
      <p:sp>
        <p:nvSpPr>
          <p:cNvPr id="3" name="TextBox 2">
            <a:extLst>
              <a:ext uri="{FF2B5EF4-FFF2-40B4-BE49-F238E27FC236}">
                <a16:creationId xmlns:a16="http://schemas.microsoft.com/office/drawing/2014/main" id="{38B51448-79A8-1850-22C2-64F24A8CA34F}"/>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Tree>
    <p:extLst>
      <p:ext uri="{BB962C8B-B14F-4D97-AF65-F5344CB8AC3E}">
        <p14:creationId xmlns:p14="http://schemas.microsoft.com/office/powerpoint/2010/main" val="145819588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1">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5" name="Content Placeholder 1">
            <a:extLst>
              <a:ext uri="{FF2B5EF4-FFF2-40B4-BE49-F238E27FC236}">
                <a16:creationId xmlns:a16="http://schemas.microsoft.com/office/drawing/2014/main" id="{4EBCCA68-408B-290F-1567-8E7106DDC620}"/>
              </a:ext>
            </a:extLst>
          </p:cNvPr>
          <p:cNvSpPr txBox="1">
            <a:spLocks/>
          </p:cNvSpPr>
          <p:nvPr userDrawn="1"/>
        </p:nvSpPr>
        <p:spPr>
          <a:xfrm>
            <a:off x="327189" y="3023101"/>
            <a:ext cx="6288100" cy="384607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chemeClr val="accent3"/>
              </a:buClr>
              <a:buFont typeface="System Font Regular"/>
              <a:buChar char="▸"/>
              <a:tabLst/>
              <a:defRPr sz="24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chemeClr val="accent4"/>
              </a:buClr>
              <a:buFont typeface="System Font Regular"/>
              <a:buChar char="▸"/>
              <a:tabLst/>
              <a:defRPr sz="2000" kern="1200">
                <a:solidFill>
                  <a:schemeClr val="tx1"/>
                </a:solidFill>
                <a:latin typeface="+mn-lt"/>
                <a:ea typeface="+mn-ea"/>
                <a:cs typeface="+mn-cs"/>
              </a:defRPr>
            </a:lvl2pPr>
            <a:lvl3pPr marL="1143000" indent="-342900" algn="l" defTabSz="914400" rtl="0" eaLnBrk="1" latinLnBrk="0" hangingPunct="1">
              <a:lnSpc>
                <a:spcPct val="90000"/>
              </a:lnSpc>
              <a:spcBef>
                <a:spcPts val="500"/>
              </a:spcBef>
              <a:buClr>
                <a:schemeClr val="accent5"/>
              </a:buClr>
              <a:buFont typeface="System Font Regular"/>
              <a:buChar char="▸"/>
              <a:tabLst/>
              <a:defRPr sz="1800" kern="1200">
                <a:solidFill>
                  <a:schemeClr val="tx1"/>
                </a:solidFill>
                <a:latin typeface="+mn-lt"/>
                <a:ea typeface="+mn-ea"/>
                <a:cs typeface="+mn-cs"/>
              </a:defRPr>
            </a:lvl3pPr>
            <a:lvl4pPr marL="1428750" indent="-285750" algn="l" defTabSz="914400" rtl="0" eaLnBrk="1" latinLnBrk="0" hangingPunct="1">
              <a:lnSpc>
                <a:spcPct val="90000"/>
              </a:lnSpc>
              <a:spcBef>
                <a:spcPts val="500"/>
              </a:spcBef>
              <a:buClr>
                <a:schemeClr val="accent6"/>
              </a:buClr>
              <a:buFont typeface="System Font Regular"/>
              <a:buChar char="▸"/>
              <a:tabLst/>
              <a:defRPr sz="1600" kern="1200">
                <a:solidFill>
                  <a:schemeClr val="tx1"/>
                </a:solidFill>
                <a:latin typeface="+mn-lt"/>
                <a:ea typeface="+mn-ea"/>
                <a:cs typeface="+mn-cs"/>
              </a:defRPr>
            </a:lvl4pPr>
            <a:lvl5pPr marL="1716088" indent="-287338" algn="l" defTabSz="914400" rtl="0" eaLnBrk="1" latinLnBrk="0" hangingPunct="1">
              <a:lnSpc>
                <a:spcPct val="90000"/>
              </a:lnSpc>
              <a:spcBef>
                <a:spcPts val="500"/>
              </a:spcBef>
              <a:buClr>
                <a:schemeClr val="tx1"/>
              </a:buClr>
              <a:buFont typeface="System Font Regular"/>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stem Font Regular"/>
              <a:buNone/>
            </a:pPr>
            <a:r>
              <a:rPr lang="en-US" sz="1400" u="sng"/>
              <a:t>Apply New Branded Templates and Adjust Slides Manually</a:t>
            </a:r>
          </a:p>
          <a:p>
            <a:pPr>
              <a:buFont typeface="+mj-lt"/>
              <a:buAutoNum type="arabicPeriod"/>
            </a:pPr>
            <a:r>
              <a:rPr lang="en-US" sz="1400" kern="1200">
                <a:solidFill>
                  <a:schemeClr val="tx1"/>
                </a:solidFill>
                <a:latin typeface="+mn-lt"/>
                <a:ea typeface="+mn-ea"/>
                <a:cs typeface="+mn-cs"/>
              </a:rPr>
              <a:t>For</a:t>
            </a:r>
            <a:r>
              <a:rPr lang="en-US" sz="1400"/>
              <a:t> each slide, click the “Layout” dropdown to the right of “New Slide” in the Home tab and select an appropriate new branded layout (Agenda, Section Header, 1_Title + Content, etc.)</a:t>
            </a:r>
          </a:p>
          <a:p>
            <a:pPr>
              <a:buFont typeface="+mj-lt"/>
              <a:buAutoNum type="arabicPeriod"/>
            </a:pPr>
            <a:r>
              <a:rPr lang="en-US" sz="1400"/>
              <a:t>Select the page number in the bottom right and delete it. (The page number is on the top right of the new branded templates.)</a:t>
            </a:r>
          </a:p>
          <a:p>
            <a:pPr>
              <a:buFont typeface="+mj-lt"/>
              <a:buAutoNum type="arabicPeriod"/>
            </a:pPr>
            <a:r>
              <a:rPr lang="en-US" sz="1400"/>
              <a:t>Other possible manual adjustments</a:t>
            </a:r>
          </a:p>
          <a:p>
            <a:pPr lvl="1">
              <a:buFont typeface="+mj-lt"/>
              <a:buAutoNum type="arabicPeriod"/>
            </a:pPr>
            <a:r>
              <a:rPr lang="en-US" sz="1400"/>
              <a:t>Apply new color branding to graphics or text that may not have converted over correctly</a:t>
            </a:r>
          </a:p>
          <a:p>
            <a:pPr lvl="1">
              <a:buFont typeface="+mj-lt"/>
              <a:buAutoNum type="arabicPeriod"/>
            </a:pPr>
            <a:r>
              <a:rPr lang="en-US" sz="1400"/>
              <a:t>Copy-paste content from free-form text boxes into template text boxes</a:t>
            </a:r>
          </a:p>
          <a:p>
            <a:pPr lvl="1">
              <a:buFont typeface="+mj-lt"/>
              <a:buAutoNum type="arabicPeriod"/>
            </a:pPr>
            <a:r>
              <a:rPr lang="en-US" sz="1400"/>
              <a:t>Adjust sub-title positioning/color</a:t>
            </a:r>
          </a:p>
          <a:p>
            <a:pPr lvl="1">
              <a:buFont typeface="+mj-lt"/>
              <a:buAutoNum type="arabicPeriod"/>
            </a:pPr>
            <a:r>
              <a:rPr lang="en-US" sz="1400"/>
              <a:t>Adjust font types (</a:t>
            </a:r>
            <a:r>
              <a:rPr lang="en-US" sz="1400" b="1">
                <a:latin typeface="Times New Roman" panose="02020603050405020304" pitchFamily="18" charset="0"/>
                <a:cs typeface="Times New Roman" panose="02020603050405020304" pitchFamily="18" charset="0"/>
              </a:rPr>
              <a:t>Times New Roman Bold</a:t>
            </a:r>
            <a:r>
              <a:rPr lang="en-US" sz="1400"/>
              <a:t>, </a:t>
            </a:r>
            <a:r>
              <a:rPr lang="en-US" sz="1400" b="1">
                <a:latin typeface="Arial Narrow" panose="020B0606020202030204" pitchFamily="34" charset="0"/>
              </a:rPr>
              <a:t>ARIAL NARROW BOLD IN ALL CAPS</a:t>
            </a:r>
            <a:r>
              <a:rPr lang="en-US" sz="1400"/>
              <a:t>, Arial font family)</a:t>
            </a:r>
          </a:p>
        </p:txBody>
      </p:sp>
      <p:pic>
        <p:nvPicPr>
          <p:cNvPr id="7" name="Picture 6">
            <a:extLst>
              <a:ext uri="{FF2B5EF4-FFF2-40B4-BE49-F238E27FC236}">
                <a16:creationId xmlns:a16="http://schemas.microsoft.com/office/drawing/2014/main" id="{D9CC3FC6-E7A7-28FA-E747-0870EFD019C4}"/>
              </a:ext>
            </a:extLst>
          </p:cNvPr>
          <p:cNvPicPr>
            <a:picLocks noChangeAspect="1"/>
          </p:cNvPicPr>
          <p:nvPr userDrawn="1"/>
        </p:nvPicPr>
        <p:blipFill>
          <a:blip r:embed="rId4"/>
          <a:stretch>
            <a:fillRect/>
          </a:stretch>
        </p:blipFill>
        <p:spPr>
          <a:xfrm>
            <a:off x="6732146" y="3000816"/>
            <a:ext cx="4284823" cy="3375339"/>
          </a:xfrm>
          <a:prstGeom prst="rect">
            <a:avLst/>
          </a:prstGeom>
        </p:spPr>
      </p:pic>
      <p:pic>
        <p:nvPicPr>
          <p:cNvPr id="8" name="Picture 7">
            <a:extLst>
              <a:ext uri="{FF2B5EF4-FFF2-40B4-BE49-F238E27FC236}">
                <a16:creationId xmlns:a16="http://schemas.microsoft.com/office/drawing/2014/main" id="{3DF0D10A-96CA-4959-4FF3-811DE1AD6666}"/>
              </a:ext>
            </a:extLst>
          </p:cNvPr>
          <p:cNvPicPr>
            <a:picLocks noChangeAspect="1"/>
          </p:cNvPicPr>
          <p:nvPr userDrawn="1"/>
        </p:nvPicPr>
        <p:blipFill rotWithShape="1">
          <a:blip r:embed="rId5"/>
          <a:srcRect l="79367" t="6737" r="17556" b="88117"/>
          <a:stretch/>
        </p:blipFill>
        <p:spPr>
          <a:xfrm>
            <a:off x="7003951" y="1530091"/>
            <a:ext cx="968188" cy="455425"/>
          </a:xfrm>
          <a:prstGeom prst="rect">
            <a:avLst/>
          </a:prstGeom>
        </p:spPr>
      </p:pic>
      <p:cxnSp>
        <p:nvCxnSpPr>
          <p:cNvPr id="10" name="Straight Arrow Connector 9">
            <a:extLst>
              <a:ext uri="{FF2B5EF4-FFF2-40B4-BE49-F238E27FC236}">
                <a16:creationId xmlns:a16="http://schemas.microsoft.com/office/drawing/2014/main" id="{1B4B3B6B-D8CB-E976-EDDE-6997A41D6B63}"/>
              </a:ext>
            </a:extLst>
          </p:cNvPr>
          <p:cNvCxnSpPr/>
          <p:nvPr userDrawn="1"/>
        </p:nvCxnSpPr>
        <p:spPr>
          <a:xfrm flipH="1">
            <a:off x="7972139" y="1904558"/>
            <a:ext cx="347951"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2" y="1051559"/>
            <a:ext cx="10634970" cy="1574790"/>
          </a:xfrm>
          <a:prstGeom prst="rect">
            <a:avLst/>
          </a:prstGeom>
          <a:noFill/>
        </p:spPr>
        <p:txBody>
          <a:bodyPr wrap="square">
            <a:spAutoFit/>
          </a:bodyPr>
          <a:lstStyle/>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Download and save the new DTCC-branded PowerPoint template from the </a:t>
            </a:r>
            <a:r>
              <a:rPr lang="en-US" sz="1400" kern="1200">
                <a:solidFill>
                  <a:schemeClr val="tx1"/>
                </a:solidFill>
                <a:latin typeface="+mn-lt"/>
                <a:ea typeface="+mn-ea"/>
                <a:cs typeface="+mn-cs"/>
                <a:hlinkClick r:id="rId6">
                  <a:extLst>
                    <a:ext uri="{A12FA001-AC4F-418D-AE19-62706E023703}">
                      <ahyp:hlinkClr xmlns:ahyp="http://schemas.microsoft.com/office/drawing/2018/hyperlinkcolor" val="tx"/>
                    </a:ext>
                  </a:extLst>
                </a:hlinkClick>
              </a:rPr>
              <a:t>Brand Resource Center</a:t>
            </a:r>
            <a:endParaRPr lang="en-US" sz="1400" kern="1200">
              <a:solidFill>
                <a:schemeClr val="tx1"/>
              </a:solidFill>
              <a:latin typeface="+mn-lt"/>
              <a:ea typeface="+mn-ea"/>
              <a:cs typeface="+mn-cs"/>
            </a:endParaRP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Open the existing legacy-branded PowerPoint deck</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Design ribbon.  In the Themes group, select the “More” drop down.</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“Browse for Themes…”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Browse to the new DTCC-branded PowerPoint template that you downloaded from the branding site and click Apply.</a:t>
            </a:r>
          </a:p>
        </p:txBody>
      </p:sp>
      <p:sp>
        <p:nvSpPr>
          <p:cNvPr id="22" name="TextBox 21">
            <a:extLst>
              <a:ext uri="{FF2B5EF4-FFF2-40B4-BE49-F238E27FC236}">
                <a16:creationId xmlns:a16="http://schemas.microsoft.com/office/drawing/2014/main" id="{930D7137-DE92-275D-3C18-5C9DC3DA78AC}"/>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339605466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2">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3" y="1051559"/>
            <a:ext cx="7207764" cy="2867452"/>
          </a:xfrm>
          <a:prstGeom prst="rect">
            <a:avLst/>
          </a:prstGeom>
          <a:noFill/>
        </p:spPr>
        <p:txBody>
          <a:bodyPr wrap="square">
            <a:spAutoFit/>
          </a:bodyPr>
          <a:lstStyle/>
          <a:p>
            <a:pPr marL="0" indent="0">
              <a:buNone/>
            </a:pPr>
            <a:r>
              <a:rPr lang="en-US" sz="1400" b="1"/>
              <a:t>Conversion varies and legacy template elements persist.  </a:t>
            </a:r>
            <a:r>
              <a:rPr lang="en-US" sz="1400"/>
              <a:t>Unfortunately, some residual elements of the legacy reporting need to be removed manually.  This includes the blue curved graphic on bottom, the duplicate page number in bottom right of content pages, and other residuals.</a:t>
            </a:r>
          </a:p>
          <a:p>
            <a:pPr marL="0" indent="0">
              <a:buNone/>
            </a:pPr>
            <a:endParaRPr lang="en-US" sz="1400"/>
          </a:p>
          <a:p>
            <a:pPr marL="0" indent="0">
              <a:buNone/>
            </a:pPr>
            <a:r>
              <a:rPr lang="en-US" sz="1400" u="sng"/>
              <a:t>Removal of Blue Curved Graphic</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on the View ribbon.  Click on Slide Master in the Master Views group.</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outdated master slide from which the new branding inherits.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blue curved bottom bar and delete it.  This will remove the bar from all indented slides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Close Master View in the Slide Master ribbon.</a:t>
            </a:r>
          </a:p>
        </p:txBody>
      </p:sp>
      <p:grpSp>
        <p:nvGrpSpPr>
          <p:cNvPr id="2" name="Group 1">
            <a:extLst>
              <a:ext uri="{FF2B5EF4-FFF2-40B4-BE49-F238E27FC236}">
                <a16:creationId xmlns:a16="http://schemas.microsoft.com/office/drawing/2014/main" id="{C6DA412A-C720-D9FB-9191-737AF75DBFA7}"/>
              </a:ext>
            </a:extLst>
          </p:cNvPr>
          <p:cNvGrpSpPr/>
          <p:nvPr userDrawn="1"/>
        </p:nvGrpSpPr>
        <p:grpSpPr>
          <a:xfrm>
            <a:off x="8131873" y="1881407"/>
            <a:ext cx="2038008" cy="4489160"/>
            <a:chOff x="10087763" y="1570015"/>
            <a:chExt cx="3113424" cy="6858000"/>
          </a:xfrm>
        </p:grpSpPr>
        <p:pic>
          <p:nvPicPr>
            <p:cNvPr id="3" name="Picture 2">
              <a:extLst>
                <a:ext uri="{FF2B5EF4-FFF2-40B4-BE49-F238E27FC236}">
                  <a16:creationId xmlns:a16="http://schemas.microsoft.com/office/drawing/2014/main" id="{158EFBD5-63F2-4593-238C-C79DEDEF76CA}"/>
                </a:ext>
              </a:extLst>
            </p:cNvPr>
            <p:cNvPicPr>
              <a:picLocks noChangeAspect="1"/>
            </p:cNvPicPr>
            <p:nvPr/>
          </p:nvPicPr>
          <p:blipFill>
            <a:blip r:embed="rId4"/>
            <a:stretch>
              <a:fillRect/>
            </a:stretch>
          </p:blipFill>
          <p:spPr>
            <a:xfrm>
              <a:off x="10347461" y="1570015"/>
              <a:ext cx="2853726" cy="6858000"/>
            </a:xfrm>
            <a:prstGeom prst="rect">
              <a:avLst/>
            </a:prstGeom>
          </p:spPr>
        </p:pic>
        <p:sp>
          <p:nvSpPr>
            <p:cNvPr id="9" name="Rectangle 8">
              <a:extLst>
                <a:ext uri="{FF2B5EF4-FFF2-40B4-BE49-F238E27FC236}">
                  <a16:creationId xmlns:a16="http://schemas.microsoft.com/office/drawing/2014/main" id="{53145CD1-2068-D612-1B47-2C68724841E9}"/>
                </a:ext>
              </a:extLst>
            </p:cNvPr>
            <p:cNvSpPr/>
            <p:nvPr/>
          </p:nvSpPr>
          <p:spPr>
            <a:xfrm>
              <a:off x="10087763" y="1585102"/>
              <a:ext cx="3087218" cy="2110597"/>
            </a:xfrm>
            <a:prstGeom prst="rect">
              <a:avLst/>
            </a:prstGeom>
            <a:noFill/>
            <a:ln w="38100">
              <a:solidFill>
                <a:srgbClr val="FF7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7BF37D19-20CB-6D96-C3D9-FE6E0863166F}"/>
              </a:ext>
            </a:extLst>
          </p:cNvPr>
          <p:cNvSpPr txBox="1"/>
          <p:nvPr userDrawn="1"/>
        </p:nvSpPr>
        <p:spPr>
          <a:xfrm>
            <a:off x="10592896" y="4123758"/>
            <a:ext cx="1374456" cy="1384995"/>
          </a:xfrm>
          <a:prstGeom prst="rect">
            <a:avLst/>
          </a:prstGeom>
          <a:noFill/>
        </p:spPr>
        <p:txBody>
          <a:bodyPr wrap="square" rtlCol="0">
            <a:spAutoFit/>
          </a:bodyPr>
          <a:lstStyle/>
          <a:p>
            <a:pPr algn="ctr"/>
            <a:r>
              <a:rPr lang="en-US" sz="1400">
                <a:solidFill>
                  <a:srgbClr val="FF7540"/>
                </a:solidFill>
              </a:rPr>
              <a:t>Branded child templates inheriting curved graphic from master slide.</a:t>
            </a:r>
          </a:p>
        </p:txBody>
      </p:sp>
      <p:sp>
        <p:nvSpPr>
          <p:cNvPr id="13" name="Right Brace 12">
            <a:extLst>
              <a:ext uri="{FF2B5EF4-FFF2-40B4-BE49-F238E27FC236}">
                <a16:creationId xmlns:a16="http://schemas.microsoft.com/office/drawing/2014/main" id="{21A2FEDD-5DA3-B208-8750-4093020A36D3}"/>
              </a:ext>
            </a:extLst>
          </p:cNvPr>
          <p:cNvSpPr/>
          <p:nvPr userDrawn="1"/>
        </p:nvSpPr>
        <p:spPr>
          <a:xfrm>
            <a:off x="10234359" y="3304641"/>
            <a:ext cx="358537" cy="30232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A7320F29-FD2B-31CC-7CCB-8A47FA13255D}"/>
              </a:ext>
            </a:extLst>
          </p:cNvPr>
          <p:cNvSpPr txBox="1"/>
          <p:nvPr userDrawn="1"/>
        </p:nvSpPr>
        <p:spPr>
          <a:xfrm>
            <a:off x="7324424" y="3211087"/>
            <a:ext cx="1088048" cy="738664"/>
          </a:xfrm>
          <a:prstGeom prst="rect">
            <a:avLst/>
          </a:prstGeom>
          <a:noFill/>
        </p:spPr>
        <p:txBody>
          <a:bodyPr wrap="square" rtlCol="0">
            <a:spAutoFit/>
          </a:bodyPr>
          <a:lstStyle/>
          <a:p>
            <a:pPr algn="ctr"/>
            <a:r>
              <a:rPr lang="en-US" sz="1400">
                <a:solidFill>
                  <a:srgbClr val="FF7540"/>
                </a:solidFill>
              </a:rPr>
              <a:t>Blue curved graphic</a:t>
            </a:r>
          </a:p>
        </p:txBody>
      </p:sp>
      <p:sp>
        <p:nvSpPr>
          <p:cNvPr id="16" name="Right Brace 15">
            <a:extLst>
              <a:ext uri="{FF2B5EF4-FFF2-40B4-BE49-F238E27FC236}">
                <a16:creationId xmlns:a16="http://schemas.microsoft.com/office/drawing/2014/main" id="{48856F8C-B9BC-B86A-F751-C89B5D14586C}"/>
              </a:ext>
            </a:extLst>
          </p:cNvPr>
          <p:cNvSpPr/>
          <p:nvPr userDrawn="1"/>
        </p:nvSpPr>
        <p:spPr>
          <a:xfrm>
            <a:off x="10214143" y="1823187"/>
            <a:ext cx="358537" cy="13776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58AE926-B9FC-4EF7-45DA-BAF6C5091E51}"/>
              </a:ext>
            </a:extLst>
          </p:cNvPr>
          <p:cNvSpPr txBox="1"/>
          <p:nvPr userDrawn="1"/>
        </p:nvSpPr>
        <p:spPr>
          <a:xfrm>
            <a:off x="10518194" y="1881407"/>
            <a:ext cx="1088048" cy="1384995"/>
          </a:xfrm>
          <a:prstGeom prst="rect">
            <a:avLst/>
          </a:prstGeom>
          <a:noFill/>
        </p:spPr>
        <p:txBody>
          <a:bodyPr wrap="square" rtlCol="0">
            <a:spAutoFit/>
          </a:bodyPr>
          <a:lstStyle/>
          <a:p>
            <a:pPr algn="ctr"/>
            <a:r>
              <a:rPr lang="en-US" sz="1400" b="1" u="sng">
                <a:solidFill>
                  <a:srgbClr val="FF7540"/>
                </a:solidFill>
              </a:rPr>
              <a:t>Master Slide </a:t>
            </a:r>
            <a:r>
              <a:rPr lang="en-US" sz="1400">
                <a:solidFill>
                  <a:srgbClr val="FF7540"/>
                </a:solidFill>
              </a:rPr>
              <a:t>with new branding child templates</a:t>
            </a:r>
          </a:p>
        </p:txBody>
      </p:sp>
      <p:cxnSp>
        <p:nvCxnSpPr>
          <p:cNvPr id="19" name="Straight Arrow Connector 18">
            <a:extLst>
              <a:ext uri="{FF2B5EF4-FFF2-40B4-BE49-F238E27FC236}">
                <a16:creationId xmlns:a16="http://schemas.microsoft.com/office/drawing/2014/main" id="{66E4793E-1B8B-7EC0-C7C1-B0C4A110C856}"/>
              </a:ext>
            </a:extLst>
          </p:cNvPr>
          <p:cNvCxnSpPr>
            <a:cxnSpLocks/>
          </p:cNvCxnSpPr>
          <p:nvPr userDrawn="1"/>
        </p:nvCxnSpPr>
        <p:spPr>
          <a:xfrm flipV="1">
            <a:off x="8140577" y="3146170"/>
            <a:ext cx="888330" cy="286703"/>
          </a:xfrm>
          <a:prstGeom prst="straightConnector1">
            <a:avLst/>
          </a:prstGeom>
          <a:ln w="38100">
            <a:solidFill>
              <a:srgbClr val="FF754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75C008-E324-F945-8E6E-074AAD6FBA35}"/>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107684141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roved Font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5" name="Content Placeholder 4">
            <a:extLst>
              <a:ext uri="{FF2B5EF4-FFF2-40B4-BE49-F238E27FC236}">
                <a16:creationId xmlns:a16="http://schemas.microsoft.com/office/drawing/2014/main" id="{97587013-1DF3-B7EB-143F-E94D768CA8D8}"/>
              </a:ext>
            </a:extLst>
          </p:cNvPr>
          <p:cNvSpPr txBox="1">
            <a:spLocks/>
          </p:cNvSpPr>
          <p:nvPr userDrawn="1"/>
        </p:nvSpPr>
        <p:spPr>
          <a:xfrm>
            <a:off x="355790" y="1226586"/>
            <a:ext cx="8432417" cy="541714"/>
          </a:xfrm>
          <a:prstGeom prst="rect">
            <a:avLst/>
          </a:prstGeom>
        </p:spPr>
        <p:txBody>
          <a:bodyPr vert="horz" lIns="91440" tIns="45720" rIns="91440" bIns="45720" rtlCol="0">
            <a:normAutofit lnSpcReduction="10000"/>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3600" b="1">
                <a:latin typeface="Times New Roman" panose="02020603050405020304" pitchFamily="18" charset="0"/>
                <a:cs typeface="Times New Roman" panose="02020603050405020304" pitchFamily="18" charset="0"/>
              </a:rPr>
              <a:t>Headline Font: Times New Roman Bold </a:t>
            </a:r>
          </a:p>
        </p:txBody>
      </p:sp>
      <p:sp>
        <p:nvSpPr>
          <p:cNvPr id="7" name="Content Placeholder 4">
            <a:extLst>
              <a:ext uri="{FF2B5EF4-FFF2-40B4-BE49-F238E27FC236}">
                <a16:creationId xmlns:a16="http://schemas.microsoft.com/office/drawing/2014/main" id="{D5963BFA-83DB-82EC-3FB7-D4CD58391D9B}"/>
              </a:ext>
            </a:extLst>
          </p:cNvPr>
          <p:cNvSpPr txBox="1">
            <a:spLocks/>
          </p:cNvSpPr>
          <p:nvPr userDrawn="1"/>
        </p:nvSpPr>
        <p:spPr>
          <a:xfrm>
            <a:off x="355791" y="1996213"/>
            <a:ext cx="8788209" cy="704730"/>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200" b="1" cap="all">
                <a:latin typeface="Arial Narrow" panose="020B0604020202020204" pitchFamily="34" charset="0"/>
                <a:cs typeface="Arial Narrow" panose="020B0604020202020204" pitchFamily="34" charset="0"/>
              </a:rPr>
              <a:t>SUBHEAD FONT &amp; Slide title font: Arial narrow bold (All Caps)</a:t>
            </a:r>
          </a:p>
        </p:txBody>
      </p:sp>
      <p:sp>
        <p:nvSpPr>
          <p:cNvPr id="8" name="Content Placeholder 4">
            <a:extLst>
              <a:ext uri="{FF2B5EF4-FFF2-40B4-BE49-F238E27FC236}">
                <a16:creationId xmlns:a16="http://schemas.microsoft.com/office/drawing/2014/main" id="{5F451999-FAA8-701E-9235-A2EEEE1E7EAD}"/>
              </a:ext>
            </a:extLst>
          </p:cNvPr>
          <p:cNvSpPr txBox="1">
            <a:spLocks/>
          </p:cNvSpPr>
          <p:nvPr userDrawn="1"/>
        </p:nvSpPr>
        <p:spPr>
          <a:xfrm>
            <a:off x="355791" y="2700943"/>
            <a:ext cx="8432417" cy="54171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000">
                <a:latin typeface="Arial" panose="020B0604020202020204" pitchFamily="34" charset="0"/>
                <a:cs typeface="Arial" panose="020B0604020202020204" pitchFamily="34" charset="0"/>
              </a:rPr>
              <a:t>Body Copy Font: Arial Regular</a:t>
            </a:r>
          </a:p>
        </p:txBody>
      </p:sp>
      <p:sp>
        <p:nvSpPr>
          <p:cNvPr id="20" name="TextBox 19">
            <a:extLst>
              <a:ext uri="{FF2B5EF4-FFF2-40B4-BE49-F238E27FC236}">
                <a16:creationId xmlns:a16="http://schemas.microsoft.com/office/drawing/2014/main" id="{E54D9A05-4F12-8283-AD69-87DA0F64A010}"/>
              </a:ext>
            </a:extLst>
          </p:cNvPr>
          <p:cNvSpPr txBox="1"/>
          <p:nvPr userDrawn="1"/>
        </p:nvSpPr>
        <p:spPr>
          <a:xfrm>
            <a:off x="474388" y="275998"/>
            <a:ext cx="2922595"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APPROVED FONTS</a:t>
            </a:r>
          </a:p>
        </p:txBody>
      </p:sp>
    </p:spTree>
    <p:extLst>
      <p:ext uri="{BB962C8B-B14F-4D97-AF65-F5344CB8AC3E}">
        <p14:creationId xmlns:p14="http://schemas.microsoft.com/office/powerpoint/2010/main" val="395456401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Guideline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9" name="TextBox 8">
            <a:extLst>
              <a:ext uri="{FF2B5EF4-FFF2-40B4-BE49-F238E27FC236}">
                <a16:creationId xmlns:a16="http://schemas.microsoft.com/office/drawing/2014/main" id="{BF3C2F04-95DD-2B2A-70C1-82A59C205E5C}"/>
              </a:ext>
            </a:extLst>
          </p:cNvPr>
          <p:cNvSpPr txBox="1"/>
          <p:nvPr userDrawn="1"/>
        </p:nvSpPr>
        <p:spPr>
          <a:xfrm>
            <a:off x="355792" y="1308164"/>
            <a:ext cx="11325152" cy="3129062"/>
          </a:xfrm>
          <a:prstGeom prst="rect">
            <a:avLst/>
          </a:prstGeom>
          <a:noFill/>
        </p:spPr>
        <p:txBody>
          <a:bodyPr wrap="square">
            <a:spAutoFit/>
          </a:bodyPr>
          <a:lstStyle/>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These icons have been provided to enable you to easily add on-brand visualizations to your PowerPoint presentations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Simply copy (Ctrl +C) your desired icon from the following two slides and paste (Ctrl +V) into your presentation</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To resize the icon, right click and go to “size and position”, or drag a corner of the icon (not the sides) to avoid distorting the image</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Please do not recolor these icons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Only place icons on hunter green or cream shapes to ensure all of the icon colors remain visible</a:t>
            </a:r>
          </a:p>
        </p:txBody>
      </p:sp>
      <p:sp>
        <p:nvSpPr>
          <p:cNvPr id="11" name="TextBox 10">
            <a:extLst>
              <a:ext uri="{FF2B5EF4-FFF2-40B4-BE49-F238E27FC236}">
                <a16:creationId xmlns:a16="http://schemas.microsoft.com/office/drawing/2014/main" id="{E6CD39C1-8BF4-FA42-C68E-D6AFA29AF255}"/>
              </a:ext>
            </a:extLst>
          </p:cNvPr>
          <p:cNvSpPr txBox="1"/>
          <p:nvPr userDrawn="1"/>
        </p:nvSpPr>
        <p:spPr>
          <a:xfrm>
            <a:off x="474388" y="275998"/>
            <a:ext cx="2807179"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ICON GUIDELINES</a:t>
            </a:r>
          </a:p>
        </p:txBody>
      </p:sp>
    </p:spTree>
    <p:extLst>
      <p:ext uri="{BB962C8B-B14F-4D97-AF65-F5344CB8AC3E}">
        <p14:creationId xmlns:p14="http://schemas.microsoft.com/office/powerpoint/2010/main" val="360784914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5" name="Graphic 44">
            <a:extLst>
              <a:ext uri="{FF2B5EF4-FFF2-40B4-BE49-F238E27FC236}">
                <a16:creationId xmlns:a16="http://schemas.microsoft.com/office/drawing/2014/main" id="{82A0D63D-E7B6-63E6-2007-06E31599DD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015" b="8631"/>
          <a:stretch/>
        </p:blipFill>
        <p:spPr>
          <a:xfrm>
            <a:off x="5040260" y="91440"/>
            <a:ext cx="7151740" cy="6766560"/>
          </a:xfrm>
          <a:prstGeom prst="rect">
            <a:avLst/>
          </a:prstGeom>
        </p:spPr>
      </p:pic>
      <p:pic>
        <p:nvPicPr>
          <p:cNvPr id="47" name="Graphic 46">
            <a:extLst>
              <a:ext uri="{FF2B5EF4-FFF2-40B4-BE49-F238E27FC236}">
                <a16:creationId xmlns:a16="http://schemas.microsoft.com/office/drawing/2014/main" id="{7255B82A-1D65-1317-F6C0-929A005301E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9521" t="-856" r="-39521" b="50217"/>
          <a:stretch/>
        </p:blipFill>
        <p:spPr>
          <a:xfrm>
            <a:off x="0" y="5486400"/>
            <a:ext cx="5033987" cy="1371600"/>
          </a:xfrm>
          <a:prstGeom prst="rect">
            <a:avLst/>
          </a:prstGeom>
        </p:spPr>
      </p:pic>
      <p:sp>
        <p:nvSpPr>
          <p:cNvPr id="4" name="Right Triangle 3">
            <a:extLst>
              <a:ext uri="{FF2B5EF4-FFF2-40B4-BE49-F238E27FC236}">
                <a16:creationId xmlns:a16="http://schemas.microsoft.com/office/drawing/2014/main" id="{CF2E1233-3223-14F7-B0FB-3CF5E6BB008F}"/>
              </a:ext>
            </a:extLst>
          </p:cNvPr>
          <p:cNvSpPr/>
          <p:nvPr userDrawn="1"/>
        </p:nvSpPr>
        <p:spPr>
          <a:xfrm rot="5400000">
            <a:off x="-64619" y="64487"/>
            <a:ext cx="2992752" cy="2863519"/>
          </a:xfrm>
          <a:prstGeom prst="rtTriangle">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a:extLst>
              <a:ext uri="{FF2B5EF4-FFF2-40B4-BE49-F238E27FC236}">
                <a16:creationId xmlns:a16="http://schemas.microsoft.com/office/drawing/2014/main" id="{B330C9CA-0660-58FE-2D69-E0754BF20AFC}"/>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4863" b="-4580"/>
          <a:stretch/>
        </p:blipFill>
        <p:spPr>
          <a:xfrm>
            <a:off x="7524494" y="0"/>
            <a:ext cx="2650784" cy="2011680"/>
          </a:xfrm>
          <a:prstGeom prst="rect">
            <a:avLst/>
          </a:prstGeom>
        </p:spPr>
      </p:pic>
      <p:sp>
        <p:nvSpPr>
          <p:cNvPr id="10" name="Text Placeholder 9">
            <a:extLst>
              <a:ext uri="{FF2B5EF4-FFF2-40B4-BE49-F238E27FC236}">
                <a16:creationId xmlns:a16="http://schemas.microsoft.com/office/drawing/2014/main" id="{1D975A23-10D9-5194-88B0-C621A0CCF020}"/>
              </a:ext>
            </a:extLst>
          </p:cNvPr>
          <p:cNvSpPr>
            <a:spLocks noGrp="1"/>
          </p:cNvSpPr>
          <p:nvPr>
            <p:ph type="body" sz="quarter" idx="11" hasCustomPrompt="1"/>
          </p:nvPr>
        </p:nvSpPr>
        <p:spPr>
          <a:xfrm>
            <a:off x="5842479" y="2255520"/>
            <a:ext cx="5038725" cy="2824480"/>
          </a:xfrm>
        </p:spPr>
        <p:txBody>
          <a:bodyPr anchor="ctr">
            <a:noAutofit/>
          </a:bodyPr>
          <a:lstStyle>
            <a:lvl1pPr>
              <a:buFont typeface="+mj-lt"/>
              <a:buAutoNum type="arabicPeriod"/>
              <a:defRPr b="1">
                <a:latin typeface="+mj-lt"/>
              </a:defRPr>
            </a:lvl1pPr>
            <a:lvl2pPr marL="914400" indent="-457200">
              <a:buFont typeface="+mj-lt"/>
              <a:buAutoNum type="arabicPeriod"/>
              <a:defRPr/>
            </a:lvl2pPr>
            <a:lvl3pPr>
              <a:buFont typeface="+mj-lt"/>
              <a:buAutoNum type="arabicPeriod"/>
              <a:defRPr/>
            </a:lvl3pPr>
            <a:lvl4pPr marL="1543050" indent="-342900">
              <a:buFont typeface="+mj-lt"/>
              <a:buAutoNum type="arabicPeriod"/>
              <a:defRPr/>
            </a:lvl4pPr>
            <a:lvl5pPr marL="1828800" indent="-342900">
              <a:buFont typeface="+mj-lt"/>
              <a:buAutoNum type="arabicPeriod"/>
              <a:defRPr/>
            </a:lvl5pPr>
          </a:lstStyle>
          <a:p>
            <a:pPr lvl="0"/>
            <a:r>
              <a:rPr lang="en-US"/>
              <a:t>Click to add agenda items</a:t>
            </a:r>
          </a:p>
          <a:p>
            <a:pPr lvl="0"/>
            <a:endParaRPr lang="en-US"/>
          </a:p>
        </p:txBody>
      </p:sp>
    </p:spTree>
    <p:extLst>
      <p:ext uri="{BB962C8B-B14F-4D97-AF65-F5344CB8AC3E}">
        <p14:creationId xmlns:p14="http://schemas.microsoft.com/office/powerpoint/2010/main" val="318403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81D3AF1-85C6-6F23-FD03-F180CEC1017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 t="3738" r="-704" b="-1815"/>
          <a:stretch/>
        </p:blipFill>
        <p:spPr>
          <a:xfrm>
            <a:off x="6570388" y="9161"/>
            <a:ext cx="5621612" cy="5212080"/>
          </a:xfrm>
          <a:prstGeom prst="rect">
            <a:avLst/>
          </a:prstGeom>
        </p:spPr>
      </p:pic>
      <p:pic>
        <p:nvPicPr>
          <p:cNvPr id="6" name="Graphic 5">
            <a:extLst>
              <a:ext uri="{FF2B5EF4-FFF2-40B4-BE49-F238E27FC236}">
                <a16:creationId xmlns:a16="http://schemas.microsoft.com/office/drawing/2014/main" id="{7E925DAF-753D-932B-671E-91AA2A582D9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6097" y="2468984"/>
            <a:ext cx="8176731" cy="4399553"/>
          </a:xfrm>
          <a:prstGeom prst="rect">
            <a:avLst/>
          </a:prstGeom>
        </p:spPr>
      </p:pic>
      <p:pic>
        <p:nvPicPr>
          <p:cNvPr id="23" name="Graphic 22">
            <a:extLst>
              <a:ext uri="{FF2B5EF4-FFF2-40B4-BE49-F238E27FC236}">
                <a16:creationId xmlns:a16="http://schemas.microsoft.com/office/drawing/2014/main" id="{1F19BF71-2F9A-E4E1-28B6-137EDF65D00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0521" b="-2974"/>
          <a:stretch/>
        </p:blipFill>
        <p:spPr>
          <a:xfrm>
            <a:off x="2251051" y="0"/>
            <a:ext cx="3844949" cy="2286000"/>
          </a:xfrm>
          <a:prstGeom prst="rect">
            <a:avLst/>
          </a:prstGeom>
        </p:spPr>
      </p:pic>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398126" y="2520320"/>
            <a:ext cx="6737616" cy="2196057"/>
          </a:xfrm>
        </p:spPr>
        <p:txBody>
          <a:bodyPr anchor="t" anchorCtr="0">
            <a:noAutofit/>
          </a:bodyPr>
          <a:lstStyle>
            <a:lvl1pPr algn="l">
              <a:defRPr sz="6000" b="1"/>
            </a:lvl1pPr>
          </a:lstStyle>
          <a:p>
            <a:r>
              <a:rPr lang="en-US"/>
              <a:t>Click to Edit Section Title</a:t>
            </a:r>
          </a:p>
        </p:txBody>
      </p:sp>
      <p:cxnSp>
        <p:nvCxnSpPr>
          <p:cNvPr id="3" name="Straight Connector 2">
            <a:extLst>
              <a:ext uri="{FF2B5EF4-FFF2-40B4-BE49-F238E27FC236}">
                <a16:creationId xmlns:a16="http://schemas.microsoft.com/office/drawing/2014/main" id="{18C829A7-1F60-880A-A785-FAFA4E3A6CAC}"/>
              </a:ext>
            </a:extLst>
          </p:cNvPr>
          <p:cNvCxnSpPr>
            <a:cxnSpLocks/>
            <a:endCxn id="6" idx="0"/>
          </p:cNvCxnSpPr>
          <p:nvPr userDrawn="1"/>
        </p:nvCxnSpPr>
        <p:spPr>
          <a:xfrm flipV="1">
            <a:off x="474388" y="2468984"/>
            <a:ext cx="4670075" cy="7569"/>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59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 Content">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F119B414-7B2D-DDE5-326D-DB3B5265FE8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sp>
        <p:nvSpPr>
          <p:cNvPr id="7" name="Right Triangle 6">
            <a:extLst>
              <a:ext uri="{FF2B5EF4-FFF2-40B4-BE49-F238E27FC236}">
                <a16:creationId xmlns:a16="http://schemas.microsoft.com/office/drawing/2014/main" id="{D2E5E5D0-37AB-51B4-E897-2244726D4E46}"/>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DC37F22-8658-9585-1F48-C3887552B06A}"/>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E880D50B-300D-C82D-DEC8-B9670FBF1A4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A37A91CF-ECED-17BD-3CA4-59ABE038AE8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Footer Placeholder 4">
            <a:extLst>
              <a:ext uri="{FF2B5EF4-FFF2-40B4-BE49-F238E27FC236}">
                <a16:creationId xmlns:a16="http://schemas.microsoft.com/office/drawing/2014/main" id="{95184395-5D7E-84E7-4DE6-35303E49562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5547008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Content">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3ED6B1BD-5096-F286-0911-91BAE6271FCF}"/>
              </a:ext>
            </a:extLst>
          </p:cNvPr>
          <p:cNvSpPr>
            <a:spLocks noChangeAspect="1"/>
          </p:cNvSpPr>
          <p:nvPr userDrawn="1"/>
        </p:nvSpPr>
        <p:spPr>
          <a:xfrm rot="16200000">
            <a:off x="10333714"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475BBFA-8DE1-74A6-2156-6B4AE52DE7E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8">
            <a:extLst>
              <a:ext uri="{FF2B5EF4-FFF2-40B4-BE49-F238E27FC236}">
                <a16:creationId xmlns:a16="http://schemas.microsoft.com/office/drawing/2014/main" id="{C88496AF-76FF-F0C2-5DCE-9BCC42643E93}"/>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Title 1">
            <a:extLst>
              <a:ext uri="{FF2B5EF4-FFF2-40B4-BE49-F238E27FC236}">
                <a16:creationId xmlns:a16="http://schemas.microsoft.com/office/drawing/2014/main" id="{4DC14F45-5433-90C0-F597-B5D196451F3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7" name="Content Placeholder 2">
            <a:extLst>
              <a:ext uri="{FF2B5EF4-FFF2-40B4-BE49-F238E27FC236}">
                <a16:creationId xmlns:a16="http://schemas.microsoft.com/office/drawing/2014/main" id="{4B3629D6-029D-7E05-C6D4-37CFD8FB60E6}"/>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1CA9FDEE-251A-D835-F577-434D8AE9D1D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pic>
        <p:nvPicPr>
          <p:cNvPr id="12" name="Graphic 11">
            <a:extLst>
              <a:ext uri="{FF2B5EF4-FFF2-40B4-BE49-F238E27FC236}">
                <a16:creationId xmlns:a16="http://schemas.microsoft.com/office/drawing/2014/main" id="{7D2F2684-4F12-8BF2-4B74-5341774C426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4" name="Footer Placeholder 3">
            <a:extLst>
              <a:ext uri="{FF2B5EF4-FFF2-40B4-BE49-F238E27FC236}">
                <a16:creationId xmlns:a16="http://schemas.microsoft.com/office/drawing/2014/main" id="{BFCA5AA6-3800-CAE2-E97A-932FCB9F583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298288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cxnSp>
        <p:nvCxnSpPr>
          <p:cNvPr id="3" name="Straight Connector 2">
            <a:extLst>
              <a:ext uri="{FF2B5EF4-FFF2-40B4-BE49-F238E27FC236}">
                <a16:creationId xmlns:a16="http://schemas.microsoft.com/office/drawing/2014/main" id="{46DA188E-0B19-7BB7-CBA9-09F6C5B02B12}"/>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D5FE9DF-B35C-9923-B040-CC36DC4974A9}"/>
              </a:ext>
            </a:extLst>
          </p:cNvPr>
          <p:cNvSpPr>
            <a:spLocks noGrp="1"/>
          </p:cNvSpPr>
          <p:nvPr>
            <p:ph type="ctrTitle" hasCustomPrompt="1"/>
          </p:nvPr>
        </p:nvSpPr>
        <p:spPr>
          <a:xfrm>
            <a:off x="474388"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Content Placeholder 2">
            <a:extLst>
              <a:ext uri="{FF2B5EF4-FFF2-40B4-BE49-F238E27FC236}">
                <a16:creationId xmlns:a16="http://schemas.microsoft.com/office/drawing/2014/main" id="{C6EB5BE5-FC44-B965-F5BD-1AE540679BC1}"/>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288319E3-97B8-0E6B-18D5-418DCF167476}"/>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0887685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2 Content">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366120D7-541D-9BF6-94D3-176B0F8EB0DB}"/>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1308" y="1598577"/>
            <a:ext cx="5181600"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89E77717-D12B-50E5-A8AD-A52DE33D75EE}"/>
              </a:ext>
            </a:extLst>
          </p:cNvPr>
          <p:cNvSpPr>
            <a:spLocks noGrp="1"/>
          </p:cNvSpPr>
          <p:nvPr>
            <p:ph sz="half" idx="2"/>
          </p:nvPr>
        </p:nvSpPr>
        <p:spPr>
          <a:xfrm>
            <a:off x="6172200" y="1598577"/>
            <a:ext cx="5181600" cy="4159486"/>
          </a:xfrm>
        </p:spPr>
        <p:txBody>
          <a:bodyPr>
            <a:noAutofit/>
          </a:bodyPr>
          <a:lstStyle>
            <a:lvl1pPr>
              <a:defRPr sz="1800"/>
            </a:lvl1pPr>
            <a:lvl2pPr>
              <a:defRPr sz="1600"/>
            </a:lvl2pPr>
            <a:lvl3pPr marL="1143000" indent="-342900">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CA61615D-3CAF-9811-9E21-EE1F71B1B0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pic>
        <p:nvPicPr>
          <p:cNvPr id="4" name="Graphic 3">
            <a:extLst>
              <a:ext uri="{FF2B5EF4-FFF2-40B4-BE49-F238E27FC236}">
                <a16:creationId xmlns:a16="http://schemas.microsoft.com/office/drawing/2014/main" id="{5CE71EC0-FC6D-4741-6CAF-0537E0EBF3E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10" name="Slide Number Placeholder 8">
            <a:extLst>
              <a:ext uri="{FF2B5EF4-FFF2-40B4-BE49-F238E27FC236}">
                <a16:creationId xmlns:a16="http://schemas.microsoft.com/office/drawing/2014/main" id="{A4C6A42B-6F19-C852-E407-30A11301AED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2AD4906A-A95E-9744-5971-8A0040F5CA55}"/>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2" name="Footer Placeholder 1">
            <a:extLst>
              <a:ext uri="{FF2B5EF4-FFF2-40B4-BE49-F238E27FC236}">
                <a16:creationId xmlns:a16="http://schemas.microsoft.com/office/drawing/2014/main" id="{3C5EDE4F-76D7-C9B6-1EB4-BA8A491FB887}"/>
              </a:ext>
            </a:extLst>
          </p:cNvPr>
          <p:cNvSpPr>
            <a:spLocks noGrp="1"/>
          </p:cNvSpPr>
          <p:nvPr>
            <p:ph type="ftr" sz="quarter" idx="16"/>
          </p:nvPr>
        </p:nvSpPr>
        <p:spPr/>
        <p:txBody>
          <a:bodyPr/>
          <a:lstStyle/>
          <a:p>
            <a:r>
              <a:rPr lang="en-US"/>
              <a:t>Optional Placeholder Footer Text - Remove If Not Needed</a:t>
            </a:r>
          </a:p>
        </p:txBody>
      </p:sp>
    </p:spTree>
    <p:extLst>
      <p:ext uri="{BB962C8B-B14F-4D97-AF65-F5344CB8AC3E}">
        <p14:creationId xmlns:p14="http://schemas.microsoft.com/office/powerpoint/2010/main" val="371055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Image Righ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15842C4-5E14-26F7-0807-006EAFB8D64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6594" y="1598577"/>
            <a:ext cx="5181600" cy="4159486"/>
          </a:xfrm>
        </p:spPr>
        <p:txBody>
          <a:bodyPr>
            <a:noAutofit/>
          </a:bodyPr>
          <a:lstStyle>
            <a:lvl1pPr marL="292100" indent="-292100">
              <a:tabLst/>
              <a:defRPr sz="1800"/>
            </a:lvl1pPr>
            <a:lvl2pPr marL="800100" indent="-342900">
              <a:tabLst/>
              <a:defRPr sz="1600"/>
            </a:lvl2pPr>
            <a:lvl3pPr marL="1095375" indent="-295275">
              <a:tabLst/>
              <a:defRPr sz="1400"/>
            </a:lvl3pPr>
            <a:lvl4pPr marL="1428750" indent="-285750">
              <a:tabLst/>
              <a:defRPr sz="1200"/>
            </a:lvl4pPr>
            <a:lvl5pPr marL="1716088" indent="-287338">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24CEF619-F8A1-11EE-4D2D-7872A3C2FD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92103197-E916-4D35-AE11-06DDBDF98F62}"/>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Picture Placeholder 12">
            <a:extLst>
              <a:ext uri="{FF2B5EF4-FFF2-40B4-BE49-F238E27FC236}">
                <a16:creationId xmlns:a16="http://schemas.microsoft.com/office/drawing/2014/main" id="{5C9702C3-64C4-EA99-20DF-C1CDBB798811}"/>
              </a:ext>
            </a:extLst>
          </p:cNvPr>
          <p:cNvSpPr>
            <a:spLocks noGrp="1"/>
          </p:cNvSpPr>
          <p:nvPr>
            <p:ph type="pic" sz="quarter" idx="16"/>
          </p:nvPr>
        </p:nvSpPr>
        <p:spPr>
          <a:xfrm>
            <a:off x="6571785" y="1264568"/>
            <a:ext cx="4418977" cy="4513653"/>
          </a:xfrm>
        </p:spPr>
        <p:txBody>
          <a:bodyPr anchor="t" anchorCtr="0">
            <a:normAutofit/>
          </a:bodyPr>
          <a:lstStyle>
            <a:lvl1pPr marL="0" indent="0" algn="l">
              <a:buNone/>
              <a:defRPr sz="1800"/>
            </a:lvl1pPr>
          </a:lstStyle>
          <a:p>
            <a:r>
              <a:rPr lang="en-US"/>
              <a:t>Click icon to add picture</a:t>
            </a:r>
          </a:p>
        </p:txBody>
      </p:sp>
      <p:pic>
        <p:nvPicPr>
          <p:cNvPr id="5" name="Graphic 4">
            <a:extLst>
              <a:ext uri="{FF2B5EF4-FFF2-40B4-BE49-F238E27FC236}">
                <a16:creationId xmlns:a16="http://schemas.microsoft.com/office/drawing/2014/main" id="{C44DBD92-D361-7C6D-7A20-6AB84C689C4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7" name="Title 1">
            <a:extLst>
              <a:ext uri="{FF2B5EF4-FFF2-40B4-BE49-F238E27FC236}">
                <a16:creationId xmlns:a16="http://schemas.microsoft.com/office/drawing/2014/main" id="{C6DBDF4A-57B9-6EFB-68A1-8C870FCC44D1}"/>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0CEE5EC3-455F-947A-7C70-C30660661165}"/>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363913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Image Lef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9F2E3EE-612E-3C53-A4E4-463D76BA5AB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27D9A094-E899-CC36-697E-34232917833C}"/>
              </a:ext>
            </a:extLst>
          </p:cNvPr>
          <p:cNvSpPr>
            <a:spLocks noGrp="1"/>
          </p:cNvSpPr>
          <p:nvPr>
            <p:ph type="pic" sz="quarter" idx="16"/>
          </p:nvPr>
        </p:nvSpPr>
        <p:spPr>
          <a:xfrm>
            <a:off x="689288" y="1244410"/>
            <a:ext cx="4418977" cy="4513653"/>
          </a:xfrm>
        </p:spPr>
        <p:txBody>
          <a:bodyPr anchor="t" anchorCtr="0">
            <a:normAutofit/>
          </a:bodyPr>
          <a:lstStyle>
            <a:lvl1pPr marL="0" indent="0" algn="l">
              <a:buNone/>
              <a:defRPr sz="1800"/>
            </a:lvl1pPr>
          </a:lstStyle>
          <a:p>
            <a:r>
              <a:rPr lang="en-US"/>
              <a:t>Click icon to add picture</a:t>
            </a:r>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5507667" y="1244411"/>
            <a:ext cx="5966381" cy="4513652"/>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7183CDCF-F796-D703-5467-A801C8551B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7DDBDDAB-09E8-8651-8252-0C01C0FEAB9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itle 1">
            <a:extLst>
              <a:ext uri="{FF2B5EF4-FFF2-40B4-BE49-F238E27FC236}">
                <a16:creationId xmlns:a16="http://schemas.microsoft.com/office/drawing/2014/main" id="{113BBC05-DEE5-4E44-AB15-617A52B6A366}"/>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7F78BC88-6D06-C46A-9A0F-8D91F19A622A}"/>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126349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37B8F-CD32-5A94-3369-FD8BFF128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ED03A9-CF28-A2F6-510A-4F7970B56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6E6B779-456F-233D-117D-50718EB0B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Optional Placeholder Footer Text - Remove If Not Needed</a:t>
            </a:r>
          </a:p>
        </p:txBody>
      </p:sp>
      <p:sp>
        <p:nvSpPr>
          <p:cNvPr id="6" name="TextBox 5">
            <a:extLst>
              <a:ext uri="{FF2B5EF4-FFF2-40B4-BE49-F238E27FC236}">
                <a16:creationId xmlns:a16="http://schemas.microsoft.com/office/drawing/2014/main" id="{62BD18F5-6EA9-4826-374D-95A033B4A57D}"/>
              </a:ext>
            </a:extLst>
          </p:cNvPr>
          <p:cNvSpPr txBox="1"/>
          <p:nvPr userDrawn="1">
            <p:extLst>
              <p:ext uri="{1162E1C5-73C7-4A58-AE30-91384D911F3F}">
                <p184:classification xmlns:p184="http://schemas.microsoft.com/office/powerpoint/2018/4/main" val="ftr"/>
              </p:ext>
            </p:extLst>
          </p:nvPr>
        </p:nvSpPr>
        <p:spPr>
          <a:xfrm>
            <a:off x="190500" y="6515100"/>
            <a:ext cx="1212850" cy="152400"/>
          </a:xfrm>
          <a:prstGeom prst="rect">
            <a:avLst/>
          </a:prstGeom>
        </p:spPr>
        <p:txBody>
          <a:bodyPr horzOverflow="overflow" lIns="0" tIns="0" rIns="0" bIns="0">
            <a:spAutoFit/>
          </a:bodyPr>
          <a:lstStyle/>
          <a:p>
            <a:pPr algn="l"/>
            <a:r>
              <a:rPr lang="en-US" sz="1000">
                <a:solidFill>
                  <a:srgbClr val="737373"/>
                </a:solidFill>
                <a:latin typeface="Arial" panose="020B0604020202020204" pitchFamily="34" charset="0"/>
                <a:cs typeface="Arial" panose="020B0604020202020204" pitchFamily="34" charset="0"/>
              </a:rPr>
              <a:t>DTCC Public (White)</a:t>
            </a:r>
          </a:p>
        </p:txBody>
      </p:sp>
    </p:spTree>
    <p:extLst>
      <p:ext uri="{BB962C8B-B14F-4D97-AF65-F5344CB8AC3E}">
        <p14:creationId xmlns:p14="http://schemas.microsoft.com/office/powerpoint/2010/main" val="2629108606"/>
      </p:ext>
    </p:extLst>
  </p:cSld>
  <p:clrMap bg1="lt1" tx1="dk1" bg2="lt2" tx2="dk2" accent1="accent1" accent2="accent2" accent3="accent3" accent4="accent4" accent5="accent5" accent6="accent6" hlink="hlink" folHlink="folHlink"/>
  <p:sldLayoutIdLst>
    <p:sldLayoutId id="2147483670" r:id="rId1"/>
    <p:sldLayoutId id="2147483661" r:id="rId2"/>
    <p:sldLayoutId id="2147483662" r:id="rId3"/>
    <p:sldLayoutId id="2147483664" r:id="rId4"/>
    <p:sldLayoutId id="2147483663" r:id="rId5"/>
    <p:sldLayoutId id="2147483671" r:id="rId6"/>
    <p:sldLayoutId id="2147483666" r:id="rId7"/>
    <p:sldLayoutId id="2147483665" r:id="rId8"/>
    <p:sldLayoutId id="2147483667" r:id="rId9"/>
    <p:sldLayoutId id="2147483655" r:id="rId10"/>
    <p:sldLayoutId id="2147483672" r:id="rId11"/>
    <p:sldLayoutId id="2147483669" r:id="rId12"/>
    <p:sldLayoutId id="2147483660" r:id="rId13"/>
    <p:sldLayoutId id="2147483673" r:id="rId14"/>
    <p:sldLayoutId id="2147483675" r:id="rId15"/>
    <p:sldLayoutId id="2147483676" r:id="rId16"/>
    <p:sldLayoutId id="2147483677" r:id="rId17"/>
    <p:sldLayoutId id="2147483678" r:id="rId18"/>
  </p:sldLayoutIdLst>
  <p:hf sldNum="0" hdr="0" dt="0"/>
  <p:txStyles>
    <p:title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p:titleStyle>
    <p:body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A7F52B0-E8B4-75E6-7A76-2034F0446157}"/>
              </a:ext>
            </a:extLst>
          </p:cNvPr>
          <p:cNvSpPr txBox="1"/>
          <p:nvPr/>
        </p:nvSpPr>
        <p:spPr>
          <a:xfrm>
            <a:off x="454668" y="5514161"/>
            <a:ext cx="1093548"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PRESENTER:</a:t>
            </a:r>
          </a:p>
        </p:txBody>
      </p:sp>
      <p:sp>
        <p:nvSpPr>
          <p:cNvPr id="23" name="TextBox 22">
            <a:extLst>
              <a:ext uri="{FF2B5EF4-FFF2-40B4-BE49-F238E27FC236}">
                <a16:creationId xmlns:a16="http://schemas.microsoft.com/office/drawing/2014/main" id="{28BF3A29-82F0-1DD0-8BC3-AE9589A1657B}"/>
              </a:ext>
            </a:extLst>
          </p:cNvPr>
          <p:cNvSpPr txBox="1"/>
          <p:nvPr/>
        </p:nvSpPr>
        <p:spPr>
          <a:xfrm>
            <a:off x="448174" y="5715151"/>
            <a:ext cx="584979"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DATE:</a:t>
            </a:r>
          </a:p>
        </p:txBody>
      </p:sp>
      <p:sp>
        <p:nvSpPr>
          <p:cNvPr id="24" name="TextBox 23">
            <a:extLst>
              <a:ext uri="{FF2B5EF4-FFF2-40B4-BE49-F238E27FC236}">
                <a16:creationId xmlns:a16="http://schemas.microsoft.com/office/drawing/2014/main" id="{F756B03A-3E3C-2E6D-87AE-70667D8345EE}"/>
              </a:ext>
            </a:extLst>
          </p:cNvPr>
          <p:cNvSpPr txBox="1"/>
          <p:nvPr/>
        </p:nvSpPr>
        <p:spPr>
          <a:xfrm>
            <a:off x="454668" y="5918916"/>
            <a:ext cx="1093548"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DEPARTMENT:</a:t>
            </a:r>
          </a:p>
        </p:txBody>
      </p:sp>
      <p:sp>
        <p:nvSpPr>
          <p:cNvPr id="2" name="Title 1">
            <a:extLst>
              <a:ext uri="{FF2B5EF4-FFF2-40B4-BE49-F238E27FC236}">
                <a16:creationId xmlns:a16="http://schemas.microsoft.com/office/drawing/2014/main" id="{3C27ED3D-A10D-4D3C-87A4-3CFED9F04BCA}"/>
              </a:ext>
            </a:extLst>
          </p:cNvPr>
          <p:cNvSpPr>
            <a:spLocks noGrp="1"/>
          </p:cNvSpPr>
          <p:nvPr>
            <p:ph type="ctrTitle"/>
          </p:nvPr>
        </p:nvSpPr>
        <p:spPr>
          <a:xfrm>
            <a:off x="365137" y="2491018"/>
            <a:ext cx="11374656" cy="1755648"/>
          </a:xfrm>
        </p:spPr>
        <p:txBody>
          <a:bodyPr>
            <a:noAutofit/>
          </a:bodyPr>
          <a:lstStyle/>
          <a:p>
            <a:pPr marL="191770" indent="-191770" algn="ctr">
              <a:spcBef>
                <a:spcPts val="100"/>
              </a:spcBef>
              <a:spcAft>
                <a:spcPts val="100"/>
              </a:spcAft>
            </a:pPr>
            <a:r>
              <a:rPr lang="en-US" dirty="0"/>
              <a:t>Archi – The Architect </a:t>
            </a:r>
            <a:br>
              <a:rPr lang="en-US" dirty="0"/>
            </a:br>
            <a:r>
              <a:rPr lang="en-US" dirty="0"/>
              <a:t>and </a:t>
            </a:r>
            <a:br>
              <a:rPr lang="en-US" dirty="0"/>
            </a:br>
            <a:r>
              <a:rPr lang="en-US" dirty="0"/>
              <a:t>Multipurpose AI Copilot Framework</a:t>
            </a:r>
          </a:p>
        </p:txBody>
      </p:sp>
      <p:sp>
        <p:nvSpPr>
          <p:cNvPr id="6" name="Subtitle 5">
            <a:extLst>
              <a:ext uri="{FF2B5EF4-FFF2-40B4-BE49-F238E27FC236}">
                <a16:creationId xmlns:a16="http://schemas.microsoft.com/office/drawing/2014/main" id="{C81FD80A-71AC-AC2D-E0F2-CE90BDE68A41}"/>
              </a:ext>
            </a:extLst>
          </p:cNvPr>
          <p:cNvSpPr>
            <a:spLocks noGrp="1"/>
          </p:cNvSpPr>
          <p:nvPr>
            <p:ph type="subTitle" idx="1"/>
          </p:nvPr>
        </p:nvSpPr>
        <p:spPr>
          <a:xfrm>
            <a:off x="510476" y="4666463"/>
            <a:ext cx="6625486" cy="689163"/>
          </a:xfrm>
        </p:spPr>
        <p:txBody>
          <a:bodyPr vert="horz" lIns="91440" tIns="45720" rIns="91440" bIns="45720" rtlCol="0" anchor="t">
            <a:noAutofit/>
          </a:bodyPr>
          <a:lstStyle/>
          <a:p>
            <a:r>
              <a:rPr lang="en-US" dirty="0">
                <a:latin typeface="Arial Narrow"/>
              </a:rPr>
              <a:t>IT Architecture</a:t>
            </a:r>
            <a:br>
              <a:rPr lang="en-US" sz="1800" dirty="0"/>
            </a:br>
            <a:r>
              <a:rPr lang="en-US" sz="1800" dirty="0"/>
              <a:t>DTCC</a:t>
            </a:r>
            <a:endParaRPr lang="en-US" dirty="0"/>
          </a:p>
        </p:txBody>
      </p:sp>
      <p:sp>
        <p:nvSpPr>
          <p:cNvPr id="19" name="Text Placeholder 27">
            <a:extLst>
              <a:ext uri="{FF2B5EF4-FFF2-40B4-BE49-F238E27FC236}">
                <a16:creationId xmlns:a16="http://schemas.microsoft.com/office/drawing/2014/main" id="{2151889C-3A8B-8187-D544-50E94B2746DA}"/>
              </a:ext>
            </a:extLst>
          </p:cNvPr>
          <p:cNvSpPr txBox="1">
            <a:spLocks/>
          </p:cNvSpPr>
          <p:nvPr/>
        </p:nvSpPr>
        <p:spPr>
          <a:xfrm>
            <a:off x="1295460" y="5535495"/>
            <a:ext cx="3664847" cy="224887"/>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Laura Monica Poca, Allan </a:t>
            </a:r>
            <a:r>
              <a:rPr lang="en-US" sz="1000" dirty="0" err="1"/>
              <a:t>Valloran</a:t>
            </a:r>
            <a:r>
              <a:rPr lang="en-US" sz="1000" dirty="0"/>
              <a:t>, Sundeep Mohanty</a:t>
            </a:r>
          </a:p>
        </p:txBody>
      </p:sp>
      <p:sp>
        <p:nvSpPr>
          <p:cNvPr id="20" name="Text Placeholder 27">
            <a:extLst>
              <a:ext uri="{FF2B5EF4-FFF2-40B4-BE49-F238E27FC236}">
                <a16:creationId xmlns:a16="http://schemas.microsoft.com/office/drawing/2014/main" id="{52A34CC8-BA14-BDC0-B0BF-77FEF495450D}"/>
              </a:ext>
            </a:extLst>
          </p:cNvPr>
          <p:cNvSpPr txBox="1">
            <a:spLocks/>
          </p:cNvSpPr>
          <p:nvPr/>
        </p:nvSpPr>
        <p:spPr>
          <a:xfrm>
            <a:off x="848608" y="5717223"/>
            <a:ext cx="859133" cy="246222"/>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2025-02-07</a:t>
            </a:r>
          </a:p>
        </p:txBody>
      </p:sp>
      <p:sp>
        <p:nvSpPr>
          <p:cNvPr id="21" name="Text Placeholder 27">
            <a:extLst>
              <a:ext uri="{FF2B5EF4-FFF2-40B4-BE49-F238E27FC236}">
                <a16:creationId xmlns:a16="http://schemas.microsoft.com/office/drawing/2014/main" id="{73D8322B-C43D-F737-ED90-47A5F045C7FE}"/>
              </a:ext>
            </a:extLst>
          </p:cNvPr>
          <p:cNvSpPr txBox="1">
            <a:spLocks/>
          </p:cNvSpPr>
          <p:nvPr/>
        </p:nvSpPr>
        <p:spPr>
          <a:xfrm>
            <a:off x="1402523" y="5927076"/>
            <a:ext cx="859134" cy="261812"/>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DTCC ITA</a:t>
            </a:r>
          </a:p>
        </p:txBody>
      </p:sp>
    </p:spTree>
    <p:extLst>
      <p:ext uri="{BB962C8B-B14F-4D97-AF65-F5344CB8AC3E}">
        <p14:creationId xmlns:p14="http://schemas.microsoft.com/office/powerpoint/2010/main" val="79463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3C3AB-432C-2F2D-7E87-9E639FF2A656}"/>
            </a:ext>
          </a:extLst>
        </p:cNvPr>
        <p:cNvGrpSpPr/>
        <p:nvPr/>
      </p:nvGrpSpPr>
      <p:grpSpPr>
        <a:xfrm>
          <a:off x="0" y="0"/>
          <a:ext cx="0" cy="0"/>
          <a:chOff x="0" y="0"/>
          <a:chExt cx="0" cy="0"/>
        </a:xfrm>
      </p:grpSpPr>
      <p:sp>
        <p:nvSpPr>
          <p:cNvPr id="2" name="Content Placeholder 7">
            <a:extLst>
              <a:ext uri="{FF2B5EF4-FFF2-40B4-BE49-F238E27FC236}">
                <a16:creationId xmlns:a16="http://schemas.microsoft.com/office/drawing/2014/main" id="{5B32FE31-D867-3612-6ACE-8420A86F8E50}"/>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dirty="0"/>
              <a:t>In today’s fast-paced digital landscape, architects face complex, evolving technologies and ever-changing business demands</a:t>
            </a:r>
          </a:p>
          <a:p>
            <a:pPr marL="192088" indent="-192088">
              <a:spcBef>
                <a:spcPts val="100"/>
              </a:spcBef>
              <a:spcAft>
                <a:spcPts val="100"/>
              </a:spcAft>
            </a:pPr>
            <a:r>
              <a:rPr lang="en-US" dirty="0"/>
              <a:t>Traditional methods of designing, validating and optimizing architectures are time-consuming, error-prone and costly</a:t>
            </a:r>
          </a:p>
          <a:p>
            <a:pPr marL="192088" indent="-192088">
              <a:spcBef>
                <a:spcPts val="100"/>
              </a:spcBef>
              <a:spcAft>
                <a:spcPts val="100"/>
              </a:spcAft>
            </a:pPr>
            <a:r>
              <a:rPr lang="en-US" dirty="0"/>
              <a:t>Enter Archie – the Architecture Co-pilot powered by Generative AI</a:t>
            </a:r>
          </a:p>
          <a:p>
            <a:pPr marL="700088" lvl="1" indent="-192088">
              <a:spcBef>
                <a:spcPts val="100"/>
              </a:spcBef>
              <a:spcAft>
                <a:spcPts val="100"/>
              </a:spcAft>
            </a:pPr>
            <a:r>
              <a:rPr lang="en-US" dirty="0"/>
              <a:t>A game-changing AI-driven assistant that empowers architects to design in an optimized fashion with speed, accuracy and compliance</a:t>
            </a:r>
          </a:p>
          <a:p>
            <a:pPr marL="192088" indent="-192088">
              <a:spcBef>
                <a:spcPts val="100"/>
              </a:spcBef>
              <a:spcAft>
                <a:spcPts val="100"/>
              </a:spcAft>
            </a:pPr>
            <a:endParaRPr lang="en-US" spc="-20" dirty="0"/>
          </a:p>
          <a:p>
            <a:pPr marL="192088" indent="-192088">
              <a:spcBef>
                <a:spcPts val="100"/>
              </a:spcBef>
              <a:spcAft>
                <a:spcPts val="100"/>
              </a:spcAft>
            </a:pPr>
            <a:endParaRPr lang="en-US" b="1" dirty="0"/>
          </a:p>
          <a:p>
            <a:endParaRPr lang="en-US" dirty="0"/>
          </a:p>
          <a:p>
            <a:endParaRPr lang="en-US" dirty="0"/>
          </a:p>
        </p:txBody>
      </p:sp>
      <p:sp>
        <p:nvSpPr>
          <p:cNvPr id="3" name="Title 6">
            <a:extLst>
              <a:ext uri="{FF2B5EF4-FFF2-40B4-BE49-F238E27FC236}">
                <a16:creationId xmlns:a16="http://schemas.microsoft.com/office/drawing/2014/main" id="{513722DF-04BA-25A9-CE2D-96762249A2D3}"/>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Conclusion</a:t>
            </a:r>
          </a:p>
        </p:txBody>
      </p:sp>
    </p:spTree>
    <p:extLst>
      <p:ext uri="{BB962C8B-B14F-4D97-AF65-F5344CB8AC3E}">
        <p14:creationId xmlns:p14="http://schemas.microsoft.com/office/powerpoint/2010/main" val="329370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297F7-5123-BEF2-D767-6E5F5DF299BD}"/>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D4C4D1C-9ADF-1AE7-5DA3-A3F6C8506708}"/>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14C5EE18-401A-C109-5D23-F4EEE5CFE601}"/>
              </a:ext>
            </a:extLst>
          </p:cNvPr>
          <p:cNvSpPr txBox="1">
            <a:spLocks/>
          </p:cNvSpPr>
          <p:nvPr/>
        </p:nvSpPr>
        <p:spPr>
          <a:xfrm>
            <a:off x="474388" y="294329"/>
            <a:ext cx="10879138" cy="430887"/>
          </a:xfrm>
          <a:prstGeom prst="rect">
            <a:avLst/>
          </a:prstGeom>
        </p:spPr>
        <p:txBody>
          <a:bodyPr vert="horz" lIns="0" tIns="0" rIns="0" bIns="0" rtlCol="0" anchor="b" anchorCtr="0">
            <a:spAutoFit/>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pPr>
              <a:lnSpc>
                <a:spcPct val="100000"/>
              </a:lnSpc>
            </a:pPr>
            <a:r>
              <a:rPr lang="en-US">
                <a:latin typeface="Arial Narrow"/>
              </a:rPr>
              <a:t>Judging Criteria and Scoring</a:t>
            </a:r>
            <a:endParaRPr lang="en-US">
              <a:solidFill>
                <a:schemeClr val="accent3"/>
              </a:solidFill>
              <a:latin typeface="Arial Narrow"/>
            </a:endParaRPr>
          </a:p>
        </p:txBody>
      </p:sp>
      <p:sp>
        <p:nvSpPr>
          <p:cNvPr id="6" name="Rectangle 5">
            <a:extLst>
              <a:ext uri="{FF2B5EF4-FFF2-40B4-BE49-F238E27FC236}">
                <a16:creationId xmlns:a16="http://schemas.microsoft.com/office/drawing/2014/main" id="{3CB8A450-B550-0B32-891B-EAB4DAD4AD75}"/>
              </a:ext>
            </a:extLst>
          </p:cNvPr>
          <p:cNvSpPr/>
          <p:nvPr/>
        </p:nvSpPr>
        <p:spPr>
          <a:xfrm>
            <a:off x="474387" y="1433016"/>
            <a:ext cx="1076117"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Technical Innovation</a:t>
            </a:r>
          </a:p>
        </p:txBody>
      </p:sp>
      <p:sp>
        <p:nvSpPr>
          <p:cNvPr id="7" name="Rectangle 6">
            <a:extLst>
              <a:ext uri="{FF2B5EF4-FFF2-40B4-BE49-F238E27FC236}">
                <a16:creationId xmlns:a16="http://schemas.microsoft.com/office/drawing/2014/main" id="{BCBF6DCF-CA7E-F592-B8EB-AA6612088EEC}"/>
              </a:ext>
            </a:extLst>
          </p:cNvPr>
          <p:cNvSpPr/>
          <p:nvPr/>
        </p:nvSpPr>
        <p:spPr>
          <a:xfrm>
            <a:off x="474387" y="3619377"/>
            <a:ext cx="1076117"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Value Proposition</a:t>
            </a:r>
          </a:p>
        </p:txBody>
      </p:sp>
      <p:sp>
        <p:nvSpPr>
          <p:cNvPr id="8" name="Rectangle 7">
            <a:extLst>
              <a:ext uri="{FF2B5EF4-FFF2-40B4-BE49-F238E27FC236}">
                <a16:creationId xmlns:a16="http://schemas.microsoft.com/office/drawing/2014/main" id="{D7F61B97-C7B3-69AA-306D-582DBA2C777B}"/>
              </a:ext>
            </a:extLst>
          </p:cNvPr>
          <p:cNvSpPr/>
          <p:nvPr/>
        </p:nvSpPr>
        <p:spPr>
          <a:xfrm>
            <a:off x="474387" y="4571497"/>
            <a:ext cx="1076117" cy="55399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Final Presentation and Demo</a:t>
            </a:r>
          </a:p>
        </p:txBody>
      </p:sp>
      <p:sp>
        <p:nvSpPr>
          <p:cNvPr id="9" name="Rectangle 8">
            <a:extLst>
              <a:ext uri="{FF2B5EF4-FFF2-40B4-BE49-F238E27FC236}">
                <a16:creationId xmlns:a16="http://schemas.microsoft.com/office/drawing/2014/main" id="{B0CEFF44-47E2-1E6B-F6A3-71D812C0B3AD}"/>
              </a:ext>
            </a:extLst>
          </p:cNvPr>
          <p:cNvSpPr/>
          <p:nvPr/>
        </p:nvSpPr>
        <p:spPr>
          <a:xfrm>
            <a:off x="1657470" y="1124934"/>
            <a:ext cx="189676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200" b="1">
                <a:solidFill>
                  <a:schemeClr val="tx1"/>
                </a:solidFill>
                <a:cs typeface="Arial"/>
              </a:rPr>
              <a:t>Metric</a:t>
            </a:r>
            <a:endParaRPr lang="en-US" sz="1200">
              <a:solidFill>
                <a:schemeClr val="tx1"/>
              </a:solidFill>
            </a:endParaRPr>
          </a:p>
        </p:txBody>
      </p:sp>
      <p:cxnSp>
        <p:nvCxnSpPr>
          <p:cNvPr id="10" name="Straight Connector 9">
            <a:extLst>
              <a:ext uri="{FF2B5EF4-FFF2-40B4-BE49-F238E27FC236}">
                <a16:creationId xmlns:a16="http://schemas.microsoft.com/office/drawing/2014/main" id="{1756CADA-9609-95B3-F7AD-4C72A321BC41}"/>
              </a:ext>
            </a:extLst>
          </p:cNvPr>
          <p:cNvCxnSpPr>
            <a:cxnSpLocks/>
          </p:cNvCxnSpPr>
          <p:nvPr/>
        </p:nvCxnSpPr>
        <p:spPr>
          <a:xfrm>
            <a:off x="474388" y="1354097"/>
            <a:ext cx="1121054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4E37190-1DEB-83A4-6A8B-211937ED1627}"/>
              </a:ext>
            </a:extLst>
          </p:cNvPr>
          <p:cNvSpPr/>
          <p:nvPr/>
        </p:nvSpPr>
        <p:spPr>
          <a:xfrm>
            <a:off x="10976776" y="940268"/>
            <a:ext cx="708156"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200" b="1">
                <a:solidFill>
                  <a:schemeClr val="tx1"/>
                </a:solidFill>
                <a:cs typeface="Arial"/>
              </a:rPr>
              <a:t>Maximum Score</a:t>
            </a:r>
          </a:p>
        </p:txBody>
      </p:sp>
      <p:sp>
        <p:nvSpPr>
          <p:cNvPr id="17" name="Rectangle 16">
            <a:extLst>
              <a:ext uri="{FF2B5EF4-FFF2-40B4-BE49-F238E27FC236}">
                <a16:creationId xmlns:a16="http://schemas.microsoft.com/office/drawing/2014/main" id="{ACD11AC1-B6A4-8845-2486-25AC25644124}"/>
              </a:ext>
            </a:extLst>
          </p:cNvPr>
          <p:cNvSpPr/>
          <p:nvPr/>
        </p:nvSpPr>
        <p:spPr>
          <a:xfrm>
            <a:off x="1657470" y="2092877"/>
            <a:ext cx="189676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Technical Implementation</a:t>
            </a:r>
          </a:p>
        </p:txBody>
      </p:sp>
      <p:sp>
        <p:nvSpPr>
          <p:cNvPr id="19" name="Rectangle 18">
            <a:extLst>
              <a:ext uri="{FF2B5EF4-FFF2-40B4-BE49-F238E27FC236}">
                <a16:creationId xmlns:a16="http://schemas.microsoft.com/office/drawing/2014/main" id="{2A3FDBD6-3519-E64E-195A-1FD249CEC584}"/>
              </a:ext>
            </a:extLst>
          </p:cNvPr>
          <p:cNvSpPr/>
          <p:nvPr/>
        </p:nvSpPr>
        <p:spPr>
          <a:xfrm>
            <a:off x="10976776" y="2092877"/>
            <a:ext cx="708156"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10</a:t>
            </a:r>
          </a:p>
        </p:txBody>
      </p:sp>
      <p:cxnSp>
        <p:nvCxnSpPr>
          <p:cNvPr id="16" name="Straight Connector 15">
            <a:extLst>
              <a:ext uri="{FF2B5EF4-FFF2-40B4-BE49-F238E27FC236}">
                <a16:creationId xmlns:a16="http://schemas.microsoft.com/office/drawing/2014/main" id="{48D6BE8B-9C3C-91EB-6D92-2C2F878CB81E}"/>
              </a:ext>
            </a:extLst>
          </p:cNvPr>
          <p:cNvCxnSpPr>
            <a:cxnSpLocks/>
          </p:cNvCxnSpPr>
          <p:nvPr/>
        </p:nvCxnSpPr>
        <p:spPr>
          <a:xfrm>
            <a:off x="1657470" y="2040620"/>
            <a:ext cx="10027462"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F760B5-8738-203F-4927-F4151B3EB651}"/>
              </a:ext>
            </a:extLst>
          </p:cNvPr>
          <p:cNvCxnSpPr>
            <a:cxnSpLocks/>
          </p:cNvCxnSpPr>
          <p:nvPr/>
        </p:nvCxnSpPr>
        <p:spPr>
          <a:xfrm>
            <a:off x="1657470" y="2514466"/>
            <a:ext cx="10027462"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7C1520E-DD6C-116B-959B-19C0C12D9702}"/>
              </a:ext>
            </a:extLst>
          </p:cNvPr>
          <p:cNvSpPr/>
          <p:nvPr/>
        </p:nvSpPr>
        <p:spPr>
          <a:xfrm>
            <a:off x="1657470" y="2566723"/>
            <a:ext cx="189676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Solution Viability</a:t>
            </a:r>
          </a:p>
        </p:txBody>
      </p:sp>
      <p:sp>
        <p:nvSpPr>
          <p:cNvPr id="25" name="Rectangle 24">
            <a:extLst>
              <a:ext uri="{FF2B5EF4-FFF2-40B4-BE49-F238E27FC236}">
                <a16:creationId xmlns:a16="http://schemas.microsoft.com/office/drawing/2014/main" id="{3464BCB8-FF3B-779C-221F-04BBF0EBA189}"/>
              </a:ext>
            </a:extLst>
          </p:cNvPr>
          <p:cNvSpPr/>
          <p:nvPr/>
        </p:nvSpPr>
        <p:spPr>
          <a:xfrm>
            <a:off x="10976776" y="2566723"/>
            <a:ext cx="708156"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10</a:t>
            </a:r>
          </a:p>
        </p:txBody>
      </p:sp>
      <p:cxnSp>
        <p:nvCxnSpPr>
          <p:cNvPr id="26" name="Straight Connector 25">
            <a:extLst>
              <a:ext uri="{FF2B5EF4-FFF2-40B4-BE49-F238E27FC236}">
                <a16:creationId xmlns:a16="http://schemas.microsoft.com/office/drawing/2014/main" id="{8B5CA3DB-A046-7DA0-AD4D-5D9365FEF969}"/>
              </a:ext>
            </a:extLst>
          </p:cNvPr>
          <p:cNvCxnSpPr>
            <a:cxnSpLocks/>
          </p:cNvCxnSpPr>
          <p:nvPr/>
        </p:nvCxnSpPr>
        <p:spPr>
          <a:xfrm>
            <a:off x="1657470" y="2803646"/>
            <a:ext cx="10027462"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A1E8EF-AAFF-1BC5-231A-46D44FA5765D}"/>
              </a:ext>
            </a:extLst>
          </p:cNvPr>
          <p:cNvSpPr/>
          <p:nvPr/>
        </p:nvSpPr>
        <p:spPr>
          <a:xfrm>
            <a:off x="1657470" y="2855903"/>
            <a:ext cx="189676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Data Usage and Management</a:t>
            </a:r>
          </a:p>
        </p:txBody>
      </p:sp>
      <p:sp>
        <p:nvSpPr>
          <p:cNvPr id="29" name="Rectangle 28">
            <a:extLst>
              <a:ext uri="{FF2B5EF4-FFF2-40B4-BE49-F238E27FC236}">
                <a16:creationId xmlns:a16="http://schemas.microsoft.com/office/drawing/2014/main" id="{3301AF7E-8873-093B-93BF-6959105E7FB5}"/>
              </a:ext>
            </a:extLst>
          </p:cNvPr>
          <p:cNvSpPr/>
          <p:nvPr/>
        </p:nvSpPr>
        <p:spPr>
          <a:xfrm>
            <a:off x="10976776" y="2855903"/>
            <a:ext cx="708156"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10</a:t>
            </a:r>
          </a:p>
        </p:txBody>
      </p:sp>
      <p:cxnSp>
        <p:nvCxnSpPr>
          <p:cNvPr id="30" name="Straight Connector 29">
            <a:extLst>
              <a:ext uri="{FF2B5EF4-FFF2-40B4-BE49-F238E27FC236}">
                <a16:creationId xmlns:a16="http://schemas.microsoft.com/office/drawing/2014/main" id="{232FC028-16A4-E4E6-1F29-137B97C59530}"/>
              </a:ext>
            </a:extLst>
          </p:cNvPr>
          <p:cNvCxnSpPr>
            <a:cxnSpLocks/>
          </p:cNvCxnSpPr>
          <p:nvPr/>
        </p:nvCxnSpPr>
        <p:spPr>
          <a:xfrm>
            <a:off x="1657470" y="3277492"/>
            <a:ext cx="10027462"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5FECEE6-C3DD-B108-1C16-1C01C285287F}"/>
              </a:ext>
            </a:extLst>
          </p:cNvPr>
          <p:cNvSpPr/>
          <p:nvPr/>
        </p:nvSpPr>
        <p:spPr>
          <a:xfrm>
            <a:off x="1657470" y="1433018"/>
            <a:ext cx="1896763" cy="3702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Innovation and Originality of Solution Design</a:t>
            </a:r>
          </a:p>
        </p:txBody>
      </p:sp>
      <p:sp>
        <p:nvSpPr>
          <p:cNvPr id="15" name="Rectangle 14">
            <a:extLst>
              <a:ext uri="{FF2B5EF4-FFF2-40B4-BE49-F238E27FC236}">
                <a16:creationId xmlns:a16="http://schemas.microsoft.com/office/drawing/2014/main" id="{4D3909BC-7F88-1DDE-C010-E70845FF9BC0}"/>
              </a:ext>
            </a:extLst>
          </p:cNvPr>
          <p:cNvSpPr/>
          <p:nvPr/>
        </p:nvSpPr>
        <p:spPr>
          <a:xfrm>
            <a:off x="10976776" y="1433018"/>
            <a:ext cx="708156" cy="1851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15</a:t>
            </a:r>
          </a:p>
        </p:txBody>
      </p:sp>
      <p:sp>
        <p:nvSpPr>
          <p:cNvPr id="31" name="Rectangle 30">
            <a:extLst>
              <a:ext uri="{FF2B5EF4-FFF2-40B4-BE49-F238E27FC236}">
                <a16:creationId xmlns:a16="http://schemas.microsoft.com/office/drawing/2014/main" id="{A5686952-C9C8-7C4A-C8D2-6D241639CB44}"/>
              </a:ext>
            </a:extLst>
          </p:cNvPr>
          <p:cNvSpPr/>
          <p:nvPr/>
        </p:nvSpPr>
        <p:spPr>
          <a:xfrm>
            <a:off x="1657470" y="3329749"/>
            <a:ext cx="1896763" cy="1851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Ease of Use</a:t>
            </a:r>
          </a:p>
        </p:txBody>
      </p:sp>
      <p:sp>
        <p:nvSpPr>
          <p:cNvPr id="33" name="Rectangle 32">
            <a:extLst>
              <a:ext uri="{FF2B5EF4-FFF2-40B4-BE49-F238E27FC236}">
                <a16:creationId xmlns:a16="http://schemas.microsoft.com/office/drawing/2014/main" id="{0BDEBC83-A63B-2585-9A6C-2C48F8F69589}"/>
              </a:ext>
            </a:extLst>
          </p:cNvPr>
          <p:cNvSpPr/>
          <p:nvPr/>
        </p:nvSpPr>
        <p:spPr>
          <a:xfrm>
            <a:off x="10976776" y="3329749"/>
            <a:ext cx="708156" cy="1851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5</a:t>
            </a:r>
          </a:p>
        </p:txBody>
      </p:sp>
      <p:cxnSp>
        <p:nvCxnSpPr>
          <p:cNvPr id="34" name="Straight Connector 33">
            <a:extLst>
              <a:ext uri="{FF2B5EF4-FFF2-40B4-BE49-F238E27FC236}">
                <a16:creationId xmlns:a16="http://schemas.microsoft.com/office/drawing/2014/main" id="{B5A25512-BE50-319B-829F-6E49E785A581}"/>
              </a:ext>
            </a:extLst>
          </p:cNvPr>
          <p:cNvCxnSpPr>
            <a:cxnSpLocks/>
          </p:cNvCxnSpPr>
          <p:nvPr/>
        </p:nvCxnSpPr>
        <p:spPr>
          <a:xfrm>
            <a:off x="474387" y="3567121"/>
            <a:ext cx="11210545"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ABEDB3-6583-A560-A1E1-17AEB004202C}"/>
              </a:ext>
            </a:extLst>
          </p:cNvPr>
          <p:cNvCxnSpPr>
            <a:cxnSpLocks/>
          </p:cNvCxnSpPr>
          <p:nvPr/>
        </p:nvCxnSpPr>
        <p:spPr>
          <a:xfrm>
            <a:off x="474387" y="4519241"/>
            <a:ext cx="11210545"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FE6AF7-F3E8-8AD1-81AE-DBE06AA1E232}"/>
              </a:ext>
            </a:extLst>
          </p:cNvPr>
          <p:cNvCxnSpPr>
            <a:cxnSpLocks/>
          </p:cNvCxnSpPr>
          <p:nvPr/>
        </p:nvCxnSpPr>
        <p:spPr>
          <a:xfrm>
            <a:off x="1657470" y="4043181"/>
            <a:ext cx="10027462"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9F40472-B100-625A-5391-3CD1665428FE}"/>
              </a:ext>
            </a:extLst>
          </p:cNvPr>
          <p:cNvSpPr/>
          <p:nvPr/>
        </p:nvSpPr>
        <p:spPr>
          <a:xfrm>
            <a:off x="1657470" y="3619378"/>
            <a:ext cx="1896763" cy="3715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Industry Impact and Viability</a:t>
            </a:r>
          </a:p>
        </p:txBody>
      </p:sp>
      <p:sp>
        <p:nvSpPr>
          <p:cNvPr id="45" name="Rectangle 44">
            <a:extLst>
              <a:ext uri="{FF2B5EF4-FFF2-40B4-BE49-F238E27FC236}">
                <a16:creationId xmlns:a16="http://schemas.microsoft.com/office/drawing/2014/main" id="{84204692-3E2E-4553-722A-10E6AC29059D}"/>
              </a:ext>
            </a:extLst>
          </p:cNvPr>
          <p:cNvSpPr/>
          <p:nvPr/>
        </p:nvSpPr>
        <p:spPr>
          <a:xfrm>
            <a:off x="10976776" y="3619378"/>
            <a:ext cx="708156" cy="1857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20</a:t>
            </a:r>
          </a:p>
        </p:txBody>
      </p:sp>
      <p:sp>
        <p:nvSpPr>
          <p:cNvPr id="48" name="Rectangle 47">
            <a:extLst>
              <a:ext uri="{FF2B5EF4-FFF2-40B4-BE49-F238E27FC236}">
                <a16:creationId xmlns:a16="http://schemas.microsoft.com/office/drawing/2014/main" id="{508BEF7B-828C-0DBC-BA10-138BF436C742}"/>
              </a:ext>
            </a:extLst>
          </p:cNvPr>
          <p:cNvSpPr/>
          <p:nvPr/>
        </p:nvSpPr>
        <p:spPr>
          <a:xfrm>
            <a:off x="1657470" y="4095438"/>
            <a:ext cx="1990837"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Industry Collaboration</a:t>
            </a:r>
          </a:p>
          <a:p>
            <a:r>
              <a:rPr lang="en-US" sz="1200" b="1" i="1">
                <a:solidFill>
                  <a:schemeClr val="tx1"/>
                </a:solidFill>
                <a:cs typeface="Arial"/>
              </a:rPr>
              <a:t>(Bonus for "super teams")</a:t>
            </a:r>
          </a:p>
        </p:txBody>
      </p:sp>
      <p:sp>
        <p:nvSpPr>
          <p:cNvPr id="50" name="Rectangle 49">
            <a:extLst>
              <a:ext uri="{FF2B5EF4-FFF2-40B4-BE49-F238E27FC236}">
                <a16:creationId xmlns:a16="http://schemas.microsoft.com/office/drawing/2014/main" id="{5AB783A1-21E9-07D7-8573-A9AEBFCF32D0}"/>
              </a:ext>
            </a:extLst>
          </p:cNvPr>
          <p:cNvSpPr/>
          <p:nvPr/>
        </p:nvSpPr>
        <p:spPr>
          <a:xfrm>
            <a:off x="10976776" y="4095438"/>
            <a:ext cx="708156" cy="1857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15</a:t>
            </a:r>
          </a:p>
        </p:txBody>
      </p:sp>
      <p:sp>
        <p:nvSpPr>
          <p:cNvPr id="11" name="Rectangle 10">
            <a:extLst>
              <a:ext uri="{FF2B5EF4-FFF2-40B4-BE49-F238E27FC236}">
                <a16:creationId xmlns:a16="http://schemas.microsoft.com/office/drawing/2014/main" id="{B7F413EE-AF89-3A1B-5F06-80C1E3FBFE89}"/>
              </a:ext>
            </a:extLst>
          </p:cNvPr>
          <p:cNvSpPr/>
          <p:nvPr/>
        </p:nvSpPr>
        <p:spPr>
          <a:xfrm>
            <a:off x="3823313" y="1124934"/>
            <a:ext cx="687768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200" b="1">
                <a:solidFill>
                  <a:schemeClr val="tx1"/>
                </a:solidFill>
                <a:cs typeface="Arial"/>
              </a:rPr>
              <a:t>Title</a:t>
            </a:r>
            <a:endParaRPr lang="en-US" sz="1200">
              <a:solidFill>
                <a:schemeClr val="tx1"/>
              </a:solidFill>
            </a:endParaRPr>
          </a:p>
        </p:txBody>
      </p:sp>
      <p:sp>
        <p:nvSpPr>
          <p:cNvPr id="18" name="Rectangle 17">
            <a:extLst>
              <a:ext uri="{FF2B5EF4-FFF2-40B4-BE49-F238E27FC236}">
                <a16:creationId xmlns:a16="http://schemas.microsoft.com/office/drawing/2014/main" id="{EB5DBE86-AD61-9F6F-6814-141606B987B5}"/>
              </a:ext>
            </a:extLst>
          </p:cNvPr>
          <p:cNvSpPr/>
          <p:nvPr/>
        </p:nvSpPr>
        <p:spPr>
          <a:xfrm>
            <a:off x="3823313" y="2092877"/>
            <a:ext cx="687768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The quality and sophistication of the solution's architecture, design, tech stack, industry frameworks and efficiency of the solution.</a:t>
            </a:r>
          </a:p>
        </p:txBody>
      </p:sp>
      <p:sp>
        <p:nvSpPr>
          <p:cNvPr id="24" name="Rectangle 23">
            <a:extLst>
              <a:ext uri="{FF2B5EF4-FFF2-40B4-BE49-F238E27FC236}">
                <a16:creationId xmlns:a16="http://schemas.microsoft.com/office/drawing/2014/main" id="{1B0C80EC-A0E8-2146-3796-DBF318C93CDF}"/>
              </a:ext>
            </a:extLst>
          </p:cNvPr>
          <p:cNvSpPr/>
          <p:nvPr/>
        </p:nvSpPr>
        <p:spPr>
          <a:xfrm>
            <a:off x="3823313" y="2566723"/>
            <a:ext cx="687768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Solution’s potential for operationalization and enterprise use. </a:t>
            </a:r>
          </a:p>
        </p:txBody>
      </p:sp>
      <p:sp>
        <p:nvSpPr>
          <p:cNvPr id="28" name="Rectangle 27">
            <a:extLst>
              <a:ext uri="{FF2B5EF4-FFF2-40B4-BE49-F238E27FC236}">
                <a16:creationId xmlns:a16="http://schemas.microsoft.com/office/drawing/2014/main" id="{D80F2AB5-CB79-DB70-93B4-EC97EEEF565E}"/>
              </a:ext>
            </a:extLst>
          </p:cNvPr>
          <p:cNvSpPr/>
          <p:nvPr/>
        </p:nvSpPr>
        <p:spPr>
          <a:xfrm>
            <a:off x="3823313" y="2855903"/>
            <a:ext cx="687768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The effective use of provided datasets or external data sources, data preprocessing and feature engineering techniques, and handling of data privacy and security concerns will be evaluated.</a:t>
            </a:r>
          </a:p>
        </p:txBody>
      </p:sp>
      <p:sp>
        <p:nvSpPr>
          <p:cNvPr id="14" name="Rectangle 13">
            <a:extLst>
              <a:ext uri="{FF2B5EF4-FFF2-40B4-BE49-F238E27FC236}">
                <a16:creationId xmlns:a16="http://schemas.microsoft.com/office/drawing/2014/main" id="{7B4166B9-6048-C00F-D156-442629844ADB}"/>
              </a:ext>
            </a:extLst>
          </p:cNvPr>
          <p:cNvSpPr/>
          <p:nvPr/>
        </p:nvSpPr>
        <p:spPr>
          <a:xfrm>
            <a:off x="3823313" y="1433018"/>
            <a:ext cx="6877683" cy="5553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Does the solution have a creative approach to solve the problem?  Was AI used effectively to derive the solution? Judges will evaluate the uniqueness of the solution, the creative approach to solving the use case.</a:t>
            </a:r>
          </a:p>
        </p:txBody>
      </p:sp>
      <p:sp>
        <p:nvSpPr>
          <p:cNvPr id="32" name="Rectangle 31">
            <a:extLst>
              <a:ext uri="{FF2B5EF4-FFF2-40B4-BE49-F238E27FC236}">
                <a16:creationId xmlns:a16="http://schemas.microsoft.com/office/drawing/2014/main" id="{4C346199-011E-4905-1D3C-79B56FF84E89}"/>
              </a:ext>
            </a:extLst>
          </p:cNvPr>
          <p:cNvSpPr/>
          <p:nvPr/>
        </p:nvSpPr>
        <p:spPr>
          <a:xfrm>
            <a:off x="3823313" y="3329749"/>
            <a:ext cx="6877683" cy="1851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Does it have a user-friendly interface? Can a user use the product with minimum instructions.</a:t>
            </a:r>
          </a:p>
        </p:txBody>
      </p:sp>
      <p:sp>
        <p:nvSpPr>
          <p:cNvPr id="44" name="Rectangle 43">
            <a:extLst>
              <a:ext uri="{FF2B5EF4-FFF2-40B4-BE49-F238E27FC236}">
                <a16:creationId xmlns:a16="http://schemas.microsoft.com/office/drawing/2014/main" id="{EB2F1FB3-4DA7-6B8D-C4D2-11432CD3EEBE}"/>
              </a:ext>
            </a:extLst>
          </p:cNvPr>
          <p:cNvSpPr/>
          <p:nvPr/>
        </p:nvSpPr>
        <p:spPr>
          <a:xfrm>
            <a:off x="3823313" y="3619378"/>
            <a:ext cx="6877683" cy="3715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Potential value to the Capital Markets industry broadly, market scalability, and revenue generation or cost-saving potential of the solution. </a:t>
            </a:r>
          </a:p>
        </p:txBody>
      </p:sp>
      <p:sp>
        <p:nvSpPr>
          <p:cNvPr id="49" name="Rectangle 48">
            <a:extLst>
              <a:ext uri="{FF2B5EF4-FFF2-40B4-BE49-F238E27FC236}">
                <a16:creationId xmlns:a16="http://schemas.microsoft.com/office/drawing/2014/main" id="{F286489B-834E-C9BD-56BE-864E93BD293E}"/>
              </a:ext>
            </a:extLst>
          </p:cNvPr>
          <p:cNvSpPr/>
          <p:nvPr/>
        </p:nvSpPr>
        <p:spPr>
          <a:xfrm>
            <a:off x="3823313" y="4095438"/>
            <a:ext cx="687768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Does the implementation (or future phases of the implementation) facilitate/require collaboration across at least 2 or more industry participants? (e.g., through data sharing or other methodologies).</a:t>
            </a:r>
          </a:p>
        </p:txBody>
      </p:sp>
      <p:sp>
        <p:nvSpPr>
          <p:cNvPr id="53" name="Rectangle 52">
            <a:extLst>
              <a:ext uri="{FF2B5EF4-FFF2-40B4-BE49-F238E27FC236}">
                <a16:creationId xmlns:a16="http://schemas.microsoft.com/office/drawing/2014/main" id="{250FFFA7-2B3D-BE9A-F14D-9362E591BDA9}"/>
              </a:ext>
            </a:extLst>
          </p:cNvPr>
          <p:cNvSpPr/>
          <p:nvPr/>
        </p:nvSpPr>
        <p:spPr>
          <a:xfrm>
            <a:off x="3823313" y="5283056"/>
            <a:ext cx="687768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A clear explanation of the problem and solution, the quality of the pitch or demo, and technical design documentation of the project will be important factors.</a:t>
            </a:r>
          </a:p>
        </p:txBody>
      </p:sp>
      <p:sp>
        <p:nvSpPr>
          <p:cNvPr id="54" name="Rectangle 53">
            <a:extLst>
              <a:ext uri="{FF2B5EF4-FFF2-40B4-BE49-F238E27FC236}">
                <a16:creationId xmlns:a16="http://schemas.microsoft.com/office/drawing/2014/main" id="{199598C3-B43B-8932-A06E-B470F38C18D4}"/>
              </a:ext>
            </a:extLst>
          </p:cNvPr>
          <p:cNvSpPr/>
          <p:nvPr/>
        </p:nvSpPr>
        <p:spPr>
          <a:xfrm>
            <a:off x="10976776" y="5283056"/>
            <a:ext cx="708156"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15</a:t>
            </a:r>
          </a:p>
        </p:txBody>
      </p:sp>
      <p:cxnSp>
        <p:nvCxnSpPr>
          <p:cNvPr id="55" name="Straight Connector 54">
            <a:extLst>
              <a:ext uri="{FF2B5EF4-FFF2-40B4-BE49-F238E27FC236}">
                <a16:creationId xmlns:a16="http://schemas.microsoft.com/office/drawing/2014/main" id="{0F22497D-DBF1-35E5-A03A-F901A3A7DAC5}"/>
              </a:ext>
            </a:extLst>
          </p:cNvPr>
          <p:cNvCxnSpPr>
            <a:cxnSpLocks/>
          </p:cNvCxnSpPr>
          <p:nvPr/>
        </p:nvCxnSpPr>
        <p:spPr>
          <a:xfrm>
            <a:off x="1657470" y="4993879"/>
            <a:ext cx="1898767"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EEE847D4-124E-ED47-831A-DDEBAA2832ED}"/>
              </a:ext>
            </a:extLst>
          </p:cNvPr>
          <p:cNvSpPr/>
          <p:nvPr/>
        </p:nvSpPr>
        <p:spPr>
          <a:xfrm>
            <a:off x="1657469" y="5114247"/>
            <a:ext cx="189676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Effective handling of Q&amp;A </a:t>
            </a:r>
          </a:p>
        </p:txBody>
      </p:sp>
      <p:cxnSp>
        <p:nvCxnSpPr>
          <p:cNvPr id="57" name="Straight Connector 56">
            <a:extLst>
              <a:ext uri="{FF2B5EF4-FFF2-40B4-BE49-F238E27FC236}">
                <a16:creationId xmlns:a16="http://schemas.microsoft.com/office/drawing/2014/main" id="{8415EC8F-5E04-3F9D-AFF2-02A30B86EAA8}"/>
              </a:ext>
            </a:extLst>
          </p:cNvPr>
          <p:cNvCxnSpPr>
            <a:cxnSpLocks/>
          </p:cNvCxnSpPr>
          <p:nvPr/>
        </p:nvCxnSpPr>
        <p:spPr>
          <a:xfrm>
            <a:off x="1657470" y="5467725"/>
            <a:ext cx="1898767"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FE104356-9C60-57DD-7A05-1AC37F40855A}"/>
              </a:ext>
            </a:extLst>
          </p:cNvPr>
          <p:cNvSpPr/>
          <p:nvPr/>
        </p:nvSpPr>
        <p:spPr>
          <a:xfrm>
            <a:off x="1657470" y="5519982"/>
            <a:ext cx="189676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Technical Design Documentation </a:t>
            </a:r>
          </a:p>
        </p:txBody>
      </p:sp>
      <p:cxnSp>
        <p:nvCxnSpPr>
          <p:cNvPr id="59" name="Straight Connector 58">
            <a:extLst>
              <a:ext uri="{FF2B5EF4-FFF2-40B4-BE49-F238E27FC236}">
                <a16:creationId xmlns:a16="http://schemas.microsoft.com/office/drawing/2014/main" id="{FA00321C-B199-CF58-89F7-D8DD2B3CF70E}"/>
              </a:ext>
            </a:extLst>
          </p:cNvPr>
          <p:cNvCxnSpPr>
            <a:cxnSpLocks/>
          </p:cNvCxnSpPr>
          <p:nvPr/>
        </p:nvCxnSpPr>
        <p:spPr>
          <a:xfrm>
            <a:off x="1657470" y="5941571"/>
            <a:ext cx="1898767"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C43B6D8-98AA-2B01-ABF6-947E3B30B221}"/>
              </a:ext>
            </a:extLst>
          </p:cNvPr>
          <p:cNvSpPr/>
          <p:nvPr/>
        </p:nvSpPr>
        <p:spPr>
          <a:xfrm>
            <a:off x="1657470" y="4571498"/>
            <a:ext cx="1896763" cy="3701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Clear Presentation of Problem and Solution </a:t>
            </a:r>
          </a:p>
        </p:txBody>
      </p:sp>
      <p:sp>
        <p:nvSpPr>
          <p:cNvPr id="60" name="Rectangle 59">
            <a:extLst>
              <a:ext uri="{FF2B5EF4-FFF2-40B4-BE49-F238E27FC236}">
                <a16:creationId xmlns:a16="http://schemas.microsoft.com/office/drawing/2014/main" id="{8007CA8E-8728-8CBD-06B9-54F22162A6D4}"/>
              </a:ext>
            </a:extLst>
          </p:cNvPr>
          <p:cNvSpPr/>
          <p:nvPr/>
        </p:nvSpPr>
        <p:spPr>
          <a:xfrm>
            <a:off x="1657470" y="5993827"/>
            <a:ext cx="1896763" cy="3701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Bonus- visual appeal of presentation material</a:t>
            </a:r>
          </a:p>
        </p:txBody>
      </p:sp>
      <p:pic>
        <p:nvPicPr>
          <p:cNvPr id="37" name="Graphic 36">
            <a:extLst>
              <a:ext uri="{FF2B5EF4-FFF2-40B4-BE49-F238E27FC236}">
                <a16:creationId xmlns:a16="http://schemas.microsoft.com/office/drawing/2014/main" id="{285BEC17-4346-AE88-F7A7-CF217396672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74387" y="1854603"/>
            <a:ext cx="555307" cy="467224"/>
          </a:xfrm>
          <a:prstGeom prst="rect">
            <a:avLst/>
          </a:prstGeom>
        </p:spPr>
      </p:pic>
      <p:pic>
        <p:nvPicPr>
          <p:cNvPr id="42" name="Graphic 41">
            <a:extLst>
              <a:ext uri="{FF2B5EF4-FFF2-40B4-BE49-F238E27FC236}">
                <a16:creationId xmlns:a16="http://schemas.microsoft.com/office/drawing/2014/main" id="{5160FAE9-B7E4-09E7-5529-9783A31B0B4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4387" y="5177751"/>
            <a:ext cx="555307" cy="601584"/>
          </a:xfrm>
          <a:prstGeom prst="rect">
            <a:avLst/>
          </a:prstGeom>
        </p:spPr>
      </p:pic>
      <p:pic>
        <p:nvPicPr>
          <p:cNvPr id="2" name="Graphic 1">
            <a:extLst>
              <a:ext uri="{FF2B5EF4-FFF2-40B4-BE49-F238E27FC236}">
                <a16:creationId xmlns:a16="http://schemas.microsoft.com/office/drawing/2014/main" id="{AAEDAD12-D43C-9D25-446A-494B25B65D7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98336" y="3995182"/>
            <a:ext cx="707408" cy="449298"/>
          </a:xfrm>
          <a:prstGeom prst="rect">
            <a:avLst/>
          </a:prstGeom>
        </p:spPr>
      </p:pic>
    </p:spTree>
    <p:extLst>
      <p:ext uri="{BB962C8B-B14F-4D97-AF65-F5344CB8AC3E}">
        <p14:creationId xmlns:p14="http://schemas.microsoft.com/office/powerpoint/2010/main" val="12594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616A5-E510-8AAE-B602-8ED65786BF3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3758354-886C-80C3-778F-BD7C097AA343}"/>
              </a:ext>
            </a:extLst>
          </p:cNvPr>
          <p:cNvSpPr txBox="1">
            <a:spLocks/>
          </p:cNvSpPr>
          <p:nvPr/>
        </p:nvSpPr>
        <p:spPr>
          <a:xfrm>
            <a:off x="165581" y="291548"/>
            <a:ext cx="3778266" cy="896696"/>
          </a:xfrm>
          <a:prstGeom prst="rect">
            <a:avLst/>
          </a:prstGeom>
          <a:solidFill>
            <a:schemeClr val="accent4">
              <a:lumMod val="20000"/>
              <a:lumOff val="80000"/>
            </a:schemeClr>
          </a:solidFill>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t>AGENDA</a:t>
            </a:r>
          </a:p>
        </p:txBody>
      </p:sp>
      <p:sp>
        <p:nvSpPr>
          <p:cNvPr id="3" name="Text Placeholder 2">
            <a:extLst>
              <a:ext uri="{FF2B5EF4-FFF2-40B4-BE49-F238E27FC236}">
                <a16:creationId xmlns:a16="http://schemas.microsoft.com/office/drawing/2014/main" id="{ECA99E25-846E-304F-26FF-E908E00D4C6C}"/>
              </a:ext>
            </a:extLst>
          </p:cNvPr>
          <p:cNvSpPr txBox="1">
            <a:spLocks/>
          </p:cNvSpPr>
          <p:nvPr/>
        </p:nvSpPr>
        <p:spPr>
          <a:xfrm>
            <a:off x="1159161" y="1773141"/>
            <a:ext cx="9005256" cy="2824480"/>
          </a:xfrm>
          <a:prstGeom prst="rect">
            <a:avLst/>
          </a:prstGeom>
        </p:spPr>
        <p:txBody>
          <a:bodyPr>
            <a:noAutofit/>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Archi – Architecture Copilot Solution</a:t>
            </a:r>
          </a:p>
          <a:p>
            <a:r>
              <a:rPr lang="en-US" sz="4000" dirty="0"/>
              <a:t>Archi – Video Demo</a:t>
            </a:r>
          </a:p>
        </p:txBody>
      </p:sp>
    </p:spTree>
    <p:extLst>
      <p:ext uri="{BB962C8B-B14F-4D97-AF65-F5344CB8AC3E}">
        <p14:creationId xmlns:p14="http://schemas.microsoft.com/office/powerpoint/2010/main" val="395866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9724-65F3-DBB2-67BC-CC1D398AC106}"/>
            </a:ext>
          </a:extLst>
        </p:cNvPr>
        <p:cNvGrpSpPr/>
        <p:nvPr/>
      </p:nvGrpSpPr>
      <p:grpSpPr>
        <a:xfrm>
          <a:off x="0" y="0"/>
          <a:ext cx="0" cy="0"/>
          <a:chOff x="0" y="0"/>
          <a:chExt cx="0" cy="0"/>
        </a:xfrm>
      </p:grpSpPr>
      <p:sp>
        <p:nvSpPr>
          <p:cNvPr id="2" name="Content Placeholder 7">
            <a:extLst>
              <a:ext uri="{FF2B5EF4-FFF2-40B4-BE49-F238E27FC236}">
                <a16:creationId xmlns:a16="http://schemas.microsoft.com/office/drawing/2014/main" id="{F6B5A277-F0A1-2E15-0DCA-EDFC0F26277E}"/>
              </a:ext>
            </a:extLst>
          </p:cNvPr>
          <p:cNvSpPr txBox="1">
            <a:spLocks/>
          </p:cNvSpPr>
          <p:nvPr/>
        </p:nvSpPr>
        <p:spPr>
          <a:xfrm>
            <a:off x="696593" y="134925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0" indent="0">
              <a:buNone/>
            </a:pPr>
            <a:r>
              <a:rPr lang="en-US" dirty="0"/>
              <a:t>IT Architecture teams within financial organizations are operating vertically and horizontally across the different lines of business and departments.</a:t>
            </a:r>
          </a:p>
          <a:p>
            <a:pPr marL="0" indent="0">
              <a:buNone/>
            </a:pPr>
            <a:r>
              <a:rPr lang="en-US" dirty="0"/>
              <a:t>Architecture documents encompass many categories and types: policies, standards, guidance documents, architecture patterns, logical and technical architecture documents, application, platform, data, security, performance, testing specific documentation , audit, control and assessment documentation, etc.</a:t>
            </a:r>
          </a:p>
          <a:p>
            <a:pPr marL="0" indent="0">
              <a:buNone/>
            </a:pPr>
            <a:r>
              <a:rPr lang="en-US" dirty="0"/>
              <a:t>Architecture document storage and repositories are diverse and constantly evolving. The shear volume and quantity of information is vast and thus challenging to access and correlate. </a:t>
            </a:r>
          </a:p>
          <a:p>
            <a:pPr marL="0" indent="0">
              <a:buNone/>
            </a:pPr>
            <a:r>
              <a:rPr lang="en-US" dirty="0"/>
              <a:t>Unification, standardization and modernization of architecture artifacts is time consuming and requires domain specific and technology specific information</a:t>
            </a:r>
          </a:p>
          <a:p>
            <a:pPr marL="0" indent="0">
              <a:buNone/>
            </a:pPr>
            <a:r>
              <a:rPr lang="en-US" dirty="0"/>
              <a:t>Compliance audits are complex and require answers from several architecture artifacts</a:t>
            </a:r>
          </a:p>
          <a:p>
            <a:pPr marL="0" indent="0">
              <a:buNone/>
            </a:pPr>
            <a:endParaRPr lang="en-US" dirty="0"/>
          </a:p>
          <a:p>
            <a:endParaRPr lang="en-US" dirty="0"/>
          </a:p>
        </p:txBody>
      </p:sp>
      <p:sp>
        <p:nvSpPr>
          <p:cNvPr id="3" name="Title 6">
            <a:extLst>
              <a:ext uri="{FF2B5EF4-FFF2-40B4-BE49-F238E27FC236}">
                <a16:creationId xmlns:a16="http://schemas.microsoft.com/office/drawing/2014/main" id="{9D32DD94-112D-A1FE-1709-3E2E3E5BF8BE}"/>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Problem Statement</a:t>
            </a:r>
          </a:p>
        </p:txBody>
      </p:sp>
      <p:cxnSp>
        <p:nvCxnSpPr>
          <p:cNvPr id="4" name="Straight Connector 3">
            <a:extLst>
              <a:ext uri="{FF2B5EF4-FFF2-40B4-BE49-F238E27FC236}">
                <a16:creationId xmlns:a16="http://schemas.microsoft.com/office/drawing/2014/main" id="{1B65A885-6719-FF7D-09F1-0CE3C24E2F41}"/>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6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82575-FCA3-13CC-BF9B-2E28AA662420}"/>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17BEB7-A67F-D179-556A-7FA8B4CD5DD9}"/>
              </a:ext>
            </a:extLst>
          </p:cNvPr>
          <p:cNvCxnSpPr>
            <a:cxnSpLocks/>
          </p:cNvCxnSpPr>
          <p:nvPr/>
        </p:nvCxnSpPr>
        <p:spPr>
          <a:xfrm>
            <a:off x="474388" y="768342"/>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7">
            <a:extLst>
              <a:ext uri="{FF2B5EF4-FFF2-40B4-BE49-F238E27FC236}">
                <a16:creationId xmlns:a16="http://schemas.microsoft.com/office/drawing/2014/main" id="{159466E6-1BE3-C552-70D8-6D857FEEE0BB}"/>
              </a:ext>
            </a:extLst>
          </p:cNvPr>
          <p:cNvSpPr txBox="1">
            <a:spLocks/>
          </p:cNvSpPr>
          <p:nvPr/>
        </p:nvSpPr>
        <p:spPr>
          <a:xfrm>
            <a:off x="696594" y="887898"/>
            <a:ext cx="10636581" cy="5758715"/>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dirty="0"/>
              <a:t>Solution:</a:t>
            </a:r>
            <a:r>
              <a:rPr lang="en-US" dirty="0"/>
              <a:t> </a:t>
            </a:r>
          </a:p>
          <a:p>
            <a:pPr lvl="1"/>
            <a:r>
              <a:rPr lang="en-US" dirty="0"/>
              <a:t>Create an AI copilot framework that can be leveraged for solving Architectural engagement concerns also to define an open AI copilot framework that can be used for various other use cases.</a:t>
            </a:r>
          </a:p>
          <a:p>
            <a:pPr lvl="1"/>
            <a:r>
              <a:rPr lang="en-US" dirty="0"/>
              <a:t>Archi, the Architecture Co-Pilot application, enables Architecture Teams to onboard all relevant Architecture documents and allow different personas within the organization to leverage their content, to be able to search for ITA specific information, diagrams, key concepts and ask questions in real time to get insights into different areas of Architecture. </a:t>
            </a:r>
          </a:p>
          <a:p>
            <a:pPr lvl="1"/>
            <a:r>
              <a:rPr lang="en-US" dirty="0"/>
              <a:t>It is an interactive UI/backend application that enables text, image, audio and video responses to leverage GEN AI technologies</a:t>
            </a:r>
          </a:p>
          <a:p>
            <a:pPr lvl="1"/>
            <a:r>
              <a:rPr lang="en-US" dirty="0"/>
              <a:t>It is an application that facilitates easy access to information and aims to increase productivity within different teams in the organization.</a:t>
            </a:r>
          </a:p>
          <a:p>
            <a:pPr lvl="1"/>
            <a:endParaRPr lang="en-US" dirty="0"/>
          </a:p>
          <a:p>
            <a:pPr marL="192088" indent="-192088">
              <a:spcBef>
                <a:spcPts val="100"/>
              </a:spcBef>
              <a:spcAft>
                <a:spcPts val="100"/>
              </a:spcAft>
            </a:pPr>
            <a:r>
              <a:rPr lang="en-US" b="1" dirty="0"/>
              <a:t>Solution Approach:</a:t>
            </a:r>
            <a:r>
              <a:rPr lang="en-US" dirty="0"/>
              <a:t> Multi-modal document embedding and RAG generation for document Knowledge base , Leverage Bedrock and Polly AWS GEN AI technologies and several multi-modal LLMs like Anthropic sonnet, Titan embedding</a:t>
            </a:r>
          </a:p>
          <a:p>
            <a:pPr marL="192088" indent="-192088">
              <a:spcBef>
                <a:spcPts val="100"/>
              </a:spcBef>
              <a:spcAft>
                <a:spcPts val="100"/>
              </a:spcAft>
            </a:pPr>
            <a:endParaRPr lang="en-US" dirty="0"/>
          </a:p>
          <a:p>
            <a:pPr marL="0" indent="0">
              <a:buNone/>
            </a:pPr>
            <a:endParaRPr lang="en-US" dirty="0"/>
          </a:p>
        </p:txBody>
      </p:sp>
      <p:sp>
        <p:nvSpPr>
          <p:cNvPr id="6" name="Title 6">
            <a:extLst>
              <a:ext uri="{FF2B5EF4-FFF2-40B4-BE49-F238E27FC236}">
                <a16:creationId xmlns:a16="http://schemas.microsoft.com/office/drawing/2014/main" id="{A20F978C-3131-C3DB-EC4B-DF277497B0DC}"/>
              </a:ext>
            </a:extLst>
          </p:cNvPr>
          <p:cNvSpPr txBox="1">
            <a:spLocks/>
          </p:cNvSpPr>
          <p:nvPr/>
        </p:nvSpPr>
        <p:spPr>
          <a:xfrm>
            <a:off x="474388" y="21037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t>Solution Overview</a:t>
            </a:r>
          </a:p>
        </p:txBody>
      </p:sp>
    </p:spTree>
    <p:extLst>
      <p:ext uri="{BB962C8B-B14F-4D97-AF65-F5344CB8AC3E}">
        <p14:creationId xmlns:p14="http://schemas.microsoft.com/office/powerpoint/2010/main" val="148048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82575-FCA3-13CC-BF9B-2E28AA662420}"/>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17BEB7-A67F-D179-556A-7FA8B4CD5DD9}"/>
              </a:ext>
            </a:extLst>
          </p:cNvPr>
          <p:cNvCxnSpPr>
            <a:cxnSpLocks/>
          </p:cNvCxnSpPr>
          <p:nvPr/>
        </p:nvCxnSpPr>
        <p:spPr>
          <a:xfrm>
            <a:off x="474388" y="768342"/>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7">
            <a:extLst>
              <a:ext uri="{FF2B5EF4-FFF2-40B4-BE49-F238E27FC236}">
                <a16:creationId xmlns:a16="http://schemas.microsoft.com/office/drawing/2014/main" id="{159466E6-1BE3-C552-70D8-6D857FEEE0BB}"/>
              </a:ext>
            </a:extLst>
          </p:cNvPr>
          <p:cNvSpPr txBox="1">
            <a:spLocks/>
          </p:cNvSpPr>
          <p:nvPr/>
        </p:nvSpPr>
        <p:spPr>
          <a:xfrm>
            <a:off x="696594" y="887898"/>
            <a:ext cx="10636581" cy="5758715"/>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endParaRPr lang="en-US" dirty="0"/>
          </a:p>
          <a:p>
            <a:pPr marL="192088" indent="-192088">
              <a:spcBef>
                <a:spcPts val="100"/>
              </a:spcBef>
              <a:spcAft>
                <a:spcPts val="100"/>
              </a:spcAft>
            </a:pPr>
            <a:r>
              <a:rPr lang="en-US" b="1" dirty="0"/>
              <a:t>Key Features:</a:t>
            </a:r>
            <a:r>
              <a:rPr lang="en-US" dirty="0"/>
              <a:t> </a:t>
            </a:r>
          </a:p>
          <a:p>
            <a:pPr marL="700088" lvl="1" indent="-192088">
              <a:spcBef>
                <a:spcPts val="100"/>
              </a:spcBef>
              <a:spcAft>
                <a:spcPts val="100"/>
              </a:spcAft>
            </a:pPr>
            <a:r>
              <a:rPr lang="en-US" dirty="0"/>
              <a:t>Onboard of specific documents to create a multimodal RAG (document knowledge Base).</a:t>
            </a:r>
          </a:p>
          <a:p>
            <a:pPr marL="700088" lvl="1" indent="-192088">
              <a:spcBef>
                <a:spcPts val="100"/>
              </a:spcBef>
              <a:spcAft>
                <a:spcPts val="100"/>
              </a:spcAft>
            </a:pPr>
            <a:r>
              <a:rPr lang="en-US" dirty="0"/>
              <a:t>UI Co-pilot to enable easy interaction with all GEN AI tools</a:t>
            </a:r>
          </a:p>
          <a:p>
            <a:pPr marL="700088" lvl="1" indent="-192088">
              <a:spcBef>
                <a:spcPts val="100"/>
              </a:spcBef>
              <a:spcAft>
                <a:spcPts val="100"/>
              </a:spcAft>
            </a:pPr>
            <a:r>
              <a:rPr lang="en-US" dirty="0"/>
              <a:t>Ability to ask questions and get streaming response in real time.</a:t>
            </a:r>
          </a:p>
          <a:p>
            <a:pPr marL="700088" lvl="1" indent="-192088">
              <a:spcBef>
                <a:spcPts val="100"/>
              </a:spcBef>
              <a:spcAft>
                <a:spcPts val="100"/>
              </a:spcAft>
            </a:pPr>
            <a:r>
              <a:rPr lang="en-US" dirty="0"/>
              <a:t>Ability to get DTCC specific responses based on DTCC artifacts</a:t>
            </a:r>
          </a:p>
          <a:p>
            <a:pPr marL="700088" lvl="1" indent="-192088">
              <a:spcBef>
                <a:spcPts val="100"/>
              </a:spcBef>
              <a:spcAft>
                <a:spcPts val="100"/>
              </a:spcAft>
            </a:pPr>
            <a:r>
              <a:rPr lang="en-US" dirty="0"/>
              <a:t>Return text and diagrams from knowledge base</a:t>
            </a:r>
          </a:p>
          <a:p>
            <a:pPr marL="700088" lvl="1" indent="-192088">
              <a:spcBef>
                <a:spcPts val="100"/>
              </a:spcBef>
              <a:spcAft>
                <a:spcPts val="100"/>
              </a:spcAft>
            </a:pPr>
            <a:r>
              <a:rPr lang="en-US" dirty="0"/>
              <a:t>Ability to render text to audio and video</a:t>
            </a:r>
          </a:p>
          <a:p>
            <a:pPr marL="700088" lvl="1" indent="-192088">
              <a:spcBef>
                <a:spcPts val="100"/>
              </a:spcBef>
              <a:spcAft>
                <a:spcPts val="100"/>
              </a:spcAft>
            </a:pPr>
            <a:r>
              <a:rPr lang="en-US" dirty="0"/>
              <a:t>Ability to select voice and avatar</a:t>
            </a:r>
          </a:p>
          <a:p>
            <a:pPr marL="700088" lvl="1" indent="-192088">
              <a:spcBef>
                <a:spcPts val="100"/>
              </a:spcBef>
              <a:spcAft>
                <a:spcPts val="100"/>
              </a:spcAft>
            </a:pPr>
            <a:r>
              <a:rPr lang="en-US" dirty="0"/>
              <a:t>Capability to store dialogue history with diagrams</a:t>
            </a:r>
          </a:p>
          <a:p>
            <a:pPr marL="700088" lvl="1" indent="-192088">
              <a:spcBef>
                <a:spcPts val="100"/>
              </a:spcBef>
              <a:spcAft>
                <a:spcPts val="100"/>
              </a:spcAft>
            </a:pPr>
            <a:r>
              <a:rPr lang="en-US" dirty="0"/>
              <a:t>Session memory for text</a:t>
            </a:r>
          </a:p>
          <a:p>
            <a:pPr marL="700088" lvl="1" indent="-192088">
              <a:spcBef>
                <a:spcPts val="100"/>
              </a:spcBef>
              <a:spcAft>
                <a:spcPts val="100"/>
              </a:spcAft>
            </a:pPr>
            <a:endParaRPr lang="en-US" dirty="0"/>
          </a:p>
          <a:p>
            <a:pPr marL="192088" indent="-192088">
              <a:spcBef>
                <a:spcPts val="100"/>
              </a:spcBef>
              <a:spcAft>
                <a:spcPts val="100"/>
              </a:spcAft>
            </a:pPr>
            <a:r>
              <a:rPr lang="en-US" b="1" dirty="0"/>
              <a:t>Industry impact</a:t>
            </a:r>
          </a:p>
          <a:p>
            <a:pPr marL="700088" lvl="1" indent="-192088">
              <a:spcBef>
                <a:spcPts val="100"/>
              </a:spcBef>
              <a:spcAft>
                <a:spcPts val="100"/>
              </a:spcAft>
            </a:pPr>
            <a:r>
              <a:rPr lang="en-US" dirty="0"/>
              <a:t>Increase productivity by leveraging Gen AI capabilities</a:t>
            </a:r>
          </a:p>
          <a:p>
            <a:pPr marL="700088" lvl="1" indent="-192088">
              <a:spcBef>
                <a:spcPts val="100"/>
              </a:spcBef>
              <a:spcAft>
                <a:spcPts val="100"/>
              </a:spcAft>
            </a:pPr>
            <a:r>
              <a:rPr lang="en-US" dirty="0"/>
              <a:t>Facilitate Modernized Architecture Design</a:t>
            </a:r>
          </a:p>
          <a:p>
            <a:pPr marL="700088" lvl="1" indent="-192088">
              <a:spcBef>
                <a:spcPts val="100"/>
              </a:spcBef>
              <a:spcAft>
                <a:spcPts val="100"/>
              </a:spcAft>
            </a:pPr>
            <a:r>
              <a:rPr lang="en-US" dirty="0"/>
              <a:t>Empower regulatory compliance by design </a:t>
            </a:r>
          </a:p>
          <a:p>
            <a:pPr marL="700088" lvl="1" indent="-192088">
              <a:spcBef>
                <a:spcPts val="100"/>
              </a:spcBef>
              <a:spcAft>
                <a:spcPts val="100"/>
              </a:spcAft>
            </a:pPr>
            <a:r>
              <a:rPr lang="en-US" dirty="0"/>
              <a:t>Monitoring governance compliance</a:t>
            </a:r>
          </a:p>
          <a:p>
            <a:pPr marL="700088" lvl="1" indent="-192088">
              <a:spcBef>
                <a:spcPts val="100"/>
              </a:spcBef>
              <a:spcAft>
                <a:spcPts val="100"/>
              </a:spcAft>
            </a:pPr>
            <a:r>
              <a:rPr lang="en-US" dirty="0"/>
              <a:t>Facilitate AI-Powered decision making</a:t>
            </a:r>
          </a:p>
          <a:p>
            <a:pPr marL="700088" lvl="1" indent="-192088">
              <a:spcBef>
                <a:spcPts val="100"/>
              </a:spcBef>
              <a:spcAft>
                <a:spcPts val="100"/>
              </a:spcAft>
            </a:pPr>
            <a:r>
              <a:rPr lang="en-US" dirty="0"/>
              <a:t>Enable AI-Powered Risk Assessments</a:t>
            </a:r>
          </a:p>
          <a:p>
            <a:pPr marL="700088" lvl="1" indent="-192088">
              <a:spcBef>
                <a:spcPts val="100"/>
              </a:spcBef>
              <a:spcAft>
                <a:spcPts val="100"/>
              </a:spcAft>
            </a:pPr>
            <a:r>
              <a:rPr lang="en-US" dirty="0"/>
              <a:t>Plug and Play AI framework for productivity gain </a:t>
            </a:r>
          </a:p>
          <a:p>
            <a:pPr marL="700088" lvl="1" indent="-192088">
              <a:spcBef>
                <a:spcPts val="100"/>
              </a:spcBef>
              <a:spcAft>
                <a:spcPts val="100"/>
              </a:spcAft>
            </a:pPr>
            <a:endParaRPr lang="en-US" dirty="0"/>
          </a:p>
          <a:p>
            <a:endParaRPr lang="en-US" dirty="0"/>
          </a:p>
          <a:p>
            <a:endParaRPr lang="en-US" dirty="0"/>
          </a:p>
        </p:txBody>
      </p:sp>
      <p:sp>
        <p:nvSpPr>
          <p:cNvPr id="6" name="Title 6">
            <a:extLst>
              <a:ext uri="{FF2B5EF4-FFF2-40B4-BE49-F238E27FC236}">
                <a16:creationId xmlns:a16="http://schemas.microsoft.com/office/drawing/2014/main" id="{A20F978C-3131-C3DB-EC4B-DF277497B0DC}"/>
              </a:ext>
            </a:extLst>
          </p:cNvPr>
          <p:cNvSpPr txBox="1">
            <a:spLocks/>
          </p:cNvSpPr>
          <p:nvPr/>
        </p:nvSpPr>
        <p:spPr>
          <a:xfrm>
            <a:off x="474388" y="21037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t>Solution Overview</a:t>
            </a:r>
          </a:p>
        </p:txBody>
      </p:sp>
    </p:spTree>
    <p:extLst>
      <p:ext uri="{BB962C8B-B14F-4D97-AF65-F5344CB8AC3E}">
        <p14:creationId xmlns:p14="http://schemas.microsoft.com/office/powerpoint/2010/main" val="242281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FF4D5-15EA-8025-AC92-13DBBA062EC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3794B1A-4574-18D4-4ECF-DF15206378A0}"/>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7">
            <a:extLst>
              <a:ext uri="{FF2B5EF4-FFF2-40B4-BE49-F238E27FC236}">
                <a16:creationId xmlns:a16="http://schemas.microsoft.com/office/drawing/2014/main" id="{814EA6B9-DF62-8A33-9911-797831BDFC74}"/>
              </a:ext>
            </a:extLst>
          </p:cNvPr>
          <p:cNvSpPr txBox="1">
            <a:spLocks/>
          </p:cNvSpPr>
          <p:nvPr/>
        </p:nvSpPr>
        <p:spPr>
          <a:xfrm>
            <a:off x="474387" y="1117470"/>
            <a:ext cx="10636581" cy="5415852"/>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dirty="0"/>
              <a:t>Tech Stack Overview:</a:t>
            </a:r>
          </a:p>
          <a:p>
            <a:pPr marL="700088" lvl="1" indent="-192088">
              <a:spcBef>
                <a:spcPts val="100"/>
              </a:spcBef>
              <a:spcAft>
                <a:spcPts val="100"/>
              </a:spcAft>
            </a:pPr>
            <a:r>
              <a:rPr lang="en-US" dirty="0"/>
              <a:t>Front end developed in Java Script</a:t>
            </a:r>
          </a:p>
          <a:p>
            <a:pPr marL="700088" lvl="1" indent="-192088">
              <a:spcBef>
                <a:spcPts val="100"/>
              </a:spcBef>
              <a:spcAft>
                <a:spcPts val="100"/>
              </a:spcAft>
            </a:pPr>
            <a:r>
              <a:rPr lang="en-US" dirty="0"/>
              <a:t>Backend developed in Python</a:t>
            </a:r>
          </a:p>
          <a:p>
            <a:pPr marL="700088" lvl="1" indent="-192088">
              <a:spcBef>
                <a:spcPts val="100"/>
              </a:spcBef>
              <a:spcAft>
                <a:spcPts val="100"/>
              </a:spcAft>
            </a:pPr>
            <a:r>
              <a:rPr lang="en-US" dirty="0"/>
              <a:t>Solution developed for AWS cloud</a:t>
            </a:r>
          </a:p>
          <a:p>
            <a:pPr marL="700088" lvl="1" indent="-192088">
              <a:spcBef>
                <a:spcPts val="100"/>
              </a:spcBef>
              <a:spcAft>
                <a:spcPts val="100"/>
              </a:spcAft>
            </a:pPr>
            <a:r>
              <a:rPr lang="en-US" dirty="0"/>
              <a:t>AWS services used: ec2, lambda, API gateway, Aurora Postgres + PG Vector, Bedrock, Polly, IAM, Secret Manager, S3 storage</a:t>
            </a:r>
          </a:p>
          <a:p>
            <a:pPr marL="700088" lvl="1" indent="-192088">
              <a:spcBef>
                <a:spcPts val="100"/>
              </a:spcBef>
              <a:spcAft>
                <a:spcPts val="100"/>
              </a:spcAft>
            </a:pPr>
            <a:r>
              <a:rPr lang="en-US" dirty="0"/>
              <a:t>FastAPI and API Gateway</a:t>
            </a:r>
          </a:p>
          <a:p>
            <a:pPr marL="0" indent="0">
              <a:spcBef>
                <a:spcPts val="100"/>
              </a:spcBef>
              <a:spcAft>
                <a:spcPts val="100"/>
              </a:spcAft>
              <a:buNone/>
            </a:pPr>
            <a:endParaRPr lang="en-US" dirty="0"/>
          </a:p>
          <a:p>
            <a:pPr marL="192088" indent="-192088">
              <a:spcBef>
                <a:spcPts val="100"/>
              </a:spcBef>
              <a:spcAft>
                <a:spcPts val="100"/>
              </a:spcAft>
            </a:pPr>
            <a:r>
              <a:rPr lang="en-US" b="1" spc="-10" dirty="0"/>
              <a:t>Data Usage:</a:t>
            </a:r>
            <a:r>
              <a:rPr lang="en-US" spc="-10" dirty="0"/>
              <a:t> for the hackathon we uploaded some Kafka Confluent documentation available from the internet</a:t>
            </a:r>
          </a:p>
          <a:p>
            <a:pPr marL="192088" indent="-192088">
              <a:spcBef>
                <a:spcPts val="100"/>
              </a:spcBef>
              <a:spcAft>
                <a:spcPts val="100"/>
              </a:spcAft>
            </a:pPr>
            <a:r>
              <a:rPr lang="en-US" b="1" spc="-10" dirty="0"/>
              <a:t>Model </a:t>
            </a:r>
            <a:r>
              <a:rPr lang="en-US" b="1" spc="-20" dirty="0"/>
              <a:t>Performance and Results:</a:t>
            </a:r>
          </a:p>
          <a:p>
            <a:pPr marL="700088" lvl="1" indent="-192088">
              <a:spcBef>
                <a:spcPts val="100"/>
              </a:spcBef>
              <a:spcAft>
                <a:spcPts val="100"/>
              </a:spcAft>
            </a:pPr>
            <a:r>
              <a:rPr lang="en-US" spc="-20" dirty="0"/>
              <a:t> response text is streaming to simulate real-time </a:t>
            </a:r>
          </a:p>
          <a:p>
            <a:pPr marL="700088" lvl="1" indent="-192088">
              <a:spcBef>
                <a:spcPts val="100"/>
              </a:spcBef>
              <a:spcAft>
                <a:spcPts val="100"/>
              </a:spcAft>
            </a:pPr>
            <a:r>
              <a:rPr lang="en-US" spc="-20" dirty="0"/>
              <a:t>Backend is developed and deployed on ec2 which can be scaled up in a production deployment</a:t>
            </a:r>
          </a:p>
          <a:p>
            <a:pPr marL="700088" lvl="1" indent="-192088">
              <a:spcBef>
                <a:spcPts val="100"/>
              </a:spcBef>
              <a:spcAft>
                <a:spcPts val="100"/>
              </a:spcAft>
            </a:pPr>
            <a:r>
              <a:rPr lang="en-US" spc="-20" dirty="0"/>
              <a:t>Aurora Postgres can be scaled up as necessary in a production environment</a:t>
            </a:r>
          </a:p>
          <a:p>
            <a:pPr marL="192088" indent="-192088">
              <a:spcBef>
                <a:spcPts val="100"/>
              </a:spcBef>
              <a:spcAft>
                <a:spcPts val="100"/>
              </a:spcAft>
            </a:pPr>
            <a:endParaRPr lang="en-US" b="1" dirty="0"/>
          </a:p>
          <a:p>
            <a:endParaRPr lang="en-US" dirty="0"/>
          </a:p>
          <a:p>
            <a:endParaRPr lang="en-US" dirty="0"/>
          </a:p>
        </p:txBody>
      </p:sp>
      <p:sp>
        <p:nvSpPr>
          <p:cNvPr id="8" name="Title 6">
            <a:extLst>
              <a:ext uri="{FF2B5EF4-FFF2-40B4-BE49-F238E27FC236}">
                <a16:creationId xmlns:a16="http://schemas.microsoft.com/office/drawing/2014/main" id="{0A91D6F2-115F-7F1B-75CB-69DD7818CF17}"/>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Technical Implementation</a:t>
            </a:r>
          </a:p>
        </p:txBody>
      </p:sp>
    </p:spTree>
    <p:extLst>
      <p:ext uri="{BB962C8B-B14F-4D97-AF65-F5344CB8AC3E}">
        <p14:creationId xmlns:p14="http://schemas.microsoft.com/office/powerpoint/2010/main" val="226174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0E1CBD-AA70-A9F8-9E40-B79AE2FC17B2}"/>
              </a:ext>
            </a:extLst>
          </p:cNvPr>
          <p:cNvSpPr txBox="1"/>
          <p:nvPr/>
        </p:nvSpPr>
        <p:spPr>
          <a:xfrm>
            <a:off x="1" y="0"/>
            <a:ext cx="4625008" cy="369332"/>
          </a:xfrm>
          <a:prstGeom prst="rect">
            <a:avLst/>
          </a:prstGeom>
          <a:noFill/>
        </p:spPr>
        <p:txBody>
          <a:bodyPr wrap="square">
            <a:spAutoFit/>
          </a:bodyPr>
          <a:lstStyle/>
          <a:p>
            <a:r>
              <a:rPr lang="en-US" b="1" dirty="0"/>
              <a:t>Architecture Diagram: Logical Design</a:t>
            </a:r>
            <a:r>
              <a:rPr lang="en-US" dirty="0"/>
              <a:t> </a:t>
            </a:r>
          </a:p>
        </p:txBody>
      </p:sp>
      <p:pic>
        <p:nvPicPr>
          <p:cNvPr id="7" name="Picture 6">
            <a:extLst>
              <a:ext uri="{FF2B5EF4-FFF2-40B4-BE49-F238E27FC236}">
                <a16:creationId xmlns:a16="http://schemas.microsoft.com/office/drawing/2014/main" id="{0738F412-5F94-C108-B258-878B77CCE049}"/>
              </a:ext>
            </a:extLst>
          </p:cNvPr>
          <p:cNvPicPr>
            <a:picLocks noChangeAspect="1"/>
          </p:cNvPicPr>
          <p:nvPr/>
        </p:nvPicPr>
        <p:blipFill>
          <a:blip r:embed="rId2"/>
          <a:stretch>
            <a:fillRect/>
          </a:stretch>
        </p:blipFill>
        <p:spPr>
          <a:xfrm>
            <a:off x="516834" y="490330"/>
            <a:ext cx="11039061" cy="6367670"/>
          </a:xfrm>
          <a:prstGeom prst="rect">
            <a:avLst/>
          </a:prstGeom>
        </p:spPr>
      </p:pic>
    </p:spTree>
    <p:extLst>
      <p:ext uri="{BB962C8B-B14F-4D97-AF65-F5344CB8AC3E}">
        <p14:creationId xmlns:p14="http://schemas.microsoft.com/office/powerpoint/2010/main" val="210816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9CDCD7-326E-F24D-8708-190862996D28}"/>
              </a:ext>
            </a:extLst>
          </p:cNvPr>
          <p:cNvPicPr>
            <a:picLocks noChangeAspect="1"/>
          </p:cNvPicPr>
          <p:nvPr/>
        </p:nvPicPr>
        <p:blipFill>
          <a:blip r:embed="rId2"/>
          <a:stretch>
            <a:fillRect/>
          </a:stretch>
        </p:blipFill>
        <p:spPr>
          <a:xfrm>
            <a:off x="980662" y="369332"/>
            <a:ext cx="10482468" cy="6488668"/>
          </a:xfrm>
          <a:prstGeom prst="rect">
            <a:avLst/>
          </a:prstGeom>
        </p:spPr>
      </p:pic>
      <p:sp>
        <p:nvSpPr>
          <p:cNvPr id="5" name="TextBox 4">
            <a:extLst>
              <a:ext uri="{FF2B5EF4-FFF2-40B4-BE49-F238E27FC236}">
                <a16:creationId xmlns:a16="http://schemas.microsoft.com/office/drawing/2014/main" id="{5E0E1CBD-AA70-A9F8-9E40-B79AE2FC17B2}"/>
              </a:ext>
            </a:extLst>
          </p:cNvPr>
          <p:cNvSpPr txBox="1"/>
          <p:nvPr/>
        </p:nvSpPr>
        <p:spPr>
          <a:xfrm>
            <a:off x="0" y="0"/>
            <a:ext cx="4863547" cy="369332"/>
          </a:xfrm>
          <a:prstGeom prst="rect">
            <a:avLst/>
          </a:prstGeom>
          <a:noFill/>
        </p:spPr>
        <p:txBody>
          <a:bodyPr wrap="square">
            <a:spAutoFit/>
          </a:bodyPr>
          <a:lstStyle/>
          <a:p>
            <a:r>
              <a:rPr lang="en-US" b="1" dirty="0"/>
              <a:t>Architecture Diagram: Technical Design</a:t>
            </a:r>
            <a:r>
              <a:rPr lang="en-US" dirty="0"/>
              <a:t> </a:t>
            </a:r>
          </a:p>
        </p:txBody>
      </p:sp>
    </p:spTree>
    <p:extLst>
      <p:ext uri="{BB962C8B-B14F-4D97-AF65-F5344CB8AC3E}">
        <p14:creationId xmlns:p14="http://schemas.microsoft.com/office/powerpoint/2010/main" val="374390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0AE0B-2321-984E-3BAD-C1820636878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B1182EE-C605-96FC-0077-D246401158AF}"/>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7">
            <a:extLst>
              <a:ext uri="{FF2B5EF4-FFF2-40B4-BE49-F238E27FC236}">
                <a16:creationId xmlns:a16="http://schemas.microsoft.com/office/drawing/2014/main" id="{2A35CD4E-7C9E-55F1-5C1B-1A429C7A2BB1}"/>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dirty="0"/>
              <a:t>Path to Production:</a:t>
            </a:r>
          </a:p>
          <a:p>
            <a:pPr marL="700088" lvl="1" indent="-192088">
              <a:spcBef>
                <a:spcPts val="100"/>
              </a:spcBef>
              <a:spcAft>
                <a:spcPts val="100"/>
              </a:spcAft>
            </a:pPr>
            <a:r>
              <a:rPr lang="en-US" dirty="0"/>
              <a:t>Solution has multiple implementation for production</a:t>
            </a:r>
          </a:p>
          <a:p>
            <a:pPr marL="700088" lvl="1" indent="-192088">
              <a:spcBef>
                <a:spcPts val="100"/>
              </a:spcBef>
              <a:spcAft>
                <a:spcPts val="100"/>
              </a:spcAft>
            </a:pPr>
            <a:r>
              <a:rPr lang="en-US" dirty="0"/>
              <a:t>Ec2 can be deployed in different cluster technologies to enable elastic scalability</a:t>
            </a:r>
          </a:p>
          <a:p>
            <a:pPr marL="700088" lvl="1" indent="-192088">
              <a:spcBef>
                <a:spcPts val="100"/>
              </a:spcBef>
              <a:spcAft>
                <a:spcPts val="100"/>
              </a:spcAft>
            </a:pPr>
            <a:r>
              <a:rPr lang="en-US" dirty="0"/>
              <a:t>NLBs (Network Load Balancer) can be used to distribute traffic to backend targets across multiple AZs within a region and enable cross-zone load balancing for DR </a:t>
            </a:r>
          </a:p>
          <a:p>
            <a:pPr marL="700088" lvl="1" indent="-192088">
              <a:spcBef>
                <a:spcPts val="100"/>
              </a:spcBef>
              <a:spcAft>
                <a:spcPts val="100"/>
              </a:spcAft>
            </a:pPr>
            <a:endParaRPr lang="en-US" dirty="0"/>
          </a:p>
          <a:p>
            <a:pPr marL="192088" indent="-192088">
              <a:spcBef>
                <a:spcPts val="100"/>
              </a:spcBef>
              <a:spcAft>
                <a:spcPts val="100"/>
              </a:spcAft>
            </a:pPr>
            <a:r>
              <a:rPr lang="en-US" b="1" dirty="0"/>
              <a:t>Scalability</a:t>
            </a:r>
            <a:r>
              <a:rPr lang="en-US" dirty="0"/>
              <a:t> </a:t>
            </a:r>
          </a:p>
          <a:p>
            <a:pPr marL="700088" lvl="1" indent="-192088">
              <a:spcBef>
                <a:spcPts val="100"/>
              </a:spcBef>
              <a:spcAft>
                <a:spcPts val="100"/>
              </a:spcAft>
            </a:pPr>
            <a:r>
              <a:rPr lang="en-US" dirty="0"/>
              <a:t>Solution can be deployed on a cluster to enable scalability</a:t>
            </a:r>
          </a:p>
          <a:p>
            <a:pPr marL="192088" indent="-192088">
              <a:spcBef>
                <a:spcPts val="100"/>
              </a:spcBef>
              <a:spcAft>
                <a:spcPts val="100"/>
              </a:spcAft>
            </a:pPr>
            <a:endParaRPr lang="en-US" spc="-20" dirty="0"/>
          </a:p>
          <a:p>
            <a:pPr marL="192088" indent="-192088">
              <a:spcBef>
                <a:spcPts val="100"/>
              </a:spcBef>
              <a:spcAft>
                <a:spcPts val="100"/>
              </a:spcAft>
            </a:pPr>
            <a:endParaRPr lang="en-US" b="1" dirty="0"/>
          </a:p>
          <a:p>
            <a:endParaRPr lang="en-US" dirty="0"/>
          </a:p>
          <a:p>
            <a:endParaRPr lang="en-US" dirty="0"/>
          </a:p>
        </p:txBody>
      </p:sp>
      <p:sp>
        <p:nvSpPr>
          <p:cNvPr id="3" name="Title 6">
            <a:extLst>
              <a:ext uri="{FF2B5EF4-FFF2-40B4-BE49-F238E27FC236}">
                <a16:creationId xmlns:a16="http://schemas.microsoft.com/office/drawing/2014/main" id="{23A7EA9D-2C5E-3244-5714-C922741E7AA2}"/>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Industry Impact, Collaboration and Production Viability</a:t>
            </a:r>
          </a:p>
        </p:txBody>
      </p:sp>
    </p:spTree>
    <p:extLst>
      <p:ext uri="{BB962C8B-B14F-4D97-AF65-F5344CB8AC3E}">
        <p14:creationId xmlns:p14="http://schemas.microsoft.com/office/powerpoint/2010/main" val="2678382874"/>
      </p:ext>
    </p:extLst>
  </p:cSld>
  <p:clrMapOvr>
    <a:masterClrMapping/>
  </p:clrMapOvr>
</p:sld>
</file>

<file path=ppt/theme/theme1.xml><?xml version="1.0" encoding="utf-8"?>
<a:theme xmlns:a="http://schemas.openxmlformats.org/drawingml/2006/main" name="Office Theme">
  <a:themeElements>
    <a:clrScheme name="DTCC">
      <a:dk1>
        <a:srgbClr val="0E5447"/>
      </a:dk1>
      <a:lt1>
        <a:srgbClr val="FFFFFF"/>
      </a:lt1>
      <a:dk2>
        <a:srgbClr val="F5EAD9"/>
      </a:dk2>
      <a:lt2>
        <a:srgbClr val="FBF9F3"/>
      </a:lt2>
      <a:accent1>
        <a:srgbClr val="0E5447"/>
      </a:accent1>
      <a:accent2>
        <a:srgbClr val="F5EAD9"/>
      </a:accent2>
      <a:accent3>
        <a:srgbClr val="FF7540"/>
      </a:accent3>
      <a:accent4>
        <a:srgbClr val="FFA700"/>
      </a:accent4>
      <a:accent5>
        <a:srgbClr val="F6C544"/>
      </a:accent5>
      <a:accent6>
        <a:srgbClr val="B8E0D5"/>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TCC_Rebrand_PPT_Template_v0304" id="{9D5A6915-ACC0-4BD8-B63A-62B939A581C1}" vid="{DED5141E-331C-4A70-B006-3A6C0B328D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11F91C0216FC43B39B2D1788EB71F2" ma:contentTypeVersion="17" ma:contentTypeDescription="Create a new document." ma:contentTypeScope="" ma:versionID="89d5374596b3f17b559a695e48028790">
  <xsd:schema xmlns:xsd="http://www.w3.org/2001/XMLSchema" xmlns:xs="http://www.w3.org/2001/XMLSchema" xmlns:p="http://schemas.microsoft.com/office/2006/metadata/properties" xmlns:ns2="1065a63a-d1fb-4e7c-b49a-75e3b7913b1b" xmlns:ns3="4a284ed9-66f8-4526-8ffe-a759eb7a5148" targetNamespace="http://schemas.microsoft.com/office/2006/metadata/properties" ma:root="true" ma:fieldsID="7fd180370dd7b60f421aec0680370c04" ns2:_="" ns3:_="">
    <xsd:import namespace="1065a63a-d1fb-4e7c-b49a-75e3b7913b1b"/>
    <xsd:import namespace="4a284ed9-66f8-4526-8ffe-a759eb7a51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65a63a-d1fb-4e7c-b49a-75e3b7913b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200bc84-4c82-43ff-b78b-b44d41b61d5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a284ed9-66f8-4526-8ffe-a759eb7a514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d39868b-d01a-489a-8f32-14f80e41ce90}" ma:internalName="TaxCatchAll" ma:showField="CatchAllData" ma:web="4a284ed9-66f8-4526-8ffe-a759eb7a51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a284ed9-66f8-4526-8ffe-a759eb7a5148"/>
    <lcf76f155ced4ddcb4097134ff3c332f xmlns="1065a63a-d1fb-4e7c-b49a-75e3b7913b1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8A69A05-8B48-4522-B0A8-0E1853F4B294}">
  <ds:schemaRefs>
    <ds:schemaRef ds:uri="1065a63a-d1fb-4e7c-b49a-75e3b7913b1b"/>
    <ds:schemaRef ds:uri="4a284ed9-66f8-4526-8ffe-a759eb7a51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671692A-3EFE-48B4-AC97-E6DDEACD88F0}">
  <ds:schemaRefs>
    <ds:schemaRef ds:uri="http://schemas.microsoft.com/sharepoint/v3/contenttype/forms"/>
  </ds:schemaRefs>
</ds:datastoreItem>
</file>

<file path=customXml/itemProps3.xml><?xml version="1.0" encoding="utf-8"?>
<ds:datastoreItem xmlns:ds="http://schemas.openxmlformats.org/officeDocument/2006/customXml" ds:itemID="{F43BF5B5-40F2-4997-8968-A7C02944E0E9}">
  <ds:schemaRefs>
    <ds:schemaRef ds:uri="http://purl.org/dc/elements/1.1/"/>
    <ds:schemaRef ds:uri="http://schemas.microsoft.com/office/2006/metadata/properties"/>
    <ds:schemaRef ds:uri="http://schemas.microsoft.com/office/infopath/2007/PartnerControls"/>
    <ds:schemaRef ds:uri="4a284ed9-66f8-4526-8ffe-a759eb7a5148"/>
    <ds:schemaRef ds:uri="http://purl.org/dc/terms/"/>
    <ds:schemaRef ds:uri="http://schemas.microsoft.com/office/2006/documentManagement/types"/>
    <ds:schemaRef ds:uri="http://schemas.openxmlformats.org/package/2006/metadata/core-properties"/>
    <ds:schemaRef ds:uri="1065a63a-d1fb-4e7c-b49a-75e3b7913b1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291</TotalTime>
  <Words>990</Words>
  <Application>Microsoft Office PowerPoint</Application>
  <PresentationFormat>Widescreen</PresentationFormat>
  <Paragraphs>118</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Narrow</vt:lpstr>
      <vt:lpstr>Calibri</vt:lpstr>
      <vt:lpstr>System Font Regular</vt:lpstr>
      <vt:lpstr>Times New Roman</vt:lpstr>
      <vt:lpstr>Office Theme</vt:lpstr>
      <vt:lpstr>Archi – The Architect  and  Multipurpose AI Copilot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Title</dc:title>
  <dc:creator>Ghosh, Ranjana</dc:creator>
  <cp:lastModifiedBy>Poca, Laura (Contingent Worker)</cp:lastModifiedBy>
  <cp:revision>19</cp:revision>
  <dcterms:created xsi:type="dcterms:W3CDTF">2025-02-04T13:05:55Z</dcterms:created>
  <dcterms:modified xsi:type="dcterms:W3CDTF">2025-02-06T21:10:55Z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0x010100C511F91C0216FC43B39B2D1788EB71F2</vt:lpwstr>
  </property>
  <property fmtid="{D5CDD505-2E9C-101B-9397-08002B2CF9AE}" pid="3" name="MediaServiceImageTags">
    <vt:lpwstr/>
  </property>
  <property fmtid="{D5CDD505-2E9C-101B-9397-08002B2CF9AE}" pid="4" name="MSIP_Label_242c581c-cd59-41e0-bc87-8ec6be11c54e_Enabled">
    <vt:lpwstr>true</vt:lpwstr>
  </property>
  <property fmtid="{D5CDD505-2E9C-101B-9397-08002B2CF9AE}" pid="5" name="MSIP_Label_242c581c-cd59-41e0-bc87-8ec6be11c54e_SetDate">
    <vt:lpwstr>2025-02-04T13:07:49Z</vt:lpwstr>
  </property>
  <property fmtid="{D5CDD505-2E9C-101B-9397-08002B2CF9AE}" pid="6" name="MSIP_Label_242c581c-cd59-41e0-bc87-8ec6be11c54e_Method">
    <vt:lpwstr>Privileged</vt:lpwstr>
  </property>
  <property fmtid="{D5CDD505-2E9C-101B-9397-08002B2CF9AE}" pid="7" name="MSIP_Label_242c581c-cd59-41e0-bc87-8ec6be11c54e_Name">
    <vt:lpwstr>242c581c-cd59-41e0-bc87-8ec6be11c54e</vt:lpwstr>
  </property>
  <property fmtid="{D5CDD505-2E9C-101B-9397-08002B2CF9AE}" pid="8" name="MSIP_Label_242c581c-cd59-41e0-bc87-8ec6be11c54e_SiteId">
    <vt:lpwstr>0465519d-7f55-4d47-998b-55e2a86f04a8</vt:lpwstr>
  </property>
  <property fmtid="{D5CDD505-2E9C-101B-9397-08002B2CF9AE}" pid="9" name="MSIP_Label_242c581c-cd59-41e0-bc87-8ec6be11c54e_ActionId">
    <vt:lpwstr>354744ea-9591-4764-89bd-659f8463d123</vt:lpwstr>
  </property>
  <property fmtid="{D5CDD505-2E9C-101B-9397-08002B2CF9AE}" pid="10" name="MSIP_Label_242c581c-cd59-41e0-bc87-8ec6be11c54e_ContentBits">
    <vt:lpwstr>2</vt:lpwstr>
  </property>
  <property fmtid="{D5CDD505-2E9C-101B-9397-08002B2CF9AE}" pid="11" name="ClassificationContentMarkingFooterLocations">
    <vt:lpwstr>Office Theme:6</vt:lpwstr>
  </property>
  <property fmtid="{D5CDD505-2E9C-101B-9397-08002B2CF9AE}" pid="12" name="ClassificationContentMarkingFooterText">
    <vt:lpwstr>DTCC Public (White)</vt:lpwstr>
  </property>
</Properties>
</file>