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81" r:id="rId5"/>
    <p:sldId id="2147483646" r:id="rId6"/>
    <p:sldId id="257" r:id="rId7"/>
    <p:sldId id="256" r:id="rId8"/>
    <p:sldId id="258" r:id="rId9"/>
    <p:sldId id="259" r:id="rId10"/>
    <p:sldId id="2147483647" r:id="rId11"/>
    <p:sldId id="262" r:id="rId12"/>
    <p:sldId id="260" r:id="rId13"/>
    <p:sldId id="2147483644" r:id="rId14"/>
    <p:sldId id="21474836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D15C4-6A39-4E2B-9CBE-5884DA5A9BCC}" v="6" dt="2025-02-06T21:10:53.099"/>
    <p1510:client id="{73D4BADB-4830-401D-94F2-61CF7EA027F4}" v="66" dt="2025-02-06T20:51:25.267"/>
    <p1510:client id="{9F5D216B-9C51-44E8-8970-703403B9CC69}" v="1" dt="2025-02-06T18:47:13.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62"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ca, Laura (Contingent Worker)" userId="c5918416-d595-47d3-a4a0-3ea5dcac1a88" providerId="ADAL" clId="{21D08CD1-E87B-4BF1-89AE-E5B2065605CC}"/>
    <pc:docChg chg="undo custSel modSld">
      <pc:chgData name="Poca, Laura (Contingent Worker)" userId="c5918416-d595-47d3-a4a0-3ea5dcac1a88" providerId="ADAL" clId="{21D08CD1-E87B-4BF1-89AE-E5B2065605CC}" dt="2025-02-06T21:39:59.706" v="4" actId="20577"/>
      <pc:docMkLst>
        <pc:docMk/>
      </pc:docMkLst>
      <pc:sldChg chg="modSp mod">
        <pc:chgData name="Poca, Laura (Contingent Worker)" userId="c5918416-d595-47d3-a4a0-3ea5dcac1a88" providerId="ADAL" clId="{21D08CD1-E87B-4BF1-89AE-E5B2065605CC}" dt="2025-02-06T21:37:20.924" v="1" actId="20577"/>
        <pc:sldMkLst>
          <pc:docMk/>
          <pc:sldMk cId="3603960597" sldId="257"/>
        </pc:sldMkLst>
        <pc:spChg chg="mod">
          <ac:chgData name="Poca, Laura (Contingent Worker)" userId="c5918416-d595-47d3-a4a0-3ea5dcac1a88" providerId="ADAL" clId="{21D08CD1-E87B-4BF1-89AE-E5B2065605CC}" dt="2025-02-06T21:37:20.924" v="1" actId="20577"/>
          <ac:spMkLst>
            <pc:docMk/>
            <pc:sldMk cId="3603960597" sldId="257"/>
            <ac:spMk id="2" creationId="{F6B5A277-F0A1-2E15-0DCA-EDFC0F26277E}"/>
          </ac:spMkLst>
        </pc:spChg>
      </pc:sldChg>
      <pc:sldChg chg="modSp mod">
        <pc:chgData name="Poca, Laura (Contingent Worker)" userId="c5918416-d595-47d3-a4a0-3ea5dcac1a88" providerId="ADAL" clId="{21D08CD1-E87B-4BF1-89AE-E5B2065605CC}" dt="2025-02-06T21:39:59.706" v="4" actId="20577"/>
        <pc:sldMkLst>
          <pc:docMk/>
          <pc:sldMk cId="2422818842" sldId="258"/>
        </pc:sldMkLst>
        <pc:spChg chg="mod">
          <ac:chgData name="Poca, Laura (Contingent Worker)" userId="c5918416-d595-47d3-a4a0-3ea5dcac1a88" providerId="ADAL" clId="{21D08CD1-E87B-4BF1-89AE-E5B2065605CC}" dt="2025-02-06T21:39:59.706" v="4" actId="20577"/>
          <ac:spMkLst>
            <pc:docMk/>
            <pc:sldMk cId="2422818842" sldId="258"/>
            <ac:spMk id="5" creationId="{159466E6-1BE3-C552-70D8-6D857FEEE0B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2/6/2025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AFD6-1184-5803-CF53-0939B902F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C64A3-7522-FE06-B845-0558D14E8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CE8510-2957-8FD2-9621-406D297B0F0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F2BAB3-F86F-48EA-27F9-A548969FF929}"/>
              </a:ext>
            </a:extLst>
          </p:cNvPr>
          <p:cNvSpPr>
            <a:spLocks noGrp="1"/>
          </p:cNvSpPr>
          <p:nvPr>
            <p:ph type="sldNum" sz="quarter" idx="5"/>
          </p:nvPr>
        </p:nvSpPr>
        <p:spPr/>
        <p:txBody>
          <a:bodyPr/>
          <a:lstStyle/>
          <a:p>
            <a:fld id="{B325D9D3-1FCA-904F-B06A-4A1369AA2AE7}" type="slidenum">
              <a:rPr lang="en-US" smtClean="0"/>
              <a:t>11</a:t>
            </a:fld>
            <a:endParaRPr lang="en-US"/>
          </a:p>
        </p:txBody>
      </p:sp>
    </p:spTree>
    <p:extLst>
      <p:ext uri="{BB962C8B-B14F-4D97-AF65-F5344CB8AC3E}">
        <p14:creationId xmlns:p14="http://schemas.microsoft.com/office/powerpoint/2010/main" val="977407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4" name="TextBox 23">
            <a:extLst>
              <a:ext uri="{FF2B5EF4-FFF2-40B4-BE49-F238E27FC236}">
                <a16:creationId xmlns:a16="http://schemas.microsoft.com/office/drawing/2014/main" id="{F756B03A-3E3C-2E6D-87AE-70667D8345EE}"/>
              </a:ext>
            </a:extLst>
          </p:cNvPr>
          <p:cNvSpPr txBox="1"/>
          <p:nvPr/>
        </p:nvSpPr>
        <p:spPr>
          <a:xfrm>
            <a:off x="454668" y="5918916"/>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DEPARTMENT: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365137" y="2491018"/>
            <a:ext cx="11374656" cy="1755648"/>
          </a:xfrm>
        </p:spPr>
        <p:txBody>
          <a:bodyPr>
            <a:noAutofit/>
          </a:bodyPr>
          <a:lstStyle/>
          <a:p>
            <a:pPr marL="191770" indent="-191770" algn="ctr">
              <a:spcBef>
                <a:spcPts val="100"/>
              </a:spcBef>
              <a:spcAft>
                <a:spcPts val="100"/>
              </a:spcAft>
            </a:pPr>
            <a:r>
              <a:rPr lang="en-US" dirty="0"/>
              <a:t>Archi – The Architect </a:t>
            </a:r>
            <a:br>
              <a:rPr lang="en-US" dirty="0"/>
            </a:br>
            <a:r>
              <a:rPr lang="en-US" dirty="0"/>
              <a:t>and </a:t>
            </a:r>
            <a:br>
              <a:rPr lang="en-US" dirty="0"/>
            </a:br>
            <a:r>
              <a:rPr lang="en-US" dirty="0"/>
              <a:t>Multipurpose AI Copilot Framework</a:t>
            </a:r>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a:xfrm>
            <a:off x="510476" y="4666463"/>
            <a:ext cx="6625486" cy="689163"/>
          </a:xfrm>
        </p:spPr>
        <p:txBody>
          <a:bodyPr vert="horz" lIns="91440" tIns="45720" rIns="91440" bIns="45720" rtlCol="0" anchor="t">
            <a:noAutofit/>
          </a:bodyPr>
          <a:lstStyle/>
          <a:p>
            <a:r>
              <a:rPr lang="en-US" dirty="0">
                <a:latin typeface="Arial Narrow"/>
              </a:rPr>
              <a:t>IT Architecture</a:t>
            </a:r>
            <a:br>
              <a:rPr lang="en-US" sz="1800" dirty="0"/>
            </a:br>
            <a:r>
              <a:rPr lang="en-US" sz="1800" dirty="0"/>
              <a:t>DTCC</a:t>
            </a: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95460" y="5535495"/>
            <a:ext cx="3664847" cy="224887"/>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Laura Monica Poca, Allan </a:t>
            </a:r>
            <a:r>
              <a:rPr lang="en-US" sz="1000" dirty="0" err="1"/>
              <a:t>Valloran</a:t>
            </a:r>
            <a:r>
              <a:rPr lang="en-US" sz="1000" dirty="0"/>
              <a:t>, Sundeep Mohanty</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17223"/>
            <a:ext cx="859133" cy="24622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2025-02-07</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402523" y="5927076"/>
            <a:ext cx="859134" cy="26181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DTCC ITA</a:t>
            </a:r>
          </a:p>
        </p:txBody>
      </p:sp>
    </p:spTree>
    <p:extLst>
      <p:ext uri="{BB962C8B-B14F-4D97-AF65-F5344CB8AC3E}">
        <p14:creationId xmlns:p14="http://schemas.microsoft.com/office/powerpoint/2010/main" val="79463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B32FE31-D867-3612-6ACE-8420A86F8E50}"/>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dirty="0"/>
              <a:t>In today’s fast-paced digital landscape, architects face complex, evolving technologies and ever-changing business demands</a:t>
            </a:r>
          </a:p>
          <a:p>
            <a:pPr marL="192088" indent="-192088">
              <a:spcBef>
                <a:spcPts val="100"/>
              </a:spcBef>
              <a:spcAft>
                <a:spcPts val="100"/>
              </a:spcAft>
            </a:pPr>
            <a:r>
              <a:rPr lang="en-US" dirty="0"/>
              <a:t>Traditional methods of designing, validating and optimizing architectures are time-consuming, error-prone and costly</a:t>
            </a:r>
          </a:p>
          <a:p>
            <a:pPr marL="192088" indent="-192088">
              <a:spcBef>
                <a:spcPts val="100"/>
              </a:spcBef>
              <a:spcAft>
                <a:spcPts val="100"/>
              </a:spcAft>
            </a:pPr>
            <a:r>
              <a:rPr lang="en-US" dirty="0"/>
              <a:t>Enter Archie – the Architecture Co-pilot powered by Generative AI</a:t>
            </a:r>
          </a:p>
          <a:p>
            <a:pPr marL="700088" lvl="1" indent="-192088">
              <a:spcBef>
                <a:spcPts val="100"/>
              </a:spcBef>
              <a:spcAft>
                <a:spcPts val="100"/>
              </a:spcAft>
            </a:pPr>
            <a:r>
              <a:rPr lang="en-US" dirty="0"/>
              <a:t>A game-changing AI-driven assistant that empowers architects to design in an optimized fashion with speed, accuracy and compliance</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Conclusion</a:t>
            </a:r>
          </a:p>
        </p:txBody>
      </p:sp>
    </p:spTree>
    <p:extLst>
      <p:ext uri="{BB962C8B-B14F-4D97-AF65-F5344CB8AC3E}">
        <p14:creationId xmlns:p14="http://schemas.microsoft.com/office/powerpoint/2010/main" val="329370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297F7-5123-BEF2-D767-6E5F5DF299B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D4C4D1C-9ADF-1AE7-5DA3-A3F6C8506708}"/>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4C5EE18-401A-C109-5D23-F4EEE5CFE601}"/>
              </a:ext>
            </a:extLst>
          </p:cNvPr>
          <p:cNvSpPr txBox="1">
            <a:spLocks/>
          </p:cNvSpPr>
          <p:nvPr/>
        </p:nvSpPr>
        <p:spPr>
          <a:xfrm>
            <a:off x="474388" y="294329"/>
            <a:ext cx="10879138" cy="430887"/>
          </a:xfrm>
          <a:prstGeom prst="rect">
            <a:avLst/>
          </a:prstGeom>
        </p:spPr>
        <p:txBody>
          <a:bodyPr vert="horz" lIns="0" tIns="0" rIns="0" bIns="0" rtlCol="0" anchor="b" anchorCtr="0">
            <a:spAutoFit/>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pPr>
              <a:lnSpc>
                <a:spcPct val="100000"/>
              </a:lnSpc>
            </a:pPr>
            <a:r>
              <a:rPr lang="en-US">
                <a:latin typeface="Arial Narrow"/>
              </a:rPr>
              <a:t>Judging Criteria and Scoring</a:t>
            </a:r>
            <a:endParaRPr lang="en-US">
              <a:solidFill>
                <a:schemeClr val="accent3"/>
              </a:solidFill>
              <a:latin typeface="Arial Narrow"/>
            </a:endParaRPr>
          </a:p>
        </p:txBody>
      </p:sp>
      <p:sp>
        <p:nvSpPr>
          <p:cNvPr id="6" name="Rectangle 5">
            <a:extLst>
              <a:ext uri="{FF2B5EF4-FFF2-40B4-BE49-F238E27FC236}">
                <a16:creationId xmlns:a16="http://schemas.microsoft.com/office/drawing/2014/main" id="{3CB8A450-B550-0B32-891B-EAB4DAD4AD75}"/>
              </a:ext>
            </a:extLst>
          </p:cNvPr>
          <p:cNvSpPr/>
          <p:nvPr/>
        </p:nvSpPr>
        <p:spPr>
          <a:xfrm>
            <a:off x="474387" y="1433016"/>
            <a:ext cx="107611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Innovation</a:t>
            </a:r>
          </a:p>
        </p:txBody>
      </p:sp>
      <p:sp>
        <p:nvSpPr>
          <p:cNvPr id="7" name="Rectangle 6">
            <a:extLst>
              <a:ext uri="{FF2B5EF4-FFF2-40B4-BE49-F238E27FC236}">
                <a16:creationId xmlns:a16="http://schemas.microsoft.com/office/drawing/2014/main" id="{BCBF6DCF-CA7E-F592-B8EB-AA6612088EEC}"/>
              </a:ext>
            </a:extLst>
          </p:cNvPr>
          <p:cNvSpPr/>
          <p:nvPr/>
        </p:nvSpPr>
        <p:spPr>
          <a:xfrm>
            <a:off x="474387" y="3619377"/>
            <a:ext cx="107611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Value Proposition</a:t>
            </a:r>
          </a:p>
        </p:txBody>
      </p:sp>
      <p:sp>
        <p:nvSpPr>
          <p:cNvPr id="8" name="Rectangle 7">
            <a:extLst>
              <a:ext uri="{FF2B5EF4-FFF2-40B4-BE49-F238E27FC236}">
                <a16:creationId xmlns:a16="http://schemas.microsoft.com/office/drawing/2014/main" id="{D7F61B97-C7B3-69AA-306D-582DBA2C777B}"/>
              </a:ext>
            </a:extLst>
          </p:cNvPr>
          <p:cNvSpPr/>
          <p:nvPr/>
        </p:nvSpPr>
        <p:spPr>
          <a:xfrm>
            <a:off x="474387" y="4571497"/>
            <a:ext cx="1076117" cy="5539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Final Presentation and Demo</a:t>
            </a:r>
          </a:p>
        </p:txBody>
      </p:sp>
      <p:sp>
        <p:nvSpPr>
          <p:cNvPr id="9" name="Rectangle 8">
            <a:extLst>
              <a:ext uri="{FF2B5EF4-FFF2-40B4-BE49-F238E27FC236}">
                <a16:creationId xmlns:a16="http://schemas.microsoft.com/office/drawing/2014/main" id="{B0CEFF44-47E2-1E6B-F6A3-71D812C0B3AD}"/>
              </a:ext>
            </a:extLst>
          </p:cNvPr>
          <p:cNvSpPr/>
          <p:nvPr/>
        </p:nvSpPr>
        <p:spPr>
          <a:xfrm>
            <a:off x="1657470" y="1124934"/>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Metric</a:t>
            </a:r>
            <a:endParaRPr lang="en-US" sz="1200">
              <a:solidFill>
                <a:schemeClr val="tx1"/>
              </a:solidFill>
            </a:endParaRPr>
          </a:p>
        </p:txBody>
      </p:sp>
      <p:cxnSp>
        <p:nvCxnSpPr>
          <p:cNvPr id="10" name="Straight Connector 9">
            <a:extLst>
              <a:ext uri="{FF2B5EF4-FFF2-40B4-BE49-F238E27FC236}">
                <a16:creationId xmlns:a16="http://schemas.microsoft.com/office/drawing/2014/main" id="{1756CADA-9609-95B3-F7AD-4C72A321BC41}"/>
              </a:ext>
            </a:extLst>
          </p:cNvPr>
          <p:cNvCxnSpPr>
            <a:cxnSpLocks/>
          </p:cNvCxnSpPr>
          <p:nvPr/>
        </p:nvCxnSpPr>
        <p:spPr>
          <a:xfrm>
            <a:off x="474388" y="1354097"/>
            <a:ext cx="1121054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4E37190-1DEB-83A4-6A8B-211937ED1627}"/>
              </a:ext>
            </a:extLst>
          </p:cNvPr>
          <p:cNvSpPr/>
          <p:nvPr/>
        </p:nvSpPr>
        <p:spPr>
          <a:xfrm>
            <a:off x="10976776" y="940268"/>
            <a:ext cx="708156"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Maximum Score</a:t>
            </a:r>
          </a:p>
        </p:txBody>
      </p:sp>
      <p:sp>
        <p:nvSpPr>
          <p:cNvPr id="17" name="Rectangle 16">
            <a:extLst>
              <a:ext uri="{FF2B5EF4-FFF2-40B4-BE49-F238E27FC236}">
                <a16:creationId xmlns:a16="http://schemas.microsoft.com/office/drawing/2014/main" id="{ACD11AC1-B6A4-8845-2486-25AC25644124}"/>
              </a:ext>
            </a:extLst>
          </p:cNvPr>
          <p:cNvSpPr/>
          <p:nvPr/>
        </p:nvSpPr>
        <p:spPr>
          <a:xfrm>
            <a:off x="1657470" y="2092877"/>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Implementation</a:t>
            </a:r>
          </a:p>
        </p:txBody>
      </p:sp>
      <p:sp>
        <p:nvSpPr>
          <p:cNvPr id="19" name="Rectangle 18">
            <a:extLst>
              <a:ext uri="{FF2B5EF4-FFF2-40B4-BE49-F238E27FC236}">
                <a16:creationId xmlns:a16="http://schemas.microsoft.com/office/drawing/2014/main" id="{2A3FDBD6-3519-E64E-195A-1FD249CEC584}"/>
              </a:ext>
            </a:extLst>
          </p:cNvPr>
          <p:cNvSpPr/>
          <p:nvPr/>
        </p:nvSpPr>
        <p:spPr>
          <a:xfrm>
            <a:off x="10976776" y="2092877"/>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16" name="Straight Connector 15">
            <a:extLst>
              <a:ext uri="{FF2B5EF4-FFF2-40B4-BE49-F238E27FC236}">
                <a16:creationId xmlns:a16="http://schemas.microsoft.com/office/drawing/2014/main" id="{48D6BE8B-9C3C-91EB-6D92-2C2F878CB81E}"/>
              </a:ext>
            </a:extLst>
          </p:cNvPr>
          <p:cNvCxnSpPr>
            <a:cxnSpLocks/>
          </p:cNvCxnSpPr>
          <p:nvPr/>
        </p:nvCxnSpPr>
        <p:spPr>
          <a:xfrm>
            <a:off x="1657470" y="2040620"/>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F760B5-8738-203F-4927-F4151B3EB651}"/>
              </a:ext>
            </a:extLst>
          </p:cNvPr>
          <p:cNvCxnSpPr>
            <a:cxnSpLocks/>
          </p:cNvCxnSpPr>
          <p:nvPr/>
        </p:nvCxnSpPr>
        <p:spPr>
          <a:xfrm>
            <a:off x="1657470" y="2514466"/>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1520E-DD6C-116B-959B-19C0C12D9702}"/>
              </a:ext>
            </a:extLst>
          </p:cNvPr>
          <p:cNvSpPr/>
          <p:nvPr/>
        </p:nvSpPr>
        <p:spPr>
          <a:xfrm>
            <a:off x="1657470" y="2566723"/>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Solution Viability</a:t>
            </a:r>
          </a:p>
        </p:txBody>
      </p:sp>
      <p:sp>
        <p:nvSpPr>
          <p:cNvPr id="25" name="Rectangle 24">
            <a:extLst>
              <a:ext uri="{FF2B5EF4-FFF2-40B4-BE49-F238E27FC236}">
                <a16:creationId xmlns:a16="http://schemas.microsoft.com/office/drawing/2014/main" id="{3464BCB8-FF3B-779C-221F-04BBF0EBA189}"/>
              </a:ext>
            </a:extLst>
          </p:cNvPr>
          <p:cNvSpPr/>
          <p:nvPr/>
        </p:nvSpPr>
        <p:spPr>
          <a:xfrm>
            <a:off x="10976776" y="2566723"/>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26" name="Straight Connector 25">
            <a:extLst>
              <a:ext uri="{FF2B5EF4-FFF2-40B4-BE49-F238E27FC236}">
                <a16:creationId xmlns:a16="http://schemas.microsoft.com/office/drawing/2014/main" id="{8B5CA3DB-A046-7DA0-AD4D-5D9365FEF969}"/>
              </a:ext>
            </a:extLst>
          </p:cNvPr>
          <p:cNvCxnSpPr>
            <a:cxnSpLocks/>
          </p:cNvCxnSpPr>
          <p:nvPr/>
        </p:nvCxnSpPr>
        <p:spPr>
          <a:xfrm>
            <a:off x="1657470" y="2803646"/>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1E8EF-AAFF-1BC5-231A-46D44FA5765D}"/>
              </a:ext>
            </a:extLst>
          </p:cNvPr>
          <p:cNvSpPr/>
          <p:nvPr/>
        </p:nvSpPr>
        <p:spPr>
          <a:xfrm>
            <a:off x="1657470" y="2855903"/>
            <a:ext cx="189676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Data Usage and Management</a:t>
            </a:r>
          </a:p>
        </p:txBody>
      </p:sp>
      <p:sp>
        <p:nvSpPr>
          <p:cNvPr id="29" name="Rectangle 28">
            <a:extLst>
              <a:ext uri="{FF2B5EF4-FFF2-40B4-BE49-F238E27FC236}">
                <a16:creationId xmlns:a16="http://schemas.microsoft.com/office/drawing/2014/main" id="{3301AF7E-8873-093B-93BF-6959105E7FB5}"/>
              </a:ext>
            </a:extLst>
          </p:cNvPr>
          <p:cNvSpPr/>
          <p:nvPr/>
        </p:nvSpPr>
        <p:spPr>
          <a:xfrm>
            <a:off x="10976776" y="2855903"/>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30" name="Straight Connector 29">
            <a:extLst>
              <a:ext uri="{FF2B5EF4-FFF2-40B4-BE49-F238E27FC236}">
                <a16:creationId xmlns:a16="http://schemas.microsoft.com/office/drawing/2014/main" id="{232FC028-16A4-E4E6-1F29-137B97C59530}"/>
              </a:ext>
            </a:extLst>
          </p:cNvPr>
          <p:cNvCxnSpPr>
            <a:cxnSpLocks/>
          </p:cNvCxnSpPr>
          <p:nvPr/>
        </p:nvCxnSpPr>
        <p:spPr>
          <a:xfrm>
            <a:off x="1657470" y="3277492"/>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FECEE6-C3DD-B108-1C16-1C01C285287F}"/>
              </a:ext>
            </a:extLst>
          </p:cNvPr>
          <p:cNvSpPr/>
          <p:nvPr/>
        </p:nvSpPr>
        <p:spPr>
          <a:xfrm>
            <a:off x="1657470" y="1433018"/>
            <a:ext cx="1896763" cy="3702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Innovation and Originality of Solution Design</a:t>
            </a:r>
          </a:p>
        </p:txBody>
      </p:sp>
      <p:sp>
        <p:nvSpPr>
          <p:cNvPr id="15" name="Rectangle 14">
            <a:extLst>
              <a:ext uri="{FF2B5EF4-FFF2-40B4-BE49-F238E27FC236}">
                <a16:creationId xmlns:a16="http://schemas.microsoft.com/office/drawing/2014/main" id="{4D3909BC-7F88-1DDE-C010-E70845FF9BC0}"/>
              </a:ext>
            </a:extLst>
          </p:cNvPr>
          <p:cNvSpPr/>
          <p:nvPr/>
        </p:nvSpPr>
        <p:spPr>
          <a:xfrm>
            <a:off x="10976776" y="1433018"/>
            <a:ext cx="708156"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sp>
        <p:nvSpPr>
          <p:cNvPr id="31" name="Rectangle 30">
            <a:extLst>
              <a:ext uri="{FF2B5EF4-FFF2-40B4-BE49-F238E27FC236}">
                <a16:creationId xmlns:a16="http://schemas.microsoft.com/office/drawing/2014/main" id="{A5686952-C9C8-7C4A-C8D2-6D241639CB44}"/>
              </a:ext>
            </a:extLst>
          </p:cNvPr>
          <p:cNvSpPr/>
          <p:nvPr/>
        </p:nvSpPr>
        <p:spPr>
          <a:xfrm>
            <a:off x="1657470" y="3329749"/>
            <a:ext cx="1896763"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Ease of Use</a:t>
            </a:r>
          </a:p>
        </p:txBody>
      </p:sp>
      <p:sp>
        <p:nvSpPr>
          <p:cNvPr id="33" name="Rectangle 32">
            <a:extLst>
              <a:ext uri="{FF2B5EF4-FFF2-40B4-BE49-F238E27FC236}">
                <a16:creationId xmlns:a16="http://schemas.microsoft.com/office/drawing/2014/main" id="{0BDEBC83-A63B-2585-9A6C-2C48F8F69589}"/>
              </a:ext>
            </a:extLst>
          </p:cNvPr>
          <p:cNvSpPr/>
          <p:nvPr/>
        </p:nvSpPr>
        <p:spPr>
          <a:xfrm>
            <a:off x="10976776" y="3329749"/>
            <a:ext cx="708156"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5</a:t>
            </a:r>
          </a:p>
        </p:txBody>
      </p:sp>
      <p:cxnSp>
        <p:nvCxnSpPr>
          <p:cNvPr id="34" name="Straight Connector 33">
            <a:extLst>
              <a:ext uri="{FF2B5EF4-FFF2-40B4-BE49-F238E27FC236}">
                <a16:creationId xmlns:a16="http://schemas.microsoft.com/office/drawing/2014/main" id="{B5A25512-BE50-319B-829F-6E49E785A581}"/>
              </a:ext>
            </a:extLst>
          </p:cNvPr>
          <p:cNvCxnSpPr>
            <a:cxnSpLocks/>
          </p:cNvCxnSpPr>
          <p:nvPr/>
        </p:nvCxnSpPr>
        <p:spPr>
          <a:xfrm>
            <a:off x="474387" y="3567121"/>
            <a:ext cx="11210545"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ABEDB3-6583-A560-A1E1-17AEB004202C}"/>
              </a:ext>
            </a:extLst>
          </p:cNvPr>
          <p:cNvCxnSpPr>
            <a:cxnSpLocks/>
          </p:cNvCxnSpPr>
          <p:nvPr/>
        </p:nvCxnSpPr>
        <p:spPr>
          <a:xfrm>
            <a:off x="474387" y="4519241"/>
            <a:ext cx="11210545"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FE6AF7-F3E8-8AD1-81AE-DBE06AA1E232}"/>
              </a:ext>
            </a:extLst>
          </p:cNvPr>
          <p:cNvCxnSpPr>
            <a:cxnSpLocks/>
          </p:cNvCxnSpPr>
          <p:nvPr/>
        </p:nvCxnSpPr>
        <p:spPr>
          <a:xfrm>
            <a:off x="1657470" y="4043181"/>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9F40472-B100-625A-5391-3CD1665428FE}"/>
              </a:ext>
            </a:extLst>
          </p:cNvPr>
          <p:cNvSpPr/>
          <p:nvPr/>
        </p:nvSpPr>
        <p:spPr>
          <a:xfrm>
            <a:off x="1657470" y="3619378"/>
            <a:ext cx="1896763" cy="3715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Industry Impact and Viability</a:t>
            </a:r>
          </a:p>
        </p:txBody>
      </p:sp>
      <p:sp>
        <p:nvSpPr>
          <p:cNvPr id="45" name="Rectangle 44">
            <a:extLst>
              <a:ext uri="{FF2B5EF4-FFF2-40B4-BE49-F238E27FC236}">
                <a16:creationId xmlns:a16="http://schemas.microsoft.com/office/drawing/2014/main" id="{84204692-3E2E-4553-722A-10E6AC29059D}"/>
              </a:ext>
            </a:extLst>
          </p:cNvPr>
          <p:cNvSpPr/>
          <p:nvPr/>
        </p:nvSpPr>
        <p:spPr>
          <a:xfrm>
            <a:off x="10976776" y="3619378"/>
            <a:ext cx="708156" cy="1857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20</a:t>
            </a:r>
          </a:p>
        </p:txBody>
      </p:sp>
      <p:sp>
        <p:nvSpPr>
          <p:cNvPr id="48" name="Rectangle 47">
            <a:extLst>
              <a:ext uri="{FF2B5EF4-FFF2-40B4-BE49-F238E27FC236}">
                <a16:creationId xmlns:a16="http://schemas.microsoft.com/office/drawing/2014/main" id="{508BEF7B-828C-0DBC-BA10-138BF436C742}"/>
              </a:ext>
            </a:extLst>
          </p:cNvPr>
          <p:cNvSpPr/>
          <p:nvPr/>
        </p:nvSpPr>
        <p:spPr>
          <a:xfrm>
            <a:off x="1657470" y="4095438"/>
            <a:ext cx="199083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Industry Collaboration</a:t>
            </a:r>
          </a:p>
          <a:p>
            <a:r>
              <a:rPr lang="en-US" sz="1200" b="1" i="1">
                <a:solidFill>
                  <a:schemeClr val="tx1"/>
                </a:solidFill>
                <a:cs typeface="Arial"/>
              </a:rPr>
              <a:t>(Bonus for "super teams")</a:t>
            </a:r>
          </a:p>
        </p:txBody>
      </p:sp>
      <p:sp>
        <p:nvSpPr>
          <p:cNvPr id="50" name="Rectangle 49">
            <a:extLst>
              <a:ext uri="{FF2B5EF4-FFF2-40B4-BE49-F238E27FC236}">
                <a16:creationId xmlns:a16="http://schemas.microsoft.com/office/drawing/2014/main" id="{5AB783A1-21E9-07D7-8573-A9AEBFCF32D0}"/>
              </a:ext>
            </a:extLst>
          </p:cNvPr>
          <p:cNvSpPr/>
          <p:nvPr/>
        </p:nvSpPr>
        <p:spPr>
          <a:xfrm>
            <a:off x="10976776" y="4095438"/>
            <a:ext cx="708156" cy="1857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sp>
        <p:nvSpPr>
          <p:cNvPr id="11" name="Rectangle 10">
            <a:extLst>
              <a:ext uri="{FF2B5EF4-FFF2-40B4-BE49-F238E27FC236}">
                <a16:creationId xmlns:a16="http://schemas.microsoft.com/office/drawing/2014/main" id="{B7F413EE-AF89-3A1B-5F06-80C1E3FBFE89}"/>
              </a:ext>
            </a:extLst>
          </p:cNvPr>
          <p:cNvSpPr/>
          <p:nvPr/>
        </p:nvSpPr>
        <p:spPr>
          <a:xfrm>
            <a:off x="3823313" y="1124934"/>
            <a:ext cx="687768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Title</a:t>
            </a:r>
            <a:endParaRPr lang="en-US" sz="1200">
              <a:solidFill>
                <a:schemeClr val="tx1"/>
              </a:solidFill>
            </a:endParaRPr>
          </a:p>
        </p:txBody>
      </p:sp>
      <p:sp>
        <p:nvSpPr>
          <p:cNvPr id="18" name="Rectangle 17">
            <a:extLst>
              <a:ext uri="{FF2B5EF4-FFF2-40B4-BE49-F238E27FC236}">
                <a16:creationId xmlns:a16="http://schemas.microsoft.com/office/drawing/2014/main" id="{EB5DBE86-AD61-9F6F-6814-141606B987B5}"/>
              </a:ext>
            </a:extLst>
          </p:cNvPr>
          <p:cNvSpPr/>
          <p:nvPr/>
        </p:nvSpPr>
        <p:spPr>
          <a:xfrm>
            <a:off x="3823313" y="2092877"/>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The quality and sophistication of the solution's architecture, design, tech stack, industry frameworks and efficiency of the solution.</a:t>
            </a:r>
          </a:p>
        </p:txBody>
      </p:sp>
      <p:sp>
        <p:nvSpPr>
          <p:cNvPr id="24" name="Rectangle 23">
            <a:extLst>
              <a:ext uri="{FF2B5EF4-FFF2-40B4-BE49-F238E27FC236}">
                <a16:creationId xmlns:a16="http://schemas.microsoft.com/office/drawing/2014/main" id="{1B0C80EC-A0E8-2146-3796-DBF318C93CDF}"/>
              </a:ext>
            </a:extLst>
          </p:cNvPr>
          <p:cNvSpPr/>
          <p:nvPr/>
        </p:nvSpPr>
        <p:spPr>
          <a:xfrm>
            <a:off x="3823313" y="2566723"/>
            <a:ext cx="687768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Solution’s potential for operationalization and enterprise use. </a:t>
            </a:r>
          </a:p>
        </p:txBody>
      </p:sp>
      <p:sp>
        <p:nvSpPr>
          <p:cNvPr id="28" name="Rectangle 27">
            <a:extLst>
              <a:ext uri="{FF2B5EF4-FFF2-40B4-BE49-F238E27FC236}">
                <a16:creationId xmlns:a16="http://schemas.microsoft.com/office/drawing/2014/main" id="{D80F2AB5-CB79-DB70-93B4-EC97EEEF565E}"/>
              </a:ext>
            </a:extLst>
          </p:cNvPr>
          <p:cNvSpPr/>
          <p:nvPr/>
        </p:nvSpPr>
        <p:spPr>
          <a:xfrm>
            <a:off x="3823313" y="2855903"/>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The effective use of provided datasets or external data sources, data preprocessing and feature engineering techniques, and handling of data privacy and security concerns will be evaluated.</a:t>
            </a:r>
          </a:p>
        </p:txBody>
      </p:sp>
      <p:sp>
        <p:nvSpPr>
          <p:cNvPr id="14" name="Rectangle 13">
            <a:extLst>
              <a:ext uri="{FF2B5EF4-FFF2-40B4-BE49-F238E27FC236}">
                <a16:creationId xmlns:a16="http://schemas.microsoft.com/office/drawing/2014/main" id="{7B4166B9-6048-C00F-D156-442629844ADB}"/>
              </a:ext>
            </a:extLst>
          </p:cNvPr>
          <p:cNvSpPr/>
          <p:nvPr/>
        </p:nvSpPr>
        <p:spPr>
          <a:xfrm>
            <a:off x="3823313" y="1433018"/>
            <a:ext cx="6877683" cy="5553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the solution have a creative approach to solve the problem?  Was AI used effectively to derive the solution? Judges will evaluate the uniqueness of the solution, the creative approach to solving the use case.</a:t>
            </a:r>
          </a:p>
        </p:txBody>
      </p:sp>
      <p:sp>
        <p:nvSpPr>
          <p:cNvPr id="32" name="Rectangle 31">
            <a:extLst>
              <a:ext uri="{FF2B5EF4-FFF2-40B4-BE49-F238E27FC236}">
                <a16:creationId xmlns:a16="http://schemas.microsoft.com/office/drawing/2014/main" id="{4C346199-011E-4905-1D3C-79B56FF84E89}"/>
              </a:ext>
            </a:extLst>
          </p:cNvPr>
          <p:cNvSpPr/>
          <p:nvPr/>
        </p:nvSpPr>
        <p:spPr>
          <a:xfrm>
            <a:off x="3823313" y="3329749"/>
            <a:ext cx="6877683"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it have a user-friendly interface? Can a user use the product with minimum instructions.</a:t>
            </a:r>
          </a:p>
        </p:txBody>
      </p:sp>
      <p:sp>
        <p:nvSpPr>
          <p:cNvPr id="44" name="Rectangle 43">
            <a:extLst>
              <a:ext uri="{FF2B5EF4-FFF2-40B4-BE49-F238E27FC236}">
                <a16:creationId xmlns:a16="http://schemas.microsoft.com/office/drawing/2014/main" id="{EB2F1FB3-4DA7-6B8D-C4D2-11432CD3EEBE}"/>
              </a:ext>
            </a:extLst>
          </p:cNvPr>
          <p:cNvSpPr/>
          <p:nvPr/>
        </p:nvSpPr>
        <p:spPr>
          <a:xfrm>
            <a:off x="3823313" y="3619378"/>
            <a:ext cx="6877683" cy="3715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Potential value to the Capital Markets industry broadly, market scalability, and revenue generation or cost-saving potential of the solution. </a:t>
            </a:r>
          </a:p>
        </p:txBody>
      </p:sp>
      <p:sp>
        <p:nvSpPr>
          <p:cNvPr id="49" name="Rectangle 48">
            <a:extLst>
              <a:ext uri="{FF2B5EF4-FFF2-40B4-BE49-F238E27FC236}">
                <a16:creationId xmlns:a16="http://schemas.microsoft.com/office/drawing/2014/main" id="{F286489B-834E-C9BD-56BE-864E93BD293E}"/>
              </a:ext>
            </a:extLst>
          </p:cNvPr>
          <p:cNvSpPr/>
          <p:nvPr/>
        </p:nvSpPr>
        <p:spPr>
          <a:xfrm>
            <a:off x="3823313" y="4095438"/>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the implementation (or future phases of the implementation) facilitate/require collaboration across at least 2 or more industry participants? (e.g., through data sharing or other methodologies).</a:t>
            </a:r>
          </a:p>
        </p:txBody>
      </p:sp>
      <p:sp>
        <p:nvSpPr>
          <p:cNvPr id="53" name="Rectangle 52">
            <a:extLst>
              <a:ext uri="{FF2B5EF4-FFF2-40B4-BE49-F238E27FC236}">
                <a16:creationId xmlns:a16="http://schemas.microsoft.com/office/drawing/2014/main" id="{250FFFA7-2B3D-BE9A-F14D-9362E591BDA9}"/>
              </a:ext>
            </a:extLst>
          </p:cNvPr>
          <p:cNvSpPr/>
          <p:nvPr/>
        </p:nvSpPr>
        <p:spPr>
          <a:xfrm>
            <a:off x="3823313" y="5283056"/>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A clear explanation of the problem and solution, the quality of the pitch or demo, and technical design documentation of the project will be important factors.</a:t>
            </a:r>
          </a:p>
        </p:txBody>
      </p:sp>
      <p:sp>
        <p:nvSpPr>
          <p:cNvPr id="54" name="Rectangle 53">
            <a:extLst>
              <a:ext uri="{FF2B5EF4-FFF2-40B4-BE49-F238E27FC236}">
                <a16:creationId xmlns:a16="http://schemas.microsoft.com/office/drawing/2014/main" id="{199598C3-B43B-8932-A06E-B470F38C18D4}"/>
              </a:ext>
            </a:extLst>
          </p:cNvPr>
          <p:cNvSpPr/>
          <p:nvPr/>
        </p:nvSpPr>
        <p:spPr>
          <a:xfrm>
            <a:off x="10976776" y="5283056"/>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cxnSp>
        <p:nvCxnSpPr>
          <p:cNvPr id="55" name="Straight Connector 54">
            <a:extLst>
              <a:ext uri="{FF2B5EF4-FFF2-40B4-BE49-F238E27FC236}">
                <a16:creationId xmlns:a16="http://schemas.microsoft.com/office/drawing/2014/main" id="{0F22497D-DBF1-35E5-A03A-F901A3A7DAC5}"/>
              </a:ext>
            </a:extLst>
          </p:cNvPr>
          <p:cNvCxnSpPr>
            <a:cxnSpLocks/>
          </p:cNvCxnSpPr>
          <p:nvPr/>
        </p:nvCxnSpPr>
        <p:spPr>
          <a:xfrm>
            <a:off x="1657470" y="4993879"/>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EE847D4-124E-ED47-831A-DDEBAA2832ED}"/>
              </a:ext>
            </a:extLst>
          </p:cNvPr>
          <p:cNvSpPr/>
          <p:nvPr/>
        </p:nvSpPr>
        <p:spPr>
          <a:xfrm>
            <a:off x="1657469" y="5114247"/>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Effective handling of Q&amp;A </a:t>
            </a:r>
          </a:p>
        </p:txBody>
      </p:sp>
      <p:cxnSp>
        <p:nvCxnSpPr>
          <p:cNvPr id="57" name="Straight Connector 56">
            <a:extLst>
              <a:ext uri="{FF2B5EF4-FFF2-40B4-BE49-F238E27FC236}">
                <a16:creationId xmlns:a16="http://schemas.microsoft.com/office/drawing/2014/main" id="{8415EC8F-5E04-3F9D-AFF2-02A30B86EAA8}"/>
              </a:ext>
            </a:extLst>
          </p:cNvPr>
          <p:cNvCxnSpPr>
            <a:cxnSpLocks/>
          </p:cNvCxnSpPr>
          <p:nvPr/>
        </p:nvCxnSpPr>
        <p:spPr>
          <a:xfrm>
            <a:off x="1657470" y="5467725"/>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E104356-9C60-57DD-7A05-1AC37F40855A}"/>
              </a:ext>
            </a:extLst>
          </p:cNvPr>
          <p:cNvSpPr/>
          <p:nvPr/>
        </p:nvSpPr>
        <p:spPr>
          <a:xfrm>
            <a:off x="1657470" y="5519982"/>
            <a:ext cx="189676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Design Documentation </a:t>
            </a:r>
          </a:p>
        </p:txBody>
      </p:sp>
      <p:cxnSp>
        <p:nvCxnSpPr>
          <p:cNvPr id="59" name="Straight Connector 58">
            <a:extLst>
              <a:ext uri="{FF2B5EF4-FFF2-40B4-BE49-F238E27FC236}">
                <a16:creationId xmlns:a16="http://schemas.microsoft.com/office/drawing/2014/main" id="{FA00321C-B199-CF58-89F7-D8DD2B3CF70E}"/>
              </a:ext>
            </a:extLst>
          </p:cNvPr>
          <p:cNvCxnSpPr>
            <a:cxnSpLocks/>
          </p:cNvCxnSpPr>
          <p:nvPr/>
        </p:nvCxnSpPr>
        <p:spPr>
          <a:xfrm>
            <a:off x="1657470" y="5941571"/>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C43B6D8-98AA-2B01-ABF6-947E3B30B221}"/>
              </a:ext>
            </a:extLst>
          </p:cNvPr>
          <p:cNvSpPr/>
          <p:nvPr/>
        </p:nvSpPr>
        <p:spPr>
          <a:xfrm>
            <a:off x="1657470" y="4571498"/>
            <a:ext cx="1896763" cy="370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Clear Presentation of Problem and Solution </a:t>
            </a:r>
          </a:p>
        </p:txBody>
      </p:sp>
      <p:sp>
        <p:nvSpPr>
          <p:cNvPr id="60" name="Rectangle 59">
            <a:extLst>
              <a:ext uri="{FF2B5EF4-FFF2-40B4-BE49-F238E27FC236}">
                <a16:creationId xmlns:a16="http://schemas.microsoft.com/office/drawing/2014/main" id="{8007CA8E-8728-8CBD-06B9-54F22162A6D4}"/>
              </a:ext>
            </a:extLst>
          </p:cNvPr>
          <p:cNvSpPr/>
          <p:nvPr/>
        </p:nvSpPr>
        <p:spPr>
          <a:xfrm>
            <a:off x="1657470" y="5993827"/>
            <a:ext cx="1896763" cy="370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Bonus- visual appeal of presentation material</a:t>
            </a:r>
          </a:p>
        </p:txBody>
      </p:sp>
      <p:pic>
        <p:nvPicPr>
          <p:cNvPr id="37" name="Graphic 36">
            <a:extLst>
              <a:ext uri="{FF2B5EF4-FFF2-40B4-BE49-F238E27FC236}">
                <a16:creationId xmlns:a16="http://schemas.microsoft.com/office/drawing/2014/main" id="{285BEC17-4346-AE88-F7A7-CF21739667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4387" y="1854603"/>
            <a:ext cx="555307" cy="467224"/>
          </a:xfrm>
          <a:prstGeom prst="rect">
            <a:avLst/>
          </a:prstGeom>
        </p:spPr>
      </p:pic>
      <p:pic>
        <p:nvPicPr>
          <p:cNvPr id="42" name="Graphic 41">
            <a:extLst>
              <a:ext uri="{FF2B5EF4-FFF2-40B4-BE49-F238E27FC236}">
                <a16:creationId xmlns:a16="http://schemas.microsoft.com/office/drawing/2014/main" id="{5160FAE9-B7E4-09E7-5529-9783A31B0B4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4387" y="5177751"/>
            <a:ext cx="555307" cy="601584"/>
          </a:xfrm>
          <a:prstGeom prst="rect">
            <a:avLst/>
          </a:prstGeom>
        </p:spPr>
      </p:pic>
      <p:pic>
        <p:nvPicPr>
          <p:cNvPr id="2" name="Graphic 1">
            <a:extLst>
              <a:ext uri="{FF2B5EF4-FFF2-40B4-BE49-F238E27FC236}">
                <a16:creationId xmlns:a16="http://schemas.microsoft.com/office/drawing/2014/main" id="{AAEDAD12-D43C-9D25-446A-494B25B65D7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98336" y="3995182"/>
            <a:ext cx="707408" cy="449298"/>
          </a:xfrm>
          <a:prstGeom prst="rect">
            <a:avLst/>
          </a:prstGeom>
        </p:spPr>
      </p:pic>
    </p:spTree>
    <p:extLst>
      <p:ext uri="{BB962C8B-B14F-4D97-AF65-F5344CB8AC3E}">
        <p14:creationId xmlns:p14="http://schemas.microsoft.com/office/powerpoint/2010/main" val="12594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165581" y="291548"/>
            <a:ext cx="3778266" cy="896696"/>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1159161" y="1773141"/>
            <a:ext cx="9005256" cy="2824480"/>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 Architecture Copilot Solution</a:t>
            </a:r>
          </a:p>
          <a:p>
            <a:r>
              <a:rPr lang="en-US" sz="4000" dirty="0"/>
              <a:t>Archi – Video Demo</a:t>
            </a:r>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F6B5A277-F0A1-2E15-0DCA-EDFC0F26277E}"/>
              </a:ext>
            </a:extLst>
          </p:cNvPr>
          <p:cNvSpPr txBox="1">
            <a:spLocks/>
          </p:cNvSpPr>
          <p:nvPr/>
        </p:nvSpPr>
        <p:spPr>
          <a:xfrm>
            <a:off x="696593" y="134925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None/>
            </a:pPr>
            <a:r>
              <a:rPr lang="en-US" dirty="0"/>
              <a:t>IT Architecture teams within financial organizations are operating vertically and horizontally across the different lines of business and departments.</a:t>
            </a:r>
          </a:p>
          <a:p>
            <a:pPr marL="0" indent="0">
              <a:buNone/>
            </a:pPr>
            <a:r>
              <a:rPr lang="en-US" dirty="0"/>
              <a:t>Architecture documents encompass many categories and types: policies, standards, guidance documents, architecture patterns, logical and technical architecture documents, application, platform, data, security, performance, testing specific documentation , audit, control and assessment documentation, etc.</a:t>
            </a:r>
          </a:p>
          <a:p>
            <a:pPr marL="0" indent="0">
              <a:buNone/>
            </a:pPr>
            <a:r>
              <a:rPr lang="en-US" dirty="0"/>
              <a:t>Architecture document storage and repositories are diverse and constantly evolving. The shear volume and quantity of information is vast and thus challenging to access and correlate. </a:t>
            </a:r>
          </a:p>
          <a:p>
            <a:pPr marL="0" indent="0">
              <a:buNone/>
            </a:pPr>
            <a:r>
              <a:rPr lang="en-US" dirty="0"/>
              <a:t>Unification, standardization and modernization of architecture artifacts is time consuming and requires domain specific and technology </a:t>
            </a:r>
            <a:r>
              <a:rPr lang="en-US"/>
              <a:t>specific information</a:t>
            </a:r>
            <a:endParaRPr lang="en-US" dirty="0"/>
          </a:p>
          <a:p>
            <a:endParaRPr lang="en-US" dirty="0"/>
          </a:p>
        </p:txBody>
      </p:sp>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8342"/>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887898"/>
            <a:ext cx="10636581" cy="5758715"/>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Solution:</a:t>
            </a:r>
            <a:r>
              <a:rPr lang="en-US" dirty="0"/>
              <a:t> </a:t>
            </a:r>
          </a:p>
          <a:p>
            <a:pPr lvl="1"/>
            <a:r>
              <a:rPr lang="en-US" dirty="0"/>
              <a:t>Create an AI copilot framework that can be leveraged for solving Architectural engagement concerns also to define an open AI copilot framework that can be used for various other use cases.</a:t>
            </a:r>
          </a:p>
          <a:p>
            <a:pPr lvl="1"/>
            <a:r>
              <a:rPr lang="en-US" dirty="0"/>
              <a:t>Archi, the Architecture Co-Pilot application, enables Architecture Teams to onboard all relevant Architecture documents and allow different personas within the organization to leverage their content, to be able to search for ITA specific information, diagrams, key concepts and ask questions in real time to get insights into different areas of Architecture. </a:t>
            </a:r>
          </a:p>
          <a:p>
            <a:pPr lvl="1"/>
            <a:r>
              <a:rPr lang="en-US" dirty="0"/>
              <a:t>It is an interactive UI/backend application that enables text, image, audio and video responses to leverage GEN AI technologies</a:t>
            </a:r>
          </a:p>
          <a:p>
            <a:pPr lvl="1"/>
            <a:r>
              <a:rPr lang="en-US" dirty="0"/>
              <a:t>It is an application that facilitates easy access to information and aims to increase productivity within different teams in the organization.</a:t>
            </a:r>
          </a:p>
          <a:p>
            <a:pPr lvl="1"/>
            <a:endParaRPr lang="en-US" dirty="0"/>
          </a:p>
          <a:p>
            <a:pPr marL="192088" indent="-192088">
              <a:spcBef>
                <a:spcPts val="100"/>
              </a:spcBef>
              <a:spcAft>
                <a:spcPts val="100"/>
              </a:spcAft>
            </a:pPr>
            <a:r>
              <a:rPr lang="en-US" b="1" dirty="0"/>
              <a:t>Solution Approach:</a:t>
            </a:r>
            <a:r>
              <a:rPr lang="en-US" dirty="0"/>
              <a:t> Multi-modal document embedding and RAG generation for document Knowledge base , Leverage Bedrock and Polly AWS GEN AI technologies and several multi-modal LLMs like Anthropic sonnet, Titan embedding</a:t>
            </a:r>
          </a:p>
          <a:p>
            <a:pPr marL="192088" indent="-192088">
              <a:spcBef>
                <a:spcPts val="100"/>
              </a:spcBef>
              <a:spcAft>
                <a:spcPts val="100"/>
              </a:spcAft>
            </a:pPr>
            <a:endParaRPr lang="en-US" dirty="0"/>
          </a:p>
          <a:p>
            <a:pPr marL="0" indent="0">
              <a:buNone/>
            </a:pPr>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8" y="21037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Solution Overview</a:t>
            </a:r>
          </a:p>
        </p:txBody>
      </p:sp>
    </p:spTree>
    <p:extLst>
      <p:ext uri="{BB962C8B-B14F-4D97-AF65-F5344CB8AC3E}">
        <p14:creationId xmlns:p14="http://schemas.microsoft.com/office/powerpoint/2010/main" val="148048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8342"/>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887898"/>
            <a:ext cx="10636581" cy="5758715"/>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endParaRPr lang="en-US" dirty="0"/>
          </a:p>
          <a:p>
            <a:pPr marL="192088" indent="-192088">
              <a:spcBef>
                <a:spcPts val="100"/>
              </a:spcBef>
              <a:spcAft>
                <a:spcPts val="100"/>
              </a:spcAft>
            </a:pPr>
            <a:r>
              <a:rPr lang="en-US" b="1" dirty="0"/>
              <a:t>Key Features:</a:t>
            </a:r>
            <a:r>
              <a:rPr lang="en-US" dirty="0"/>
              <a:t> </a:t>
            </a:r>
          </a:p>
          <a:p>
            <a:pPr marL="700088" lvl="1" indent="-192088">
              <a:spcBef>
                <a:spcPts val="100"/>
              </a:spcBef>
              <a:spcAft>
                <a:spcPts val="100"/>
              </a:spcAft>
            </a:pPr>
            <a:r>
              <a:rPr lang="en-US" dirty="0"/>
              <a:t>Onboard of specific documents to create a multimodal RAG (document knowledge Base).</a:t>
            </a:r>
          </a:p>
          <a:p>
            <a:pPr marL="700088" lvl="1" indent="-192088">
              <a:spcBef>
                <a:spcPts val="100"/>
              </a:spcBef>
              <a:spcAft>
                <a:spcPts val="100"/>
              </a:spcAft>
            </a:pPr>
            <a:r>
              <a:rPr lang="en-US" dirty="0"/>
              <a:t>UI Co-pilot to enable easy interaction with all GEN AI tools</a:t>
            </a:r>
          </a:p>
          <a:p>
            <a:pPr marL="700088" lvl="1" indent="-192088">
              <a:spcBef>
                <a:spcPts val="100"/>
              </a:spcBef>
              <a:spcAft>
                <a:spcPts val="100"/>
              </a:spcAft>
            </a:pPr>
            <a:r>
              <a:rPr lang="en-US" dirty="0"/>
              <a:t>Ability to ask questions and get streaming response in real time.</a:t>
            </a:r>
          </a:p>
          <a:p>
            <a:pPr marL="700088" lvl="1" indent="-192088">
              <a:spcBef>
                <a:spcPts val="100"/>
              </a:spcBef>
              <a:spcAft>
                <a:spcPts val="100"/>
              </a:spcAft>
            </a:pPr>
            <a:r>
              <a:rPr lang="en-US" dirty="0"/>
              <a:t>Ability to get DTCC specific responses based on DTCC artifacts</a:t>
            </a:r>
          </a:p>
          <a:p>
            <a:pPr marL="700088" lvl="1" indent="-192088">
              <a:spcBef>
                <a:spcPts val="100"/>
              </a:spcBef>
              <a:spcAft>
                <a:spcPts val="100"/>
              </a:spcAft>
            </a:pPr>
            <a:r>
              <a:rPr lang="en-US" dirty="0"/>
              <a:t>Return text and diagrams from knowledge base</a:t>
            </a:r>
          </a:p>
          <a:p>
            <a:pPr marL="700088" lvl="1" indent="-192088">
              <a:spcBef>
                <a:spcPts val="100"/>
              </a:spcBef>
              <a:spcAft>
                <a:spcPts val="100"/>
              </a:spcAft>
            </a:pPr>
            <a:r>
              <a:rPr lang="en-US" dirty="0"/>
              <a:t>Ability to render text to audio and video</a:t>
            </a:r>
          </a:p>
          <a:p>
            <a:pPr marL="700088" lvl="1" indent="-192088">
              <a:spcBef>
                <a:spcPts val="100"/>
              </a:spcBef>
              <a:spcAft>
                <a:spcPts val="100"/>
              </a:spcAft>
            </a:pPr>
            <a:r>
              <a:rPr lang="en-US" dirty="0"/>
              <a:t>Ability to select voice and avatar</a:t>
            </a:r>
          </a:p>
          <a:p>
            <a:pPr marL="700088" lvl="1" indent="-192088">
              <a:spcBef>
                <a:spcPts val="100"/>
              </a:spcBef>
              <a:spcAft>
                <a:spcPts val="100"/>
              </a:spcAft>
            </a:pPr>
            <a:r>
              <a:rPr lang="en-US" dirty="0"/>
              <a:t>Capability to store dialogue history with diagrams</a:t>
            </a:r>
          </a:p>
          <a:p>
            <a:pPr marL="700088" lvl="1" indent="-192088">
              <a:spcBef>
                <a:spcPts val="100"/>
              </a:spcBef>
              <a:spcAft>
                <a:spcPts val="100"/>
              </a:spcAft>
            </a:pPr>
            <a:r>
              <a:rPr lang="en-US" dirty="0"/>
              <a:t>Session memory for text</a:t>
            </a:r>
          </a:p>
          <a:p>
            <a:pPr marL="700088" lvl="1" indent="-192088">
              <a:spcBef>
                <a:spcPts val="100"/>
              </a:spcBef>
              <a:spcAft>
                <a:spcPts val="100"/>
              </a:spcAft>
            </a:pPr>
            <a:endParaRPr lang="en-US" dirty="0"/>
          </a:p>
          <a:p>
            <a:pPr marL="192088" indent="-192088">
              <a:spcBef>
                <a:spcPts val="100"/>
              </a:spcBef>
              <a:spcAft>
                <a:spcPts val="100"/>
              </a:spcAft>
            </a:pPr>
            <a:r>
              <a:rPr lang="en-US" b="1" dirty="0"/>
              <a:t>Industry impact</a:t>
            </a:r>
          </a:p>
          <a:p>
            <a:pPr marL="700088" lvl="1" indent="-192088">
              <a:spcBef>
                <a:spcPts val="100"/>
              </a:spcBef>
              <a:spcAft>
                <a:spcPts val="100"/>
              </a:spcAft>
            </a:pPr>
            <a:r>
              <a:rPr lang="en-US" dirty="0"/>
              <a:t>Increase productivity by leveraging Gen AI capabilities</a:t>
            </a:r>
          </a:p>
          <a:p>
            <a:pPr marL="700088" lvl="1" indent="-192088">
              <a:spcBef>
                <a:spcPts val="100"/>
              </a:spcBef>
              <a:spcAft>
                <a:spcPts val="100"/>
              </a:spcAft>
            </a:pPr>
            <a:r>
              <a:rPr lang="en-US" dirty="0"/>
              <a:t>Facilitate Modernized Architecture Design</a:t>
            </a:r>
          </a:p>
          <a:p>
            <a:pPr marL="700088" lvl="1" indent="-192088">
              <a:spcBef>
                <a:spcPts val="100"/>
              </a:spcBef>
              <a:spcAft>
                <a:spcPts val="100"/>
              </a:spcAft>
            </a:pPr>
            <a:r>
              <a:rPr lang="en-US"/>
              <a:t>Monitoring </a:t>
            </a:r>
            <a:r>
              <a:rPr lang="en-US" dirty="0"/>
              <a:t>governance compliance</a:t>
            </a:r>
          </a:p>
          <a:p>
            <a:pPr marL="700088" lvl="1" indent="-192088">
              <a:spcBef>
                <a:spcPts val="100"/>
              </a:spcBef>
              <a:spcAft>
                <a:spcPts val="100"/>
              </a:spcAft>
            </a:pPr>
            <a:r>
              <a:rPr lang="en-US" dirty="0"/>
              <a:t>Facilitate AI-Powered decision making</a:t>
            </a:r>
          </a:p>
          <a:p>
            <a:pPr marL="700088" lvl="1" indent="-192088">
              <a:spcBef>
                <a:spcPts val="100"/>
              </a:spcBef>
              <a:spcAft>
                <a:spcPts val="100"/>
              </a:spcAft>
            </a:pPr>
            <a:r>
              <a:rPr lang="en-US" dirty="0"/>
              <a:t>Enable AI-Powered Risk Assessments</a:t>
            </a:r>
          </a:p>
          <a:p>
            <a:pPr marL="700088" lvl="1" indent="-192088">
              <a:spcBef>
                <a:spcPts val="100"/>
              </a:spcBef>
              <a:spcAft>
                <a:spcPts val="100"/>
              </a:spcAft>
            </a:pPr>
            <a:r>
              <a:rPr lang="en-US" dirty="0"/>
              <a:t>Plug and Play AI framework for productivity gain </a:t>
            </a:r>
          </a:p>
          <a:p>
            <a:pPr marL="700088" lvl="1" indent="-192088">
              <a:spcBef>
                <a:spcPts val="100"/>
              </a:spcBef>
              <a:spcAft>
                <a:spcPts val="100"/>
              </a:spcAft>
            </a:pPr>
            <a:endParaRPr lang="en-US" dirty="0"/>
          </a:p>
          <a:p>
            <a:endParaRPr lang="en-US" dirty="0"/>
          </a:p>
          <a:p>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8" y="21037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Solution Overview</a:t>
            </a:r>
          </a:p>
        </p:txBody>
      </p:sp>
    </p:spTree>
    <p:extLst>
      <p:ext uri="{BB962C8B-B14F-4D97-AF65-F5344CB8AC3E}">
        <p14:creationId xmlns:p14="http://schemas.microsoft.com/office/powerpoint/2010/main" val="242281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814EA6B9-DF62-8A33-9911-797831BDFC74}"/>
              </a:ext>
            </a:extLst>
          </p:cNvPr>
          <p:cNvSpPr txBox="1">
            <a:spLocks/>
          </p:cNvSpPr>
          <p:nvPr/>
        </p:nvSpPr>
        <p:spPr>
          <a:xfrm>
            <a:off x="474387" y="1117470"/>
            <a:ext cx="10636581" cy="5415852"/>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Tech Stack Overview:</a:t>
            </a:r>
          </a:p>
          <a:p>
            <a:pPr marL="700088" lvl="1" indent="-192088">
              <a:spcBef>
                <a:spcPts val="100"/>
              </a:spcBef>
              <a:spcAft>
                <a:spcPts val="100"/>
              </a:spcAft>
            </a:pPr>
            <a:r>
              <a:rPr lang="en-US" dirty="0"/>
              <a:t>Front end developed in Java Script</a:t>
            </a:r>
          </a:p>
          <a:p>
            <a:pPr marL="700088" lvl="1" indent="-192088">
              <a:spcBef>
                <a:spcPts val="100"/>
              </a:spcBef>
              <a:spcAft>
                <a:spcPts val="100"/>
              </a:spcAft>
            </a:pPr>
            <a:r>
              <a:rPr lang="en-US" dirty="0"/>
              <a:t>Backend developed in Python</a:t>
            </a:r>
          </a:p>
          <a:p>
            <a:pPr marL="700088" lvl="1" indent="-192088">
              <a:spcBef>
                <a:spcPts val="100"/>
              </a:spcBef>
              <a:spcAft>
                <a:spcPts val="100"/>
              </a:spcAft>
            </a:pPr>
            <a:r>
              <a:rPr lang="en-US" dirty="0"/>
              <a:t>Solution developed for AWS cloud</a:t>
            </a:r>
          </a:p>
          <a:p>
            <a:pPr marL="700088" lvl="1" indent="-192088">
              <a:spcBef>
                <a:spcPts val="100"/>
              </a:spcBef>
              <a:spcAft>
                <a:spcPts val="100"/>
              </a:spcAft>
            </a:pPr>
            <a:r>
              <a:rPr lang="en-US" dirty="0"/>
              <a:t>AWS services used: ec2, lambda, API gateway, Aurora Postgres + PG Vector, Bedrock, Polly, IAM, Secret Manager, S3 storage</a:t>
            </a:r>
          </a:p>
          <a:p>
            <a:pPr marL="700088" lvl="1" indent="-192088">
              <a:spcBef>
                <a:spcPts val="100"/>
              </a:spcBef>
              <a:spcAft>
                <a:spcPts val="100"/>
              </a:spcAft>
            </a:pPr>
            <a:r>
              <a:rPr lang="en-US" dirty="0"/>
              <a:t>FastAPI and API Gateway</a:t>
            </a:r>
          </a:p>
          <a:p>
            <a:pPr marL="0" indent="0">
              <a:spcBef>
                <a:spcPts val="100"/>
              </a:spcBef>
              <a:spcAft>
                <a:spcPts val="100"/>
              </a:spcAft>
              <a:buNone/>
            </a:pPr>
            <a:endParaRPr lang="en-US" dirty="0"/>
          </a:p>
          <a:p>
            <a:pPr marL="192088" indent="-192088">
              <a:spcBef>
                <a:spcPts val="100"/>
              </a:spcBef>
              <a:spcAft>
                <a:spcPts val="100"/>
              </a:spcAft>
            </a:pPr>
            <a:r>
              <a:rPr lang="en-US" b="1" spc="-10" dirty="0"/>
              <a:t>Data Usage:</a:t>
            </a:r>
            <a:r>
              <a:rPr lang="en-US" spc="-10" dirty="0"/>
              <a:t> for the hackathon we uploaded some Kafka Confluent documentation available from the internet</a:t>
            </a:r>
          </a:p>
          <a:p>
            <a:pPr marL="192088" indent="-192088">
              <a:spcBef>
                <a:spcPts val="100"/>
              </a:spcBef>
              <a:spcAft>
                <a:spcPts val="100"/>
              </a:spcAft>
            </a:pPr>
            <a:r>
              <a:rPr lang="en-US" b="1" spc="-10" dirty="0"/>
              <a:t>Model </a:t>
            </a:r>
            <a:r>
              <a:rPr lang="en-US" b="1" spc="-20" dirty="0"/>
              <a:t>Performance and Results:</a:t>
            </a:r>
          </a:p>
          <a:p>
            <a:pPr marL="700088" lvl="1" indent="-192088">
              <a:spcBef>
                <a:spcPts val="100"/>
              </a:spcBef>
              <a:spcAft>
                <a:spcPts val="100"/>
              </a:spcAft>
            </a:pPr>
            <a:r>
              <a:rPr lang="en-US" spc="-20" dirty="0"/>
              <a:t> response text is streaming to simulate real-time </a:t>
            </a:r>
          </a:p>
          <a:p>
            <a:pPr marL="700088" lvl="1" indent="-192088">
              <a:spcBef>
                <a:spcPts val="100"/>
              </a:spcBef>
              <a:spcAft>
                <a:spcPts val="100"/>
              </a:spcAft>
            </a:pPr>
            <a:r>
              <a:rPr lang="en-US" spc="-20" dirty="0"/>
              <a:t>Backend is developed and deployed on ec2 which can be scaled up in a production deployment</a:t>
            </a:r>
          </a:p>
          <a:p>
            <a:pPr marL="700088" lvl="1" indent="-192088">
              <a:spcBef>
                <a:spcPts val="100"/>
              </a:spcBef>
              <a:spcAft>
                <a:spcPts val="100"/>
              </a:spcAft>
            </a:pPr>
            <a:r>
              <a:rPr lang="en-US" spc="-20" dirty="0"/>
              <a:t>Aurora Postgres can be scaled up as necessary in a production environment</a:t>
            </a:r>
          </a:p>
          <a:p>
            <a:pPr marL="192088" indent="-192088">
              <a:spcBef>
                <a:spcPts val="100"/>
              </a:spcBef>
              <a:spcAft>
                <a:spcPts val="100"/>
              </a:spcAft>
            </a:pPr>
            <a:endParaRPr lang="en-US" b="1" dirty="0"/>
          </a:p>
          <a:p>
            <a:endParaRPr lang="en-US" dirty="0"/>
          </a:p>
          <a:p>
            <a:endParaRPr lang="en-US" dirty="0"/>
          </a:p>
        </p:txBody>
      </p: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spTree>
    <p:extLst>
      <p:ext uri="{BB962C8B-B14F-4D97-AF65-F5344CB8AC3E}">
        <p14:creationId xmlns:p14="http://schemas.microsoft.com/office/powerpoint/2010/main" val="226174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0E1CBD-AA70-A9F8-9E40-B79AE2FC17B2}"/>
              </a:ext>
            </a:extLst>
          </p:cNvPr>
          <p:cNvSpPr txBox="1"/>
          <p:nvPr/>
        </p:nvSpPr>
        <p:spPr>
          <a:xfrm>
            <a:off x="1" y="0"/>
            <a:ext cx="4625008" cy="369332"/>
          </a:xfrm>
          <a:prstGeom prst="rect">
            <a:avLst/>
          </a:prstGeom>
          <a:noFill/>
        </p:spPr>
        <p:txBody>
          <a:bodyPr wrap="square">
            <a:spAutoFit/>
          </a:bodyPr>
          <a:lstStyle/>
          <a:p>
            <a:r>
              <a:rPr lang="en-US" b="1" dirty="0"/>
              <a:t>Architecture Diagram: Logical Design</a:t>
            </a:r>
            <a:r>
              <a:rPr lang="en-US" dirty="0"/>
              <a:t> </a:t>
            </a:r>
          </a:p>
        </p:txBody>
      </p:sp>
      <p:pic>
        <p:nvPicPr>
          <p:cNvPr id="7" name="Picture 6">
            <a:extLst>
              <a:ext uri="{FF2B5EF4-FFF2-40B4-BE49-F238E27FC236}">
                <a16:creationId xmlns:a16="http://schemas.microsoft.com/office/drawing/2014/main" id="{0738F412-5F94-C108-B258-878B77CCE049}"/>
              </a:ext>
            </a:extLst>
          </p:cNvPr>
          <p:cNvPicPr>
            <a:picLocks noChangeAspect="1"/>
          </p:cNvPicPr>
          <p:nvPr/>
        </p:nvPicPr>
        <p:blipFill>
          <a:blip r:embed="rId2"/>
          <a:stretch>
            <a:fillRect/>
          </a:stretch>
        </p:blipFill>
        <p:spPr>
          <a:xfrm>
            <a:off x="516834" y="490330"/>
            <a:ext cx="11039061" cy="6367670"/>
          </a:xfrm>
          <a:prstGeom prst="rect">
            <a:avLst/>
          </a:prstGeom>
        </p:spPr>
      </p:pic>
    </p:spTree>
    <p:extLst>
      <p:ext uri="{BB962C8B-B14F-4D97-AF65-F5344CB8AC3E}">
        <p14:creationId xmlns:p14="http://schemas.microsoft.com/office/powerpoint/2010/main" val="210816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CDCD7-326E-F24D-8708-190862996D28}"/>
              </a:ext>
            </a:extLst>
          </p:cNvPr>
          <p:cNvPicPr>
            <a:picLocks noChangeAspect="1"/>
          </p:cNvPicPr>
          <p:nvPr/>
        </p:nvPicPr>
        <p:blipFill>
          <a:blip r:embed="rId2"/>
          <a:stretch>
            <a:fillRect/>
          </a:stretch>
        </p:blipFill>
        <p:spPr>
          <a:xfrm>
            <a:off x="980662" y="369332"/>
            <a:ext cx="10482468" cy="6488668"/>
          </a:xfrm>
          <a:prstGeom prst="rect">
            <a:avLst/>
          </a:prstGeom>
        </p:spPr>
      </p:pic>
      <p:sp>
        <p:nvSpPr>
          <p:cNvPr id="5" name="TextBox 4">
            <a:extLst>
              <a:ext uri="{FF2B5EF4-FFF2-40B4-BE49-F238E27FC236}">
                <a16:creationId xmlns:a16="http://schemas.microsoft.com/office/drawing/2014/main" id="{5E0E1CBD-AA70-A9F8-9E40-B79AE2FC17B2}"/>
              </a:ext>
            </a:extLst>
          </p:cNvPr>
          <p:cNvSpPr txBox="1"/>
          <p:nvPr/>
        </p:nvSpPr>
        <p:spPr>
          <a:xfrm>
            <a:off x="0" y="0"/>
            <a:ext cx="4863547" cy="369332"/>
          </a:xfrm>
          <a:prstGeom prst="rect">
            <a:avLst/>
          </a:prstGeom>
          <a:noFill/>
        </p:spPr>
        <p:txBody>
          <a:bodyPr wrap="square">
            <a:spAutoFit/>
          </a:bodyPr>
          <a:lstStyle/>
          <a:p>
            <a:r>
              <a:rPr lang="en-US" b="1" dirty="0"/>
              <a:t>Architecture Diagram: Technical Design</a:t>
            </a:r>
            <a:r>
              <a:rPr lang="en-US" dirty="0"/>
              <a:t> </a:t>
            </a:r>
          </a:p>
        </p:txBody>
      </p:sp>
    </p:spTree>
    <p:extLst>
      <p:ext uri="{BB962C8B-B14F-4D97-AF65-F5344CB8AC3E}">
        <p14:creationId xmlns:p14="http://schemas.microsoft.com/office/powerpoint/2010/main" val="374390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2A35CD4E-7C9E-55F1-5C1B-1A429C7A2BB1}"/>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Path to Production:</a:t>
            </a:r>
          </a:p>
          <a:p>
            <a:pPr marL="700088" lvl="1" indent="-192088">
              <a:spcBef>
                <a:spcPts val="100"/>
              </a:spcBef>
              <a:spcAft>
                <a:spcPts val="100"/>
              </a:spcAft>
            </a:pPr>
            <a:r>
              <a:rPr lang="en-US" dirty="0"/>
              <a:t>Solution has multiple implementation for production</a:t>
            </a:r>
          </a:p>
          <a:p>
            <a:pPr marL="700088" lvl="1" indent="-192088">
              <a:spcBef>
                <a:spcPts val="100"/>
              </a:spcBef>
              <a:spcAft>
                <a:spcPts val="100"/>
              </a:spcAft>
            </a:pPr>
            <a:r>
              <a:rPr lang="en-US" dirty="0"/>
              <a:t>Ec2 can be deployed in different cluster technologies to enable elastic scalability</a:t>
            </a:r>
          </a:p>
          <a:p>
            <a:pPr marL="700088" lvl="1" indent="-192088">
              <a:spcBef>
                <a:spcPts val="100"/>
              </a:spcBef>
              <a:spcAft>
                <a:spcPts val="100"/>
              </a:spcAft>
            </a:pPr>
            <a:r>
              <a:rPr lang="en-US" dirty="0"/>
              <a:t>NLBs (Network Load Balancer) can be used to distribute traffic to backend targets across multiple AZs within a region and enable cross-zone load balancing for DR </a:t>
            </a:r>
          </a:p>
          <a:p>
            <a:pPr marL="700088" lvl="1" indent="-192088">
              <a:spcBef>
                <a:spcPts val="100"/>
              </a:spcBef>
              <a:spcAft>
                <a:spcPts val="100"/>
              </a:spcAft>
            </a:pPr>
            <a:endParaRPr lang="en-US" dirty="0"/>
          </a:p>
          <a:p>
            <a:pPr marL="192088" indent="-192088">
              <a:spcBef>
                <a:spcPts val="100"/>
              </a:spcBef>
              <a:spcAft>
                <a:spcPts val="100"/>
              </a:spcAft>
            </a:pPr>
            <a:r>
              <a:rPr lang="en-US" b="1" dirty="0"/>
              <a:t>Scalability</a:t>
            </a:r>
            <a:r>
              <a:rPr lang="en-US" dirty="0"/>
              <a:t> </a:t>
            </a:r>
          </a:p>
          <a:p>
            <a:pPr marL="700088" lvl="1" indent="-192088">
              <a:spcBef>
                <a:spcPts val="100"/>
              </a:spcBef>
              <a:spcAft>
                <a:spcPts val="100"/>
              </a:spcAft>
            </a:pPr>
            <a:r>
              <a:rPr lang="en-US" dirty="0"/>
              <a:t>Solution can be deployed on a cluster to enable scalability</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Industry Impact, Collaboration and Production Viability</a:t>
            </a:r>
          </a:p>
        </p:txBody>
      </p:sp>
    </p:spTree>
    <p:extLst>
      <p:ext uri="{BB962C8B-B14F-4D97-AF65-F5344CB8AC3E}">
        <p14:creationId xmlns:p14="http://schemas.microsoft.com/office/powerpoint/2010/main" val="2678382874"/>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3BF5B5-40F2-4997-8968-A7C02944E0E9}">
  <ds:schemaRefs>
    <ds:schemaRef ds:uri="http://purl.org/dc/elements/1.1/"/>
    <ds:schemaRef ds:uri="http://schemas.microsoft.com/office/2006/metadata/properties"/>
    <ds:schemaRef ds:uri="http://schemas.microsoft.com/office/infopath/2007/PartnerControls"/>
    <ds:schemaRef ds:uri="4a284ed9-66f8-4526-8ffe-a759eb7a5148"/>
    <ds:schemaRef ds:uri="http://purl.org/dc/terms/"/>
    <ds:schemaRef ds:uri="http://schemas.microsoft.com/office/2006/documentManagement/types"/>
    <ds:schemaRef ds:uri="http://schemas.openxmlformats.org/package/2006/metadata/core-properties"/>
    <ds:schemaRef ds:uri="1065a63a-d1fb-4e7c-b49a-75e3b7913b1b"/>
    <ds:schemaRef ds:uri="http://www.w3.org/XML/1998/namespace"/>
    <ds:schemaRef ds:uri="http://purl.org/dc/dcmitype/"/>
  </ds:schemaRefs>
</ds:datastoreItem>
</file>

<file path=customXml/itemProps2.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71692A-3EFE-48B4-AC97-E6DDEACD88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291</TotalTime>
  <Words>974</Words>
  <Application>Microsoft Office PowerPoint</Application>
  <PresentationFormat>Widescreen</PresentationFormat>
  <Paragraphs>116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System Font Regular</vt:lpstr>
      <vt:lpstr>Times New Roman</vt:lpstr>
      <vt:lpstr>Office Theme</vt:lpstr>
      <vt:lpstr>Archi – The Architect  and  Multipurpose AI Copilot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Title</dc:title>
  <dc:creator>Ghosh, Ranjana</dc:creator>
  <cp:lastModifiedBy>Poca, Laura (Contingent Worker)</cp:lastModifiedBy>
  <cp:revision>19</cp:revision>
  <dcterms:created xsi:type="dcterms:W3CDTF">2025-02-04T13:05:55Z</dcterms:created>
  <dcterms:modified xsi:type="dcterms:W3CDTF">2025-02-06T21:40:05Z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