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81" r:id="rId5"/>
    <p:sldId id="2147483646" r:id="rId6"/>
    <p:sldId id="257" r:id="rId7"/>
    <p:sldId id="258" r:id="rId8"/>
    <p:sldId id="259" r:id="rId9"/>
    <p:sldId id="261" r:id="rId10"/>
    <p:sldId id="2147483644" r:id="rId11"/>
    <p:sldId id="214748364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3E760D-61C0-E110-78E5-A2EA32097B53}" name="Olivia Taaffe" initials="OT" userId="S::otaaffe@chappellroberts.com::197d7023-e4c7-42c9-9f72-ee07a56472d5" providerId="AD"/>
  <p188:author id="{2B62A5EF-35AE-9BF6-9448-D44744C8D47C}" name="Janel Ganceña" initials="JG" userId="S::jgancena@chappellroberts.com::8e6b0d28-3706-4735-b28c-663fd5603f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772"/>
    <a:srgbClr val="FBFAF4"/>
    <a:srgbClr val="D9117E"/>
    <a:srgbClr val="5E5A54"/>
    <a:srgbClr val="928D86"/>
    <a:srgbClr val="F5EAD9"/>
    <a:srgbClr val="395856"/>
    <a:srgbClr val="79918F"/>
    <a:srgbClr val="99B5AA"/>
    <a:srgbClr val="6451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31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4E2F6C-4F33-E060-261A-84252ED973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3E45F5-E8B9-807F-D813-B41AD0B96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0A2E4-7ECD-C942-B464-499DABF0E9FD}" type="datetimeFigureOut">
              <a:t>2/7/2025</a:t>
            </a:fld>
            <a:endParaRPr lang="en-US"/>
          </a:p>
        </p:txBody>
      </p:sp>
      <p:sp>
        <p:nvSpPr>
          <p:cNvPr id="4" name="Footer Placeholder 3">
            <a:extLst>
              <a:ext uri="{FF2B5EF4-FFF2-40B4-BE49-F238E27FC236}">
                <a16:creationId xmlns:a16="http://schemas.microsoft.com/office/drawing/2014/main" id="{D329057A-EBAA-FB6F-8E50-7384925202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CEEFA32-AD5C-F1AC-47DA-4675768560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904B03-BB94-044D-9BC2-92F6FB8A75AF}" type="slidenum">
              <a:t>‹#›</a:t>
            </a:fld>
            <a:endParaRPr lang="en-US"/>
          </a:p>
        </p:txBody>
      </p:sp>
    </p:spTree>
    <p:extLst>
      <p:ext uri="{BB962C8B-B14F-4D97-AF65-F5344CB8AC3E}">
        <p14:creationId xmlns:p14="http://schemas.microsoft.com/office/powerpoint/2010/main" val="1883170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447A2-935E-214D-B46A-192F00D1A54A}" type="datetimeFigureOut">
              <a:rPr lang="en-US" smtClean="0"/>
              <a:t>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5D9D3-1FCA-904F-B06A-4A1369AA2AE7}" type="slidenum">
              <a:rPr lang="en-US" smtClean="0"/>
              <a:t>‹#›</a:t>
            </a:fld>
            <a:endParaRPr lang="en-US"/>
          </a:p>
        </p:txBody>
      </p:sp>
    </p:spTree>
    <p:extLst>
      <p:ext uri="{BB962C8B-B14F-4D97-AF65-F5344CB8AC3E}">
        <p14:creationId xmlns:p14="http://schemas.microsoft.com/office/powerpoint/2010/main" val="299584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25D9D3-1FCA-904F-B06A-4A1369AA2AE7}" type="slidenum">
              <a:rPr lang="en-US" smtClean="0"/>
              <a:t>1</a:t>
            </a:fld>
            <a:endParaRPr lang="en-US"/>
          </a:p>
        </p:txBody>
      </p:sp>
    </p:spTree>
    <p:extLst>
      <p:ext uri="{BB962C8B-B14F-4D97-AF65-F5344CB8AC3E}">
        <p14:creationId xmlns:p14="http://schemas.microsoft.com/office/powerpoint/2010/main" val="354270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svg"/><Relationship Id="rId7"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hyperlink" Target="https://one.dtcc.com/our-company/our-brand-and-corporate-strategy/our-brand/brand-resource-center/Pages/default.aspx" TargetMode="External"/><Relationship Id="rId5" Type="http://schemas.openxmlformats.org/officeDocument/2006/relationships/image" Target="../media/image32.png"/><Relationship Id="rId4" Type="http://schemas.openxmlformats.org/officeDocument/2006/relationships/image" Target="../media/image3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565553" y="2491018"/>
            <a:ext cx="6657497" cy="1755648"/>
          </a:xfrm>
        </p:spPr>
        <p:txBody>
          <a:bodyPr anchor="b">
            <a:noAutofit/>
          </a:bodyPr>
          <a:lstStyle>
            <a:lvl1pPr algn="l">
              <a:defRPr sz="6000" b="1"/>
            </a:lvl1pPr>
          </a:lstStyle>
          <a:p>
            <a:r>
              <a:rPr lang="en-US"/>
              <a:t>Click to Edit Presentation Title</a:t>
            </a:r>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597564" y="4389507"/>
            <a:ext cx="7157115" cy="0"/>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19EB501-8087-481D-9BD5-7A25BB6C7C12}"/>
              </a:ext>
            </a:extLst>
          </p:cNvPr>
          <p:cNvSpPr>
            <a:spLocks noGrp="1"/>
          </p:cNvSpPr>
          <p:nvPr>
            <p:ph type="subTitle" idx="1" hasCustomPrompt="1"/>
          </p:nvPr>
        </p:nvSpPr>
        <p:spPr>
          <a:xfrm>
            <a:off x="510476" y="4666464"/>
            <a:ext cx="6625486" cy="462748"/>
          </a:xfrm>
        </p:spPr>
        <p:txBody>
          <a:bodyPr>
            <a:noAutofit/>
          </a:bodyPr>
          <a:lstStyle>
            <a:lvl1pPr marL="0" indent="0" algn="l">
              <a:buNone/>
              <a:defRPr sz="1800" b="1" i="0" cap="all" spc="30" baseline="0">
                <a:latin typeface="Arial Narrow" panose="020B0604020202020204" pitchFamily="34" charset="0"/>
                <a:cs typeface="Arial Narrow"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a:t>
            </a:r>
          </a:p>
        </p:txBody>
      </p:sp>
    </p:spTree>
    <p:extLst>
      <p:ext uri="{BB962C8B-B14F-4D97-AF65-F5344CB8AC3E}">
        <p14:creationId xmlns:p14="http://schemas.microsoft.com/office/powerpoint/2010/main" val="17872108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With Logo">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Footer Placeholder 2">
            <a:extLst>
              <a:ext uri="{FF2B5EF4-FFF2-40B4-BE49-F238E27FC236}">
                <a16:creationId xmlns:a16="http://schemas.microsoft.com/office/drawing/2014/main" id="{95E76278-1FE6-6C71-81AD-96E2BC458584}"/>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1485547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Tree>
    <p:extLst>
      <p:ext uri="{BB962C8B-B14F-4D97-AF65-F5344CB8AC3E}">
        <p14:creationId xmlns:p14="http://schemas.microsoft.com/office/powerpoint/2010/main" val="15910871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losing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05B1399-1577-F042-D3B3-658A4E1248FA}"/>
              </a:ext>
            </a:extLst>
          </p:cNvPr>
          <p:cNvSpPr/>
          <p:nvPr userDrawn="1"/>
        </p:nvSpPr>
        <p:spPr>
          <a:xfrm rot="16200000">
            <a:off x="10322563"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a:extLst>
              <a:ext uri="{FF2B5EF4-FFF2-40B4-BE49-F238E27FC236}">
                <a16:creationId xmlns:a16="http://schemas.microsoft.com/office/drawing/2014/main" id="{7771DA8B-239E-EDCC-AA50-D4C7C70064D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686" t="-1026" r="-1204" b="17785"/>
          <a:stretch/>
        </p:blipFill>
        <p:spPr>
          <a:xfrm>
            <a:off x="0" y="742057"/>
            <a:ext cx="9235440" cy="6126480"/>
          </a:xfrm>
          <a:prstGeom prst="rect">
            <a:avLst/>
          </a:prstGeom>
        </p:spPr>
      </p:pic>
      <p:pic>
        <p:nvPicPr>
          <p:cNvPr id="8" name="Graphic 7">
            <a:extLst>
              <a:ext uri="{FF2B5EF4-FFF2-40B4-BE49-F238E27FC236}">
                <a16:creationId xmlns:a16="http://schemas.microsoft.com/office/drawing/2014/main" id="{689D2466-8C01-8166-149F-48532765517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24888"/>
          <a:stretch/>
        </p:blipFill>
        <p:spPr>
          <a:xfrm>
            <a:off x="8927138" y="1835997"/>
            <a:ext cx="3264862" cy="4138004"/>
          </a:xfrm>
          <a:prstGeom prst="rect">
            <a:avLst/>
          </a:prstGeom>
        </p:spPr>
      </p:pic>
      <p:pic>
        <p:nvPicPr>
          <p:cNvPr id="24" name="Graphic 23">
            <a:extLst>
              <a:ext uri="{FF2B5EF4-FFF2-40B4-BE49-F238E27FC236}">
                <a16:creationId xmlns:a16="http://schemas.microsoft.com/office/drawing/2014/main" id="{706DCBFC-27CA-6FB7-EF4A-E9158A8AA168}"/>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0251"/>
          <a:stretch/>
        </p:blipFill>
        <p:spPr>
          <a:xfrm>
            <a:off x="4237065" y="-10537"/>
            <a:ext cx="2932733" cy="2226562"/>
          </a:xfrm>
          <a:prstGeom prst="rect">
            <a:avLst/>
          </a:prstGeom>
        </p:spPr>
      </p:pic>
      <p:sp>
        <p:nvSpPr>
          <p:cNvPr id="5" name="Text Placeholder 4">
            <a:extLst>
              <a:ext uri="{FF2B5EF4-FFF2-40B4-BE49-F238E27FC236}">
                <a16:creationId xmlns:a16="http://schemas.microsoft.com/office/drawing/2014/main" id="{93DE3F23-8651-FC20-CD2C-5F663EA540E8}"/>
              </a:ext>
            </a:extLst>
          </p:cNvPr>
          <p:cNvSpPr>
            <a:spLocks noGrp="1"/>
          </p:cNvSpPr>
          <p:nvPr>
            <p:ph type="body" sz="quarter" idx="10"/>
          </p:nvPr>
        </p:nvSpPr>
        <p:spPr>
          <a:xfrm>
            <a:off x="777832" y="2980890"/>
            <a:ext cx="5491162" cy="1467542"/>
          </a:xfrm>
        </p:spPr>
        <p:txBody>
          <a:bodyPr>
            <a:noAutofit/>
          </a:bodyPr>
          <a:lstStyle>
            <a:lvl1pPr marL="0" indent="0">
              <a:buNone/>
              <a:defRPr sz="4400" b="1">
                <a:latin typeface="+mj-lt"/>
              </a:defRPr>
            </a:lvl1pPr>
          </a:lstStyle>
          <a:p>
            <a:pPr lvl="0"/>
            <a:r>
              <a:rPr lang="en-US"/>
              <a:t>Click to edit Master text styles</a:t>
            </a:r>
          </a:p>
        </p:txBody>
      </p:sp>
    </p:spTree>
    <p:extLst>
      <p:ext uri="{BB962C8B-B14F-4D97-AF65-F5344CB8AC3E}">
        <p14:creationId xmlns:p14="http://schemas.microsoft.com/office/powerpoint/2010/main" val="36669163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386F78-4543-F958-5BC6-13075DC1F01D}"/>
              </a:ext>
            </a:extLst>
          </p:cNvPr>
          <p:cNvSpPr/>
          <p:nvPr userDrawn="1"/>
        </p:nvSpPr>
        <p:spPr>
          <a:xfrm>
            <a:off x="8566484" y="-1"/>
            <a:ext cx="3625516" cy="68516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E2AC95-EABC-35DD-45A8-C698519D3EF9}"/>
              </a:ext>
            </a:extLst>
          </p:cNvPr>
          <p:cNvSpPr/>
          <p:nvPr userDrawn="1"/>
        </p:nvSpPr>
        <p:spPr>
          <a:xfrm>
            <a:off x="0" y="0"/>
            <a:ext cx="9986211" cy="689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8DE6D9CF-596D-CD87-1922-AB72FDB55CD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1" t="5244" r="20891" b="4994"/>
          <a:stretch/>
        </p:blipFill>
        <p:spPr>
          <a:xfrm>
            <a:off x="5791201" y="0"/>
            <a:ext cx="6400800" cy="6890193"/>
          </a:xfrm>
          <a:prstGeom prst="rect">
            <a:avLst/>
          </a:prstGeom>
        </p:spPr>
      </p:pic>
      <p:sp>
        <p:nvSpPr>
          <p:cNvPr id="19" name="Right Triangle 18">
            <a:extLst>
              <a:ext uri="{FF2B5EF4-FFF2-40B4-BE49-F238E27FC236}">
                <a16:creationId xmlns:a16="http://schemas.microsoft.com/office/drawing/2014/main" id="{7DD73CEA-D528-4B4F-B0B1-1E110BDBDDEC}"/>
              </a:ext>
            </a:extLst>
          </p:cNvPr>
          <p:cNvSpPr/>
          <p:nvPr userDrawn="1"/>
        </p:nvSpPr>
        <p:spPr>
          <a:xfrm rot="13500000">
            <a:off x="-2105769" y="1338963"/>
            <a:ext cx="4180073" cy="4180073"/>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39810793-9CBC-6788-13F2-2E90525D3D4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50299" b="-100"/>
          <a:stretch/>
        </p:blipFill>
        <p:spPr>
          <a:xfrm>
            <a:off x="5911517" y="0"/>
            <a:ext cx="5223099" cy="2476442"/>
          </a:xfrm>
          <a:prstGeom prst="rect">
            <a:avLst/>
          </a:prstGeom>
        </p:spPr>
      </p:pic>
      <p:pic>
        <p:nvPicPr>
          <p:cNvPr id="9" name="Picture 8">
            <a:extLst>
              <a:ext uri="{FF2B5EF4-FFF2-40B4-BE49-F238E27FC236}">
                <a16:creationId xmlns:a16="http://schemas.microsoft.com/office/drawing/2014/main" id="{6FB599CA-3A44-EF4A-9EB8-270FEA174045}"/>
              </a:ext>
            </a:extLst>
          </p:cNvPr>
          <p:cNvPicPr>
            <a:picLocks noChangeAspect="1"/>
          </p:cNvPicPr>
          <p:nvPr userDrawn="1"/>
        </p:nvPicPr>
        <p:blipFill>
          <a:blip r:embed="rId6"/>
          <a:stretch>
            <a:fillRect/>
          </a:stretch>
        </p:blipFill>
        <p:spPr>
          <a:xfrm>
            <a:off x="2730708" y="2670745"/>
            <a:ext cx="6120986" cy="1516510"/>
          </a:xfrm>
          <a:prstGeom prst="rect">
            <a:avLst/>
          </a:prstGeom>
        </p:spPr>
      </p:pic>
      <p:pic>
        <p:nvPicPr>
          <p:cNvPr id="10" name="Graphic 9">
            <a:extLst>
              <a:ext uri="{FF2B5EF4-FFF2-40B4-BE49-F238E27FC236}">
                <a16:creationId xmlns:a16="http://schemas.microsoft.com/office/drawing/2014/main" id="{BE228EB7-0A1B-964D-AB5B-ED82C492A97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990762" y="6370567"/>
            <a:ext cx="976590" cy="301054"/>
          </a:xfrm>
          <a:prstGeom prst="rect">
            <a:avLst/>
          </a:prstGeom>
        </p:spPr>
      </p:pic>
    </p:spTree>
    <p:extLst>
      <p:ext uri="{BB962C8B-B14F-4D97-AF65-F5344CB8AC3E}">
        <p14:creationId xmlns:p14="http://schemas.microsoft.com/office/powerpoint/2010/main" val="2359554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extBox 1">
            <a:extLst>
              <a:ext uri="{FF2B5EF4-FFF2-40B4-BE49-F238E27FC236}">
                <a16:creationId xmlns:a16="http://schemas.microsoft.com/office/drawing/2014/main" id="{57BA0157-DFAC-A54C-9060-F6372B35CFB9}"/>
              </a:ext>
            </a:extLst>
          </p:cNvPr>
          <p:cNvSpPr txBox="1"/>
          <p:nvPr userDrawn="1"/>
        </p:nvSpPr>
        <p:spPr>
          <a:xfrm>
            <a:off x="474387" y="277884"/>
            <a:ext cx="3081157" cy="523220"/>
          </a:xfrm>
          <a:prstGeom prst="rect">
            <a:avLst/>
          </a:prstGeom>
          <a:noFill/>
        </p:spPr>
        <p:txBody>
          <a:bodyPr wrap="square" rtlCol="0">
            <a:spAutoFit/>
          </a:bodyPr>
          <a:lstStyle/>
          <a:p>
            <a:r>
              <a:rPr lang="en-US" sz="2800" b="1" i="0" cap="all" baseline="0">
                <a:latin typeface="Arial Narrow" panose="020B0604020202020204" pitchFamily="34" charset="0"/>
                <a:cs typeface="Arial Narrow" panose="020B0604020202020204" pitchFamily="34" charset="0"/>
              </a:rPr>
              <a:t>COLOR PALETTE</a:t>
            </a:r>
          </a:p>
        </p:txBody>
      </p:sp>
      <p:sp>
        <p:nvSpPr>
          <p:cNvPr id="11" name="TextBox 10">
            <a:extLst>
              <a:ext uri="{FF2B5EF4-FFF2-40B4-BE49-F238E27FC236}">
                <a16:creationId xmlns:a16="http://schemas.microsoft.com/office/drawing/2014/main" id="{DDAEEA4A-FE3F-2B47-8AD4-02150D82573D}"/>
              </a:ext>
            </a:extLst>
          </p:cNvPr>
          <p:cNvSpPr txBox="1"/>
          <p:nvPr userDrawn="1"/>
        </p:nvSpPr>
        <p:spPr>
          <a:xfrm>
            <a:off x="2287248" y="1542466"/>
            <a:ext cx="1268296" cy="307777"/>
          </a:xfrm>
          <a:prstGeom prst="rect">
            <a:avLst/>
          </a:prstGeom>
          <a:noFill/>
        </p:spPr>
        <p:txBody>
          <a:bodyPr wrap="square" rtlCol="0">
            <a:spAutoFit/>
          </a:bodyPr>
          <a:lstStyle/>
          <a:p>
            <a:r>
              <a:rPr lang="en-US" sz="1400"/>
              <a:t>Hunter Green</a:t>
            </a:r>
          </a:p>
        </p:txBody>
      </p:sp>
      <p:sp>
        <p:nvSpPr>
          <p:cNvPr id="15" name="TextBox 14">
            <a:extLst>
              <a:ext uri="{FF2B5EF4-FFF2-40B4-BE49-F238E27FC236}">
                <a16:creationId xmlns:a16="http://schemas.microsoft.com/office/drawing/2014/main" id="{D5E3FDF2-8254-1A40-A5E9-EB63B31D5A9D}"/>
              </a:ext>
            </a:extLst>
          </p:cNvPr>
          <p:cNvSpPr txBox="1"/>
          <p:nvPr userDrawn="1"/>
        </p:nvSpPr>
        <p:spPr>
          <a:xfrm>
            <a:off x="3618838" y="1542465"/>
            <a:ext cx="721672" cy="307777"/>
          </a:xfrm>
          <a:prstGeom prst="rect">
            <a:avLst/>
          </a:prstGeom>
          <a:noFill/>
        </p:spPr>
        <p:txBody>
          <a:bodyPr wrap="none" rtlCol="0">
            <a:spAutoFit/>
          </a:bodyPr>
          <a:lstStyle/>
          <a:p>
            <a:r>
              <a:rPr lang="en-US" sz="1400"/>
              <a:t>Cream</a:t>
            </a:r>
          </a:p>
        </p:txBody>
      </p:sp>
      <p:sp>
        <p:nvSpPr>
          <p:cNvPr id="24" name="TextBox 23">
            <a:extLst>
              <a:ext uri="{FF2B5EF4-FFF2-40B4-BE49-F238E27FC236}">
                <a16:creationId xmlns:a16="http://schemas.microsoft.com/office/drawing/2014/main" id="{266B7ED5-00B4-0345-B2E8-91A24890D252}"/>
              </a:ext>
            </a:extLst>
          </p:cNvPr>
          <p:cNvSpPr txBox="1"/>
          <p:nvPr userDrawn="1"/>
        </p:nvSpPr>
        <p:spPr>
          <a:xfrm>
            <a:off x="1244551" y="1801007"/>
            <a:ext cx="954428"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PRIMARY</a:t>
            </a:r>
          </a:p>
        </p:txBody>
      </p:sp>
      <p:sp>
        <p:nvSpPr>
          <p:cNvPr id="25" name="TextBox 24">
            <a:extLst>
              <a:ext uri="{FF2B5EF4-FFF2-40B4-BE49-F238E27FC236}">
                <a16:creationId xmlns:a16="http://schemas.microsoft.com/office/drawing/2014/main" id="{1AEDDCF5-4DF3-A543-8ADA-71B5827EE250}"/>
              </a:ext>
            </a:extLst>
          </p:cNvPr>
          <p:cNvSpPr txBox="1"/>
          <p:nvPr userDrawn="1"/>
        </p:nvSpPr>
        <p:spPr>
          <a:xfrm>
            <a:off x="943186" y="3056070"/>
            <a:ext cx="1255793"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SECONDARY</a:t>
            </a:r>
          </a:p>
        </p:txBody>
      </p:sp>
      <p:sp>
        <p:nvSpPr>
          <p:cNvPr id="26" name="TextBox 25">
            <a:extLst>
              <a:ext uri="{FF2B5EF4-FFF2-40B4-BE49-F238E27FC236}">
                <a16:creationId xmlns:a16="http://schemas.microsoft.com/office/drawing/2014/main" id="{A4776B0C-5F4F-AB42-8D5F-3D19524CA0FC}"/>
              </a:ext>
            </a:extLst>
          </p:cNvPr>
          <p:cNvSpPr txBox="1"/>
          <p:nvPr userDrawn="1"/>
        </p:nvSpPr>
        <p:spPr>
          <a:xfrm>
            <a:off x="1462879" y="4332084"/>
            <a:ext cx="736100"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TINTS*</a:t>
            </a:r>
          </a:p>
        </p:txBody>
      </p:sp>
      <p:sp>
        <p:nvSpPr>
          <p:cNvPr id="27" name="TextBox 26">
            <a:extLst>
              <a:ext uri="{FF2B5EF4-FFF2-40B4-BE49-F238E27FC236}">
                <a16:creationId xmlns:a16="http://schemas.microsoft.com/office/drawing/2014/main" id="{90BE46EF-2370-7147-B781-BE90718F980F}"/>
              </a:ext>
            </a:extLst>
          </p:cNvPr>
          <p:cNvSpPr txBox="1"/>
          <p:nvPr userDrawn="1"/>
        </p:nvSpPr>
        <p:spPr>
          <a:xfrm>
            <a:off x="1246474" y="5614482"/>
            <a:ext cx="952505"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SHADES*</a:t>
            </a:r>
          </a:p>
        </p:txBody>
      </p:sp>
      <p:sp>
        <p:nvSpPr>
          <p:cNvPr id="31" name="TextBox 30">
            <a:extLst>
              <a:ext uri="{FF2B5EF4-FFF2-40B4-BE49-F238E27FC236}">
                <a16:creationId xmlns:a16="http://schemas.microsoft.com/office/drawing/2014/main" id="{EE18E4CB-C598-FE46-992A-AEC1265FA3DB}"/>
              </a:ext>
            </a:extLst>
          </p:cNvPr>
          <p:cNvSpPr txBox="1"/>
          <p:nvPr userDrawn="1"/>
        </p:nvSpPr>
        <p:spPr>
          <a:xfrm>
            <a:off x="2289397" y="2493713"/>
            <a:ext cx="780983" cy="307777"/>
          </a:xfrm>
          <a:prstGeom prst="rect">
            <a:avLst/>
          </a:prstGeom>
          <a:noFill/>
        </p:spPr>
        <p:txBody>
          <a:bodyPr wrap="none" rtlCol="0">
            <a:spAutoFit/>
          </a:bodyPr>
          <a:lstStyle/>
          <a:p>
            <a:r>
              <a:rPr lang="en-US" sz="1400"/>
              <a:t>Orange</a:t>
            </a:r>
          </a:p>
        </p:txBody>
      </p:sp>
      <p:sp>
        <p:nvSpPr>
          <p:cNvPr id="33" name="TextBox 32">
            <a:extLst>
              <a:ext uri="{FF2B5EF4-FFF2-40B4-BE49-F238E27FC236}">
                <a16:creationId xmlns:a16="http://schemas.microsoft.com/office/drawing/2014/main" id="{72BE1460-21B0-1642-A98D-2E9F77703680}"/>
              </a:ext>
            </a:extLst>
          </p:cNvPr>
          <p:cNvSpPr txBox="1"/>
          <p:nvPr userDrawn="1"/>
        </p:nvSpPr>
        <p:spPr>
          <a:xfrm>
            <a:off x="3618838" y="2493713"/>
            <a:ext cx="522900" cy="307777"/>
          </a:xfrm>
          <a:prstGeom prst="rect">
            <a:avLst/>
          </a:prstGeom>
          <a:noFill/>
        </p:spPr>
        <p:txBody>
          <a:bodyPr wrap="none" rtlCol="0">
            <a:spAutoFit/>
          </a:bodyPr>
          <a:lstStyle/>
          <a:p>
            <a:r>
              <a:rPr lang="en-US" sz="1400"/>
              <a:t>Mint</a:t>
            </a:r>
          </a:p>
        </p:txBody>
      </p:sp>
      <p:sp>
        <p:nvSpPr>
          <p:cNvPr id="34" name="TextBox 33">
            <a:extLst>
              <a:ext uri="{FF2B5EF4-FFF2-40B4-BE49-F238E27FC236}">
                <a16:creationId xmlns:a16="http://schemas.microsoft.com/office/drawing/2014/main" id="{7944FA60-C341-0C4D-B6E3-5AB0B3159567}"/>
              </a:ext>
            </a:extLst>
          </p:cNvPr>
          <p:cNvSpPr txBox="1"/>
          <p:nvPr userDrawn="1"/>
        </p:nvSpPr>
        <p:spPr>
          <a:xfrm>
            <a:off x="2289397" y="3103971"/>
            <a:ext cx="562975" cy="307777"/>
          </a:xfrm>
          <a:prstGeom prst="rect">
            <a:avLst/>
          </a:prstGeom>
          <a:noFill/>
        </p:spPr>
        <p:txBody>
          <a:bodyPr wrap="none" rtlCol="0">
            <a:spAutoFit/>
          </a:bodyPr>
          <a:lstStyle/>
          <a:p>
            <a:r>
              <a:rPr lang="en-US" sz="1400"/>
              <a:t>Gold</a:t>
            </a:r>
          </a:p>
        </p:txBody>
      </p:sp>
      <p:sp>
        <p:nvSpPr>
          <p:cNvPr id="35" name="TextBox 34">
            <a:extLst>
              <a:ext uri="{FF2B5EF4-FFF2-40B4-BE49-F238E27FC236}">
                <a16:creationId xmlns:a16="http://schemas.microsoft.com/office/drawing/2014/main" id="{7F484293-74D1-1E49-B760-4DF0BF233E15}"/>
              </a:ext>
            </a:extLst>
          </p:cNvPr>
          <p:cNvSpPr txBox="1"/>
          <p:nvPr userDrawn="1"/>
        </p:nvSpPr>
        <p:spPr>
          <a:xfrm>
            <a:off x="3618838" y="3103971"/>
            <a:ext cx="1149674" cy="307777"/>
          </a:xfrm>
          <a:prstGeom prst="rect">
            <a:avLst/>
          </a:prstGeom>
          <a:noFill/>
        </p:spPr>
        <p:txBody>
          <a:bodyPr wrap="none" rtlCol="0">
            <a:spAutoFit/>
          </a:bodyPr>
          <a:lstStyle/>
          <a:p>
            <a:r>
              <a:rPr lang="en-US" sz="1400"/>
              <a:t>Dark Cream</a:t>
            </a:r>
          </a:p>
        </p:txBody>
      </p:sp>
      <p:sp>
        <p:nvSpPr>
          <p:cNvPr id="36" name="TextBox 35">
            <a:extLst>
              <a:ext uri="{FF2B5EF4-FFF2-40B4-BE49-F238E27FC236}">
                <a16:creationId xmlns:a16="http://schemas.microsoft.com/office/drawing/2014/main" id="{F2C519D1-0DDE-2C43-8D6E-EA59F5BA3F91}"/>
              </a:ext>
            </a:extLst>
          </p:cNvPr>
          <p:cNvSpPr txBox="1"/>
          <p:nvPr userDrawn="1"/>
        </p:nvSpPr>
        <p:spPr>
          <a:xfrm>
            <a:off x="4908204" y="2485621"/>
            <a:ext cx="697179" cy="307777"/>
          </a:xfrm>
          <a:prstGeom prst="rect">
            <a:avLst/>
          </a:prstGeom>
          <a:noFill/>
        </p:spPr>
        <p:txBody>
          <a:bodyPr wrap="none" rtlCol="0">
            <a:spAutoFit/>
          </a:bodyPr>
          <a:lstStyle/>
          <a:p>
            <a:r>
              <a:rPr lang="en-US" sz="1400"/>
              <a:t>Yellow</a:t>
            </a:r>
          </a:p>
        </p:txBody>
      </p:sp>
      <p:sp>
        <p:nvSpPr>
          <p:cNvPr id="88" name="TextBox 87">
            <a:extLst>
              <a:ext uri="{FF2B5EF4-FFF2-40B4-BE49-F238E27FC236}">
                <a16:creationId xmlns:a16="http://schemas.microsoft.com/office/drawing/2014/main" id="{25558811-A6A1-8548-8769-C943E7D7909D}"/>
              </a:ext>
            </a:extLst>
          </p:cNvPr>
          <p:cNvSpPr txBox="1"/>
          <p:nvPr userDrawn="1"/>
        </p:nvSpPr>
        <p:spPr>
          <a:xfrm>
            <a:off x="2282448" y="6409886"/>
            <a:ext cx="7215021" cy="338554"/>
          </a:xfrm>
          <a:prstGeom prst="rect">
            <a:avLst/>
          </a:prstGeom>
          <a:noFill/>
        </p:spPr>
        <p:txBody>
          <a:bodyPr wrap="square" rtlCol="0">
            <a:spAutoFit/>
          </a:bodyPr>
          <a:lstStyle/>
          <a:p>
            <a:r>
              <a:rPr lang="en-US" sz="1600" b="1" i="0">
                <a:solidFill>
                  <a:schemeClr val="accent3"/>
                </a:solidFill>
                <a:latin typeface="Arial" panose="020B0604020202020204" pitchFamily="34" charset="0"/>
                <a:cs typeface="Arial" panose="020B0604020202020204" pitchFamily="34" charset="0"/>
              </a:rPr>
              <a:t>*Tints and shades should only be used for data visualization</a:t>
            </a:r>
          </a:p>
        </p:txBody>
      </p:sp>
      <p:sp>
        <p:nvSpPr>
          <p:cNvPr id="89" name="TextBox 88">
            <a:extLst>
              <a:ext uri="{FF2B5EF4-FFF2-40B4-BE49-F238E27FC236}">
                <a16:creationId xmlns:a16="http://schemas.microsoft.com/office/drawing/2014/main" id="{D6C569A8-7A24-4E4E-BDD2-1E9935D4227F}"/>
              </a:ext>
            </a:extLst>
          </p:cNvPr>
          <p:cNvSpPr txBox="1"/>
          <p:nvPr userDrawn="1"/>
        </p:nvSpPr>
        <p:spPr>
          <a:xfrm>
            <a:off x="474387" y="989402"/>
            <a:ext cx="11206556" cy="369332"/>
          </a:xfrm>
          <a:prstGeom prst="rect">
            <a:avLst/>
          </a:prstGeom>
          <a:noFill/>
        </p:spPr>
        <p:txBody>
          <a:bodyPr wrap="square" rtlCol="0">
            <a:spAutoFit/>
          </a:bodyPr>
          <a:lstStyle/>
          <a:p>
            <a:r>
              <a:rPr lang="en-US" sz="1800"/>
              <a:t>Use the eyedrop function with this palette to pull colors for Shape Fill, Font, etc.</a:t>
            </a:r>
          </a:p>
        </p:txBody>
      </p:sp>
      <p:sp>
        <p:nvSpPr>
          <p:cNvPr id="3" name="TextBox 2">
            <a:extLst>
              <a:ext uri="{FF2B5EF4-FFF2-40B4-BE49-F238E27FC236}">
                <a16:creationId xmlns:a16="http://schemas.microsoft.com/office/drawing/2014/main" id="{38B51448-79A8-1850-22C2-64F24A8CA34F}"/>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Tree>
    <p:extLst>
      <p:ext uri="{BB962C8B-B14F-4D97-AF65-F5344CB8AC3E}">
        <p14:creationId xmlns:p14="http://schemas.microsoft.com/office/powerpoint/2010/main" val="145819588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1">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5" name="Content Placeholder 1">
            <a:extLst>
              <a:ext uri="{FF2B5EF4-FFF2-40B4-BE49-F238E27FC236}">
                <a16:creationId xmlns:a16="http://schemas.microsoft.com/office/drawing/2014/main" id="{4EBCCA68-408B-290F-1567-8E7106DDC620}"/>
              </a:ext>
            </a:extLst>
          </p:cNvPr>
          <p:cNvSpPr txBox="1">
            <a:spLocks/>
          </p:cNvSpPr>
          <p:nvPr userDrawn="1"/>
        </p:nvSpPr>
        <p:spPr>
          <a:xfrm>
            <a:off x="327189" y="3023101"/>
            <a:ext cx="6288100" cy="384607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chemeClr val="accent3"/>
              </a:buClr>
              <a:buFont typeface="System Font Regular"/>
              <a:buChar char="▸"/>
              <a:tabLst/>
              <a:defRPr sz="24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chemeClr val="accent4"/>
              </a:buClr>
              <a:buFont typeface="System Font Regular"/>
              <a:buChar char="▸"/>
              <a:tabLst/>
              <a:defRPr sz="2000" kern="1200">
                <a:solidFill>
                  <a:schemeClr val="tx1"/>
                </a:solidFill>
                <a:latin typeface="+mn-lt"/>
                <a:ea typeface="+mn-ea"/>
                <a:cs typeface="+mn-cs"/>
              </a:defRPr>
            </a:lvl2pPr>
            <a:lvl3pPr marL="1143000" indent="-342900" algn="l" defTabSz="914400" rtl="0" eaLnBrk="1" latinLnBrk="0" hangingPunct="1">
              <a:lnSpc>
                <a:spcPct val="90000"/>
              </a:lnSpc>
              <a:spcBef>
                <a:spcPts val="500"/>
              </a:spcBef>
              <a:buClr>
                <a:schemeClr val="accent5"/>
              </a:buClr>
              <a:buFont typeface="System Font Regular"/>
              <a:buChar char="▸"/>
              <a:tabLst/>
              <a:defRPr sz="1800" kern="1200">
                <a:solidFill>
                  <a:schemeClr val="tx1"/>
                </a:solidFill>
                <a:latin typeface="+mn-lt"/>
                <a:ea typeface="+mn-ea"/>
                <a:cs typeface="+mn-cs"/>
              </a:defRPr>
            </a:lvl3pPr>
            <a:lvl4pPr marL="1428750" indent="-285750" algn="l" defTabSz="914400" rtl="0" eaLnBrk="1" latinLnBrk="0" hangingPunct="1">
              <a:lnSpc>
                <a:spcPct val="90000"/>
              </a:lnSpc>
              <a:spcBef>
                <a:spcPts val="500"/>
              </a:spcBef>
              <a:buClr>
                <a:schemeClr val="accent6"/>
              </a:buClr>
              <a:buFont typeface="System Font Regular"/>
              <a:buChar char="▸"/>
              <a:tabLst/>
              <a:defRPr sz="1600" kern="1200">
                <a:solidFill>
                  <a:schemeClr val="tx1"/>
                </a:solidFill>
                <a:latin typeface="+mn-lt"/>
                <a:ea typeface="+mn-ea"/>
                <a:cs typeface="+mn-cs"/>
              </a:defRPr>
            </a:lvl4pPr>
            <a:lvl5pPr marL="1716088" indent="-287338" algn="l" defTabSz="914400" rtl="0" eaLnBrk="1" latinLnBrk="0" hangingPunct="1">
              <a:lnSpc>
                <a:spcPct val="90000"/>
              </a:lnSpc>
              <a:spcBef>
                <a:spcPts val="500"/>
              </a:spcBef>
              <a:buClr>
                <a:schemeClr val="tx1"/>
              </a:buClr>
              <a:buFont typeface="System Font Regular"/>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stem Font Regular"/>
              <a:buNone/>
            </a:pPr>
            <a:r>
              <a:rPr lang="en-US" sz="1400" u="sng"/>
              <a:t>Apply New Branded Templates and Adjust Slides Manually</a:t>
            </a:r>
          </a:p>
          <a:p>
            <a:pPr>
              <a:buFont typeface="+mj-lt"/>
              <a:buAutoNum type="arabicPeriod"/>
            </a:pPr>
            <a:r>
              <a:rPr lang="en-US" sz="1400" kern="1200">
                <a:solidFill>
                  <a:schemeClr val="tx1"/>
                </a:solidFill>
                <a:latin typeface="+mn-lt"/>
                <a:ea typeface="+mn-ea"/>
                <a:cs typeface="+mn-cs"/>
              </a:rPr>
              <a:t>For</a:t>
            </a:r>
            <a:r>
              <a:rPr lang="en-US" sz="1400"/>
              <a:t> each slide, click the “Layout” dropdown to the right of “New Slide” in the Home tab and select an appropriate new branded layout (Agenda, Section Header, 1_Title + Content, etc.)</a:t>
            </a:r>
          </a:p>
          <a:p>
            <a:pPr>
              <a:buFont typeface="+mj-lt"/>
              <a:buAutoNum type="arabicPeriod"/>
            </a:pPr>
            <a:r>
              <a:rPr lang="en-US" sz="1400"/>
              <a:t>Select the page number in the bottom right and delete it. (The page number is on the top right of the new branded templates.)</a:t>
            </a:r>
          </a:p>
          <a:p>
            <a:pPr>
              <a:buFont typeface="+mj-lt"/>
              <a:buAutoNum type="arabicPeriod"/>
            </a:pPr>
            <a:r>
              <a:rPr lang="en-US" sz="1400"/>
              <a:t>Other possible manual adjustments</a:t>
            </a:r>
          </a:p>
          <a:p>
            <a:pPr lvl="1">
              <a:buFont typeface="+mj-lt"/>
              <a:buAutoNum type="arabicPeriod"/>
            </a:pPr>
            <a:r>
              <a:rPr lang="en-US" sz="1400"/>
              <a:t>Apply new color branding to graphics or text that may not have converted over correctly</a:t>
            </a:r>
          </a:p>
          <a:p>
            <a:pPr lvl="1">
              <a:buFont typeface="+mj-lt"/>
              <a:buAutoNum type="arabicPeriod"/>
            </a:pPr>
            <a:r>
              <a:rPr lang="en-US" sz="1400"/>
              <a:t>Copy-paste content from free-form text boxes into template text boxes</a:t>
            </a:r>
          </a:p>
          <a:p>
            <a:pPr lvl="1">
              <a:buFont typeface="+mj-lt"/>
              <a:buAutoNum type="arabicPeriod"/>
            </a:pPr>
            <a:r>
              <a:rPr lang="en-US" sz="1400"/>
              <a:t>Adjust sub-title positioning/color</a:t>
            </a:r>
          </a:p>
          <a:p>
            <a:pPr lvl="1">
              <a:buFont typeface="+mj-lt"/>
              <a:buAutoNum type="arabicPeriod"/>
            </a:pPr>
            <a:r>
              <a:rPr lang="en-US" sz="1400"/>
              <a:t>Adjust font types (</a:t>
            </a:r>
            <a:r>
              <a:rPr lang="en-US" sz="1400" b="1">
                <a:latin typeface="Times New Roman" panose="02020603050405020304" pitchFamily="18" charset="0"/>
                <a:cs typeface="Times New Roman" panose="02020603050405020304" pitchFamily="18" charset="0"/>
              </a:rPr>
              <a:t>Times New Roman Bold</a:t>
            </a:r>
            <a:r>
              <a:rPr lang="en-US" sz="1400"/>
              <a:t>, </a:t>
            </a:r>
            <a:r>
              <a:rPr lang="en-US" sz="1400" b="1">
                <a:latin typeface="Arial Narrow" panose="020B0606020202030204" pitchFamily="34" charset="0"/>
              </a:rPr>
              <a:t>ARIAL NARROW BOLD IN ALL CAPS</a:t>
            </a:r>
            <a:r>
              <a:rPr lang="en-US" sz="1400"/>
              <a:t>, Arial font family)</a:t>
            </a:r>
          </a:p>
        </p:txBody>
      </p:sp>
      <p:pic>
        <p:nvPicPr>
          <p:cNvPr id="7" name="Picture 6">
            <a:extLst>
              <a:ext uri="{FF2B5EF4-FFF2-40B4-BE49-F238E27FC236}">
                <a16:creationId xmlns:a16="http://schemas.microsoft.com/office/drawing/2014/main" id="{D9CC3FC6-E7A7-28FA-E747-0870EFD019C4}"/>
              </a:ext>
            </a:extLst>
          </p:cNvPr>
          <p:cNvPicPr>
            <a:picLocks noChangeAspect="1"/>
          </p:cNvPicPr>
          <p:nvPr userDrawn="1"/>
        </p:nvPicPr>
        <p:blipFill>
          <a:blip r:embed="rId4"/>
          <a:stretch>
            <a:fillRect/>
          </a:stretch>
        </p:blipFill>
        <p:spPr>
          <a:xfrm>
            <a:off x="6732146" y="3000816"/>
            <a:ext cx="4284823" cy="3375339"/>
          </a:xfrm>
          <a:prstGeom prst="rect">
            <a:avLst/>
          </a:prstGeom>
        </p:spPr>
      </p:pic>
      <p:pic>
        <p:nvPicPr>
          <p:cNvPr id="8" name="Picture 7">
            <a:extLst>
              <a:ext uri="{FF2B5EF4-FFF2-40B4-BE49-F238E27FC236}">
                <a16:creationId xmlns:a16="http://schemas.microsoft.com/office/drawing/2014/main" id="{3DF0D10A-96CA-4959-4FF3-811DE1AD6666}"/>
              </a:ext>
            </a:extLst>
          </p:cNvPr>
          <p:cNvPicPr>
            <a:picLocks noChangeAspect="1"/>
          </p:cNvPicPr>
          <p:nvPr userDrawn="1"/>
        </p:nvPicPr>
        <p:blipFill rotWithShape="1">
          <a:blip r:embed="rId5"/>
          <a:srcRect l="79367" t="6737" r="17556" b="88117"/>
          <a:stretch/>
        </p:blipFill>
        <p:spPr>
          <a:xfrm>
            <a:off x="7003951" y="1530091"/>
            <a:ext cx="968188" cy="455425"/>
          </a:xfrm>
          <a:prstGeom prst="rect">
            <a:avLst/>
          </a:prstGeom>
        </p:spPr>
      </p:pic>
      <p:cxnSp>
        <p:nvCxnSpPr>
          <p:cNvPr id="10" name="Straight Arrow Connector 9">
            <a:extLst>
              <a:ext uri="{FF2B5EF4-FFF2-40B4-BE49-F238E27FC236}">
                <a16:creationId xmlns:a16="http://schemas.microsoft.com/office/drawing/2014/main" id="{1B4B3B6B-D8CB-E976-EDDE-6997A41D6B63}"/>
              </a:ext>
            </a:extLst>
          </p:cNvPr>
          <p:cNvCxnSpPr/>
          <p:nvPr userDrawn="1"/>
        </p:nvCxnSpPr>
        <p:spPr>
          <a:xfrm flipH="1">
            <a:off x="7972139" y="1904558"/>
            <a:ext cx="347951"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2" y="1051559"/>
            <a:ext cx="10634970" cy="1574790"/>
          </a:xfrm>
          <a:prstGeom prst="rect">
            <a:avLst/>
          </a:prstGeom>
          <a:noFill/>
        </p:spPr>
        <p:txBody>
          <a:bodyPr wrap="square">
            <a:spAutoFit/>
          </a:bodyPr>
          <a:lstStyle/>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Download and save the new DTCC-branded PowerPoint template from the </a:t>
            </a:r>
            <a:r>
              <a:rPr lang="en-US" sz="1400" kern="1200">
                <a:solidFill>
                  <a:schemeClr val="tx1"/>
                </a:solidFill>
                <a:latin typeface="+mn-lt"/>
                <a:ea typeface="+mn-ea"/>
                <a:cs typeface="+mn-cs"/>
                <a:hlinkClick r:id="rId6">
                  <a:extLst>
                    <a:ext uri="{A12FA001-AC4F-418D-AE19-62706E023703}">
                      <ahyp:hlinkClr xmlns:ahyp="http://schemas.microsoft.com/office/drawing/2018/hyperlinkcolor" val="tx"/>
                    </a:ext>
                  </a:extLst>
                </a:hlinkClick>
              </a:rPr>
              <a:t>Brand Resource Center</a:t>
            </a:r>
            <a:endParaRPr lang="en-US" sz="1400" kern="1200">
              <a:solidFill>
                <a:schemeClr val="tx1"/>
              </a:solidFill>
              <a:latin typeface="+mn-lt"/>
              <a:ea typeface="+mn-ea"/>
              <a:cs typeface="+mn-cs"/>
            </a:endParaRP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Open the existing legacy-branded PowerPoint deck</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Design ribbon.  In the Themes group, select the “More” drop down.</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“Browse for Themes…”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Browse to the new DTCC-branded PowerPoint template that you downloaded from the branding site and click Apply.</a:t>
            </a:r>
          </a:p>
        </p:txBody>
      </p:sp>
      <p:sp>
        <p:nvSpPr>
          <p:cNvPr id="22" name="TextBox 21">
            <a:extLst>
              <a:ext uri="{FF2B5EF4-FFF2-40B4-BE49-F238E27FC236}">
                <a16:creationId xmlns:a16="http://schemas.microsoft.com/office/drawing/2014/main" id="{930D7137-DE92-275D-3C18-5C9DC3DA78AC}"/>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339605466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2">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3" y="1051559"/>
            <a:ext cx="7207764" cy="2867452"/>
          </a:xfrm>
          <a:prstGeom prst="rect">
            <a:avLst/>
          </a:prstGeom>
          <a:noFill/>
        </p:spPr>
        <p:txBody>
          <a:bodyPr wrap="square">
            <a:spAutoFit/>
          </a:bodyPr>
          <a:lstStyle/>
          <a:p>
            <a:pPr marL="0" indent="0">
              <a:buNone/>
            </a:pPr>
            <a:r>
              <a:rPr lang="en-US" sz="1400" b="1"/>
              <a:t>Conversion varies and legacy template elements persist.  </a:t>
            </a:r>
            <a:r>
              <a:rPr lang="en-US" sz="1400"/>
              <a:t>Unfortunately, some residual elements of the legacy reporting need to be removed manually.  This includes the blue curved graphic on bottom, the duplicate page number in bottom right of content pages, and other residuals.</a:t>
            </a:r>
          </a:p>
          <a:p>
            <a:pPr marL="0" indent="0">
              <a:buNone/>
            </a:pPr>
            <a:endParaRPr lang="en-US" sz="1400"/>
          </a:p>
          <a:p>
            <a:pPr marL="0" indent="0">
              <a:buNone/>
            </a:pPr>
            <a:r>
              <a:rPr lang="en-US" sz="1400" u="sng"/>
              <a:t>Removal of Blue Curved Graphic</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on the View ribbon.  Click on Slide Master in the Master Views group.</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outdated master slide from which the new branding inherits.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blue curved bottom bar and delete it.  This will remove the bar from all indented slides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Close Master View in the Slide Master ribbon.</a:t>
            </a:r>
          </a:p>
        </p:txBody>
      </p:sp>
      <p:grpSp>
        <p:nvGrpSpPr>
          <p:cNvPr id="2" name="Group 1">
            <a:extLst>
              <a:ext uri="{FF2B5EF4-FFF2-40B4-BE49-F238E27FC236}">
                <a16:creationId xmlns:a16="http://schemas.microsoft.com/office/drawing/2014/main" id="{C6DA412A-C720-D9FB-9191-737AF75DBFA7}"/>
              </a:ext>
            </a:extLst>
          </p:cNvPr>
          <p:cNvGrpSpPr/>
          <p:nvPr userDrawn="1"/>
        </p:nvGrpSpPr>
        <p:grpSpPr>
          <a:xfrm>
            <a:off x="8131873" y="1881407"/>
            <a:ext cx="2038008" cy="4489160"/>
            <a:chOff x="10087763" y="1570015"/>
            <a:chExt cx="3113424" cy="6858000"/>
          </a:xfrm>
        </p:grpSpPr>
        <p:pic>
          <p:nvPicPr>
            <p:cNvPr id="3" name="Picture 2">
              <a:extLst>
                <a:ext uri="{FF2B5EF4-FFF2-40B4-BE49-F238E27FC236}">
                  <a16:creationId xmlns:a16="http://schemas.microsoft.com/office/drawing/2014/main" id="{158EFBD5-63F2-4593-238C-C79DEDEF76CA}"/>
                </a:ext>
              </a:extLst>
            </p:cNvPr>
            <p:cNvPicPr>
              <a:picLocks noChangeAspect="1"/>
            </p:cNvPicPr>
            <p:nvPr/>
          </p:nvPicPr>
          <p:blipFill>
            <a:blip r:embed="rId4"/>
            <a:stretch>
              <a:fillRect/>
            </a:stretch>
          </p:blipFill>
          <p:spPr>
            <a:xfrm>
              <a:off x="10347461" y="1570015"/>
              <a:ext cx="2853726" cy="6858000"/>
            </a:xfrm>
            <a:prstGeom prst="rect">
              <a:avLst/>
            </a:prstGeom>
          </p:spPr>
        </p:pic>
        <p:sp>
          <p:nvSpPr>
            <p:cNvPr id="9" name="Rectangle 8">
              <a:extLst>
                <a:ext uri="{FF2B5EF4-FFF2-40B4-BE49-F238E27FC236}">
                  <a16:creationId xmlns:a16="http://schemas.microsoft.com/office/drawing/2014/main" id="{53145CD1-2068-D612-1B47-2C68724841E9}"/>
                </a:ext>
              </a:extLst>
            </p:cNvPr>
            <p:cNvSpPr/>
            <p:nvPr/>
          </p:nvSpPr>
          <p:spPr>
            <a:xfrm>
              <a:off x="10087763" y="1585102"/>
              <a:ext cx="3087218" cy="2110597"/>
            </a:xfrm>
            <a:prstGeom prst="rect">
              <a:avLst/>
            </a:prstGeom>
            <a:noFill/>
            <a:ln w="38100">
              <a:solidFill>
                <a:srgbClr val="FF7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7BF37D19-20CB-6D96-C3D9-FE6E0863166F}"/>
              </a:ext>
            </a:extLst>
          </p:cNvPr>
          <p:cNvSpPr txBox="1"/>
          <p:nvPr userDrawn="1"/>
        </p:nvSpPr>
        <p:spPr>
          <a:xfrm>
            <a:off x="10592896" y="4123758"/>
            <a:ext cx="1374456" cy="1384995"/>
          </a:xfrm>
          <a:prstGeom prst="rect">
            <a:avLst/>
          </a:prstGeom>
          <a:noFill/>
        </p:spPr>
        <p:txBody>
          <a:bodyPr wrap="square" rtlCol="0">
            <a:spAutoFit/>
          </a:bodyPr>
          <a:lstStyle/>
          <a:p>
            <a:pPr algn="ctr"/>
            <a:r>
              <a:rPr lang="en-US" sz="1400">
                <a:solidFill>
                  <a:srgbClr val="FF7540"/>
                </a:solidFill>
              </a:rPr>
              <a:t>Branded child templates inheriting curved graphic from master slide.</a:t>
            </a:r>
          </a:p>
        </p:txBody>
      </p:sp>
      <p:sp>
        <p:nvSpPr>
          <p:cNvPr id="13" name="Right Brace 12">
            <a:extLst>
              <a:ext uri="{FF2B5EF4-FFF2-40B4-BE49-F238E27FC236}">
                <a16:creationId xmlns:a16="http://schemas.microsoft.com/office/drawing/2014/main" id="{21A2FEDD-5DA3-B208-8750-4093020A36D3}"/>
              </a:ext>
            </a:extLst>
          </p:cNvPr>
          <p:cNvSpPr/>
          <p:nvPr userDrawn="1"/>
        </p:nvSpPr>
        <p:spPr>
          <a:xfrm>
            <a:off x="10234359" y="3304641"/>
            <a:ext cx="358537" cy="30232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A7320F29-FD2B-31CC-7CCB-8A47FA13255D}"/>
              </a:ext>
            </a:extLst>
          </p:cNvPr>
          <p:cNvSpPr txBox="1"/>
          <p:nvPr userDrawn="1"/>
        </p:nvSpPr>
        <p:spPr>
          <a:xfrm>
            <a:off x="7324424" y="3211087"/>
            <a:ext cx="1088048" cy="738664"/>
          </a:xfrm>
          <a:prstGeom prst="rect">
            <a:avLst/>
          </a:prstGeom>
          <a:noFill/>
        </p:spPr>
        <p:txBody>
          <a:bodyPr wrap="square" rtlCol="0">
            <a:spAutoFit/>
          </a:bodyPr>
          <a:lstStyle/>
          <a:p>
            <a:pPr algn="ctr"/>
            <a:r>
              <a:rPr lang="en-US" sz="1400">
                <a:solidFill>
                  <a:srgbClr val="FF7540"/>
                </a:solidFill>
              </a:rPr>
              <a:t>Blue curved graphic</a:t>
            </a:r>
          </a:p>
        </p:txBody>
      </p:sp>
      <p:sp>
        <p:nvSpPr>
          <p:cNvPr id="16" name="Right Brace 15">
            <a:extLst>
              <a:ext uri="{FF2B5EF4-FFF2-40B4-BE49-F238E27FC236}">
                <a16:creationId xmlns:a16="http://schemas.microsoft.com/office/drawing/2014/main" id="{48856F8C-B9BC-B86A-F751-C89B5D14586C}"/>
              </a:ext>
            </a:extLst>
          </p:cNvPr>
          <p:cNvSpPr/>
          <p:nvPr userDrawn="1"/>
        </p:nvSpPr>
        <p:spPr>
          <a:xfrm>
            <a:off x="10214143" y="1823187"/>
            <a:ext cx="358537" cy="13776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58AE926-B9FC-4EF7-45DA-BAF6C5091E51}"/>
              </a:ext>
            </a:extLst>
          </p:cNvPr>
          <p:cNvSpPr txBox="1"/>
          <p:nvPr userDrawn="1"/>
        </p:nvSpPr>
        <p:spPr>
          <a:xfrm>
            <a:off x="10518194" y="1881407"/>
            <a:ext cx="1088048" cy="1384995"/>
          </a:xfrm>
          <a:prstGeom prst="rect">
            <a:avLst/>
          </a:prstGeom>
          <a:noFill/>
        </p:spPr>
        <p:txBody>
          <a:bodyPr wrap="square" rtlCol="0">
            <a:spAutoFit/>
          </a:bodyPr>
          <a:lstStyle/>
          <a:p>
            <a:pPr algn="ctr"/>
            <a:r>
              <a:rPr lang="en-US" sz="1400" b="1" u="sng">
                <a:solidFill>
                  <a:srgbClr val="FF7540"/>
                </a:solidFill>
              </a:rPr>
              <a:t>Master Slide </a:t>
            </a:r>
            <a:r>
              <a:rPr lang="en-US" sz="1400">
                <a:solidFill>
                  <a:srgbClr val="FF7540"/>
                </a:solidFill>
              </a:rPr>
              <a:t>with new branding child templates</a:t>
            </a:r>
          </a:p>
        </p:txBody>
      </p:sp>
      <p:cxnSp>
        <p:nvCxnSpPr>
          <p:cNvPr id="19" name="Straight Arrow Connector 18">
            <a:extLst>
              <a:ext uri="{FF2B5EF4-FFF2-40B4-BE49-F238E27FC236}">
                <a16:creationId xmlns:a16="http://schemas.microsoft.com/office/drawing/2014/main" id="{66E4793E-1B8B-7EC0-C7C1-B0C4A110C856}"/>
              </a:ext>
            </a:extLst>
          </p:cNvPr>
          <p:cNvCxnSpPr>
            <a:cxnSpLocks/>
          </p:cNvCxnSpPr>
          <p:nvPr userDrawn="1"/>
        </p:nvCxnSpPr>
        <p:spPr>
          <a:xfrm flipV="1">
            <a:off x="8140577" y="3146170"/>
            <a:ext cx="888330" cy="286703"/>
          </a:xfrm>
          <a:prstGeom prst="straightConnector1">
            <a:avLst/>
          </a:prstGeom>
          <a:ln w="38100">
            <a:solidFill>
              <a:srgbClr val="FF754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75C008-E324-F945-8E6E-074AAD6FBA35}"/>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107684141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roved Font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5" name="Content Placeholder 4">
            <a:extLst>
              <a:ext uri="{FF2B5EF4-FFF2-40B4-BE49-F238E27FC236}">
                <a16:creationId xmlns:a16="http://schemas.microsoft.com/office/drawing/2014/main" id="{97587013-1DF3-B7EB-143F-E94D768CA8D8}"/>
              </a:ext>
            </a:extLst>
          </p:cNvPr>
          <p:cNvSpPr txBox="1">
            <a:spLocks/>
          </p:cNvSpPr>
          <p:nvPr userDrawn="1"/>
        </p:nvSpPr>
        <p:spPr>
          <a:xfrm>
            <a:off x="355790" y="1226586"/>
            <a:ext cx="8432417" cy="541714"/>
          </a:xfrm>
          <a:prstGeom prst="rect">
            <a:avLst/>
          </a:prstGeom>
        </p:spPr>
        <p:txBody>
          <a:bodyPr vert="horz" lIns="91440" tIns="45720" rIns="91440" bIns="45720" rtlCol="0">
            <a:normAutofit lnSpcReduction="10000"/>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3600" b="1">
                <a:latin typeface="Times New Roman" panose="02020603050405020304" pitchFamily="18" charset="0"/>
                <a:cs typeface="Times New Roman" panose="02020603050405020304" pitchFamily="18" charset="0"/>
              </a:rPr>
              <a:t>Headline Font: Times New Roman Bold </a:t>
            </a:r>
          </a:p>
        </p:txBody>
      </p:sp>
      <p:sp>
        <p:nvSpPr>
          <p:cNvPr id="7" name="Content Placeholder 4">
            <a:extLst>
              <a:ext uri="{FF2B5EF4-FFF2-40B4-BE49-F238E27FC236}">
                <a16:creationId xmlns:a16="http://schemas.microsoft.com/office/drawing/2014/main" id="{D5963BFA-83DB-82EC-3FB7-D4CD58391D9B}"/>
              </a:ext>
            </a:extLst>
          </p:cNvPr>
          <p:cNvSpPr txBox="1">
            <a:spLocks/>
          </p:cNvSpPr>
          <p:nvPr userDrawn="1"/>
        </p:nvSpPr>
        <p:spPr>
          <a:xfrm>
            <a:off x="355791" y="1996213"/>
            <a:ext cx="8788209" cy="704730"/>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200" b="1" cap="all">
                <a:latin typeface="Arial Narrow" panose="020B0604020202020204" pitchFamily="34" charset="0"/>
                <a:cs typeface="Arial Narrow" panose="020B0604020202020204" pitchFamily="34" charset="0"/>
              </a:rPr>
              <a:t>SUBHEAD FONT &amp; Slide title font: Arial narrow bold (All Caps)</a:t>
            </a:r>
          </a:p>
        </p:txBody>
      </p:sp>
      <p:sp>
        <p:nvSpPr>
          <p:cNvPr id="8" name="Content Placeholder 4">
            <a:extLst>
              <a:ext uri="{FF2B5EF4-FFF2-40B4-BE49-F238E27FC236}">
                <a16:creationId xmlns:a16="http://schemas.microsoft.com/office/drawing/2014/main" id="{5F451999-FAA8-701E-9235-A2EEEE1E7EAD}"/>
              </a:ext>
            </a:extLst>
          </p:cNvPr>
          <p:cNvSpPr txBox="1">
            <a:spLocks/>
          </p:cNvSpPr>
          <p:nvPr userDrawn="1"/>
        </p:nvSpPr>
        <p:spPr>
          <a:xfrm>
            <a:off x="355791" y="2700943"/>
            <a:ext cx="8432417" cy="54171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000">
                <a:latin typeface="Arial" panose="020B0604020202020204" pitchFamily="34" charset="0"/>
                <a:cs typeface="Arial" panose="020B0604020202020204" pitchFamily="34" charset="0"/>
              </a:rPr>
              <a:t>Body Copy Font: Arial Regular</a:t>
            </a:r>
          </a:p>
        </p:txBody>
      </p:sp>
      <p:sp>
        <p:nvSpPr>
          <p:cNvPr id="20" name="TextBox 19">
            <a:extLst>
              <a:ext uri="{FF2B5EF4-FFF2-40B4-BE49-F238E27FC236}">
                <a16:creationId xmlns:a16="http://schemas.microsoft.com/office/drawing/2014/main" id="{E54D9A05-4F12-8283-AD69-87DA0F64A010}"/>
              </a:ext>
            </a:extLst>
          </p:cNvPr>
          <p:cNvSpPr txBox="1"/>
          <p:nvPr userDrawn="1"/>
        </p:nvSpPr>
        <p:spPr>
          <a:xfrm>
            <a:off x="474388" y="275998"/>
            <a:ext cx="2922595"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APPROVED FONTS</a:t>
            </a:r>
          </a:p>
        </p:txBody>
      </p:sp>
    </p:spTree>
    <p:extLst>
      <p:ext uri="{BB962C8B-B14F-4D97-AF65-F5344CB8AC3E}">
        <p14:creationId xmlns:p14="http://schemas.microsoft.com/office/powerpoint/2010/main" val="395456401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Guideline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9" name="TextBox 8">
            <a:extLst>
              <a:ext uri="{FF2B5EF4-FFF2-40B4-BE49-F238E27FC236}">
                <a16:creationId xmlns:a16="http://schemas.microsoft.com/office/drawing/2014/main" id="{BF3C2F04-95DD-2B2A-70C1-82A59C205E5C}"/>
              </a:ext>
            </a:extLst>
          </p:cNvPr>
          <p:cNvSpPr txBox="1"/>
          <p:nvPr userDrawn="1"/>
        </p:nvSpPr>
        <p:spPr>
          <a:xfrm>
            <a:off x="355792" y="1308164"/>
            <a:ext cx="11325152" cy="3129062"/>
          </a:xfrm>
          <a:prstGeom prst="rect">
            <a:avLst/>
          </a:prstGeom>
          <a:noFill/>
        </p:spPr>
        <p:txBody>
          <a:bodyPr wrap="square">
            <a:spAutoFit/>
          </a:bodyPr>
          <a:lstStyle/>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These icons have been provided to enable you to easily add on-brand visualizations to your PowerPoint presentations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Simply copy (Ctrl +C) your desired icon from the following two slides and paste (Ctrl +V) into your presentation</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To resize the icon, right click and go to “size and position”, or drag a corner of the icon (not the sides) to avoid distorting the image</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Please do not recolor these icons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Only place icons on hunter green or cream shapes to ensure all of the icon colors remain visible</a:t>
            </a:r>
          </a:p>
        </p:txBody>
      </p:sp>
      <p:sp>
        <p:nvSpPr>
          <p:cNvPr id="11" name="TextBox 10">
            <a:extLst>
              <a:ext uri="{FF2B5EF4-FFF2-40B4-BE49-F238E27FC236}">
                <a16:creationId xmlns:a16="http://schemas.microsoft.com/office/drawing/2014/main" id="{E6CD39C1-8BF4-FA42-C68E-D6AFA29AF255}"/>
              </a:ext>
            </a:extLst>
          </p:cNvPr>
          <p:cNvSpPr txBox="1"/>
          <p:nvPr userDrawn="1"/>
        </p:nvSpPr>
        <p:spPr>
          <a:xfrm>
            <a:off x="474388" y="275998"/>
            <a:ext cx="2807179"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ICON GUIDELINES</a:t>
            </a:r>
          </a:p>
        </p:txBody>
      </p:sp>
    </p:spTree>
    <p:extLst>
      <p:ext uri="{BB962C8B-B14F-4D97-AF65-F5344CB8AC3E}">
        <p14:creationId xmlns:p14="http://schemas.microsoft.com/office/powerpoint/2010/main" val="360784914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5" name="Graphic 44">
            <a:extLst>
              <a:ext uri="{FF2B5EF4-FFF2-40B4-BE49-F238E27FC236}">
                <a16:creationId xmlns:a16="http://schemas.microsoft.com/office/drawing/2014/main" id="{82A0D63D-E7B6-63E6-2007-06E31599DD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015" b="8631"/>
          <a:stretch/>
        </p:blipFill>
        <p:spPr>
          <a:xfrm>
            <a:off x="5040260" y="91440"/>
            <a:ext cx="7151740" cy="6766560"/>
          </a:xfrm>
          <a:prstGeom prst="rect">
            <a:avLst/>
          </a:prstGeom>
        </p:spPr>
      </p:pic>
      <p:pic>
        <p:nvPicPr>
          <p:cNvPr id="47" name="Graphic 46">
            <a:extLst>
              <a:ext uri="{FF2B5EF4-FFF2-40B4-BE49-F238E27FC236}">
                <a16:creationId xmlns:a16="http://schemas.microsoft.com/office/drawing/2014/main" id="{7255B82A-1D65-1317-F6C0-929A005301E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9521" t="-856" r="-39521" b="50217"/>
          <a:stretch/>
        </p:blipFill>
        <p:spPr>
          <a:xfrm>
            <a:off x="0" y="5486400"/>
            <a:ext cx="5033987" cy="1371600"/>
          </a:xfrm>
          <a:prstGeom prst="rect">
            <a:avLst/>
          </a:prstGeom>
        </p:spPr>
      </p:pic>
      <p:sp>
        <p:nvSpPr>
          <p:cNvPr id="4" name="Right Triangle 3">
            <a:extLst>
              <a:ext uri="{FF2B5EF4-FFF2-40B4-BE49-F238E27FC236}">
                <a16:creationId xmlns:a16="http://schemas.microsoft.com/office/drawing/2014/main" id="{CF2E1233-3223-14F7-B0FB-3CF5E6BB008F}"/>
              </a:ext>
            </a:extLst>
          </p:cNvPr>
          <p:cNvSpPr/>
          <p:nvPr userDrawn="1"/>
        </p:nvSpPr>
        <p:spPr>
          <a:xfrm rot="5400000">
            <a:off x="-64619" y="64487"/>
            <a:ext cx="2992752" cy="2863519"/>
          </a:xfrm>
          <a:prstGeom prst="rtTriangle">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a:extLst>
              <a:ext uri="{FF2B5EF4-FFF2-40B4-BE49-F238E27FC236}">
                <a16:creationId xmlns:a16="http://schemas.microsoft.com/office/drawing/2014/main" id="{B330C9CA-0660-58FE-2D69-E0754BF20AFC}"/>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4863" b="-4580"/>
          <a:stretch/>
        </p:blipFill>
        <p:spPr>
          <a:xfrm>
            <a:off x="7524494" y="0"/>
            <a:ext cx="2650784" cy="2011680"/>
          </a:xfrm>
          <a:prstGeom prst="rect">
            <a:avLst/>
          </a:prstGeom>
        </p:spPr>
      </p:pic>
      <p:sp>
        <p:nvSpPr>
          <p:cNvPr id="10" name="Text Placeholder 9">
            <a:extLst>
              <a:ext uri="{FF2B5EF4-FFF2-40B4-BE49-F238E27FC236}">
                <a16:creationId xmlns:a16="http://schemas.microsoft.com/office/drawing/2014/main" id="{1D975A23-10D9-5194-88B0-C621A0CCF020}"/>
              </a:ext>
            </a:extLst>
          </p:cNvPr>
          <p:cNvSpPr>
            <a:spLocks noGrp="1"/>
          </p:cNvSpPr>
          <p:nvPr>
            <p:ph type="body" sz="quarter" idx="11" hasCustomPrompt="1"/>
          </p:nvPr>
        </p:nvSpPr>
        <p:spPr>
          <a:xfrm>
            <a:off x="5842479" y="2255520"/>
            <a:ext cx="5038725" cy="2824480"/>
          </a:xfrm>
        </p:spPr>
        <p:txBody>
          <a:bodyPr anchor="ctr">
            <a:noAutofit/>
          </a:bodyPr>
          <a:lstStyle>
            <a:lvl1pPr>
              <a:buFont typeface="+mj-lt"/>
              <a:buAutoNum type="arabicPeriod"/>
              <a:defRPr b="1">
                <a:latin typeface="+mj-lt"/>
              </a:defRPr>
            </a:lvl1pPr>
            <a:lvl2pPr marL="914400" indent="-457200">
              <a:buFont typeface="+mj-lt"/>
              <a:buAutoNum type="arabicPeriod"/>
              <a:defRPr/>
            </a:lvl2pPr>
            <a:lvl3pPr>
              <a:buFont typeface="+mj-lt"/>
              <a:buAutoNum type="arabicPeriod"/>
              <a:defRPr/>
            </a:lvl3pPr>
            <a:lvl4pPr marL="1543050" indent="-342900">
              <a:buFont typeface="+mj-lt"/>
              <a:buAutoNum type="arabicPeriod"/>
              <a:defRPr/>
            </a:lvl4pPr>
            <a:lvl5pPr marL="1828800" indent="-342900">
              <a:buFont typeface="+mj-lt"/>
              <a:buAutoNum type="arabicPeriod"/>
              <a:defRPr/>
            </a:lvl5pPr>
          </a:lstStyle>
          <a:p>
            <a:pPr lvl="0"/>
            <a:r>
              <a:rPr lang="en-US"/>
              <a:t>Click to add agenda items</a:t>
            </a:r>
          </a:p>
          <a:p>
            <a:pPr lvl="0"/>
            <a:endParaRPr lang="en-US"/>
          </a:p>
        </p:txBody>
      </p:sp>
    </p:spTree>
    <p:extLst>
      <p:ext uri="{BB962C8B-B14F-4D97-AF65-F5344CB8AC3E}">
        <p14:creationId xmlns:p14="http://schemas.microsoft.com/office/powerpoint/2010/main" val="318403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81D3AF1-85C6-6F23-FD03-F180CEC1017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 t="3738" r="-704" b="-1815"/>
          <a:stretch/>
        </p:blipFill>
        <p:spPr>
          <a:xfrm>
            <a:off x="6570388" y="9161"/>
            <a:ext cx="5621612" cy="5212080"/>
          </a:xfrm>
          <a:prstGeom prst="rect">
            <a:avLst/>
          </a:prstGeom>
        </p:spPr>
      </p:pic>
      <p:pic>
        <p:nvPicPr>
          <p:cNvPr id="6" name="Graphic 5">
            <a:extLst>
              <a:ext uri="{FF2B5EF4-FFF2-40B4-BE49-F238E27FC236}">
                <a16:creationId xmlns:a16="http://schemas.microsoft.com/office/drawing/2014/main" id="{7E925DAF-753D-932B-671E-91AA2A582D9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6097" y="2468984"/>
            <a:ext cx="8176731" cy="4399553"/>
          </a:xfrm>
          <a:prstGeom prst="rect">
            <a:avLst/>
          </a:prstGeom>
        </p:spPr>
      </p:pic>
      <p:pic>
        <p:nvPicPr>
          <p:cNvPr id="23" name="Graphic 22">
            <a:extLst>
              <a:ext uri="{FF2B5EF4-FFF2-40B4-BE49-F238E27FC236}">
                <a16:creationId xmlns:a16="http://schemas.microsoft.com/office/drawing/2014/main" id="{1F19BF71-2F9A-E4E1-28B6-137EDF65D00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0521" b="-2974"/>
          <a:stretch/>
        </p:blipFill>
        <p:spPr>
          <a:xfrm>
            <a:off x="2251051" y="0"/>
            <a:ext cx="3844949" cy="2286000"/>
          </a:xfrm>
          <a:prstGeom prst="rect">
            <a:avLst/>
          </a:prstGeom>
        </p:spPr>
      </p:pic>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398126" y="2520320"/>
            <a:ext cx="6737616" cy="2196057"/>
          </a:xfrm>
        </p:spPr>
        <p:txBody>
          <a:bodyPr anchor="t" anchorCtr="0">
            <a:noAutofit/>
          </a:bodyPr>
          <a:lstStyle>
            <a:lvl1pPr algn="l">
              <a:defRPr sz="6000" b="1"/>
            </a:lvl1pPr>
          </a:lstStyle>
          <a:p>
            <a:r>
              <a:rPr lang="en-US"/>
              <a:t>Click to Edit Section Title</a:t>
            </a:r>
          </a:p>
        </p:txBody>
      </p:sp>
      <p:cxnSp>
        <p:nvCxnSpPr>
          <p:cNvPr id="3" name="Straight Connector 2">
            <a:extLst>
              <a:ext uri="{FF2B5EF4-FFF2-40B4-BE49-F238E27FC236}">
                <a16:creationId xmlns:a16="http://schemas.microsoft.com/office/drawing/2014/main" id="{18C829A7-1F60-880A-A785-FAFA4E3A6CAC}"/>
              </a:ext>
            </a:extLst>
          </p:cNvPr>
          <p:cNvCxnSpPr>
            <a:cxnSpLocks/>
            <a:endCxn id="6" idx="0"/>
          </p:cNvCxnSpPr>
          <p:nvPr userDrawn="1"/>
        </p:nvCxnSpPr>
        <p:spPr>
          <a:xfrm flipV="1">
            <a:off x="474388" y="2468984"/>
            <a:ext cx="4670075" cy="7569"/>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59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 Content">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F119B414-7B2D-DDE5-326D-DB3B5265FE8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sp>
        <p:nvSpPr>
          <p:cNvPr id="7" name="Right Triangle 6">
            <a:extLst>
              <a:ext uri="{FF2B5EF4-FFF2-40B4-BE49-F238E27FC236}">
                <a16:creationId xmlns:a16="http://schemas.microsoft.com/office/drawing/2014/main" id="{D2E5E5D0-37AB-51B4-E897-2244726D4E46}"/>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DC37F22-8658-9585-1F48-C3887552B06A}"/>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E880D50B-300D-C82D-DEC8-B9670FBF1A4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A37A91CF-ECED-17BD-3CA4-59ABE038AE8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Footer Placeholder 4">
            <a:extLst>
              <a:ext uri="{FF2B5EF4-FFF2-40B4-BE49-F238E27FC236}">
                <a16:creationId xmlns:a16="http://schemas.microsoft.com/office/drawing/2014/main" id="{95184395-5D7E-84E7-4DE6-35303E49562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5547008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Content">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3ED6B1BD-5096-F286-0911-91BAE6271FCF}"/>
              </a:ext>
            </a:extLst>
          </p:cNvPr>
          <p:cNvSpPr>
            <a:spLocks noChangeAspect="1"/>
          </p:cNvSpPr>
          <p:nvPr userDrawn="1"/>
        </p:nvSpPr>
        <p:spPr>
          <a:xfrm rot="16200000">
            <a:off x="10333714"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475BBFA-8DE1-74A6-2156-6B4AE52DE7E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8">
            <a:extLst>
              <a:ext uri="{FF2B5EF4-FFF2-40B4-BE49-F238E27FC236}">
                <a16:creationId xmlns:a16="http://schemas.microsoft.com/office/drawing/2014/main" id="{C88496AF-76FF-F0C2-5DCE-9BCC42643E93}"/>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Title 1">
            <a:extLst>
              <a:ext uri="{FF2B5EF4-FFF2-40B4-BE49-F238E27FC236}">
                <a16:creationId xmlns:a16="http://schemas.microsoft.com/office/drawing/2014/main" id="{4DC14F45-5433-90C0-F597-B5D196451F3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7" name="Content Placeholder 2">
            <a:extLst>
              <a:ext uri="{FF2B5EF4-FFF2-40B4-BE49-F238E27FC236}">
                <a16:creationId xmlns:a16="http://schemas.microsoft.com/office/drawing/2014/main" id="{4B3629D6-029D-7E05-C6D4-37CFD8FB60E6}"/>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1CA9FDEE-251A-D835-F577-434D8AE9D1D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pic>
        <p:nvPicPr>
          <p:cNvPr id="12" name="Graphic 11">
            <a:extLst>
              <a:ext uri="{FF2B5EF4-FFF2-40B4-BE49-F238E27FC236}">
                <a16:creationId xmlns:a16="http://schemas.microsoft.com/office/drawing/2014/main" id="{7D2F2684-4F12-8BF2-4B74-5341774C426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4" name="Footer Placeholder 3">
            <a:extLst>
              <a:ext uri="{FF2B5EF4-FFF2-40B4-BE49-F238E27FC236}">
                <a16:creationId xmlns:a16="http://schemas.microsoft.com/office/drawing/2014/main" id="{BFCA5AA6-3800-CAE2-E97A-932FCB9F583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298288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cxnSp>
        <p:nvCxnSpPr>
          <p:cNvPr id="3" name="Straight Connector 2">
            <a:extLst>
              <a:ext uri="{FF2B5EF4-FFF2-40B4-BE49-F238E27FC236}">
                <a16:creationId xmlns:a16="http://schemas.microsoft.com/office/drawing/2014/main" id="{46DA188E-0B19-7BB7-CBA9-09F6C5B02B12}"/>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D5FE9DF-B35C-9923-B040-CC36DC4974A9}"/>
              </a:ext>
            </a:extLst>
          </p:cNvPr>
          <p:cNvSpPr>
            <a:spLocks noGrp="1"/>
          </p:cNvSpPr>
          <p:nvPr>
            <p:ph type="ctrTitle" hasCustomPrompt="1"/>
          </p:nvPr>
        </p:nvSpPr>
        <p:spPr>
          <a:xfrm>
            <a:off x="474388"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Content Placeholder 2">
            <a:extLst>
              <a:ext uri="{FF2B5EF4-FFF2-40B4-BE49-F238E27FC236}">
                <a16:creationId xmlns:a16="http://schemas.microsoft.com/office/drawing/2014/main" id="{C6EB5BE5-FC44-B965-F5BD-1AE540679BC1}"/>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288319E3-97B8-0E6B-18D5-418DCF167476}"/>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0887685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2 Content">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366120D7-541D-9BF6-94D3-176B0F8EB0DB}"/>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1308" y="1598577"/>
            <a:ext cx="5181600"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89E77717-D12B-50E5-A8AD-A52DE33D75EE}"/>
              </a:ext>
            </a:extLst>
          </p:cNvPr>
          <p:cNvSpPr>
            <a:spLocks noGrp="1"/>
          </p:cNvSpPr>
          <p:nvPr>
            <p:ph sz="half" idx="2"/>
          </p:nvPr>
        </p:nvSpPr>
        <p:spPr>
          <a:xfrm>
            <a:off x="6172200" y="1598577"/>
            <a:ext cx="5181600" cy="4159486"/>
          </a:xfrm>
        </p:spPr>
        <p:txBody>
          <a:bodyPr>
            <a:noAutofit/>
          </a:bodyPr>
          <a:lstStyle>
            <a:lvl1pPr>
              <a:defRPr sz="1800"/>
            </a:lvl1pPr>
            <a:lvl2pPr>
              <a:defRPr sz="1600"/>
            </a:lvl2pPr>
            <a:lvl3pPr marL="1143000" indent="-342900">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CA61615D-3CAF-9811-9E21-EE1F71B1B0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pic>
        <p:nvPicPr>
          <p:cNvPr id="4" name="Graphic 3">
            <a:extLst>
              <a:ext uri="{FF2B5EF4-FFF2-40B4-BE49-F238E27FC236}">
                <a16:creationId xmlns:a16="http://schemas.microsoft.com/office/drawing/2014/main" id="{5CE71EC0-FC6D-4741-6CAF-0537E0EBF3E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10" name="Slide Number Placeholder 8">
            <a:extLst>
              <a:ext uri="{FF2B5EF4-FFF2-40B4-BE49-F238E27FC236}">
                <a16:creationId xmlns:a16="http://schemas.microsoft.com/office/drawing/2014/main" id="{A4C6A42B-6F19-C852-E407-30A11301AED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2AD4906A-A95E-9744-5971-8A0040F5CA55}"/>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2" name="Footer Placeholder 1">
            <a:extLst>
              <a:ext uri="{FF2B5EF4-FFF2-40B4-BE49-F238E27FC236}">
                <a16:creationId xmlns:a16="http://schemas.microsoft.com/office/drawing/2014/main" id="{3C5EDE4F-76D7-C9B6-1EB4-BA8A491FB887}"/>
              </a:ext>
            </a:extLst>
          </p:cNvPr>
          <p:cNvSpPr>
            <a:spLocks noGrp="1"/>
          </p:cNvSpPr>
          <p:nvPr>
            <p:ph type="ftr" sz="quarter" idx="16"/>
          </p:nvPr>
        </p:nvSpPr>
        <p:spPr/>
        <p:txBody>
          <a:bodyPr/>
          <a:lstStyle/>
          <a:p>
            <a:r>
              <a:rPr lang="en-US"/>
              <a:t>Optional Placeholder Footer Text - Remove If Not Needed</a:t>
            </a:r>
          </a:p>
        </p:txBody>
      </p:sp>
    </p:spTree>
    <p:extLst>
      <p:ext uri="{BB962C8B-B14F-4D97-AF65-F5344CB8AC3E}">
        <p14:creationId xmlns:p14="http://schemas.microsoft.com/office/powerpoint/2010/main" val="371055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Image Righ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15842C4-5E14-26F7-0807-006EAFB8D64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6594" y="1598577"/>
            <a:ext cx="5181600" cy="4159486"/>
          </a:xfrm>
        </p:spPr>
        <p:txBody>
          <a:bodyPr>
            <a:noAutofit/>
          </a:bodyPr>
          <a:lstStyle>
            <a:lvl1pPr marL="292100" indent="-292100">
              <a:tabLst/>
              <a:defRPr sz="1800"/>
            </a:lvl1pPr>
            <a:lvl2pPr marL="800100" indent="-342900">
              <a:tabLst/>
              <a:defRPr sz="1600"/>
            </a:lvl2pPr>
            <a:lvl3pPr marL="1095375" indent="-295275">
              <a:tabLst/>
              <a:defRPr sz="1400"/>
            </a:lvl3pPr>
            <a:lvl4pPr marL="1428750" indent="-285750">
              <a:tabLst/>
              <a:defRPr sz="1200"/>
            </a:lvl4pPr>
            <a:lvl5pPr marL="1716088" indent="-287338">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24CEF619-F8A1-11EE-4D2D-7872A3C2FD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92103197-E916-4D35-AE11-06DDBDF98F62}"/>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Picture Placeholder 12">
            <a:extLst>
              <a:ext uri="{FF2B5EF4-FFF2-40B4-BE49-F238E27FC236}">
                <a16:creationId xmlns:a16="http://schemas.microsoft.com/office/drawing/2014/main" id="{5C9702C3-64C4-EA99-20DF-C1CDBB798811}"/>
              </a:ext>
            </a:extLst>
          </p:cNvPr>
          <p:cNvSpPr>
            <a:spLocks noGrp="1"/>
          </p:cNvSpPr>
          <p:nvPr>
            <p:ph type="pic" sz="quarter" idx="16"/>
          </p:nvPr>
        </p:nvSpPr>
        <p:spPr>
          <a:xfrm>
            <a:off x="6571785" y="1264568"/>
            <a:ext cx="4418977" cy="4513653"/>
          </a:xfrm>
        </p:spPr>
        <p:txBody>
          <a:bodyPr anchor="t" anchorCtr="0">
            <a:normAutofit/>
          </a:bodyPr>
          <a:lstStyle>
            <a:lvl1pPr marL="0" indent="0" algn="l">
              <a:buNone/>
              <a:defRPr sz="1800"/>
            </a:lvl1pPr>
          </a:lstStyle>
          <a:p>
            <a:r>
              <a:rPr lang="en-US"/>
              <a:t>Click icon to add picture</a:t>
            </a:r>
          </a:p>
        </p:txBody>
      </p:sp>
      <p:pic>
        <p:nvPicPr>
          <p:cNvPr id="5" name="Graphic 4">
            <a:extLst>
              <a:ext uri="{FF2B5EF4-FFF2-40B4-BE49-F238E27FC236}">
                <a16:creationId xmlns:a16="http://schemas.microsoft.com/office/drawing/2014/main" id="{C44DBD92-D361-7C6D-7A20-6AB84C689C4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7" name="Title 1">
            <a:extLst>
              <a:ext uri="{FF2B5EF4-FFF2-40B4-BE49-F238E27FC236}">
                <a16:creationId xmlns:a16="http://schemas.microsoft.com/office/drawing/2014/main" id="{C6DBDF4A-57B9-6EFB-68A1-8C870FCC44D1}"/>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0CEE5EC3-455F-947A-7C70-C30660661165}"/>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363913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Image Lef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9F2E3EE-612E-3C53-A4E4-463D76BA5AB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27D9A094-E899-CC36-697E-34232917833C}"/>
              </a:ext>
            </a:extLst>
          </p:cNvPr>
          <p:cNvSpPr>
            <a:spLocks noGrp="1"/>
          </p:cNvSpPr>
          <p:nvPr>
            <p:ph type="pic" sz="quarter" idx="16"/>
          </p:nvPr>
        </p:nvSpPr>
        <p:spPr>
          <a:xfrm>
            <a:off x="689288" y="1244410"/>
            <a:ext cx="4418977" cy="4513653"/>
          </a:xfrm>
        </p:spPr>
        <p:txBody>
          <a:bodyPr anchor="t" anchorCtr="0">
            <a:normAutofit/>
          </a:bodyPr>
          <a:lstStyle>
            <a:lvl1pPr marL="0" indent="0" algn="l">
              <a:buNone/>
              <a:defRPr sz="1800"/>
            </a:lvl1pPr>
          </a:lstStyle>
          <a:p>
            <a:r>
              <a:rPr lang="en-US"/>
              <a:t>Click icon to add picture</a:t>
            </a:r>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5507667" y="1244411"/>
            <a:ext cx="5966381" cy="4513652"/>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7183CDCF-F796-D703-5467-A801C8551B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7DDBDDAB-09E8-8651-8252-0C01C0FEAB9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itle 1">
            <a:extLst>
              <a:ext uri="{FF2B5EF4-FFF2-40B4-BE49-F238E27FC236}">
                <a16:creationId xmlns:a16="http://schemas.microsoft.com/office/drawing/2014/main" id="{113BBC05-DEE5-4E44-AB15-617A52B6A366}"/>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7F78BC88-6D06-C46A-9A0F-8D91F19A622A}"/>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126349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37B8F-CD32-5A94-3369-FD8BFF128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ED03A9-CF28-A2F6-510A-4F7970B56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6E6B779-456F-233D-117D-50718EB0B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Optional Placeholder Footer Text - Remove If Not Needed</a:t>
            </a:r>
          </a:p>
        </p:txBody>
      </p:sp>
      <p:sp>
        <p:nvSpPr>
          <p:cNvPr id="6" name="TextBox 5">
            <a:extLst>
              <a:ext uri="{FF2B5EF4-FFF2-40B4-BE49-F238E27FC236}">
                <a16:creationId xmlns:a16="http://schemas.microsoft.com/office/drawing/2014/main" id="{62BD18F5-6EA9-4826-374D-95A033B4A57D}"/>
              </a:ext>
            </a:extLst>
          </p:cNvPr>
          <p:cNvSpPr txBox="1"/>
          <p:nvPr userDrawn="1">
            <p:extLst>
              <p:ext uri="{1162E1C5-73C7-4A58-AE30-91384D911F3F}">
                <p184:classification xmlns:p184="http://schemas.microsoft.com/office/powerpoint/2018/4/main" val="ftr"/>
              </p:ext>
            </p:extLst>
          </p:nvPr>
        </p:nvSpPr>
        <p:spPr>
          <a:xfrm>
            <a:off x="190500" y="6515100"/>
            <a:ext cx="1212850" cy="152400"/>
          </a:xfrm>
          <a:prstGeom prst="rect">
            <a:avLst/>
          </a:prstGeom>
        </p:spPr>
        <p:txBody>
          <a:bodyPr horzOverflow="overflow" lIns="0" tIns="0" rIns="0" bIns="0">
            <a:spAutoFit/>
          </a:bodyPr>
          <a:lstStyle/>
          <a:p>
            <a:pPr algn="l"/>
            <a:r>
              <a:rPr lang="en-US" sz="1000">
                <a:solidFill>
                  <a:srgbClr val="737373"/>
                </a:solidFill>
                <a:latin typeface="Arial" panose="020B0604020202020204" pitchFamily="34" charset="0"/>
                <a:cs typeface="Arial" panose="020B0604020202020204" pitchFamily="34" charset="0"/>
              </a:rPr>
              <a:t>DTCC Public (White)</a:t>
            </a:r>
          </a:p>
        </p:txBody>
      </p:sp>
    </p:spTree>
    <p:extLst>
      <p:ext uri="{BB962C8B-B14F-4D97-AF65-F5344CB8AC3E}">
        <p14:creationId xmlns:p14="http://schemas.microsoft.com/office/powerpoint/2010/main" val="2629108606"/>
      </p:ext>
    </p:extLst>
  </p:cSld>
  <p:clrMap bg1="lt1" tx1="dk1" bg2="lt2" tx2="dk2" accent1="accent1" accent2="accent2" accent3="accent3" accent4="accent4" accent5="accent5" accent6="accent6" hlink="hlink" folHlink="folHlink"/>
  <p:sldLayoutIdLst>
    <p:sldLayoutId id="2147483670" r:id="rId1"/>
    <p:sldLayoutId id="2147483661" r:id="rId2"/>
    <p:sldLayoutId id="2147483662" r:id="rId3"/>
    <p:sldLayoutId id="2147483664" r:id="rId4"/>
    <p:sldLayoutId id="2147483663" r:id="rId5"/>
    <p:sldLayoutId id="2147483671" r:id="rId6"/>
    <p:sldLayoutId id="2147483666" r:id="rId7"/>
    <p:sldLayoutId id="2147483665" r:id="rId8"/>
    <p:sldLayoutId id="2147483667" r:id="rId9"/>
    <p:sldLayoutId id="2147483655" r:id="rId10"/>
    <p:sldLayoutId id="2147483672" r:id="rId11"/>
    <p:sldLayoutId id="2147483669" r:id="rId12"/>
    <p:sldLayoutId id="2147483660" r:id="rId13"/>
    <p:sldLayoutId id="2147483673" r:id="rId14"/>
    <p:sldLayoutId id="2147483675" r:id="rId15"/>
    <p:sldLayoutId id="2147483676" r:id="rId16"/>
    <p:sldLayoutId id="2147483677" r:id="rId17"/>
    <p:sldLayoutId id="2147483678" r:id="rId18"/>
  </p:sldLayoutIdLst>
  <p:hf sldNum="0" hdr="0" dt="0"/>
  <p:txStyles>
    <p:title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p:titleStyle>
    <p:body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A7F52B0-E8B4-75E6-7A76-2034F0446157}"/>
              </a:ext>
            </a:extLst>
          </p:cNvPr>
          <p:cNvSpPr txBox="1"/>
          <p:nvPr/>
        </p:nvSpPr>
        <p:spPr>
          <a:xfrm>
            <a:off x="454668" y="5514161"/>
            <a:ext cx="1093548"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PRESENTER:</a:t>
            </a:r>
          </a:p>
        </p:txBody>
      </p:sp>
      <p:sp>
        <p:nvSpPr>
          <p:cNvPr id="23" name="TextBox 22">
            <a:extLst>
              <a:ext uri="{FF2B5EF4-FFF2-40B4-BE49-F238E27FC236}">
                <a16:creationId xmlns:a16="http://schemas.microsoft.com/office/drawing/2014/main" id="{28BF3A29-82F0-1DD0-8BC3-AE9589A1657B}"/>
              </a:ext>
            </a:extLst>
          </p:cNvPr>
          <p:cNvSpPr txBox="1"/>
          <p:nvPr/>
        </p:nvSpPr>
        <p:spPr>
          <a:xfrm>
            <a:off x="448174" y="5715151"/>
            <a:ext cx="584979"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DATE:</a:t>
            </a:r>
          </a:p>
        </p:txBody>
      </p:sp>
      <p:sp>
        <p:nvSpPr>
          <p:cNvPr id="24" name="TextBox 23">
            <a:extLst>
              <a:ext uri="{FF2B5EF4-FFF2-40B4-BE49-F238E27FC236}">
                <a16:creationId xmlns:a16="http://schemas.microsoft.com/office/drawing/2014/main" id="{F756B03A-3E3C-2E6D-87AE-70667D8345EE}"/>
              </a:ext>
            </a:extLst>
          </p:cNvPr>
          <p:cNvSpPr txBox="1"/>
          <p:nvPr/>
        </p:nvSpPr>
        <p:spPr>
          <a:xfrm>
            <a:off x="454668" y="5918916"/>
            <a:ext cx="1093548"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DEPARTMENT:</a:t>
            </a:r>
          </a:p>
        </p:txBody>
      </p:sp>
      <p:sp>
        <p:nvSpPr>
          <p:cNvPr id="2" name="Title 1">
            <a:extLst>
              <a:ext uri="{FF2B5EF4-FFF2-40B4-BE49-F238E27FC236}">
                <a16:creationId xmlns:a16="http://schemas.microsoft.com/office/drawing/2014/main" id="{3C27ED3D-A10D-4D3C-87A4-3CFED9F04BCA}"/>
              </a:ext>
            </a:extLst>
          </p:cNvPr>
          <p:cNvSpPr>
            <a:spLocks noGrp="1"/>
          </p:cNvSpPr>
          <p:nvPr>
            <p:ph type="ctrTitle"/>
          </p:nvPr>
        </p:nvSpPr>
        <p:spPr>
          <a:xfrm>
            <a:off x="584407" y="-1527143"/>
            <a:ext cx="6657497" cy="8017497"/>
          </a:xfrm>
        </p:spPr>
        <p:txBody>
          <a:bodyPr>
            <a:noAutofit/>
          </a:bodyPr>
          <a:lstStyle/>
          <a:p>
            <a:r>
              <a:rPr lang="en-US" dirty="0"/>
              <a:t>Anomaly </a:t>
            </a:r>
            <a:r>
              <a:rPr lang="en-US" b="1" dirty="0">
                <a:effectLst/>
              </a:rPr>
              <a:t>Detection for Securities Transactions</a:t>
            </a:r>
            <a:br>
              <a:rPr lang="en-US" dirty="0">
                <a:effectLst/>
              </a:rPr>
            </a:br>
            <a:br>
              <a:rPr lang="en-US" dirty="0">
                <a:effectLst/>
              </a:rPr>
            </a:br>
            <a:br>
              <a:rPr lang="en-US" sz="6000" dirty="0">
                <a:solidFill>
                  <a:schemeClr val="tx1"/>
                </a:solidFill>
              </a:rPr>
            </a:br>
            <a:endParaRPr lang="en-US" dirty="0"/>
          </a:p>
        </p:txBody>
      </p:sp>
      <p:sp>
        <p:nvSpPr>
          <p:cNvPr id="6" name="Subtitle 5">
            <a:extLst>
              <a:ext uri="{FF2B5EF4-FFF2-40B4-BE49-F238E27FC236}">
                <a16:creationId xmlns:a16="http://schemas.microsoft.com/office/drawing/2014/main" id="{C81FD80A-71AC-AC2D-E0F2-CE90BDE68A41}"/>
              </a:ext>
            </a:extLst>
          </p:cNvPr>
          <p:cNvSpPr>
            <a:spLocks noGrp="1"/>
          </p:cNvSpPr>
          <p:nvPr>
            <p:ph type="subTitle" idx="1"/>
          </p:nvPr>
        </p:nvSpPr>
        <p:spPr>
          <a:xfrm>
            <a:off x="510476" y="4496586"/>
            <a:ext cx="11681524" cy="632626"/>
          </a:xfrm>
        </p:spPr>
        <p:txBody>
          <a:bodyPr>
            <a:noAutofit/>
          </a:bodyPr>
          <a:lstStyle/>
          <a:p>
            <a:r>
              <a:rPr lang="en-US" dirty="0"/>
              <a:t>Bayesian inference</a:t>
            </a:r>
            <a:br>
              <a:rPr lang="en-US" sz="1800" dirty="0">
                <a:solidFill>
                  <a:schemeClr val="tx1"/>
                </a:solidFill>
              </a:rPr>
            </a:br>
            <a:r>
              <a:rPr lang="en-US" dirty="0"/>
              <a:t>Sujal Jayant Kumar,  Rinkesh </a:t>
            </a:r>
            <a:r>
              <a:rPr lang="en-US" dirty="0" err="1"/>
              <a:t>patel</a:t>
            </a:r>
            <a:r>
              <a:rPr lang="en-US" dirty="0"/>
              <a:t>, Madhav Arun </a:t>
            </a:r>
            <a:r>
              <a:rPr lang="en-US" dirty="0" err="1"/>
              <a:t>krishna</a:t>
            </a:r>
            <a:r>
              <a:rPr lang="en-US" dirty="0"/>
              <a:t>, Harshvardhan Agrawal, </a:t>
            </a:r>
            <a:r>
              <a:rPr lang="en-US" dirty="0" err="1"/>
              <a:t>dipayan</a:t>
            </a:r>
            <a:r>
              <a:rPr lang="en-US" dirty="0"/>
              <a:t> </a:t>
            </a:r>
            <a:r>
              <a:rPr lang="en-US" dirty="0" err="1"/>
              <a:t>dasgupta</a:t>
            </a:r>
            <a:r>
              <a:rPr lang="en-US" dirty="0"/>
              <a:t>, </a:t>
            </a:r>
            <a:r>
              <a:rPr lang="en-US" dirty="0" err="1"/>
              <a:t>daksh</a:t>
            </a:r>
            <a:r>
              <a:rPr lang="en-US" dirty="0"/>
              <a:t> </a:t>
            </a:r>
            <a:r>
              <a:rPr lang="en-US" dirty="0" err="1"/>
              <a:t>nathani</a:t>
            </a:r>
            <a:r>
              <a:rPr lang="en-US" dirty="0"/>
              <a:t>, Madan Vijayaraghavan, </a:t>
            </a:r>
            <a:r>
              <a:rPr lang="en-US" dirty="0" err="1"/>
              <a:t>arnav</a:t>
            </a:r>
            <a:r>
              <a:rPr lang="en-US" dirty="0"/>
              <a:t> </a:t>
            </a:r>
            <a:r>
              <a:rPr lang="en-US" dirty="0" err="1"/>
              <a:t>gorakshnath</a:t>
            </a:r>
            <a:r>
              <a:rPr lang="en-US" dirty="0"/>
              <a:t> </a:t>
            </a:r>
            <a:r>
              <a:rPr lang="en-US" dirty="0" err="1"/>
              <a:t>thorat</a:t>
            </a:r>
            <a:r>
              <a:rPr lang="en-US" dirty="0"/>
              <a:t>, </a:t>
            </a:r>
            <a:r>
              <a:rPr lang="en-US" dirty="0" err="1"/>
              <a:t>parasa</a:t>
            </a:r>
            <a:r>
              <a:rPr lang="en-US" dirty="0"/>
              <a:t> V </a:t>
            </a:r>
            <a:r>
              <a:rPr lang="en-US" dirty="0" err="1"/>
              <a:t>prajwal</a:t>
            </a:r>
            <a:br>
              <a:rPr lang="en-US" sz="1800" dirty="0">
                <a:solidFill>
                  <a:schemeClr val="tx1"/>
                </a:solidFill>
              </a:rPr>
            </a:br>
            <a:endParaRPr lang="en-US" dirty="0"/>
          </a:p>
        </p:txBody>
      </p:sp>
      <p:sp>
        <p:nvSpPr>
          <p:cNvPr id="19" name="Text Placeholder 27">
            <a:extLst>
              <a:ext uri="{FF2B5EF4-FFF2-40B4-BE49-F238E27FC236}">
                <a16:creationId xmlns:a16="http://schemas.microsoft.com/office/drawing/2014/main" id="{2151889C-3A8B-8187-D544-50E94B2746DA}"/>
              </a:ext>
            </a:extLst>
          </p:cNvPr>
          <p:cNvSpPr txBox="1">
            <a:spLocks/>
          </p:cNvSpPr>
          <p:nvPr/>
        </p:nvSpPr>
        <p:spPr>
          <a:xfrm>
            <a:off x="1268618" y="5506892"/>
            <a:ext cx="4161221" cy="246221"/>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Madhav Arun Krishna, Madan Vijayaraghavan</a:t>
            </a:r>
          </a:p>
        </p:txBody>
      </p:sp>
      <p:sp>
        <p:nvSpPr>
          <p:cNvPr id="20" name="Text Placeholder 27">
            <a:extLst>
              <a:ext uri="{FF2B5EF4-FFF2-40B4-BE49-F238E27FC236}">
                <a16:creationId xmlns:a16="http://schemas.microsoft.com/office/drawing/2014/main" id="{52A34CC8-BA14-BDC0-B0BF-77FEF495450D}"/>
              </a:ext>
            </a:extLst>
          </p:cNvPr>
          <p:cNvSpPr txBox="1">
            <a:spLocks/>
          </p:cNvSpPr>
          <p:nvPr/>
        </p:nvSpPr>
        <p:spPr>
          <a:xfrm>
            <a:off x="848608" y="5717223"/>
            <a:ext cx="859133" cy="246222"/>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07/02/2025</a:t>
            </a:r>
          </a:p>
        </p:txBody>
      </p:sp>
      <p:sp>
        <p:nvSpPr>
          <p:cNvPr id="21" name="Text Placeholder 27">
            <a:extLst>
              <a:ext uri="{FF2B5EF4-FFF2-40B4-BE49-F238E27FC236}">
                <a16:creationId xmlns:a16="http://schemas.microsoft.com/office/drawing/2014/main" id="{73D8322B-C43D-F737-ED90-47A5F045C7FE}"/>
              </a:ext>
            </a:extLst>
          </p:cNvPr>
          <p:cNvSpPr txBox="1">
            <a:spLocks/>
          </p:cNvSpPr>
          <p:nvPr/>
        </p:nvSpPr>
        <p:spPr>
          <a:xfrm>
            <a:off x="1402523" y="5927076"/>
            <a:ext cx="859134" cy="261812"/>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000" dirty="0"/>
          </a:p>
        </p:txBody>
      </p:sp>
      <p:pic>
        <p:nvPicPr>
          <p:cNvPr id="4" name="Picture 3">
            <a:extLst>
              <a:ext uri="{FF2B5EF4-FFF2-40B4-BE49-F238E27FC236}">
                <a16:creationId xmlns:a16="http://schemas.microsoft.com/office/drawing/2014/main" id="{CDD95F3B-7DFF-2B47-461F-2E6AB8B453F2}"/>
              </a:ext>
            </a:extLst>
          </p:cNvPr>
          <p:cNvPicPr>
            <a:picLocks noChangeAspect="1"/>
          </p:cNvPicPr>
          <p:nvPr/>
        </p:nvPicPr>
        <p:blipFill>
          <a:blip r:embed="rId3"/>
          <a:stretch>
            <a:fillRect/>
          </a:stretch>
        </p:blipFill>
        <p:spPr>
          <a:xfrm>
            <a:off x="510476" y="5917447"/>
            <a:ext cx="1020597" cy="326995"/>
          </a:xfrm>
          <a:prstGeom prst="rect">
            <a:avLst/>
          </a:prstGeom>
        </p:spPr>
      </p:pic>
    </p:spTree>
    <p:extLst>
      <p:ext uri="{BB962C8B-B14F-4D97-AF65-F5344CB8AC3E}">
        <p14:creationId xmlns:p14="http://schemas.microsoft.com/office/powerpoint/2010/main" val="79463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616A5-E510-8AAE-B602-8ED65786BF3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3758354-886C-80C3-778F-BD7C097AA343}"/>
              </a:ext>
            </a:extLst>
          </p:cNvPr>
          <p:cNvSpPr txBox="1">
            <a:spLocks/>
          </p:cNvSpPr>
          <p:nvPr/>
        </p:nvSpPr>
        <p:spPr>
          <a:xfrm>
            <a:off x="563146" y="1700730"/>
            <a:ext cx="3778266" cy="1479792"/>
          </a:xfrm>
          <a:prstGeom prst="rect">
            <a:avLst/>
          </a:prstGeom>
          <a:solidFill>
            <a:schemeClr val="accent4">
              <a:lumMod val="20000"/>
              <a:lumOff val="80000"/>
            </a:schemeClr>
          </a:solidFill>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t>AGENDA</a:t>
            </a:r>
          </a:p>
        </p:txBody>
      </p:sp>
      <p:sp>
        <p:nvSpPr>
          <p:cNvPr id="3" name="Text Placeholder 2">
            <a:extLst>
              <a:ext uri="{FF2B5EF4-FFF2-40B4-BE49-F238E27FC236}">
                <a16:creationId xmlns:a16="http://schemas.microsoft.com/office/drawing/2014/main" id="{ECA99E25-846E-304F-26FF-E908E00D4C6C}"/>
              </a:ext>
            </a:extLst>
          </p:cNvPr>
          <p:cNvSpPr txBox="1">
            <a:spLocks/>
          </p:cNvSpPr>
          <p:nvPr/>
        </p:nvSpPr>
        <p:spPr>
          <a:xfrm>
            <a:off x="5850430" y="1627367"/>
            <a:ext cx="5038725" cy="2824480"/>
          </a:xfrm>
          <a:prstGeom prst="rect">
            <a:avLst/>
          </a:prstGeom>
        </p:spPr>
        <p:txBody>
          <a:bodyPr>
            <a:noAutofit/>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r>
              <a:rPr lang="en-US" sz="2400" dirty="0"/>
              <a:t>Problem Statement</a:t>
            </a:r>
          </a:p>
          <a:p>
            <a:pPr>
              <a:buFont typeface="+mj-lt"/>
              <a:buAutoNum type="arabicPeriod"/>
            </a:pPr>
            <a:r>
              <a:rPr lang="en-US" sz="2400" dirty="0"/>
              <a:t>Solution Approach</a:t>
            </a:r>
          </a:p>
          <a:p>
            <a:pPr>
              <a:buFont typeface="+mj-lt"/>
              <a:buAutoNum type="arabicPeriod"/>
            </a:pPr>
            <a:r>
              <a:rPr lang="en-US" sz="2400" dirty="0"/>
              <a:t>Data Cleaning &amp; Preprocessing</a:t>
            </a:r>
          </a:p>
          <a:p>
            <a:pPr>
              <a:buFont typeface="+mj-lt"/>
              <a:buAutoNum type="arabicPeriod"/>
            </a:pPr>
            <a:r>
              <a:rPr lang="en-US" sz="2400" dirty="0"/>
              <a:t>Feature Engineering &amp; Modeling</a:t>
            </a:r>
          </a:p>
          <a:p>
            <a:pPr>
              <a:buFont typeface="+mj-lt"/>
              <a:buAutoNum type="arabicPeriod"/>
            </a:pPr>
            <a:r>
              <a:rPr lang="en-US" sz="2400" dirty="0"/>
              <a:t>Anomaly Detection</a:t>
            </a:r>
          </a:p>
          <a:p>
            <a:pPr>
              <a:buFont typeface="+mj-lt"/>
              <a:buAutoNum type="arabicPeriod"/>
            </a:pPr>
            <a:r>
              <a:rPr lang="en-US" sz="2400" dirty="0"/>
              <a:t>Results &amp; Visualizations</a:t>
            </a:r>
          </a:p>
          <a:p>
            <a:pPr>
              <a:buFont typeface="+mj-lt"/>
              <a:buAutoNum type="arabicPeriod"/>
            </a:pPr>
            <a:r>
              <a:rPr lang="en-US" sz="2400" dirty="0"/>
              <a:t>Conclusion</a:t>
            </a:r>
          </a:p>
          <a:p>
            <a:endParaRPr lang="en-US" sz="4000" dirty="0"/>
          </a:p>
          <a:p>
            <a:endParaRPr lang="en-US" sz="4000" dirty="0"/>
          </a:p>
        </p:txBody>
      </p:sp>
    </p:spTree>
    <p:extLst>
      <p:ext uri="{BB962C8B-B14F-4D97-AF65-F5344CB8AC3E}">
        <p14:creationId xmlns:p14="http://schemas.microsoft.com/office/powerpoint/2010/main" val="39586644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9724-65F3-DBB2-67BC-CC1D398AC106}"/>
            </a:ext>
          </a:extLst>
        </p:cNvPr>
        <p:cNvGrpSpPr/>
        <p:nvPr/>
      </p:nvGrpSpPr>
      <p:grpSpPr>
        <a:xfrm>
          <a:off x="0" y="0"/>
          <a:ext cx="0" cy="0"/>
          <a:chOff x="0" y="0"/>
          <a:chExt cx="0" cy="0"/>
        </a:xfrm>
      </p:grpSpPr>
      <p:sp>
        <p:nvSpPr>
          <p:cNvPr id="2" name="Content Placeholder 7">
            <a:extLst>
              <a:ext uri="{FF2B5EF4-FFF2-40B4-BE49-F238E27FC236}">
                <a16:creationId xmlns:a16="http://schemas.microsoft.com/office/drawing/2014/main" id="{F6B5A277-F0A1-2E15-0DCA-EDFC0F26277E}"/>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Large financial datasets contain inconsistencies and missing values.</a:t>
            </a:r>
          </a:p>
          <a:p>
            <a:pPr>
              <a:buFont typeface="Arial" panose="020B0604020202020204" pitchFamily="34" charset="0"/>
              <a:buChar char="•"/>
            </a:pPr>
            <a:r>
              <a:rPr lang="en-US" dirty="0"/>
              <a:t>Current cleaning methods often result in empty datasets.</a:t>
            </a:r>
          </a:p>
          <a:p>
            <a:pPr>
              <a:buFont typeface="Arial" panose="020B0604020202020204" pitchFamily="34" charset="0"/>
              <a:buChar char="•"/>
            </a:pPr>
            <a:r>
              <a:rPr lang="en-US" dirty="0"/>
              <a:t>Need an optimized cleaning and anomaly detection pipeline.</a:t>
            </a:r>
          </a:p>
          <a:p>
            <a:endParaRPr lang="en-US" dirty="0"/>
          </a:p>
        </p:txBody>
      </p:sp>
      <p:sp>
        <p:nvSpPr>
          <p:cNvPr id="3" name="Title 6">
            <a:extLst>
              <a:ext uri="{FF2B5EF4-FFF2-40B4-BE49-F238E27FC236}">
                <a16:creationId xmlns:a16="http://schemas.microsoft.com/office/drawing/2014/main" id="{9D32DD94-112D-A1FE-1709-3E2E3E5BF8BE}"/>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Problem Statement</a:t>
            </a:r>
          </a:p>
        </p:txBody>
      </p:sp>
      <p:cxnSp>
        <p:nvCxnSpPr>
          <p:cNvPr id="4" name="Straight Connector 3">
            <a:extLst>
              <a:ext uri="{FF2B5EF4-FFF2-40B4-BE49-F238E27FC236}">
                <a16:creationId xmlns:a16="http://schemas.microsoft.com/office/drawing/2014/main" id="{1B65A885-6719-FF7D-09F1-0CE3C24E2F41}"/>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B00B9B4-38ED-0317-1A99-2BA0C3058052}"/>
              </a:ext>
            </a:extLst>
          </p:cNvPr>
          <p:cNvPicPr>
            <a:picLocks noChangeAspect="1"/>
          </p:cNvPicPr>
          <p:nvPr/>
        </p:nvPicPr>
        <p:blipFill>
          <a:blip r:embed="rId2"/>
          <a:stretch>
            <a:fillRect/>
          </a:stretch>
        </p:blipFill>
        <p:spPr>
          <a:xfrm>
            <a:off x="2171010" y="3143780"/>
            <a:ext cx="7687748" cy="2267266"/>
          </a:xfrm>
          <a:prstGeom prst="rect">
            <a:avLst/>
          </a:prstGeom>
        </p:spPr>
      </p:pic>
    </p:spTree>
    <p:extLst>
      <p:ext uri="{BB962C8B-B14F-4D97-AF65-F5344CB8AC3E}">
        <p14:creationId xmlns:p14="http://schemas.microsoft.com/office/powerpoint/2010/main" val="36039605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82575-FCA3-13CC-BF9B-2E28AA662420}"/>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17BEB7-A67F-D179-556A-7FA8B4CD5DD9}"/>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7">
            <a:extLst>
              <a:ext uri="{FF2B5EF4-FFF2-40B4-BE49-F238E27FC236}">
                <a16:creationId xmlns:a16="http://schemas.microsoft.com/office/drawing/2014/main" id="{159466E6-1BE3-C552-70D8-6D857FEEE0BB}"/>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endParaRPr lang="en-US" dirty="0"/>
          </a:p>
        </p:txBody>
      </p:sp>
      <p:sp>
        <p:nvSpPr>
          <p:cNvPr id="6" name="Title 6">
            <a:extLst>
              <a:ext uri="{FF2B5EF4-FFF2-40B4-BE49-F238E27FC236}">
                <a16:creationId xmlns:a16="http://schemas.microsoft.com/office/drawing/2014/main" id="{A20F978C-3131-C3DB-EC4B-DF277497B0DC}"/>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Solution Overview</a:t>
            </a:r>
          </a:p>
        </p:txBody>
      </p:sp>
      <p:sp>
        <p:nvSpPr>
          <p:cNvPr id="11" name="Rectangle 7">
            <a:extLst>
              <a:ext uri="{FF2B5EF4-FFF2-40B4-BE49-F238E27FC236}">
                <a16:creationId xmlns:a16="http://schemas.microsoft.com/office/drawing/2014/main" id="{A4347FF5-AE37-E3D2-47F1-2B1CFA3958B2}"/>
              </a:ext>
            </a:extLst>
          </p:cNvPr>
          <p:cNvSpPr>
            <a:spLocks noChangeArrowheads="1"/>
          </p:cNvSpPr>
          <p:nvPr/>
        </p:nvSpPr>
        <p:spPr bwMode="auto">
          <a:xfrm>
            <a:off x="511056" y="625620"/>
            <a:ext cx="1202555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Loading &amp; Exploration: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Load CSV/XLSX, explore missing values, and visualize correlations.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Data Cleaning: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Drop unnecessary columns, fill missing categorical values with "Missing," and retain essential datetime rows.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Feature Engineering: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Extract year and month from datetime columns; encode categorial features.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Anomaly Detection: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t>
            </a:r>
            <a:r>
              <a:rPr kumimoji="0" lang="en-US" altLang="en-US" sz="1800" b="0" i="0" u="none" strike="noStrike" cap="none" normalizeH="0" baseline="0" dirty="0" err="1">
                <a:ln>
                  <a:noFill/>
                </a:ln>
                <a:solidFill>
                  <a:schemeClr val="tx1"/>
                </a:solidFill>
                <a:effectLst/>
                <a:latin typeface="Arial" panose="020B0604020202020204" pitchFamily="34" charset="0"/>
              </a:rPr>
              <a:t>KMeans</a:t>
            </a:r>
            <a:r>
              <a:rPr kumimoji="0" lang="en-US" altLang="en-US" sz="1800" b="0" i="0" u="none" strike="noStrike" cap="none" normalizeH="0" baseline="0" dirty="0">
                <a:ln>
                  <a:noFill/>
                </a:ln>
                <a:solidFill>
                  <a:schemeClr val="tx1"/>
                </a:solidFill>
                <a:effectLst/>
                <a:latin typeface="Arial" panose="020B0604020202020204" pitchFamily="34" charset="0"/>
              </a:rPr>
              <a:t> clustering with adaptive thresholds to flag anomalies.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 &amp; Results: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Visualize clusters and anomalies using PCA; save results to CSV.</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Outcome: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robust pipeline for handling missing data, extracting meaningful features, and detecting anomalies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CDC663F6-D504-39D2-84C3-0346CE618DE1}"/>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76781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FF4D5-15EA-8025-AC92-13DBBA062EC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3794B1A-4574-18D4-4ECF-DF15206378A0}"/>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7">
            <a:extLst>
              <a:ext uri="{FF2B5EF4-FFF2-40B4-BE49-F238E27FC236}">
                <a16:creationId xmlns:a16="http://schemas.microsoft.com/office/drawing/2014/main" id="{814EA6B9-DF62-8A33-9911-797831BDFC74}"/>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dirty="0"/>
              <a:t>Tech Stack Overview:</a:t>
            </a:r>
            <a:r>
              <a:rPr lang="en-US" dirty="0"/>
              <a:t> We used python language and its libraries like </a:t>
            </a:r>
            <a:r>
              <a:rPr lang="en-US" dirty="0" err="1"/>
              <a:t>numpy</a:t>
            </a:r>
            <a:r>
              <a:rPr lang="en-US" dirty="0"/>
              <a:t>, scikit-learn, pandas.</a:t>
            </a:r>
          </a:p>
          <a:p>
            <a:pPr marL="192088" indent="-192088">
              <a:spcBef>
                <a:spcPts val="100"/>
              </a:spcBef>
              <a:spcAft>
                <a:spcPts val="100"/>
              </a:spcAft>
            </a:pPr>
            <a:endParaRPr lang="en-US" dirty="0"/>
          </a:p>
          <a:p>
            <a:pPr marL="192088" indent="-192088">
              <a:spcBef>
                <a:spcPts val="100"/>
              </a:spcBef>
              <a:spcAft>
                <a:spcPts val="100"/>
              </a:spcAft>
            </a:pPr>
            <a:endParaRPr lang="en-US" dirty="0"/>
          </a:p>
          <a:p>
            <a:pPr marL="192088" indent="-192088">
              <a:spcBef>
                <a:spcPts val="100"/>
              </a:spcBef>
              <a:spcAft>
                <a:spcPts val="100"/>
              </a:spcAft>
            </a:pPr>
            <a:r>
              <a:rPr lang="en-US" b="1" spc="-10" dirty="0"/>
              <a:t>Data Usage:</a:t>
            </a:r>
            <a:r>
              <a:rPr lang="en-US" spc="-10" dirty="0"/>
              <a:t> </a:t>
            </a:r>
          </a:p>
          <a:p>
            <a:pPr marL="192088" indent="-192088">
              <a:spcBef>
                <a:spcPts val="100"/>
              </a:spcBef>
              <a:spcAft>
                <a:spcPts val="100"/>
              </a:spcAft>
            </a:pPr>
            <a:r>
              <a:rPr lang="en-US" spc="-10" dirty="0"/>
              <a:t>We have had to refine the dataset, instead of dropping columns in preprocessing, we imputed values.</a:t>
            </a:r>
          </a:p>
          <a:p>
            <a:pPr marL="192088" indent="-192088">
              <a:spcBef>
                <a:spcPts val="100"/>
              </a:spcBef>
              <a:spcAft>
                <a:spcPts val="100"/>
              </a:spcAft>
            </a:pPr>
            <a:r>
              <a:rPr lang="en-US" spc="-10" dirty="0"/>
              <a:t>We will remove the columns that have high missing values.</a:t>
            </a:r>
          </a:p>
          <a:p>
            <a:pPr marL="192088" indent="-192088">
              <a:spcBef>
                <a:spcPts val="100"/>
              </a:spcBef>
              <a:spcAft>
                <a:spcPts val="100"/>
              </a:spcAft>
            </a:pPr>
            <a:r>
              <a:rPr lang="en-US" spc="-10" dirty="0"/>
              <a:t>As Trading Venue and Venue Country are quite important details for anomaly detection, we would just impute ‘Missing’ instead of dropping the columns</a:t>
            </a:r>
          </a:p>
          <a:p>
            <a:pPr marL="192088" indent="-192088">
              <a:spcBef>
                <a:spcPts val="100"/>
              </a:spcBef>
              <a:spcAft>
                <a:spcPts val="100"/>
              </a:spcAft>
            </a:pPr>
            <a:endParaRPr lang="en-US" spc="-10" dirty="0"/>
          </a:p>
          <a:p>
            <a:pPr marL="192088" indent="-192088">
              <a:spcBef>
                <a:spcPts val="100"/>
              </a:spcBef>
              <a:spcAft>
                <a:spcPts val="100"/>
              </a:spcAft>
            </a:pPr>
            <a:endParaRPr lang="en-US" spc="-10" dirty="0"/>
          </a:p>
          <a:p>
            <a:pPr marL="192088" indent="-192088">
              <a:spcBef>
                <a:spcPts val="100"/>
              </a:spcBef>
              <a:spcAft>
                <a:spcPts val="100"/>
              </a:spcAft>
            </a:pPr>
            <a:r>
              <a:rPr lang="en-US" b="1" spc="-10" dirty="0"/>
              <a:t>Model </a:t>
            </a:r>
            <a:r>
              <a:rPr lang="en-US" b="1" spc="-20" dirty="0"/>
              <a:t>Performance and Results:</a:t>
            </a:r>
            <a:r>
              <a:rPr lang="en-US" spc="-20" dirty="0"/>
              <a:t> 2000/50000 anomalies were detected after running the model.</a:t>
            </a:r>
          </a:p>
          <a:p>
            <a:pPr marL="192088" indent="-192088">
              <a:spcBef>
                <a:spcPts val="100"/>
              </a:spcBef>
              <a:spcAft>
                <a:spcPts val="100"/>
              </a:spcAft>
            </a:pPr>
            <a:endParaRPr lang="en-US" spc="-20" dirty="0"/>
          </a:p>
          <a:p>
            <a:pPr marL="192088" indent="-192088">
              <a:spcBef>
                <a:spcPts val="100"/>
              </a:spcBef>
              <a:spcAft>
                <a:spcPts val="100"/>
              </a:spcAft>
            </a:pPr>
            <a:endParaRPr lang="en-US" spc="-20" dirty="0"/>
          </a:p>
          <a:p>
            <a:pPr marL="192088" indent="-192088">
              <a:spcBef>
                <a:spcPts val="100"/>
              </a:spcBef>
              <a:spcAft>
                <a:spcPts val="100"/>
              </a:spcAft>
            </a:pPr>
            <a:endParaRPr lang="en-US" b="1" dirty="0"/>
          </a:p>
          <a:p>
            <a:endParaRPr lang="en-US" dirty="0"/>
          </a:p>
          <a:p>
            <a:endParaRPr lang="en-US" dirty="0"/>
          </a:p>
        </p:txBody>
      </p:sp>
      <p:sp>
        <p:nvSpPr>
          <p:cNvPr id="8" name="Title 6">
            <a:extLst>
              <a:ext uri="{FF2B5EF4-FFF2-40B4-BE49-F238E27FC236}">
                <a16:creationId xmlns:a16="http://schemas.microsoft.com/office/drawing/2014/main" id="{0A91D6F2-115F-7F1B-75CB-69DD7818CF17}"/>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Technical Implementation</a:t>
            </a:r>
          </a:p>
        </p:txBody>
      </p:sp>
    </p:spTree>
    <p:extLst>
      <p:ext uri="{BB962C8B-B14F-4D97-AF65-F5344CB8AC3E}">
        <p14:creationId xmlns:p14="http://schemas.microsoft.com/office/powerpoint/2010/main" val="22617489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EC8E6-12DE-995B-60EE-028DC42D8FED}"/>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6EE7AE2-88BB-3EA8-BED0-902F304A1EB4}"/>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7">
            <a:extLst>
              <a:ext uri="{FF2B5EF4-FFF2-40B4-BE49-F238E27FC236}">
                <a16:creationId xmlns:a16="http://schemas.microsoft.com/office/drawing/2014/main" id="{9FD5C49A-C708-3CF9-F709-78F4DD11134F}"/>
              </a:ext>
            </a:extLst>
          </p:cNvPr>
          <p:cNvSpPr txBox="1">
            <a:spLocks/>
          </p:cNvSpPr>
          <p:nvPr/>
        </p:nvSpPr>
        <p:spPr>
          <a:xfrm>
            <a:off x="696594" y="2828041"/>
            <a:ext cx="10636581" cy="2912741"/>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00"/>
              </a:spcBef>
              <a:spcAft>
                <a:spcPts val="100"/>
              </a:spcAft>
              <a:buNone/>
            </a:pPr>
            <a:r>
              <a:rPr lang="en-US" b="1" dirty="0"/>
              <a:t>Product Walkthrough</a:t>
            </a:r>
          </a:p>
          <a:p>
            <a:pPr algn="ctr"/>
            <a:endParaRPr lang="en-US" dirty="0"/>
          </a:p>
          <a:p>
            <a:pPr algn="ctr"/>
            <a:endParaRPr lang="en-US" dirty="0"/>
          </a:p>
        </p:txBody>
      </p:sp>
      <p:sp>
        <p:nvSpPr>
          <p:cNvPr id="6" name="Title 6">
            <a:extLst>
              <a:ext uri="{FF2B5EF4-FFF2-40B4-BE49-F238E27FC236}">
                <a16:creationId xmlns:a16="http://schemas.microsoft.com/office/drawing/2014/main" id="{90AB7C0C-CDC3-D195-D648-35BBC1D21F24}"/>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Demo</a:t>
            </a:r>
          </a:p>
        </p:txBody>
      </p:sp>
    </p:spTree>
    <p:extLst>
      <p:ext uri="{BB962C8B-B14F-4D97-AF65-F5344CB8AC3E}">
        <p14:creationId xmlns:p14="http://schemas.microsoft.com/office/powerpoint/2010/main" val="10767234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3C3AB-432C-2F2D-7E87-9E639FF2A656}"/>
            </a:ext>
          </a:extLst>
        </p:cNvPr>
        <p:cNvGrpSpPr/>
        <p:nvPr/>
      </p:nvGrpSpPr>
      <p:grpSpPr>
        <a:xfrm>
          <a:off x="0" y="0"/>
          <a:ext cx="0" cy="0"/>
          <a:chOff x="0" y="0"/>
          <a:chExt cx="0" cy="0"/>
        </a:xfrm>
      </p:grpSpPr>
      <p:sp>
        <p:nvSpPr>
          <p:cNvPr id="2" name="Content Placeholder 7">
            <a:extLst>
              <a:ext uri="{FF2B5EF4-FFF2-40B4-BE49-F238E27FC236}">
                <a16:creationId xmlns:a16="http://schemas.microsoft.com/office/drawing/2014/main" id="{5B32FE31-D867-3612-6ACE-8420A86F8E50}"/>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Enhanced data retention through a multi-step preprocessing strategy that includes selective imputation of missing values, categorical encoding, and adaptive handling of incomplete records to maximize dataset usability while preserving critical financial attributes.</a:t>
            </a:r>
          </a:p>
          <a:p>
            <a:endParaRPr lang="en-US" dirty="0"/>
          </a:p>
          <a:p>
            <a:r>
              <a:rPr lang="en-US" dirty="0"/>
              <a:t>Robust anomaly detection framework utilizing a hybrid approach of </a:t>
            </a:r>
            <a:r>
              <a:rPr lang="en-US" dirty="0" err="1"/>
              <a:t>KMeans</a:t>
            </a:r>
            <a:r>
              <a:rPr lang="en-US" dirty="0"/>
              <a:t> clustering combined with density-based anomaly scoring techniques, including distance-based thresholds and median absolute deviation (MAD) calculations, to accurately flag outliers in financial transactions.</a:t>
            </a:r>
          </a:p>
          <a:p>
            <a:endParaRPr lang="en-US" dirty="0"/>
          </a:p>
          <a:p>
            <a:r>
              <a:rPr lang="en-US" dirty="0"/>
              <a:t>A scalable and computationally efficient methodology designed for real-time anomaly detection, leveraging feature engineering, dimensionality reduction with PCA for visualization, and distributed processing capabilities to handle high-frequency financial data streams with enhanced integrity and reliability.</a:t>
            </a:r>
          </a:p>
          <a:p>
            <a:pPr marL="0" indent="0">
              <a:spcBef>
                <a:spcPts val="100"/>
              </a:spcBef>
              <a:spcAft>
                <a:spcPts val="100"/>
              </a:spcAft>
              <a:buNone/>
            </a:pPr>
            <a:endParaRPr lang="en-US" b="1" dirty="0"/>
          </a:p>
          <a:p>
            <a:pPr marL="192088" indent="-192088">
              <a:spcBef>
                <a:spcPts val="100"/>
              </a:spcBef>
              <a:spcAft>
                <a:spcPts val="100"/>
              </a:spcAft>
            </a:pPr>
            <a:endParaRPr lang="en-US" spc="-20" dirty="0"/>
          </a:p>
          <a:p>
            <a:pPr marL="192088" indent="-192088">
              <a:spcBef>
                <a:spcPts val="100"/>
              </a:spcBef>
              <a:spcAft>
                <a:spcPts val="100"/>
              </a:spcAft>
            </a:pPr>
            <a:endParaRPr lang="en-US" b="1" dirty="0"/>
          </a:p>
          <a:p>
            <a:endParaRPr lang="en-US" dirty="0"/>
          </a:p>
          <a:p>
            <a:endParaRPr lang="en-US" dirty="0"/>
          </a:p>
        </p:txBody>
      </p:sp>
      <p:sp>
        <p:nvSpPr>
          <p:cNvPr id="3" name="Title 6">
            <a:extLst>
              <a:ext uri="{FF2B5EF4-FFF2-40B4-BE49-F238E27FC236}">
                <a16:creationId xmlns:a16="http://schemas.microsoft.com/office/drawing/2014/main" id="{513722DF-04BA-25A9-CE2D-96762249A2D3}"/>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Conclusion</a:t>
            </a:r>
          </a:p>
        </p:txBody>
      </p:sp>
    </p:spTree>
    <p:extLst>
      <p:ext uri="{BB962C8B-B14F-4D97-AF65-F5344CB8AC3E}">
        <p14:creationId xmlns:p14="http://schemas.microsoft.com/office/powerpoint/2010/main" val="32937006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9286F3-C946-B11B-115B-93A893B5CF98}"/>
              </a:ext>
            </a:extLst>
          </p:cNvPr>
          <p:cNvSpPr txBox="1"/>
          <p:nvPr/>
        </p:nvSpPr>
        <p:spPr>
          <a:xfrm>
            <a:off x="3737728" y="2601799"/>
            <a:ext cx="4716544" cy="1015663"/>
          </a:xfrm>
          <a:prstGeom prst="rect">
            <a:avLst/>
          </a:prstGeom>
          <a:noFill/>
        </p:spPr>
        <p:txBody>
          <a:bodyPr wrap="square" rtlCol="0">
            <a:spAutoFit/>
          </a:bodyPr>
          <a:lstStyle/>
          <a:p>
            <a:r>
              <a:rPr lang="en-US" sz="6000" dirty="0">
                <a:latin typeface="Bahnschrift" panose="020B0502040204020203" pitchFamily="34" charset="0"/>
              </a:rPr>
              <a:t>THANK YOU</a:t>
            </a:r>
          </a:p>
        </p:txBody>
      </p:sp>
    </p:spTree>
    <p:extLst>
      <p:ext uri="{BB962C8B-B14F-4D97-AF65-F5344CB8AC3E}">
        <p14:creationId xmlns:p14="http://schemas.microsoft.com/office/powerpoint/2010/main" val="38188040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Office Theme">
  <a:themeElements>
    <a:clrScheme name="DTCC">
      <a:dk1>
        <a:srgbClr val="0E5447"/>
      </a:dk1>
      <a:lt1>
        <a:srgbClr val="FFFFFF"/>
      </a:lt1>
      <a:dk2>
        <a:srgbClr val="F5EAD9"/>
      </a:dk2>
      <a:lt2>
        <a:srgbClr val="FBF9F3"/>
      </a:lt2>
      <a:accent1>
        <a:srgbClr val="0E5447"/>
      </a:accent1>
      <a:accent2>
        <a:srgbClr val="F5EAD9"/>
      </a:accent2>
      <a:accent3>
        <a:srgbClr val="FF7540"/>
      </a:accent3>
      <a:accent4>
        <a:srgbClr val="FFA700"/>
      </a:accent4>
      <a:accent5>
        <a:srgbClr val="F6C544"/>
      </a:accent5>
      <a:accent6>
        <a:srgbClr val="B8E0D5"/>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TCC_Rebrand_PPT_Template_v0304" id="{9D5A6915-ACC0-4BD8-B63A-62B939A581C1}" vid="{DED5141E-331C-4A70-B006-3A6C0B328D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a284ed9-66f8-4526-8ffe-a759eb7a5148"/>
    <lcf76f155ced4ddcb4097134ff3c332f xmlns="1065a63a-d1fb-4e7c-b49a-75e3b7913b1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511F91C0216FC43B39B2D1788EB71F2" ma:contentTypeVersion="17" ma:contentTypeDescription="Create a new document." ma:contentTypeScope="" ma:versionID="89d5374596b3f17b559a695e48028790">
  <xsd:schema xmlns:xsd="http://www.w3.org/2001/XMLSchema" xmlns:xs="http://www.w3.org/2001/XMLSchema" xmlns:p="http://schemas.microsoft.com/office/2006/metadata/properties" xmlns:ns2="1065a63a-d1fb-4e7c-b49a-75e3b7913b1b" xmlns:ns3="4a284ed9-66f8-4526-8ffe-a759eb7a5148" targetNamespace="http://schemas.microsoft.com/office/2006/metadata/properties" ma:root="true" ma:fieldsID="7fd180370dd7b60f421aec0680370c04" ns2:_="" ns3:_="">
    <xsd:import namespace="1065a63a-d1fb-4e7c-b49a-75e3b7913b1b"/>
    <xsd:import namespace="4a284ed9-66f8-4526-8ffe-a759eb7a51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65a63a-d1fb-4e7c-b49a-75e3b7913b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200bc84-4c82-43ff-b78b-b44d41b61d5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a284ed9-66f8-4526-8ffe-a759eb7a514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d39868b-d01a-489a-8f32-14f80e41ce90}" ma:internalName="TaxCatchAll" ma:showField="CatchAllData" ma:web="4a284ed9-66f8-4526-8ffe-a759eb7a51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71692A-3EFE-48B4-AC97-E6DDEACD88F0}">
  <ds:schemaRefs>
    <ds:schemaRef ds:uri="http://schemas.microsoft.com/sharepoint/v3/contenttype/forms"/>
  </ds:schemaRefs>
</ds:datastoreItem>
</file>

<file path=customXml/itemProps2.xml><?xml version="1.0" encoding="utf-8"?>
<ds:datastoreItem xmlns:ds="http://schemas.openxmlformats.org/officeDocument/2006/customXml" ds:itemID="{F43BF5B5-40F2-4997-8968-A7C02944E0E9}">
  <ds:schemaRefs>
    <ds:schemaRef ds:uri="1065a63a-d1fb-4e7c-b49a-75e3b7913b1b"/>
    <ds:schemaRef ds:uri="4a284ed9-66f8-4526-8ffe-a759eb7a514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8A69A05-8B48-4522-B0A8-0E1853F4B294}">
  <ds:schemaRefs>
    <ds:schemaRef ds:uri="1065a63a-d1fb-4e7c-b49a-75e3b7913b1b"/>
    <ds:schemaRef ds:uri="4a284ed9-66f8-4526-8ffe-a759eb7a51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172</TotalTime>
  <Words>419</Words>
  <Application>Microsoft Office PowerPoint</Application>
  <PresentationFormat>Widescreen</PresentationFormat>
  <Paragraphs>65</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Narrow</vt:lpstr>
      <vt:lpstr>Bahnschrift</vt:lpstr>
      <vt:lpstr>Calibri</vt:lpstr>
      <vt:lpstr>System Font Regular</vt:lpstr>
      <vt:lpstr>Times New Roman</vt:lpstr>
      <vt:lpstr>Office Theme</vt:lpstr>
      <vt:lpstr>Anomaly Detection for Securities Transactions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Ghosh, Ranjana</dc:creator>
  <cp:lastModifiedBy>Sujal Kumar</cp:lastModifiedBy>
  <cp:revision>9</cp:revision>
  <dcterms:created xsi:type="dcterms:W3CDTF">2025-02-04T13:05:55Z</dcterms:created>
  <dcterms:modified xsi:type="dcterms:W3CDTF">2025-02-07T12:18:13Z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0x010100C511F91C0216FC43B39B2D1788EB71F2</vt:lpwstr>
  </property>
  <property fmtid="{D5CDD505-2E9C-101B-9397-08002B2CF9AE}" pid="3" name="MediaServiceImageTags">
    <vt:lpwstr/>
  </property>
  <property fmtid="{D5CDD505-2E9C-101B-9397-08002B2CF9AE}" pid="4" name="MSIP_Label_242c581c-cd59-41e0-bc87-8ec6be11c54e_Enabled">
    <vt:lpwstr>true</vt:lpwstr>
  </property>
  <property fmtid="{D5CDD505-2E9C-101B-9397-08002B2CF9AE}" pid="5" name="MSIP_Label_242c581c-cd59-41e0-bc87-8ec6be11c54e_SetDate">
    <vt:lpwstr>2025-02-04T13:07:49Z</vt:lpwstr>
  </property>
  <property fmtid="{D5CDD505-2E9C-101B-9397-08002B2CF9AE}" pid="6" name="MSIP_Label_242c581c-cd59-41e0-bc87-8ec6be11c54e_Method">
    <vt:lpwstr>Privileged</vt:lpwstr>
  </property>
  <property fmtid="{D5CDD505-2E9C-101B-9397-08002B2CF9AE}" pid="7" name="MSIP_Label_242c581c-cd59-41e0-bc87-8ec6be11c54e_Name">
    <vt:lpwstr>242c581c-cd59-41e0-bc87-8ec6be11c54e</vt:lpwstr>
  </property>
  <property fmtid="{D5CDD505-2E9C-101B-9397-08002B2CF9AE}" pid="8" name="MSIP_Label_242c581c-cd59-41e0-bc87-8ec6be11c54e_SiteId">
    <vt:lpwstr>0465519d-7f55-4d47-998b-55e2a86f04a8</vt:lpwstr>
  </property>
  <property fmtid="{D5CDD505-2E9C-101B-9397-08002B2CF9AE}" pid="9" name="MSIP_Label_242c581c-cd59-41e0-bc87-8ec6be11c54e_ActionId">
    <vt:lpwstr>354744ea-9591-4764-89bd-659f8463d123</vt:lpwstr>
  </property>
  <property fmtid="{D5CDD505-2E9C-101B-9397-08002B2CF9AE}" pid="10" name="MSIP_Label_242c581c-cd59-41e0-bc87-8ec6be11c54e_ContentBits">
    <vt:lpwstr>2</vt:lpwstr>
  </property>
  <property fmtid="{D5CDD505-2E9C-101B-9397-08002B2CF9AE}" pid="11" name="ClassificationContentMarkingFooterLocations">
    <vt:lpwstr>Office Theme:6</vt:lpwstr>
  </property>
  <property fmtid="{D5CDD505-2E9C-101B-9397-08002B2CF9AE}" pid="12" name="ClassificationContentMarkingFooterText">
    <vt:lpwstr>DTCC Public (White)</vt:lpwstr>
  </property>
</Properties>
</file>