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6"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embeddedFontLst>
    <p:embeddedFont>
      <p:font typeface="Arial Narrow" panose="020B060602020203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0102A5-E1E0-4319-80C1-60D81F628601}">
  <a:tblStyle styleId="{130102A5-E1E0-4319-80C1-60D81F62860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njia Zhu" userId="f0794eaa7fd7ab94" providerId="LiveId" clId="{E830D0EA-2F6A-4E31-9FF9-77E865A406CB}"/>
    <pc:docChg chg="delSld">
      <pc:chgData name="Yunjia Zhu" userId="f0794eaa7fd7ab94" providerId="LiveId" clId="{E830D0EA-2F6A-4E31-9FF9-77E865A406CB}" dt="2025-02-06T21:39:45.825" v="1" actId="47"/>
      <pc:docMkLst>
        <pc:docMk/>
      </pc:docMkLst>
      <pc:sldChg chg="del">
        <pc:chgData name="Yunjia Zhu" userId="f0794eaa7fd7ab94" providerId="LiveId" clId="{E830D0EA-2F6A-4E31-9FF9-77E865A406CB}" dt="2025-02-06T21:39:43.664" v="0" actId="47"/>
        <pc:sldMkLst>
          <pc:docMk/>
          <pc:sldMk cId="0" sldId="275"/>
        </pc:sldMkLst>
      </pc:sldChg>
      <pc:sldChg chg="del">
        <pc:chgData name="Yunjia Zhu" userId="f0794eaa7fd7ab94" providerId="LiveId" clId="{E830D0EA-2F6A-4E31-9FF9-77E865A406CB}" dt="2025-02-06T21:39:45.825" v="1" actId="47"/>
        <pc:sldMkLst>
          <pc:docMk/>
          <pc:sldMk cId="0" sldId="276"/>
        </pc:sldMkLst>
      </pc:sldChg>
      <pc:sldMasterChg chg="delSldLayout">
        <pc:chgData name="Yunjia Zhu" userId="f0794eaa7fd7ab94" providerId="LiveId" clId="{E830D0EA-2F6A-4E31-9FF9-77E865A406CB}" dt="2025-02-06T21:39:43.664" v="0" actId="47"/>
        <pc:sldMasterMkLst>
          <pc:docMk/>
          <pc:sldMasterMk cId="0" sldId="2147483666"/>
        </pc:sldMasterMkLst>
        <pc:sldLayoutChg chg="del">
          <pc:chgData name="Yunjia Zhu" userId="f0794eaa7fd7ab94" providerId="LiveId" clId="{E830D0EA-2F6A-4E31-9FF9-77E865A406CB}" dt="2025-02-06T21:39:43.664" v="0" actId="47"/>
          <pc:sldLayoutMkLst>
            <pc:docMk/>
            <pc:sldMasterMk cId="0" sldId="2147483666"/>
            <pc:sldLayoutMk cId="0" sldId="21474836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af798212d5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2af798212d5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af798212d5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g2af798212d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af798212d5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2af798212d5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af798212d5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g2af798212d5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af798212d5_5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g2af798212d5_5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af798212d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g2af798212d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2d65402994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32d65402994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2d65402994_1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32d65402994_1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2d65402994_1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g32d65402994_1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2d65402994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g32d65402994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2d65402994_4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32d65402994_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32d65402994_4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g32d65402994_4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14.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hyperlink" Target="https://one.dtcc.com/our-company/our-brand-and-corporate-strategy/our-brand/brand-resource-center/Pages/default.aspx" TargetMode="External"/><Relationship Id="rId4" Type="http://schemas.openxmlformats.org/officeDocument/2006/relationships/image" Target="../media/image1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bg>
      <p:bgPr>
        <a:solidFill>
          <a:schemeClr val="lt2"/>
        </a:solidFill>
        <a:effectLst/>
      </p:bgPr>
    </p:bg>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565553" y="2491018"/>
            <a:ext cx="6657497" cy="175564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Times New Roman"/>
              <a:buNone/>
              <a:defRPr sz="6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6" name="Google Shape;16;p2"/>
          <p:cNvCxnSpPr/>
          <p:nvPr/>
        </p:nvCxnSpPr>
        <p:spPr>
          <a:xfrm>
            <a:off x="597564" y="4389507"/>
            <a:ext cx="7157115" cy="0"/>
          </a:xfrm>
          <a:prstGeom prst="straightConnector1">
            <a:avLst/>
          </a:prstGeom>
          <a:noFill/>
          <a:ln w="63500" cap="flat" cmpd="sng">
            <a:solidFill>
              <a:schemeClr val="accent5"/>
            </a:solidFill>
            <a:prstDash val="solid"/>
            <a:miter lim="800000"/>
            <a:headEnd type="none" w="sm" len="sm"/>
            <a:tailEnd type="none" w="sm" len="sm"/>
          </a:ln>
        </p:spPr>
      </p:cxnSp>
      <p:sp>
        <p:nvSpPr>
          <p:cNvPr id="17" name="Google Shape;17;p2"/>
          <p:cNvSpPr txBox="1">
            <a:spLocks noGrp="1"/>
          </p:cNvSpPr>
          <p:nvPr>
            <p:ph type="subTitle" idx="1"/>
          </p:nvPr>
        </p:nvSpPr>
        <p:spPr>
          <a:xfrm>
            <a:off x="510476" y="4666464"/>
            <a:ext cx="6625486" cy="462748"/>
          </a:xfrm>
          <a:prstGeom prst="rect">
            <a:avLst/>
          </a:prstGeom>
          <a:noFill/>
          <a:ln>
            <a:noFill/>
          </a:ln>
        </p:spPr>
        <p:txBody>
          <a:bodyPr spcFirstLastPara="1" wrap="square" lIns="91425" tIns="45700" rIns="91425" bIns="45700" anchor="t" anchorCtr="0">
            <a:noAutofit/>
          </a:bodyPr>
          <a:lstStyle>
            <a:lvl1pPr lvl="0" algn="l">
              <a:lnSpc>
                <a:spcPct val="100000"/>
              </a:lnSpc>
              <a:spcBef>
                <a:spcPts val="1000"/>
              </a:spcBef>
              <a:spcAft>
                <a:spcPts val="0"/>
              </a:spcAft>
              <a:buSzPts val="1800"/>
              <a:buNone/>
              <a:defRPr sz="1800" b="1" i="0" cap="none">
                <a:latin typeface="Arial Narrow"/>
                <a:ea typeface="Arial Narrow"/>
                <a:cs typeface="Arial Narrow"/>
                <a:sym typeface="Arial Narrow"/>
              </a:defRPr>
            </a:lvl1pPr>
            <a:lvl2pPr lvl="1" algn="ctr">
              <a:lnSpc>
                <a:spcPct val="100000"/>
              </a:lnSpc>
              <a:spcBef>
                <a:spcPts val="500"/>
              </a:spcBef>
              <a:spcAft>
                <a:spcPts val="0"/>
              </a:spcAft>
              <a:buSzPts val="2000"/>
              <a:buNone/>
              <a:defRPr sz="2000"/>
            </a:lvl2pPr>
            <a:lvl3pPr lvl="2" algn="ctr">
              <a:lnSpc>
                <a:spcPct val="100000"/>
              </a:lnSpc>
              <a:spcBef>
                <a:spcPts val="500"/>
              </a:spcBef>
              <a:spcAft>
                <a:spcPts val="0"/>
              </a:spcAft>
              <a:buSzPts val="1800"/>
              <a:buNone/>
              <a:defRPr sz="18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 Image Left">
  <p:cSld name="Content + Image Left">
    <p:spTree>
      <p:nvGrpSpPr>
        <p:cNvPr id="1" name="Shape 80"/>
        <p:cNvGrpSpPr/>
        <p:nvPr/>
      </p:nvGrpSpPr>
      <p:grpSpPr>
        <a:xfrm>
          <a:off x="0" y="0"/>
          <a:ext cx="0" cy="0"/>
          <a:chOff x="0" y="0"/>
          <a:chExt cx="0" cy="0"/>
        </a:xfrm>
      </p:grpSpPr>
      <p:sp>
        <p:nvSpPr>
          <p:cNvPr id="81" name="Google Shape;81;p12"/>
          <p:cNvSpPr/>
          <p:nvPr/>
        </p:nvSpPr>
        <p:spPr>
          <a:xfrm rot="-5400000">
            <a:off x="10333712" y="4988560"/>
            <a:ext cx="1869437" cy="1869437"/>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2" name="Google Shape;82;p12"/>
          <p:cNvSpPr>
            <a:spLocks noGrp="1"/>
          </p:cNvSpPr>
          <p:nvPr>
            <p:ph type="pic" idx="2"/>
          </p:nvPr>
        </p:nvSpPr>
        <p:spPr>
          <a:xfrm>
            <a:off x="689288" y="1244410"/>
            <a:ext cx="4418977" cy="4513653"/>
          </a:xfrm>
          <a:prstGeom prst="rect">
            <a:avLst/>
          </a:prstGeom>
          <a:noFill/>
          <a:ln>
            <a:noFill/>
          </a:ln>
        </p:spPr>
      </p:sp>
      <p:sp>
        <p:nvSpPr>
          <p:cNvPr id="83" name="Google Shape;83;p12"/>
          <p:cNvSpPr/>
          <p:nvPr/>
        </p:nvSpPr>
        <p:spPr>
          <a:xfrm rot="10800000">
            <a:off x="10050379" y="3"/>
            <a:ext cx="2141620" cy="2141620"/>
          </a:xfrm>
          <a:prstGeom prst="rtTriangl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84" name="Google Shape;84;p12"/>
          <p:cNvCxnSpPr/>
          <p:nvPr/>
        </p:nvCxnSpPr>
        <p:spPr>
          <a:xfrm>
            <a:off x="474388" y="795213"/>
            <a:ext cx="11206556" cy="0"/>
          </a:xfrm>
          <a:prstGeom prst="straightConnector1">
            <a:avLst/>
          </a:prstGeom>
          <a:noFill/>
          <a:ln w="9525" cap="flat" cmpd="sng">
            <a:solidFill>
              <a:schemeClr val="dk1"/>
            </a:solidFill>
            <a:prstDash val="solid"/>
            <a:miter lim="800000"/>
            <a:headEnd type="none" w="sm" len="sm"/>
            <a:tailEnd type="none" w="sm" len="sm"/>
          </a:ln>
        </p:spPr>
      </p:cxnSp>
      <p:sp>
        <p:nvSpPr>
          <p:cNvPr id="85" name="Google Shape;85;p12"/>
          <p:cNvSpPr txBox="1">
            <a:spLocks noGrp="1"/>
          </p:cNvSpPr>
          <p:nvPr>
            <p:ph type="body" idx="1"/>
          </p:nvPr>
        </p:nvSpPr>
        <p:spPr>
          <a:xfrm>
            <a:off x="5507667" y="1244411"/>
            <a:ext cx="5966381" cy="451365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04800" algn="l">
              <a:lnSpc>
                <a:spcPct val="100000"/>
              </a:lnSpc>
              <a:spcBef>
                <a:spcPts val="500"/>
              </a:spcBef>
              <a:spcAft>
                <a:spcPts val="0"/>
              </a:spcAft>
              <a:buSzPts val="1200"/>
              <a:buChar char="▸"/>
              <a:defRPr sz="1200"/>
            </a:lvl4pPr>
            <a:lvl5pPr marL="2286000" lvl="4" indent="-298450" algn="l">
              <a:lnSpc>
                <a:spcPct val="10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86" name="Google Shape;86;p12"/>
          <p:cNvPicPr preferRelativeResize="0"/>
          <p:nvPr/>
        </p:nvPicPr>
        <p:blipFill rotWithShape="1">
          <a:blip r:embed="rId2">
            <a:alphaModFix/>
          </a:blip>
          <a:srcRect l="65775" t="-256" r="-10046" b="256"/>
          <a:stretch/>
        </p:blipFill>
        <p:spPr>
          <a:xfrm>
            <a:off x="0" y="5312664"/>
            <a:ext cx="731520" cy="1573040"/>
          </a:xfrm>
          <a:prstGeom prst="rect">
            <a:avLst/>
          </a:prstGeom>
          <a:noFill/>
          <a:ln>
            <a:noFill/>
          </a:ln>
        </p:spPr>
      </p:pic>
      <p:sp>
        <p:nvSpPr>
          <p:cNvPr id="87" name="Google Shape;87;p12"/>
          <p:cNvSpPr txBox="1"/>
          <p:nvPr/>
        </p:nvSpPr>
        <p:spPr>
          <a:xfrm>
            <a:off x="10352221" y="309334"/>
            <a:ext cx="1329496" cy="365125"/>
          </a:xfrm>
          <a:prstGeom prst="rect">
            <a:avLst/>
          </a:prstGeom>
          <a:noFill/>
          <a:ln>
            <a:noFill/>
          </a:ln>
        </p:spPr>
        <p:txBody>
          <a:bodyPr spcFirstLastPara="1" wrap="square" lIns="91425" tIns="45700" rIns="91425" bIns="45700" anchor="ctr" anchorCtr="0">
            <a:noAutofit/>
          </a:bodyPr>
          <a:lstStyle/>
          <a:p>
            <a:pPr marL="457200" marR="0" lvl="1" indent="0" algn="r" rtl="0">
              <a:spcBef>
                <a:spcPts val="0"/>
              </a:spcBef>
              <a:spcAft>
                <a:spcPts val="0"/>
              </a:spcAft>
              <a:buNone/>
            </a:pPr>
            <a:fld id="{00000000-1234-1234-1234-123412341234}" type="slidenum">
              <a:rPr lang="en-US" sz="1000" b="1" i="0" u="none" strike="noStrike" cap="none">
                <a:solidFill>
                  <a:schemeClr val="accent1"/>
                </a:solidFill>
                <a:latin typeface="Arial Narrow"/>
                <a:ea typeface="Arial Narrow"/>
                <a:cs typeface="Arial Narrow"/>
                <a:sym typeface="Arial Narrow"/>
              </a:rPr>
              <a:t>‹#›</a:t>
            </a:fld>
            <a:endParaRPr sz="1000" b="1" i="0" u="none" strike="noStrike" cap="none">
              <a:solidFill>
                <a:schemeClr val="accent1"/>
              </a:solidFill>
              <a:latin typeface="Arial Narrow"/>
              <a:ea typeface="Arial Narrow"/>
              <a:cs typeface="Arial Narrow"/>
              <a:sym typeface="Arial Narrow"/>
            </a:endParaRPr>
          </a:p>
        </p:txBody>
      </p:sp>
      <p:sp>
        <p:nvSpPr>
          <p:cNvPr id="88" name="Google Shape;88;p12"/>
          <p:cNvSpPr txBox="1">
            <a:spLocks noGrp="1"/>
          </p:cNvSpPr>
          <p:nvPr>
            <p:ph type="ctrTitle"/>
          </p:nvPr>
        </p:nvSpPr>
        <p:spPr>
          <a:xfrm>
            <a:off x="474388" y="211382"/>
            <a:ext cx="10879412" cy="58383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Narrow"/>
              <a:buNone/>
              <a:defRPr sz="2800" b="1" i="0" cap="none">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_Blank Closing Slide">
  <p:cSld name="2_Blank Closing Slide">
    <p:spTree>
      <p:nvGrpSpPr>
        <p:cNvPr id="1" name="Shape 90"/>
        <p:cNvGrpSpPr/>
        <p:nvPr/>
      </p:nvGrpSpPr>
      <p:grpSpPr>
        <a:xfrm>
          <a:off x="0" y="0"/>
          <a:ext cx="0" cy="0"/>
          <a:chOff x="0" y="0"/>
          <a:chExt cx="0" cy="0"/>
        </a:xfrm>
      </p:grpSpPr>
      <p:sp>
        <p:nvSpPr>
          <p:cNvPr id="91" name="Google Shape;91;p13"/>
          <p:cNvSpPr/>
          <p:nvPr/>
        </p:nvSpPr>
        <p:spPr>
          <a:xfrm rot="-5400000">
            <a:off x="10322563" y="4988560"/>
            <a:ext cx="1869437" cy="1869437"/>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92" name="Google Shape;92;p13"/>
          <p:cNvPicPr preferRelativeResize="0"/>
          <p:nvPr/>
        </p:nvPicPr>
        <p:blipFill rotWithShape="1">
          <a:blip r:embed="rId2">
            <a:alphaModFix/>
          </a:blip>
          <a:srcRect l="33686" t="-1025" r="-1203" b="17785"/>
          <a:stretch/>
        </p:blipFill>
        <p:spPr>
          <a:xfrm>
            <a:off x="0" y="742057"/>
            <a:ext cx="9235440" cy="6126480"/>
          </a:xfrm>
          <a:prstGeom prst="rect">
            <a:avLst/>
          </a:prstGeom>
          <a:noFill/>
          <a:ln>
            <a:noFill/>
          </a:ln>
        </p:spPr>
      </p:pic>
      <p:pic>
        <p:nvPicPr>
          <p:cNvPr id="93" name="Google Shape;93;p13"/>
          <p:cNvPicPr preferRelativeResize="0"/>
          <p:nvPr/>
        </p:nvPicPr>
        <p:blipFill rotWithShape="1">
          <a:blip r:embed="rId3">
            <a:alphaModFix/>
          </a:blip>
          <a:srcRect r="24888"/>
          <a:stretch/>
        </p:blipFill>
        <p:spPr>
          <a:xfrm>
            <a:off x="8927138" y="1835997"/>
            <a:ext cx="3264862" cy="4138004"/>
          </a:xfrm>
          <a:prstGeom prst="rect">
            <a:avLst/>
          </a:prstGeom>
          <a:noFill/>
          <a:ln>
            <a:noFill/>
          </a:ln>
        </p:spPr>
      </p:pic>
      <p:pic>
        <p:nvPicPr>
          <p:cNvPr id="94" name="Google Shape;94;p13"/>
          <p:cNvPicPr preferRelativeResize="0"/>
          <p:nvPr/>
        </p:nvPicPr>
        <p:blipFill rotWithShape="1">
          <a:blip r:embed="rId4">
            <a:alphaModFix/>
          </a:blip>
          <a:srcRect t="20250"/>
          <a:stretch/>
        </p:blipFill>
        <p:spPr>
          <a:xfrm>
            <a:off x="4237065" y="-10537"/>
            <a:ext cx="2932733" cy="2226562"/>
          </a:xfrm>
          <a:prstGeom prst="rect">
            <a:avLst/>
          </a:prstGeom>
          <a:noFill/>
          <a:ln>
            <a:noFill/>
          </a:ln>
        </p:spPr>
      </p:pic>
      <p:sp>
        <p:nvSpPr>
          <p:cNvPr id="95" name="Google Shape;95;p13"/>
          <p:cNvSpPr txBox="1">
            <a:spLocks noGrp="1"/>
          </p:cNvSpPr>
          <p:nvPr>
            <p:ph type="body" idx="1"/>
          </p:nvPr>
        </p:nvSpPr>
        <p:spPr>
          <a:xfrm>
            <a:off x="777832" y="2980890"/>
            <a:ext cx="5491162" cy="146754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4400"/>
              <a:buNone/>
              <a:defRPr sz="4400" b="1">
                <a:latin typeface="Times New Roman"/>
                <a:ea typeface="Times New Roman"/>
                <a:cs typeface="Times New Roman"/>
                <a:sym typeface="Times New Roman"/>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96"/>
        <p:cNvGrpSpPr/>
        <p:nvPr/>
      </p:nvGrpSpPr>
      <p:grpSpPr>
        <a:xfrm>
          <a:off x="0" y="0"/>
          <a:ext cx="0" cy="0"/>
          <a:chOff x="0" y="0"/>
          <a:chExt cx="0" cy="0"/>
        </a:xfrm>
      </p:grpSpPr>
      <p:sp>
        <p:nvSpPr>
          <p:cNvPr id="97" name="Google Shape;97;p14"/>
          <p:cNvSpPr/>
          <p:nvPr/>
        </p:nvSpPr>
        <p:spPr>
          <a:xfrm>
            <a:off x="8566484" y="-1"/>
            <a:ext cx="3625516" cy="685165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8" name="Google Shape;98;p14"/>
          <p:cNvSpPr/>
          <p:nvPr/>
        </p:nvSpPr>
        <p:spPr>
          <a:xfrm>
            <a:off x="0" y="0"/>
            <a:ext cx="9986211" cy="68901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99" name="Google Shape;99;p14"/>
          <p:cNvPicPr preferRelativeResize="0"/>
          <p:nvPr/>
        </p:nvPicPr>
        <p:blipFill rotWithShape="1">
          <a:blip r:embed="rId2">
            <a:alphaModFix/>
          </a:blip>
          <a:srcRect l="460" t="5243" r="20891" b="4994"/>
          <a:stretch/>
        </p:blipFill>
        <p:spPr>
          <a:xfrm>
            <a:off x="5791201" y="0"/>
            <a:ext cx="6400800" cy="6890193"/>
          </a:xfrm>
          <a:prstGeom prst="rect">
            <a:avLst/>
          </a:prstGeom>
          <a:noFill/>
          <a:ln>
            <a:noFill/>
          </a:ln>
        </p:spPr>
      </p:pic>
      <p:sp>
        <p:nvSpPr>
          <p:cNvPr id="100" name="Google Shape;100;p14"/>
          <p:cNvSpPr/>
          <p:nvPr/>
        </p:nvSpPr>
        <p:spPr>
          <a:xfrm rot="-8100000">
            <a:off x="-2105769" y="1338963"/>
            <a:ext cx="4180073" cy="4180073"/>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1" name="Google Shape;101;p14"/>
          <p:cNvPicPr preferRelativeResize="0"/>
          <p:nvPr/>
        </p:nvPicPr>
        <p:blipFill rotWithShape="1">
          <a:blip r:embed="rId3">
            <a:alphaModFix/>
          </a:blip>
          <a:srcRect t="50299" b="-100"/>
          <a:stretch/>
        </p:blipFill>
        <p:spPr>
          <a:xfrm>
            <a:off x="5911517" y="0"/>
            <a:ext cx="5223099" cy="2476442"/>
          </a:xfrm>
          <a:prstGeom prst="rect">
            <a:avLst/>
          </a:prstGeom>
          <a:noFill/>
          <a:ln>
            <a:noFill/>
          </a:ln>
        </p:spPr>
      </p:pic>
      <p:pic>
        <p:nvPicPr>
          <p:cNvPr id="102" name="Google Shape;102;p14"/>
          <p:cNvPicPr preferRelativeResize="0"/>
          <p:nvPr/>
        </p:nvPicPr>
        <p:blipFill rotWithShape="1">
          <a:blip r:embed="rId4">
            <a:alphaModFix/>
          </a:blip>
          <a:srcRect/>
          <a:stretch/>
        </p:blipFill>
        <p:spPr>
          <a:xfrm>
            <a:off x="2730708" y="2670745"/>
            <a:ext cx="6120986" cy="1516510"/>
          </a:xfrm>
          <a:prstGeom prst="rect">
            <a:avLst/>
          </a:prstGeom>
          <a:noFill/>
          <a:ln>
            <a:noFill/>
          </a:ln>
        </p:spPr>
      </p:pic>
      <p:pic>
        <p:nvPicPr>
          <p:cNvPr id="103" name="Google Shape;103;p14"/>
          <p:cNvPicPr preferRelativeResize="0"/>
          <p:nvPr/>
        </p:nvPicPr>
        <p:blipFill rotWithShape="1">
          <a:blip r:embed="rId5">
            <a:alphaModFix/>
          </a:blip>
          <a:srcRect/>
          <a:stretch/>
        </p:blipFill>
        <p:spPr>
          <a:xfrm>
            <a:off x="10990762" y="6370567"/>
            <a:ext cx="976590" cy="30105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lor Palette">
  <p:cSld name="Color Palette">
    <p:spTree>
      <p:nvGrpSpPr>
        <p:cNvPr id="1" name="Shape 104"/>
        <p:cNvGrpSpPr/>
        <p:nvPr/>
      </p:nvGrpSpPr>
      <p:grpSpPr>
        <a:xfrm>
          <a:off x="0" y="0"/>
          <a:ext cx="0" cy="0"/>
          <a:chOff x="0" y="0"/>
          <a:chExt cx="0" cy="0"/>
        </a:xfrm>
      </p:grpSpPr>
      <p:cxnSp>
        <p:nvCxnSpPr>
          <p:cNvPr id="105" name="Google Shape;105;p15"/>
          <p:cNvCxnSpPr/>
          <p:nvPr/>
        </p:nvCxnSpPr>
        <p:spPr>
          <a:xfrm>
            <a:off x="474388" y="795213"/>
            <a:ext cx="11206556" cy="0"/>
          </a:xfrm>
          <a:prstGeom prst="straightConnector1">
            <a:avLst/>
          </a:prstGeom>
          <a:noFill/>
          <a:ln w="9525" cap="flat" cmpd="sng">
            <a:solidFill>
              <a:schemeClr val="dk1"/>
            </a:solidFill>
            <a:prstDash val="solid"/>
            <a:miter lim="800000"/>
            <a:headEnd type="none" w="sm" len="sm"/>
            <a:tailEnd type="none" w="sm" len="sm"/>
          </a:ln>
        </p:spPr>
      </p:cxnSp>
      <p:pic>
        <p:nvPicPr>
          <p:cNvPr id="106" name="Google Shape;106;p15"/>
          <p:cNvPicPr preferRelativeResize="0"/>
          <p:nvPr/>
        </p:nvPicPr>
        <p:blipFill rotWithShape="1">
          <a:blip r:embed="rId2">
            <a:alphaModFix/>
          </a:blip>
          <a:srcRect/>
          <a:stretch/>
        </p:blipFill>
        <p:spPr>
          <a:xfrm>
            <a:off x="10990762" y="6370567"/>
            <a:ext cx="976590" cy="301054"/>
          </a:xfrm>
          <a:prstGeom prst="rect">
            <a:avLst/>
          </a:prstGeom>
          <a:noFill/>
          <a:ln>
            <a:noFill/>
          </a:ln>
        </p:spPr>
      </p:pic>
      <p:sp>
        <p:nvSpPr>
          <p:cNvPr id="107" name="Google Shape;107;p15"/>
          <p:cNvSpPr txBox="1"/>
          <p:nvPr/>
        </p:nvSpPr>
        <p:spPr>
          <a:xfrm>
            <a:off x="10352221" y="309334"/>
            <a:ext cx="1329496" cy="365125"/>
          </a:xfrm>
          <a:prstGeom prst="rect">
            <a:avLst/>
          </a:prstGeom>
          <a:noFill/>
          <a:ln>
            <a:noFill/>
          </a:ln>
        </p:spPr>
        <p:txBody>
          <a:bodyPr spcFirstLastPara="1" wrap="square" lIns="91425" tIns="45700" rIns="91425" bIns="45700" anchor="ctr" anchorCtr="0">
            <a:noAutofit/>
          </a:bodyPr>
          <a:lstStyle/>
          <a:p>
            <a:pPr marL="457200" marR="0" lvl="1" indent="0" algn="r" rtl="0">
              <a:spcBef>
                <a:spcPts val="0"/>
              </a:spcBef>
              <a:spcAft>
                <a:spcPts val="0"/>
              </a:spcAft>
              <a:buNone/>
            </a:pPr>
            <a:fld id="{00000000-1234-1234-1234-123412341234}" type="slidenum">
              <a:rPr lang="en-US" sz="1000" b="1" i="0" u="none" strike="noStrike" cap="none">
                <a:solidFill>
                  <a:schemeClr val="accent1"/>
                </a:solidFill>
                <a:latin typeface="Arial Narrow"/>
                <a:ea typeface="Arial Narrow"/>
                <a:cs typeface="Arial Narrow"/>
                <a:sym typeface="Arial Narrow"/>
              </a:rPr>
              <a:t>‹#›</a:t>
            </a:fld>
            <a:endParaRPr sz="1000" b="1" i="0" u="none" strike="noStrike" cap="none">
              <a:solidFill>
                <a:schemeClr val="accent1"/>
              </a:solidFill>
              <a:latin typeface="Arial Narrow"/>
              <a:ea typeface="Arial Narrow"/>
              <a:cs typeface="Arial Narrow"/>
              <a:sym typeface="Arial Narrow"/>
            </a:endParaRPr>
          </a:p>
        </p:txBody>
      </p:sp>
      <p:sp>
        <p:nvSpPr>
          <p:cNvPr id="108" name="Google Shape;108;p15"/>
          <p:cNvSpPr txBox="1"/>
          <p:nvPr/>
        </p:nvSpPr>
        <p:spPr>
          <a:xfrm>
            <a:off x="474387" y="277884"/>
            <a:ext cx="308115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cap="none">
                <a:solidFill>
                  <a:schemeClr val="dk1"/>
                </a:solidFill>
                <a:latin typeface="Arial Narrow"/>
                <a:ea typeface="Arial Narrow"/>
                <a:cs typeface="Arial Narrow"/>
                <a:sym typeface="Arial Narrow"/>
              </a:rPr>
              <a:t>COLOR PALETTE</a:t>
            </a:r>
            <a:endParaRPr/>
          </a:p>
        </p:txBody>
      </p:sp>
      <p:sp>
        <p:nvSpPr>
          <p:cNvPr id="109" name="Google Shape;109;p15"/>
          <p:cNvSpPr txBox="1"/>
          <p:nvPr/>
        </p:nvSpPr>
        <p:spPr>
          <a:xfrm>
            <a:off x="2287248" y="1542466"/>
            <a:ext cx="126829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Hunter Green</a:t>
            </a:r>
            <a:endParaRPr/>
          </a:p>
        </p:txBody>
      </p:sp>
      <p:sp>
        <p:nvSpPr>
          <p:cNvPr id="110" name="Google Shape;110;p15"/>
          <p:cNvSpPr txBox="1"/>
          <p:nvPr/>
        </p:nvSpPr>
        <p:spPr>
          <a:xfrm>
            <a:off x="3618838" y="1542465"/>
            <a:ext cx="72167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Cream</a:t>
            </a:r>
            <a:endParaRPr/>
          </a:p>
        </p:txBody>
      </p:sp>
      <p:sp>
        <p:nvSpPr>
          <p:cNvPr id="111" name="Google Shape;111;p15"/>
          <p:cNvSpPr txBox="1"/>
          <p:nvPr/>
        </p:nvSpPr>
        <p:spPr>
          <a:xfrm>
            <a:off x="1244551" y="1801007"/>
            <a:ext cx="954428" cy="33855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600" b="1" i="0">
                <a:solidFill>
                  <a:schemeClr val="dk1"/>
                </a:solidFill>
                <a:latin typeface="Arial Narrow"/>
                <a:ea typeface="Arial Narrow"/>
                <a:cs typeface="Arial Narrow"/>
                <a:sym typeface="Arial Narrow"/>
              </a:rPr>
              <a:t>PRIMARY</a:t>
            </a:r>
            <a:endParaRPr/>
          </a:p>
        </p:txBody>
      </p:sp>
      <p:sp>
        <p:nvSpPr>
          <p:cNvPr id="112" name="Google Shape;112;p15"/>
          <p:cNvSpPr txBox="1"/>
          <p:nvPr/>
        </p:nvSpPr>
        <p:spPr>
          <a:xfrm>
            <a:off x="943186" y="3056070"/>
            <a:ext cx="1255793" cy="33855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600" b="1" i="0">
                <a:solidFill>
                  <a:schemeClr val="dk1"/>
                </a:solidFill>
                <a:latin typeface="Arial Narrow"/>
                <a:ea typeface="Arial Narrow"/>
                <a:cs typeface="Arial Narrow"/>
                <a:sym typeface="Arial Narrow"/>
              </a:rPr>
              <a:t>SECONDARY</a:t>
            </a:r>
            <a:endParaRPr/>
          </a:p>
        </p:txBody>
      </p:sp>
      <p:sp>
        <p:nvSpPr>
          <p:cNvPr id="113" name="Google Shape;113;p15"/>
          <p:cNvSpPr txBox="1"/>
          <p:nvPr/>
        </p:nvSpPr>
        <p:spPr>
          <a:xfrm>
            <a:off x="1462879" y="4332084"/>
            <a:ext cx="736100" cy="33855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600" b="1" i="0">
                <a:solidFill>
                  <a:schemeClr val="dk1"/>
                </a:solidFill>
                <a:latin typeface="Arial Narrow"/>
                <a:ea typeface="Arial Narrow"/>
                <a:cs typeface="Arial Narrow"/>
                <a:sym typeface="Arial Narrow"/>
              </a:rPr>
              <a:t>TINTS*</a:t>
            </a:r>
            <a:endParaRPr/>
          </a:p>
        </p:txBody>
      </p:sp>
      <p:sp>
        <p:nvSpPr>
          <p:cNvPr id="114" name="Google Shape;114;p15"/>
          <p:cNvSpPr txBox="1"/>
          <p:nvPr/>
        </p:nvSpPr>
        <p:spPr>
          <a:xfrm>
            <a:off x="1246474" y="5614482"/>
            <a:ext cx="952505" cy="33855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600" b="1" i="0">
                <a:solidFill>
                  <a:schemeClr val="dk1"/>
                </a:solidFill>
                <a:latin typeface="Arial Narrow"/>
                <a:ea typeface="Arial Narrow"/>
                <a:cs typeface="Arial Narrow"/>
                <a:sym typeface="Arial Narrow"/>
              </a:rPr>
              <a:t>SHADES*</a:t>
            </a:r>
            <a:endParaRPr/>
          </a:p>
        </p:txBody>
      </p:sp>
      <p:sp>
        <p:nvSpPr>
          <p:cNvPr id="115" name="Google Shape;115;p15"/>
          <p:cNvSpPr txBox="1"/>
          <p:nvPr/>
        </p:nvSpPr>
        <p:spPr>
          <a:xfrm>
            <a:off x="2289397" y="2493713"/>
            <a:ext cx="78098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Orange</a:t>
            </a:r>
            <a:endParaRPr/>
          </a:p>
        </p:txBody>
      </p:sp>
      <p:sp>
        <p:nvSpPr>
          <p:cNvPr id="116" name="Google Shape;116;p15"/>
          <p:cNvSpPr txBox="1"/>
          <p:nvPr/>
        </p:nvSpPr>
        <p:spPr>
          <a:xfrm>
            <a:off x="3618838" y="2493713"/>
            <a:ext cx="52290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Mint</a:t>
            </a:r>
            <a:endParaRPr/>
          </a:p>
        </p:txBody>
      </p:sp>
      <p:sp>
        <p:nvSpPr>
          <p:cNvPr id="117" name="Google Shape;117;p15"/>
          <p:cNvSpPr txBox="1"/>
          <p:nvPr/>
        </p:nvSpPr>
        <p:spPr>
          <a:xfrm>
            <a:off x="2289397" y="3103971"/>
            <a:ext cx="56297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Gold</a:t>
            </a:r>
            <a:endParaRPr/>
          </a:p>
        </p:txBody>
      </p:sp>
      <p:sp>
        <p:nvSpPr>
          <p:cNvPr id="118" name="Google Shape;118;p15"/>
          <p:cNvSpPr txBox="1"/>
          <p:nvPr/>
        </p:nvSpPr>
        <p:spPr>
          <a:xfrm>
            <a:off x="3618838" y="3103971"/>
            <a:ext cx="114967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Dark Cream</a:t>
            </a:r>
            <a:endParaRPr/>
          </a:p>
        </p:txBody>
      </p:sp>
      <p:sp>
        <p:nvSpPr>
          <p:cNvPr id="119" name="Google Shape;119;p15"/>
          <p:cNvSpPr txBox="1"/>
          <p:nvPr/>
        </p:nvSpPr>
        <p:spPr>
          <a:xfrm>
            <a:off x="4908204" y="2485621"/>
            <a:ext cx="69717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Yellow</a:t>
            </a:r>
            <a:endParaRPr/>
          </a:p>
        </p:txBody>
      </p:sp>
      <p:sp>
        <p:nvSpPr>
          <p:cNvPr id="120" name="Google Shape;120;p15"/>
          <p:cNvSpPr txBox="1"/>
          <p:nvPr/>
        </p:nvSpPr>
        <p:spPr>
          <a:xfrm>
            <a:off x="2282448" y="6409886"/>
            <a:ext cx="721502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a:solidFill>
                  <a:schemeClr val="accent3"/>
                </a:solidFill>
                <a:latin typeface="Arial"/>
                <a:ea typeface="Arial"/>
                <a:cs typeface="Arial"/>
                <a:sym typeface="Arial"/>
              </a:rPr>
              <a:t>*Tints and shades should only be used for data visualization</a:t>
            </a:r>
            <a:endParaRPr/>
          </a:p>
        </p:txBody>
      </p:sp>
      <p:sp>
        <p:nvSpPr>
          <p:cNvPr id="121" name="Google Shape;121;p15"/>
          <p:cNvSpPr txBox="1"/>
          <p:nvPr/>
        </p:nvSpPr>
        <p:spPr>
          <a:xfrm>
            <a:off x="474387" y="989402"/>
            <a:ext cx="1120655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Use the eyedrop function with this palette to pull colors for Shape Fill, Font, etc.</a:t>
            </a:r>
            <a:endParaRPr/>
          </a:p>
        </p:txBody>
      </p:sp>
      <p:sp>
        <p:nvSpPr>
          <p:cNvPr id="122" name="Google Shape;122;p15"/>
          <p:cNvSpPr txBox="1"/>
          <p:nvPr/>
        </p:nvSpPr>
        <p:spPr>
          <a:xfrm>
            <a:off x="8812100" y="333554"/>
            <a:ext cx="266695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D9117E"/>
                </a:solidFill>
                <a:latin typeface="Arial Narrow"/>
                <a:ea typeface="Arial Narrow"/>
                <a:cs typeface="Arial Narrow"/>
                <a:sym typeface="Arial Narrow"/>
              </a:rPr>
              <a:t>Delete this page before presenting</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pplying The New Brand Instructions_1">
  <p:cSld name="Applying The New Brand Instructions_1">
    <p:spTree>
      <p:nvGrpSpPr>
        <p:cNvPr id="1" name="Shape 123"/>
        <p:cNvGrpSpPr/>
        <p:nvPr/>
      </p:nvGrpSpPr>
      <p:grpSpPr>
        <a:xfrm>
          <a:off x="0" y="0"/>
          <a:ext cx="0" cy="0"/>
          <a:chOff x="0" y="0"/>
          <a:chExt cx="0" cy="0"/>
        </a:xfrm>
      </p:grpSpPr>
      <p:cxnSp>
        <p:nvCxnSpPr>
          <p:cNvPr id="124" name="Google Shape;124;p16"/>
          <p:cNvCxnSpPr/>
          <p:nvPr/>
        </p:nvCxnSpPr>
        <p:spPr>
          <a:xfrm>
            <a:off x="474388" y="795213"/>
            <a:ext cx="11206556" cy="0"/>
          </a:xfrm>
          <a:prstGeom prst="straightConnector1">
            <a:avLst/>
          </a:prstGeom>
          <a:noFill/>
          <a:ln w="9525" cap="flat" cmpd="sng">
            <a:solidFill>
              <a:schemeClr val="dk1"/>
            </a:solidFill>
            <a:prstDash val="solid"/>
            <a:miter lim="800000"/>
            <a:headEnd type="none" w="sm" len="sm"/>
            <a:tailEnd type="none" w="sm" len="sm"/>
          </a:ln>
        </p:spPr>
      </p:cxnSp>
      <p:pic>
        <p:nvPicPr>
          <p:cNvPr id="125" name="Google Shape;125;p16"/>
          <p:cNvPicPr preferRelativeResize="0"/>
          <p:nvPr/>
        </p:nvPicPr>
        <p:blipFill rotWithShape="1">
          <a:blip r:embed="rId2">
            <a:alphaModFix/>
          </a:blip>
          <a:srcRect/>
          <a:stretch/>
        </p:blipFill>
        <p:spPr>
          <a:xfrm>
            <a:off x="10990762" y="6370567"/>
            <a:ext cx="976590" cy="301054"/>
          </a:xfrm>
          <a:prstGeom prst="rect">
            <a:avLst/>
          </a:prstGeom>
          <a:noFill/>
          <a:ln>
            <a:noFill/>
          </a:ln>
        </p:spPr>
      </p:pic>
      <p:sp>
        <p:nvSpPr>
          <p:cNvPr id="126" name="Google Shape;126;p16"/>
          <p:cNvSpPr txBox="1"/>
          <p:nvPr/>
        </p:nvSpPr>
        <p:spPr>
          <a:xfrm>
            <a:off x="10352221" y="309334"/>
            <a:ext cx="1329496" cy="365125"/>
          </a:xfrm>
          <a:prstGeom prst="rect">
            <a:avLst/>
          </a:prstGeom>
          <a:noFill/>
          <a:ln>
            <a:noFill/>
          </a:ln>
        </p:spPr>
        <p:txBody>
          <a:bodyPr spcFirstLastPara="1" wrap="square" lIns="91425" tIns="45700" rIns="91425" bIns="45700" anchor="ctr" anchorCtr="0">
            <a:noAutofit/>
          </a:bodyPr>
          <a:lstStyle/>
          <a:p>
            <a:pPr marL="457200" marR="0" lvl="1" indent="0" algn="r" rtl="0">
              <a:spcBef>
                <a:spcPts val="0"/>
              </a:spcBef>
              <a:spcAft>
                <a:spcPts val="0"/>
              </a:spcAft>
              <a:buNone/>
            </a:pPr>
            <a:fld id="{00000000-1234-1234-1234-123412341234}" type="slidenum">
              <a:rPr lang="en-US" sz="1000" b="1" i="0" u="none" strike="noStrike" cap="none">
                <a:solidFill>
                  <a:schemeClr val="accent1"/>
                </a:solidFill>
                <a:latin typeface="Arial Narrow"/>
                <a:ea typeface="Arial Narrow"/>
                <a:cs typeface="Arial Narrow"/>
                <a:sym typeface="Arial Narrow"/>
              </a:rPr>
              <a:t>‹#›</a:t>
            </a:fld>
            <a:endParaRPr sz="1000" b="1" i="0" u="none" strike="noStrike" cap="none">
              <a:solidFill>
                <a:schemeClr val="accent1"/>
              </a:solidFill>
              <a:latin typeface="Arial Narrow"/>
              <a:ea typeface="Arial Narrow"/>
              <a:cs typeface="Arial Narrow"/>
              <a:sym typeface="Arial Narrow"/>
            </a:endParaRPr>
          </a:p>
        </p:txBody>
      </p:sp>
      <p:sp>
        <p:nvSpPr>
          <p:cNvPr id="127" name="Google Shape;127;p16"/>
          <p:cNvSpPr txBox="1"/>
          <p:nvPr/>
        </p:nvSpPr>
        <p:spPr>
          <a:xfrm>
            <a:off x="327189" y="3023101"/>
            <a:ext cx="6288100" cy="3846076"/>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accent3"/>
              </a:buClr>
              <a:buSzPts val="1400"/>
              <a:buFont typeface="NTR"/>
              <a:buNone/>
            </a:pPr>
            <a:r>
              <a:rPr lang="en-US" sz="1400" u="sng">
                <a:solidFill>
                  <a:schemeClr val="dk1"/>
                </a:solidFill>
                <a:latin typeface="Arial"/>
                <a:ea typeface="Arial"/>
                <a:cs typeface="Arial"/>
                <a:sym typeface="Arial"/>
              </a:rPr>
              <a:t>Apply New Branded Templates and Adjust Slides Manually</a:t>
            </a:r>
            <a:endParaRPr/>
          </a:p>
          <a:p>
            <a:pPr marL="457200" marR="0" lvl="0" indent="-457200" algn="l" rtl="0">
              <a:lnSpc>
                <a:spcPct val="90000"/>
              </a:lnSpc>
              <a:spcBef>
                <a:spcPts val="1000"/>
              </a:spcBef>
              <a:spcAft>
                <a:spcPts val="0"/>
              </a:spcAft>
              <a:buClr>
                <a:schemeClr val="accent3"/>
              </a:buClr>
              <a:buSzPts val="1400"/>
              <a:buFont typeface="Times New Roman"/>
              <a:buAutoNum type="arabicPeriod"/>
            </a:pPr>
            <a:r>
              <a:rPr lang="en-US" sz="1400">
                <a:solidFill>
                  <a:schemeClr val="dk1"/>
                </a:solidFill>
                <a:latin typeface="Arial"/>
                <a:ea typeface="Arial"/>
                <a:cs typeface="Arial"/>
                <a:sym typeface="Arial"/>
              </a:rPr>
              <a:t>For each slide, click the “Layout” dropdown to the right of “New Slide” in the Home tab and select an appropriate new branded layout (Agenda, Section Header, 1_Title + Content, etc.)</a:t>
            </a:r>
            <a:endParaRPr/>
          </a:p>
          <a:p>
            <a:pPr marL="457200" marR="0" lvl="0" indent="-457200" algn="l" rtl="0">
              <a:lnSpc>
                <a:spcPct val="90000"/>
              </a:lnSpc>
              <a:spcBef>
                <a:spcPts val="1000"/>
              </a:spcBef>
              <a:spcAft>
                <a:spcPts val="0"/>
              </a:spcAft>
              <a:buClr>
                <a:schemeClr val="accent3"/>
              </a:buClr>
              <a:buSzPts val="1400"/>
              <a:buFont typeface="Times New Roman"/>
              <a:buAutoNum type="arabicPeriod"/>
            </a:pPr>
            <a:r>
              <a:rPr lang="en-US" sz="1400">
                <a:solidFill>
                  <a:schemeClr val="dk1"/>
                </a:solidFill>
                <a:latin typeface="Arial"/>
                <a:ea typeface="Arial"/>
                <a:cs typeface="Arial"/>
                <a:sym typeface="Arial"/>
              </a:rPr>
              <a:t>Select the page number in the bottom right and delete it. (The page number is on the top right of the new branded templates.)</a:t>
            </a:r>
            <a:endParaRPr/>
          </a:p>
          <a:p>
            <a:pPr marL="457200" marR="0" lvl="0" indent="-457200" algn="l" rtl="0">
              <a:lnSpc>
                <a:spcPct val="90000"/>
              </a:lnSpc>
              <a:spcBef>
                <a:spcPts val="1000"/>
              </a:spcBef>
              <a:spcAft>
                <a:spcPts val="0"/>
              </a:spcAft>
              <a:buClr>
                <a:schemeClr val="accent3"/>
              </a:buClr>
              <a:buSzPts val="1400"/>
              <a:buFont typeface="Times New Roman"/>
              <a:buAutoNum type="arabicPeriod"/>
            </a:pPr>
            <a:r>
              <a:rPr lang="en-US" sz="1400">
                <a:solidFill>
                  <a:schemeClr val="dk1"/>
                </a:solidFill>
                <a:latin typeface="Arial"/>
                <a:ea typeface="Arial"/>
                <a:cs typeface="Arial"/>
                <a:sym typeface="Arial"/>
              </a:rPr>
              <a:t>Other possible manual adjustments</a:t>
            </a:r>
            <a:endParaRPr/>
          </a:p>
          <a:p>
            <a:pPr marL="800100" marR="0" lvl="1" indent="-342900" algn="l" rtl="0">
              <a:lnSpc>
                <a:spcPct val="90000"/>
              </a:lnSpc>
              <a:spcBef>
                <a:spcPts val="500"/>
              </a:spcBef>
              <a:spcAft>
                <a:spcPts val="0"/>
              </a:spcAft>
              <a:buClr>
                <a:schemeClr val="accent4"/>
              </a:buClr>
              <a:buSzPts val="1400"/>
              <a:buFont typeface="Times New Roman"/>
              <a:buAutoNum type="arabicPeriod"/>
            </a:pPr>
            <a:r>
              <a:rPr lang="en-US" sz="1400" b="0" i="0" u="none" strike="noStrike" cap="none">
                <a:solidFill>
                  <a:schemeClr val="dk1"/>
                </a:solidFill>
                <a:latin typeface="Arial"/>
                <a:ea typeface="Arial"/>
                <a:cs typeface="Arial"/>
                <a:sym typeface="Arial"/>
              </a:rPr>
              <a:t>Apply new color branding to graphics or text that may not have converted over correctly</a:t>
            </a:r>
            <a:endParaRPr/>
          </a:p>
          <a:p>
            <a:pPr marL="800100" marR="0" lvl="1" indent="-342900" algn="l" rtl="0">
              <a:lnSpc>
                <a:spcPct val="90000"/>
              </a:lnSpc>
              <a:spcBef>
                <a:spcPts val="500"/>
              </a:spcBef>
              <a:spcAft>
                <a:spcPts val="0"/>
              </a:spcAft>
              <a:buClr>
                <a:schemeClr val="accent4"/>
              </a:buClr>
              <a:buSzPts val="1400"/>
              <a:buFont typeface="Times New Roman"/>
              <a:buAutoNum type="arabicPeriod"/>
            </a:pPr>
            <a:r>
              <a:rPr lang="en-US" sz="1400" b="0" i="0" u="none" strike="noStrike" cap="none">
                <a:solidFill>
                  <a:schemeClr val="dk1"/>
                </a:solidFill>
                <a:latin typeface="Arial"/>
                <a:ea typeface="Arial"/>
                <a:cs typeface="Arial"/>
                <a:sym typeface="Arial"/>
              </a:rPr>
              <a:t>Copy-paste content from free-form text boxes into template text boxes</a:t>
            </a:r>
            <a:endParaRPr/>
          </a:p>
          <a:p>
            <a:pPr marL="800100" marR="0" lvl="1" indent="-342900" algn="l" rtl="0">
              <a:lnSpc>
                <a:spcPct val="90000"/>
              </a:lnSpc>
              <a:spcBef>
                <a:spcPts val="500"/>
              </a:spcBef>
              <a:spcAft>
                <a:spcPts val="0"/>
              </a:spcAft>
              <a:buClr>
                <a:schemeClr val="accent4"/>
              </a:buClr>
              <a:buSzPts val="1400"/>
              <a:buFont typeface="Times New Roman"/>
              <a:buAutoNum type="arabicPeriod"/>
            </a:pPr>
            <a:r>
              <a:rPr lang="en-US" sz="1400" b="0" i="0" u="none" strike="noStrike" cap="none">
                <a:solidFill>
                  <a:schemeClr val="dk1"/>
                </a:solidFill>
                <a:latin typeface="Arial"/>
                <a:ea typeface="Arial"/>
                <a:cs typeface="Arial"/>
                <a:sym typeface="Arial"/>
              </a:rPr>
              <a:t>Adjust sub-title positioning/color</a:t>
            </a:r>
            <a:endParaRPr/>
          </a:p>
          <a:p>
            <a:pPr marL="800100" marR="0" lvl="1" indent="-342900" algn="l" rtl="0">
              <a:lnSpc>
                <a:spcPct val="90000"/>
              </a:lnSpc>
              <a:spcBef>
                <a:spcPts val="500"/>
              </a:spcBef>
              <a:spcAft>
                <a:spcPts val="0"/>
              </a:spcAft>
              <a:buClr>
                <a:schemeClr val="accent4"/>
              </a:buClr>
              <a:buSzPts val="1400"/>
              <a:buFont typeface="Times New Roman"/>
              <a:buAutoNum type="arabicPeriod"/>
            </a:pPr>
            <a:r>
              <a:rPr lang="en-US" sz="1400" b="0" i="0" u="none" strike="noStrike" cap="none">
                <a:solidFill>
                  <a:schemeClr val="dk1"/>
                </a:solidFill>
                <a:latin typeface="Arial"/>
                <a:ea typeface="Arial"/>
                <a:cs typeface="Arial"/>
                <a:sym typeface="Arial"/>
              </a:rPr>
              <a:t>Adjust font types (</a:t>
            </a:r>
            <a:r>
              <a:rPr lang="en-US" sz="1400" b="1" i="0" u="none" strike="noStrike" cap="none">
                <a:solidFill>
                  <a:schemeClr val="dk1"/>
                </a:solidFill>
                <a:latin typeface="Times New Roman"/>
                <a:ea typeface="Times New Roman"/>
                <a:cs typeface="Times New Roman"/>
                <a:sym typeface="Times New Roman"/>
              </a:rPr>
              <a:t>Times New Roman Bold</a:t>
            </a:r>
            <a:r>
              <a:rPr lang="en-US" sz="1400" b="0" i="0" u="none" strike="noStrike" cap="none">
                <a:solidFill>
                  <a:schemeClr val="dk1"/>
                </a:solidFill>
                <a:latin typeface="Arial"/>
                <a:ea typeface="Arial"/>
                <a:cs typeface="Arial"/>
                <a:sym typeface="Arial"/>
              </a:rPr>
              <a:t>, </a:t>
            </a:r>
            <a:r>
              <a:rPr lang="en-US" sz="1400" b="1" i="0" u="none" strike="noStrike" cap="none">
                <a:solidFill>
                  <a:schemeClr val="dk1"/>
                </a:solidFill>
                <a:latin typeface="Arial Narrow"/>
                <a:ea typeface="Arial Narrow"/>
                <a:cs typeface="Arial Narrow"/>
                <a:sym typeface="Arial Narrow"/>
              </a:rPr>
              <a:t>ARIAL NARROW BOLD IN ALL CAPS</a:t>
            </a:r>
            <a:r>
              <a:rPr lang="en-US" sz="1400" b="0" i="0" u="none" strike="noStrike" cap="none">
                <a:solidFill>
                  <a:schemeClr val="dk1"/>
                </a:solidFill>
                <a:latin typeface="Arial"/>
                <a:ea typeface="Arial"/>
                <a:cs typeface="Arial"/>
                <a:sym typeface="Arial"/>
              </a:rPr>
              <a:t>, Arial font family)</a:t>
            </a:r>
            <a:endParaRPr/>
          </a:p>
        </p:txBody>
      </p:sp>
      <p:pic>
        <p:nvPicPr>
          <p:cNvPr id="128" name="Google Shape;128;p16"/>
          <p:cNvPicPr preferRelativeResize="0"/>
          <p:nvPr/>
        </p:nvPicPr>
        <p:blipFill rotWithShape="1">
          <a:blip r:embed="rId3">
            <a:alphaModFix/>
          </a:blip>
          <a:srcRect/>
          <a:stretch/>
        </p:blipFill>
        <p:spPr>
          <a:xfrm>
            <a:off x="6732146" y="3000816"/>
            <a:ext cx="4284823" cy="3375339"/>
          </a:xfrm>
          <a:prstGeom prst="rect">
            <a:avLst/>
          </a:prstGeom>
          <a:noFill/>
          <a:ln>
            <a:noFill/>
          </a:ln>
        </p:spPr>
      </p:pic>
      <p:pic>
        <p:nvPicPr>
          <p:cNvPr id="129" name="Google Shape;129;p16"/>
          <p:cNvPicPr preferRelativeResize="0"/>
          <p:nvPr/>
        </p:nvPicPr>
        <p:blipFill rotWithShape="1">
          <a:blip r:embed="rId4">
            <a:alphaModFix/>
          </a:blip>
          <a:srcRect l="79367" t="6736" r="17555" b="88117"/>
          <a:stretch/>
        </p:blipFill>
        <p:spPr>
          <a:xfrm>
            <a:off x="7003951" y="1530091"/>
            <a:ext cx="968188" cy="455425"/>
          </a:xfrm>
          <a:prstGeom prst="rect">
            <a:avLst/>
          </a:prstGeom>
          <a:noFill/>
          <a:ln>
            <a:noFill/>
          </a:ln>
        </p:spPr>
      </p:pic>
      <p:cxnSp>
        <p:nvCxnSpPr>
          <p:cNvPr id="130" name="Google Shape;130;p16"/>
          <p:cNvCxnSpPr/>
          <p:nvPr/>
        </p:nvCxnSpPr>
        <p:spPr>
          <a:xfrm rot="10800000">
            <a:off x="7972139" y="1904558"/>
            <a:ext cx="347951" cy="0"/>
          </a:xfrm>
          <a:prstGeom prst="straightConnector1">
            <a:avLst/>
          </a:prstGeom>
          <a:noFill/>
          <a:ln w="57150" cap="flat" cmpd="sng">
            <a:solidFill>
              <a:schemeClr val="accent3"/>
            </a:solidFill>
            <a:prstDash val="solid"/>
            <a:miter lim="800000"/>
            <a:headEnd type="none" w="sm" len="sm"/>
            <a:tailEnd type="triangle" w="med" len="med"/>
          </a:ln>
        </p:spPr>
      </p:cxnSp>
      <p:sp>
        <p:nvSpPr>
          <p:cNvPr id="131" name="Google Shape;131;p16"/>
          <p:cNvSpPr txBox="1"/>
          <p:nvPr/>
        </p:nvSpPr>
        <p:spPr>
          <a:xfrm>
            <a:off x="8812100" y="333554"/>
            <a:ext cx="266695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D9117E"/>
                </a:solidFill>
                <a:latin typeface="Arial Narrow"/>
                <a:ea typeface="Arial Narrow"/>
                <a:cs typeface="Arial Narrow"/>
                <a:sym typeface="Arial Narrow"/>
              </a:rPr>
              <a:t>Delete this page before presenting</a:t>
            </a:r>
            <a:endParaRPr/>
          </a:p>
        </p:txBody>
      </p:sp>
      <p:sp>
        <p:nvSpPr>
          <p:cNvPr id="132" name="Google Shape;132;p16"/>
          <p:cNvSpPr txBox="1"/>
          <p:nvPr/>
        </p:nvSpPr>
        <p:spPr>
          <a:xfrm>
            <a:off x="355792" y="1051559"/>
            <a:ext cx="10634970" cy="1574790"/>
          </a:xfrm>
          <a:prstGeom prst="rect">
            <a:avLst/>
          </a:prstGeom>
          <a:noFill/>
          <a:ln>
            <a:noFill/>
          </a:ln>
        </p:spPr>
        <p:txBody>
          <a:bodyPr spcFirstLastPara="1" wrap="square" lIns="91425" tIns="45700" rIns="91425" bIns="45700" anchor="t" anchorCtr="0">
            <a:spAutoFit/>
          </a:bodyPr>
          <a:lstStyle/>
          <a:p>
            <a:pPr marL="457200" marR="0" lvl="0" indent="-457200" algn="l" rtl="0">
              <a:lnSpc>
                <a:spcPct val="90000"/>
              </a:lnSpc>
              <a:spcBef>
                <a:spcPts val="0"/>
              </a:spcBef>
              <a:spcAft>
                <a:spcPts val="0"/>
              </a:spcAft>
              <a:buClr>
                <a:schemeClr val="accent3"/>
              </a:buClr>
              <a:buSzPts val="1400"/>
              <a:buFont typeface="Times New Roman"/>
              <a:buAutoNum type="arabicPeriod"/>
            </a:pPr>
            <a:r>
              <a:rPr lang="en-US" sz="1400">
                <a:solidFill>
                  <a:schemeClr val="dk1"/>
                </a:solidFill>
                <a:latin typeface="Arial"/>
                <a:ea typeface="Arial"/>
                <a:cs typeface="Arial"/>
                <a:sym typeface="Arial"/>
              </a:rPr>
              <a:t>Download and save the new DTCC-branded PowerPoint template from the </a:t>
            </a:r>
            <a:r>
              <a:rPr lang="en-US" sz="1400" u="sng">
                <a:solidFill>
                  <a:schemeClr val="hlink"/>
                </a:solidFill>
                <a:latin typeface="Arial"/>
                <a:ea typeface="Arial"/>
                <a:cs typeface="Arial"/>
                <a:sym typeface="Arial"/>
                <a:hlinkClick r:id="rId5"/>
              </a:rPr>
              <a:t>Brand Resource Center</a:t>
            </a:r>
            <a:endParaRPr sz="1400">
              <a:solidFill>
                <a:schemeClr val="dk1"/>
              </a:solidFill>
              <a:latin typeface="Arial"/>
              <a:ea typeface="Arial"/>
              <a:cs typeface="Arial"/>
              <a:sym typeface="Arial"/>
            </a:endParaRPr>
          </a:p>
          <a:p>
            <a:pPr marL="457200" marR="0" lvl="0" indent="-457200" algn="l" rtl="0">
              <a:lnSpc>
                <a:spcPct val="90000"/>
              </a:lnSpc>
              <a:spcBef>
                <a:spcPts val="1000"/>
              </a:spcBef>
              <a:spcAft>
                <a:spcPts val="0"/>
              </a:spcAft>
              <a:buClr>
                <a:schemeClr val="accent3"/>
              </a:buClr>
              <a:buSzPts val="1400"/>
              <a:buFont typeface="Times New Roman"/>
              <a:buAutoNum type="arabicPeriod"/>
            </a:pPr>
            <a:r>
              <a:rPr lang="en-US" sz="1400">
                <a:solidFill>
                  <a:schemeClr val="dk1"/>
                </a:solidFill>
                <a:latin typeface="Arial"/>
                <a:ea typeface="Arial"/>
                <a:cs typeface="Arial"/>
                <a:sym typeface="Arial"/>
              </a:rPr>
              <a:t>Open the existing legacy-branded PowerPoint deck</a:t>
            </a:r>
            <a:endParaRPr/>
          </a:p>
          <a:p>
            <a:pPr marL="457200" marR="0" lvl="0" indent="-457200" algn="l" rtl="0">
              <a:lnSpc>
                <a:spcPct val="90000"/>
              </a:lnSpc>
              <a:spcBef>
                <a:spcPts val="1000"/>
              </a:spcBef>
              <a:spcAft>
                <a:spcPts val="0"/>
              </a:spcAft>
              <a:buClr>
                <a:schemeClr val="accent3"/>
              </a:buClr>
              <a:buSzPts val="1400"/>
              <a:buFont typeface="Times New Roman"/>
              <a:buAutoNum type="arabicPeriod"/>
            </a:pPr>
            <a:r>
              <a:rPr lang="en-US" sz="1400">
                <a:solidFill>
                  <a:schemeClr val="dk1"/>
                </a:solidFill>
                <a:latin typeface="Arial"/>
                <a:ea typeface="Arial"/>
                <a:cs typeface="Arial"/>
                <a:sym typeface="Arial"/>
              </a:rPr>
              <a:t>Select the Design ribbon.  In the Themes group, select the “More” drop down.</a:t>
            </a:r>
            <a:endParaRPr/>
          </a:p>
          <a:p>
            <a:pPr marL="457200" marR="0" lvl="0" indent="-457200" algn="l" rtl="0">
              <a:lnSpc>
                <a:spcPct val="90000"/>
              </a:lnSpc>
              <a:spcBef>
                <a:spcPts val="1000"/>
              </a:spcBef>
              <a:spcAft>
                <a:spcPts val="0"/>
              </a:spcAft>
              <a:buClr>
                <a:schemeClr val="accent3"/>
              </a:buClr>
              <a:buSzPts val="1400"/>
              <a:buFont typeface="Times New Roman"/>
              <a:buAutoNum type="arabicPeriod"/>
            </a:pPr>
            <a:r>
              <a:rPr lang="en-US" sz="1400">
                <a:solidFill>
                  <a:schemeClr val="dk1"/>
                </a:solidFill>
                <a:latin typeface="Arial"/>
                <a:ea typeface="Arial"/>
                <a:cs typeface="Arial"/>
                <a:sym typeface="Arial"/>
              </a:rPr>
              <a:t>Click “Browse for Themes…”</a:t>
            </a:r>
            <a:endParaRPr/>
          </a:p>
          <a:p>
            <a:pPr marL="457200" marR="0" lvl="0" indent="-457200" algn="l" rtl="0">
              <a:lnSpc>
                <a:spcPct val="90000"/>
              </a:lnSpc>
              <a:spcBef>
                <a:spcPts val="1000"/>
              </a:spcBef>
              <a:spcAft>
                <a:spcPts val="0"/>
              </a:spcAft>
              <a:buClr>
                <a:schemeClr val="accent3"/>
              </a:buClr>
              <a:buSzPts val="1400"/>
              <a:buFont typeface="Times New Roman"/>
              <a:buAutoNum type="arabicPeriod"/>
            </a:pPr>
            <a:r>
              <a:rPr lang="en-US" sz="1400">
                <a:solidFill>
                  <a:schemeClr val="dk1"/>
                </a:solidFill>
                <a:latin typeface="Arial"/>
                <a:ea typeface="Arial"/>
                <a:cs typeface="Arial"/>
                <a:sym typeface="Arial"/>
              </a:rPr>
              <a:t>Browse to the new DTCC-branded PowerPoint template that you downloaded from the branding site and click Apply.</a:t>
            </a:r>
            <a:endParaRPr/>
          </a:p>
        </p:txBody>
      </p:sp>
      <p:sp>
        <p:nvSpPr>
          <p:cNvPr id="133" name="Google Shape;133;p16"/>
          <p:cNvSpPr txBox="1"/>
          <p:nvPr/>
        </p:nvSpPr>
        <p:spPr>
          <a:xfrm>
            <a:off x="474388" y="275998"/>
            <a:ext cx="734688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a:solidFill>
                  <a:schemeClr val="dk1"/>
                </a:solidFill>
                <a:latin typeface="Arial Narrow"/>
                <a:ea typeface="Arial Narrow"/>
                <a:cs typeface="Arial Narrow"/>
                <a:sym typeface="Arial Narrow"/>
              </a:rPr>
              <a:t>APPLYING THE NEW BRAND TO EXISTING SLIDES</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pplying The New Brand Instructions_2">
  <p:cSld name="Applying The New Brand Instructions_2">
    <p:spTree>
      <p:nvGrpSpPr>
        <p:cNvPr id="1" name="Shape 134"/>
        <p:cNvGrpSpPr/>
        <p:nvPr/>
      </p:nvGrpSpPr>
      <p:grpSpPr>
        <a:xfrm>
          <a:off x="0" y="0"/>
          <a:ext cx="0" cy="0"/>
          <a:chOff x="0" y="0"/>
          <a:chExt cx="0" cy="0"/>
        </a:xfrm>
      </p:grpSpPr>
      <p:cxnSp>
        <p:nvCxnSpPr>
          <p:cNvPr id="135" name="Google Shape;135;p17"/>
          <p:cNvCxnSpPr/>
          <p:nvPr/>
        </p:nvCxnSpPr>
        <p:spPr>
          <a:xfrm>
            <a:off x="474388" y="795213"/>
            <a:ext cx="11206556" cy="0"/>
          </a:xfrm>
          <a:prstGeom prst="straightConnector1">
            <a:avLst/>
          </a:prstGeom>
          <a:noFill/>
          <a:ln w="9525" cap="flat" cmpd="sng">
            <a:solidFill>
              <a:schemeClr val="dk1"/>
            </a:solidFill>
            <a:prstDash val="solid"/>
            <a:miter lim="800000"/>
            <a:headEnd type="none" w="sm" len="sm"/>
            <a:tailEnd type="none" w="sm" len="sm"/>
          </a:ln>
        </p:spPr>
      </p:cxnSp>
      <p:pic>
        <p:nvPicPr>
          <p:cNvPr id="136" name="Google Shape;136;p17"/>
          <p:cNvPicPr preferRelativeResize="0"/>
          <p:nvPr/>
        </p:nvPicPr>
        <p:blipFill rotWithShape="1">
          <a:blip r:embed="rId2">
            <a:alphaModFix/>
          </a:blip>
          <a:srcRect/>
          <a:stretch/>
        </p:blipFill>
        <p:spPr>
          <a:xfrm>
            <a:off x="10990762" y="6370567"/>
            <a:ext cx="976590" cy="301054"/>
          </a:xfrm>
          <a:prstGeom prst="rect">
            <a:avLst/>
          </a:prstGeom>
          <a:noFill/>
          <a:ln>
            <a:noFill/>
          </a:ln>
        </p:spPr>
      </p:pic>
      <p:sp>
        <p:nvSpPr>
          <p:cNvPr id="137" name="Google Shape;137;p17"/>
          <p:cNvSpPr txBox="1"/>
          <p:nvPr/>
        </p:nvSpPr>
        <p:spPr>
          <a:xfrm>
            <a:off x="10352221" y="309334"/>
            <a:ext cx="1329496" cy="365125"/>
          </a:xfrm>
          <a:prstGeom prst="rect">
            <a:avLst/>
          </a:prstGeom>
          <a:noFill/>
          <a:ln>
            <a:noFill/>
          </a:ln>
        </p:spPr>
        <p:txBody>
          <a:bodyPr spcFirstLastPara="1" wrap="square" lIns="91425" tIns="45700" rIns="91425" bIns="45700" anchor="ctr" anchorCtr="0">
            <a:noAutofit/>
          </a:bodyPr>
          <a:lstStyle/>
          <a:p>
            <a:pPr marL="457200" marR="0" lvl="1" indent="0" algn="r" rtl="0">
              <a:spcBef>
                <a:spcPts val="0"/>
              </a:spcBef>
              <a:spcAft>
                <a:spcPts val="0"/>
              </a:spcAft>
              <a:buNone/>
            </a:pPr>
            <a:fld id="{00000000-1234-1234-1234-123412341234}" type="slidenum">
              <a:rPr lang="en-US" sz="1000" b="1" i="0" u="none" strike="noStrike" cap="none">
                <a:solidFill>
                  <a:schemeClr val="accent1"/>
                </a:solidFill>
                <a:latin typeface="Arial Narrow"/>
                <a:ea typeface="Arial Narrow"/>
                <a:cs typeface="Arial Narrow"/>
                <a:sym typeface="Arial Narrow"/>
              </a:rPr>
              <a:t>‹#›</a:t>
            </a:fld>
            <a:endParaRPr sz="1000" b="1" i="0" u="none" strike="noStrike" cap="none">
              <a:solidFill>
                <a:schemeClr val="accent1"/>
              </a:solidFill>
              <a:latin typeface="Arial Narrow"/>
              <a:ea typeface="Arial Narrow"/>
              <a:cs typeface="Arial Narrow"/>
              <a:sym typeface="Arial Narrow"/>
            </a:endParaRPr>
          </a:p>
        </p:txBody>
      </p:sp>
      <p:sp>
        <p:nvSpPr>
          <p:cNvPr id="138" name="Google Shape;138;p17"/>
          <p:cNvSpPr txBox="1"/>
          <p:nvPr/>
        </p:nvSpPr>
        <p:spPr>
          <a:xfrm>
            <a:off x="8812100" y="333554"/>
            <a:ext cx="266695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D9117E"/>
                </a:solidFill>
                <a:latin typeface="Arial Narrow"/>
                <a:ea typeface="Arial Narrow"/>
                <a:cs typeface="Arial Narrow"/>
                <a:sym typeface="Arial Narrow"/>
              </a:rPr>
              <a:t>Delete this page before presenting</a:t>
            </a:r>
            <a:endParaRPr/>
          </a:p>
        </p:txBody>
      </p:sp>
      <p:sp>
        <p:nvSpPr>
          <p:cNvPr id="139" name="Google Shape;139;p17"/>
          <p:cNvSpPr txBox="1"/>
          <p:nvPr/>
        </p:nvSpPr>
        <p:spPr>
          <a:xfrm>
            <a:off x="355793" y="1051559"/>
            <a:ext cx="7207764" cy="28674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400"/>
              <a:buFont typeface="Arial"/>
              <a:buNone/>
            </a:pPr>
            <a:r>
              <a:rPr lang="en-US" sz="1400" b="1">
                <a:solidFill>
                  <a:schemeClr val="dk1"/>
                </a:solidFill>
                <a:latin typeface="Arial"/>
                <a:ea typeface="Arial"/>
                <a:cs typeface="Arial"/>
                <a:sym typeface="Arial"/>
              </a:rPr>
              <a:t>Conversion varies and legacy template elements persist.  </a:t>
            </a:r>
            <a:r>
              <a:rPr lang="en-US" sz="1400">
                <a:solidFill>
                  <a:schemeClr val="dk1"/>
                </a:solidFill>
                <a:latin typeface="Arial"/>
                <a:ea typeface="Arial"/>
                <a:cs typeface="Arial"/>
                <a:sym typeface="Arial"/>
              </a:rPr>
              <a:t>Unfortunately, some residual elements of the legacy reporting need to be removed manually.  This includes the blue curved graphic on bottom, the duplicate page number in bottom right of content pages, and other residuals.</a:t>
            </a:r>
            <a:endParaRPr/>
          </a:p>
          <a:p>
            <a:pPr marL="0" marR="0" lvl="0" indent="0" algn="l" rtl="0">
              <a:spcBef>
                <a:spcPts val="0"/>
              </a:spcBef>
              <a:spcAft>
                <a:spcPts val="0"/>
              </a:spcAft>
              <a:buClr>
                <a:schemeClr val="dk1"/>
              </a:buClr>
              <a:buSzPts val="1400"/>
              <a:buFont typeface="Arial"/>
              <a:buNone/>
            </a:pPr>
            <a:endParaRPr sz="140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400"/>
              <a:buFont typeface="Arial"/>
              <a:buNone/>
            </a:pPr>
            <a:r>
              <a:rPr lang="en-US" sz="1400" u="sng">
                <a:solidFill>
                  <a:schemeClr val="dk1"/>
                </a:solidFill>
                <a:latin typeface="Arial"/>
                <a:ea typeface="Arial"/>
                <a:cs typeface="Arial"/>
                <a:sym typeface="Arial"/>
              </a:rPr>
              <a:t>Removal of Blue Curved Graphic</a:t>
            </a:r>
            <a:endParaRPr/>
          </a:p>
          <a:p>
            <a:pPr marL="457200" marR="0" lvl="0" indent="-457200" algn="l" rtl="0">
              <a:lnSpc>
                <a:spcPct val="90000"/>
              </a:lnSpc>
              <a:spcBef>
                <a:spcPts val="1000"/>
              </a:spcBef>
              <a:spcAft>
                <a:spcPts val="0"/>
              </a:spcAft>
              <a:buClr>
                <a:schemeClr val="accent3"/>
              </a:buClr>
              <a:buSzPts val="1400"/>
              <a:buFont typeface="Times New Roman"/>
              <a:buAutoNum type="arabicPeriod"/>
            </a:pPr>
            <a:r>
              <a:rPr lang="en-US" sz="1400">
                <a:solidFill>
                  <a:schemeClr val="dk1"/>
                </a:solidFill>
                <a:latin typeface="Arial"/>
                <a:ea typeface="Arial"/>
                <a:cs typeface="Arial"/>
                <a:sym typeface="Arial"/>
              </a:rPr>
              <a:t>Click on the View ribbon.  Click on Slide Master in the Master Views group.</a:t>
            </a:r>
            <a:endParaRPr/>
          </a:p>
          <a:p>
            <a:pPr marL="457200" marR="0" lvl="0" indent="-457200" algn="l" rtl="0">
              <a:lnSpc>
                <a:spcPct val="90000"/>
              </a:lnSpc>
              <a:spcBef>
                <a:spcPts val="1000"/>
              </a:spcBef>
              <a:spcAft>
                <a:spcPts val="0"/>
              </a:spcAft>
              <a:buClr>
                <a:schemeClr val="accent3"/>
              </a:buClr>
              <a:buSzPts val="1400"/>
              <a:buFont typeface="Times New Roman"/>
              <a:buAutoNum type="arabicPeriod"/>
            </a:pPr>
            <a:r>
              <a:rPr lang="en-US" sz="1400">
                <a:solidFill>
                  <a:schemeClr val="dk1"/>
                </a:solidFill>
                <a:latin typeface="Arial"/>
                <a:ea typeface="Arial"/>
                <a:cs typeface="Arial"/>
                <a:sym typeface="Arial"/>
              </a:rPr>
              <a:t>Select the outdated master slide from which the new branding inherits.</a:t>
            </a:r>
            <a:endParaRPr/>
          </a:p>
          <a:p>
            <a:pPr marL="457200" marR="0" lvl="0" indent="-457200" algn="l" rtl="0">
              <a:lnSpc>
                <a:spcPct val="90000"/>
              </a:lnSpc>
              <a:spcBef>
                <a:spcPts val="1000"/>
              </a:spcBef>
              <a:spcAft>
                <a:spcPts val="0"/>
              </a:spcAft>
              <a:buClr>
                <a:schemeClr val="accent3"/>
              </a:buClr>
              <a:buSzPts val="1400"/>
              <a:buFont typeface="Times New Roman"/>
              <a:buAutoNum type="arabicPeriod"/>
            </a:pPr>
            <a:r>
              <a:rPr lang="en-US" sz="1400">
                <a:solidFill>
                  <a:schemeClr val="dk1"/>
                </a:solidFill>
                <a:latin typeface="Arial"/>
                <a:ea typeface="Arial"/>
                <a:cs typeface="Arial"/>
                <a:sym typeface="Arial"/>
              </a:rPr>
              <a:t>Select the blue curved bottom bar and delete it.  This will remove the bar from all indented slides</a:t>
            </a:r>
            <a:endParaRPr/>
          </a:p>
          <a:p>
            <a:pPr marL="457200" marR="0" lvl="0" indent="-457200" algn="l" rtl="0">
              <a:lnSpc>
                <a:spcPct val="90000"/>
              </a:lnSpc>
              <a:spcBef>
                <a:spcPts val="1000"/>
              </a:spcBef>
              <a:spcAft>
                <a:spcPts val="0"/>
              </a:spcAft>
              <a:buClr>
                <a:schemeClr val="accent3"/>
              </a:buClr>
              <a:buSzPts val="1400"/>
              <a:buFont typeface="Times New Roman"/>
              <a:buAutoNum type="arabicPeriod"/>
            </a:pPr>
            <a:r>
              <a:rPr lang="en-US" sz="1400">
                <a:solidFill>
                  <a:schemeClr val="dk1"/>
                </a:solidFill>
                <a:latin typeface="Arial"/>
                <a:ea typeface="Arial"/>
                <a:cs typeface="Arial"/>
                <a:sym typeface="Arial"/>
              </a:rPr>
              <a:t>Click Close Master View in the Slide Master ribbon.</a:t>
            </a:r>
            <a:endParaRPr/>
          </a:p>
        </p:txBody>
      </p:sp>
      <p:grpSp>
        <p:nvGrpSpPr>
          <p:cNvPr id="140" name="Google Shape;140;p17"/>
          <p:cNvGrpSpPr/>
          <p:nvPr/>
        </p:nvGrpSpPr>
        <p:grpSpPr>
          <a:xfrm>
            <a:off x="8131873" y="1881407"/>
            <a:ext cx="2038008" cy="4489160"/>
            <a:chOff x="10087763" y="1570015"/>
            <a:chExt cx="3113424" cy="6858000"/>
          </a:xfrm>
        </p:grpSpPr>
        <p:pic>
          <p:nvPicPr>
            <p:cNvPr id="141" name="Google Shape;141;p17"/>
            <p:cNvPicPr preferRelativeResize="0"/>
            <p:nvPr/>
          </p:nvPicPr>
          <p:blipFill rotWithShape="1">
            <a:blip r:embed="rId3">
              <a:alphaModFix/>
            </a:blip>
            <a:srcRect/>
            <a:stretch/>
          </p:blipFill>
          <p:spPr>
            <a:xfrm>
              <a:off x="10347461" y="1570015"/>
              <a:ext cx="2853726" cy="6858000"/>
            </a:xfrm>
            <a:prstGeom prst="rect">
              <a:avLst/>
            </a:prstGeom>
            <a:noFill/>
            <a:ln>
              <a:noFill/>
            </a:ln>
          </p:spPr>
        </p:pic>
        <p:sp>
          <p:nvSpPr>
            <p:cNvPr id="142" name="Google Shape;142;p17"/>
            <p:cNvSpPr/>
            <p:nvPr/>
          </p:nvSpPr>
          <p:spPr>
            <a:xfrm>
              <a:off x="10087763" y="1585102"/>
              <a:ext cx="3087218" cy="2110597"/>
            </a:xfrm>
            <a:prstGeom prst="rect">
              <a:avLst/>
            </a:prstGeom>
            <a:noFill/>
            <a:ln w="38100" cap="flat" cmpd="sng">
              <a:solidFill>
                <a:srgbClr val="FF75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43" name="Google Shape;143;p17"/>
          <p:cNvSpPr txBox="1"/>
          <p:nvPr/>
        </p:nvSpPr>
        <p:spPr>
          <a:xfrm>
            <a:off x="10592896" y="4123758"/>
            <a:ext cx="1374456" cy="138499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rgbClr val="FF7540"/>
                </a:solidFill>
                <a:latin typeface="Arial"/>
                <a:ea typeface="Arial"/>
                <a:cs typeface="Arial"/>
                <a:sym typeface="Arial"/>
              </a:rPr>
              <a:t>Branded child templates inheriting curved graphic from master slide.</a:t>
            </a:r>
            <a:endParaRPr/>
          </a:p>
        </p:txBody>
      </p:sp>
      <p:sp>
        <p:nvSpPr>
          <p:cNvPr id="144" name="Google Shape;144;p17"/>
          <p:cNvSpPr/>
          <p:nvPr/>
        </p:nvSpPr>
        <p:spPr>
          <a:xfrm>
            <a:off x="10234359" y="3304641"/>
            <a:ext cx="358537" cy="3023231"/>
          </a:xfrm>
          <a:prstGeom prst="rightBrace">
            <a:avLst>
              <a:gd name="adj1" fmla="val 8333"/>
              <a:gd name="adj2" fmla="val 50000"/>
            </a:avLst>
          </a:prstGeom>
          <a:noFill/>
          <a:ln w="9525" cap="flat" cmpd="sng">
            <a:solidFill>
              <a:srgbClr val="FF75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17"/>
          <p:cNvSpPr txBox="1"/>
          <p:nvPr/>
        </p:nvSpPr>
        <p:spPr>
          <a:xfrm>
            <a:off x="7324424" y="3211087"/>
            <a:ext cx="1088048"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rgbClr val="FF7540"/>
                </a:solidFill>
                <a:latin typeface="Arial"/>
                <a:ea typeface="Arial"/>
                <a:cs typeface="Arial"/>
                <a:sym typeface="Arial"/>
              </a:rPr>
              <a:t>Blue curved graphic</a:t>
            </a:r>
            <a:endParaRPr/>
          </a:p>
        </p:txBody>
      </p:sp>
      <p:sp>
        <p:nvSpPr>
          <p:cNvPr id="146" name="Google Shape;146;p17"/>
          <p:cNvSpPr/>
          <p:nvPr/>
        </p:nvSpPr>
        <p:spPr>
          <a:xfrm>
            <a:off x="10214143" y="1823187"/>
            <a:ext cx="358537" cy="1377631"/>
          </a:xfrm>
          <a:prstGeom prst="rightBrace">
            <a:avLst>
              <a:gd name="adj1" fmla="val 8333"/>
              <a:gd name="adj2" fmla="val 50000"/>
            </a:avLst>
          </a:prstGeom>
          <a:noFill/>
          <a:ln w="9525" cap="flat" cmpd="sng">
            <a:solidFill>
              <a:srgbClr val="FF75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17"/>
          <p:cNvSpPr txBox="1"/>
          <p:nvPr/>
        </p:nvSpPr>
        <p:spPr>
          <a:xfrm>
            <a:off x="10518194" y="1881407"/>
            <a:ext cx="1088048" cy="138499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u="sng">
                <a:solidFill>
                  <a:srgbClr val="FF7540"/>
                </a:solidFill>
                <a:latin typeface="Arial"/>
                <a:ea typeface="Arial"/>
                <a:cs typeface="Arial"/>
                <a:sym typeface="Arial"/>
              </a:rPr>
              <a:t>Master Slide </a:t>
            </a:r>
            <a:r>
              <a:rPr lang="en-US" sz="1400">
                <a:solidFill>
                  <a:srgbClr val="FF7540"/>
                </a:solidFill>
                <a:latin typeface="Arial"/>
                <a:ea typeface="Arial"/>
                <a:cs typeface="Arial"/>
                <a:sym typeface="Arial"/>
              </a:rPr>
              <a:t>with new branding child templates</a:t>
            </a:r>
            <a:endParaRPr/>
          </a:p>
        </p:txBody>
      </p:sp>
      <p:cxnSp>
        <p:nvCxnSpPr>
          <p:cNvPr id="148" name="Google Shape;148;p17"/>
          <p:cNvCxnSpPr/>
          <p:nvPr/>
        </p:nvCxnSpPr>
        <p:spPr>
          <a:xfrm rot="10800000" flipH="1">
            <a:off x="8140577" y="3146170"/>
            <a:ext cx="888330" cy="286703"/>
          </a:xfrm>
          <a:prstGeom prst="straightConnector1">
            <a:avLst/>
          </a:prstGeom>
          <a:noFill/>
          <a:ln w="38100" cap="flat" cmpd="sng">
            <a:solidFill>
              <a:srgbClr val="FF7540"/>
            </a:solidFill>
            <a:prstDash val="solid"/>
            <a:miter lim="800000"/>
            <a:headEnd type="none" w="sm" len="sm"/>
            <a:tailEnd type="triangle" w="med" len="med"/>
          </a:ln>
        </p:spPr>
      </p:cxnSp>
      <p:sp>
        <p:nvSpPr>
          <p:cNvPr id="149" name="Google Shape;149;p17"/>
          <p:cNvSpPr txBox="1"/>
          <p:nvPr/>
        </p:nvSpPr>
        <p:spPr>
          <a:xfrm>
            <a:off x="474388" y="275998"/>
            <a:ext cx="734688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a:solidFill>
                  <a:schemeClr val="dk1"/>
                </a:solidFill>
                <a:latin typeface="Arial Narrow"/>
                <a:ea typeface="Arial Narrow"/>
                <a:cs typeface="Arial Narrow"/>
                <a:sym typeface="Arial Narrow"/>
              </a:rPr>
              <a:t>APPLYING THE NEW BRAND TO EXISTING SLIDES</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Approved Fonts">
  <p:cSld name="Approved Fonts">
    <p:spTree>
      <p:nvGrpSpPr>
        <p:cNvPr id="1" name="Shape 150"/>
        <p:cNvGrpSpPr/>
        <p:nvPr/>
      </p:nvGrpSpPr>
      <p:grpSpPr>
        <a:xfrm>
          <a:off x="0" y="0"/>
          <a:ext cx="0" cy="0"/>
          <a:chOff x="0" y="0"/>
          <a:chExt cx="0" cy="0"/>
        </a:xfrm>
      </p:grpSpPr>
      <p:cxnSp>
        <p:nvCxnSpPr>
          <p:cNvPr id="151" name="Google Shape;151;p18"/>
          <p:cNvCxnSpPr/>
          <p:nvPr/>
        </p:nvCxnSpPr>
        <p:spPr>
          <a:xfrm>
            <a:off x="474388" y="795213"/>
            <a:ext cx="11206556" cy="0"/>
          </a:xfrm>
          <a:prstGeom prst="straightConnector1">
            <a:avLst/>
          </a:prstGeom>
          <a:noFill/>
          <a:ln w="9525" cap="flat" cmpd="sng">
            <a:solidFill>
              <a:schemeClr val="dk1"/>
            </a:solidFill>
            <a:prstDash val="solid"/>
            <a:miter lim="800000"/>
            <a:headEnd type="none" w="sm" len="sm"/>
            <a:tailEnd type="none" w="sm" len="sm"/>
          </a:ln>
        </p:spPr>
      </p:cxnSp>
      <p:pic>
        <p:nvPicPr>
          <p:cNvPr id="152" name="Google Shape;152;p18"/>
          <p:cNvPicPr preferRelativeResize="0"/>
          <p:nvPr/>
        </p:nvPicPr>
        <p:blipFill rotWithShape="1">
          <a:blip r:embed="rId2">
            <a:alphaModFix/>
          </a:blip>
          <a:srcRect/>
          <a:stretch/>
        </p:blipFill>
        <p:spPr>
          <a:xfrm>
            <a:off x="10990762" y="6370567"/>
            <a:ext cx="976590" cy="301054"/>
          </a:xfrm>
          <a:prstGeom prst="rect">
            <a:avLst/>
          </a:prstGeom>
          <a:noFill/>
          <a:ln>
            <a:noFill/>
          </a:ln>
        </p:spPr>
      </p:pic>
      <p:sp>
        <p:nvSpPr>
          <p:cNvPr id="153" name="Google Shape;153;p18"/>
          <p:cNvSpPr txBox="1"/>
          <p:nvPr/>
        </p:nvSpPr>
        <p:spPr>
          <a:xfrm>
            <a:off x="10352221" y="309334"/>
            <a:ext cx="1329496" cy="365125"/>
          </a:xfrm>
          <a:prstGeom prst="rect">
            <a:avLst/>
          </a:prstGeom>
          <a:noFill/>
          <a:ln>
            <a:noFill/>
          </a:ln>
        </p:spPr>
        <p:txBody>
          <a:bodyPr spcFirstLastPara="1" wrap="square" lIns="91425" tIns="45700" rIns="91425" bIns="45700" anchor="ctr" anchorCtr="0">
            <a:noAutofit/>
          </a:bodyPr>
          <a:lstStyle/>
          <a:p>
            <a:pPr marL="457200" marR="0" lvl="1" indent="0" algn="r" rtl="0">
              <a:spcBef>
                <a:spcPts val="0"/>
              </a:spcBef>
              <a:spcAft>
                <a:spcPts val="0"/>
              </a:spcAft>
              <a:buNone/>
            </a:pPr>
            <a:fld id="{00000000-1234-1234-1234-123412341234}" type="slidenum">
              <a:rPr lang="en-US" sz="1000" b="1" i="0" u="none" strike="noStrike" cap="none">
                <a:solidFill>
                  <a:schemeClr val="accent1"/>
                </a:solidFill>
                <a:latin typeface="Arial Narrow"/>
                <a:ea typeface="Arial Narrow"/>
                <a:cs typeface="Arial Narrow"/>
                <a:sym typeface="Arial Narrow"/>
              </a:rPr>
              <a:t>‹#›</a:t>
            </a:fld>
            <a:endParaRPr sz="1000" b="1" i="0" u="none" strike="noStrike" cap="none">
              <a:solidFill>
                <a:schemeClr val="accent1"/>
              </a:solidFill>
              <a:latin typeface="Arial Narrow"/>
              <a:ea typeface="Arial Narrow"/>
              <a:cs typeface="Arial Narrow"/>
              <a:sym typeface="Arial Narrow"/>
            </a:endParaRPr>
          </a:p>
        </p:txBody>
      </p:sp>
      <p:sp>
        <p:nvSpPr>
          <p:cNvPr id="154" name="Google Shape;154;p18"/>
          <p:cNvSpPr txBox="1"/>
          <p:nvPr/>
        </p:nvSpPr>
        <p:spPr>
          <a:xfrm>
            <a:off x="8812100" y="333554"/>
            <a:ext cx="266695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D9117E"/>
                </a:solidFill>
                <a:latin typeface="Arial Narrow"/>
                <a:ea typeface="Arial Narrow"/>
                <a:cs typeface="Arial Narrow"/>
                <a:sym typeface="Arial Narrow"/>
              </a:rPr>
              <a:t>Delete this page before presenting</a:t>
            </a:r>
            <a:endParaRPr/>
          </a:p>
        </p:txBody>
      </p:sp>
      <p:sp>
        <p:nvSpPr>
          <p:cNvPr id="155" name="Google Shape;155;p18"/>
          <p:cNvSpPr txBox="1"/>
          <p:nvPr/>
        </p:nvSpPr>
        <p:spPr>
          <a:xfrm>
            <a:off x="355790" y="1226586"/>
            <a:ext cx="8432417" cy="541714"/>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90000"/>
              </a:lnSpc>
              <a:spcBef>
                <a:spcPts val="0"/>
              </a:spcBef>
              <a:spcAft>
                <a:spcPts val="0"/>
              </a:spcAft>
              <a:buClr>
                <a:schemeClr val="accent3"/>
              </a:buClr>
              <a:buSzPts val="3600"/>
              <a:buFont typeface="NTR"/>
              <a:buNone/>
            </a:pPr>
            <a:r>
              <a:rPr lang="en-US" sz="3600" b="1">
                <a:solidFill>
                  <a:schemeClr val="dk1"/>
                </a:solidFill>
                <a:latin typeface="Times New Roman"/>
                <a:ea typeface="Times New Roman"/>
                <a:cs typeface="Times New Roman"/>
                <a:sym typeface="Times New Roman"/>
              </a:rPr>
              <a:t>Headline Font: Times New Roman Bold </a:t>
            </a:r>
            <a:endParaRPr/>
          </a:p>
        </p:txBody>
      </p:sp>
      <p:sp>
        <p:nvSpPr>
          <p:cNvPr id="156" name="Google Shape;156;p18"/>
          <p:cNvSpPr txBox="1"/>
          <p:nvPr/>
        </p:nvSpPr>
        <p:spPr>
          <a:xfrm>
            <a:off x="355791" y="1996213"/>
            <a:ext cx="8788209" cy="70473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accent3"/>
              </a:buClr>
              <a:buSzPts val="2200"/>
              <a:buFont typeface="NTR"/>
              <a:buNone/>
            </a:pPr>
            <a:r>
              <a:rPr lang="en-US" sz="2200" b="1" cap="none">
                <a:solidFill>
                  <a:schemeClr val="dk1"/>
                </a:solidFill>
                <a:latin typeface="Arial Narrow"/>
                <a:ea typeface="Arial Narrow"/>
                <a:cs typeface="Arial Narrow"/>
                <a:sym typeface="Arial Narrow"/>
              </a:rPr>
              <a:t>SUBHEAD FONT &amp; SLIDE TITLE FONT: ARIAL NARROW BOLD (ALL CAPS)</a:t>
            </a:r>
            <a:endParaRPr/>
          </a:p>
        </p:txBody>
      </p:sp>
      <p:sp>
        <p:nvSpPr>
          <p:cNvPr id="157" name="Google Shape;157;p18"/>
          <p:cNvSpPr txBox="1"/>
          <p:nvPr/>
        </p:nvSpPr>
        <p:spPr>
          <a:xfrm>
            <a:off x="355791" y="2700943"/>
            <a:ext cx="8432417" cy="541714"/>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accent3"/>
              </a:buClr>
              <a:buSzPts val="2000"/>
              <a:buFont typeface="NTR"/>
              <a:buNone/>
            </a:pPr>
            <a:r>
              <a:rPr lang="en-US" sz="2000">
                <a:solidFill>
                  <a:schemeClr val="dk1"/>
                </a:solidFill>
                <a:latin typeface="Arial"/>
                <a:ea typeface="Arial"/>
                <a:cs typeface="Arial"/>
                <a:sym typeface="Arial"/>
              </a:rPr>
              <a:t>Body Copy Font: Arial Regular</a:t>
            </a:r>
            <a:endParaRPr/>
          </a:p>
        </p:txBody>
      </p:sp>
      <p:sp>
        <p:nvSpPr>
          <p:cNvPr id="158" name="Google Shape;158;p18"/>
          <p:cNvSpPr txBox="1"/>
          <p:nvPr/>
        </p:nvSpPr>
        <p:spPr>
          <a:xfrm>
            <a:off x="474388" y="275998"/>
            <a:ext cx="292259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a:solidFill>
                  <a:schemeClr val="dk1"/>
                </a:solidFill>
                <a:latin typeface="Arial Narrow"/>
                <a:ea typeface="Arial Narrow"/>
                <a:cs typeface="Arial Narrow"/>
                <a:sym typeface="Arial Narrow"/>
              </a:rPr>
              <a:t>APPROVED FONTS</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con Guidelines">
  <p:cSld name="Icon Guidelines">
    <p:spTree>
      <p:nvGrpSpPr>
        <p:cNvPr id="1" name="Shape 159"/>
        <p:cNvGrpSpPr/>
        <p:nvPr/>
      </p:nvGrpSpPr>
      <p:grpSpPr>
        <a:xfrm>
          <a:off x="0" y="0"/>
          <a:ext cx="0" cy="0"/>
          <a:chOff x="0" y="0"/>
          <a:chExt cx="0" cy="0"/>
        </a:xfrm>
      </p:grpSpPr>
      <p:cxnSp>
        <p:nvCxnSpPr>
          <p:cNvPr id="160" name="Google Shape;160;p19"/>
          <p:cNvCxnSpPr/>
          <p:nvPr/>
        </p:nvCxnSpPr>
        <p:spPr>
          <a:xfrm>
            <a:off x="474388" y="795213"/>
            <a:ext cx="11206556" cy="0"/>
          </a:xfrm>
          <a:prstGeom prst="straightConnector1">
            <a:avLst/>
          </a:prstGeom>
          <a:noFill/>
          <a:ln w="9525" cap="flat" cmpd="sng">
            <a:solidFill>
              <a:schemeClr val="dk1"/>
            </a:solidFill>
            <a:prstDash val="solid"/>
            <a:miter lim="800000"/>
            <a:headEnd type="none" w="sm" len="sm"/>
            <a:tailEnd type="none" w="sm" len="sm"/>
          </a:ln>
        </p:spPr>
      </p:cxnSp>
      <p:pic>
        <p:nvPicPr>
          <p:cNvPr id="161" name="Google Shape;161;p19"/>
          <p:cNvPicPr preferRelativeResize="0"/>
          <p:nvPr/>
        </p:nvPicPr>
        <p:blipFill rotWithShape="1">
          <a:blip r:embed="rId2">
            <a:alphaModFix/>
          </a:blip>
          <a:srcRect/>
          <a:stretch/>
        </p:blipFill>
        <p:spPr>
          <a:xfrm>
            <a:off x="10990762" y="6370567"/>
            <a:ext cx="976590" cy="301054"/>
          </a:xfrm>
          <a:prstGeom prst="rect">
            <a:avLst/>
          </a:prstGeom>
          <a:noFill/>
          <a:ln>
            <a:noFill/>
          </a:ln>
        </p:spPr>
      </p:pic>
      <p:sp>
        <p:nvSpPr>
          <p:cNvPr id="162" name="Google Shape;162;p19"/>
          <p:cNvSpPr txBox="1"/>
          <p:nvPr/>
        </p:nvSpPr>
        <p:spPr>
          <a:xfrm>
            <a:off x="10352221" y="309334"/>
            <a:ext cx="1329496" cy="365125"/>
          </a:xfrm>
          <a:prstGeom prst="rect">
            <a:avLst/>
          </a:prstGeom>
          <a:noFill/>
          <a:ln>
            <a:noFill/>
          </a:ln>
        </p:spPr>
        <p:txBody>
          <a:bodyPr spcFirstLastPara="1" wrap="square" lIns="91425" tIns="45700" rIns="91425" bIns="45700" anchor="ctr" anchorCtr="0">
            <a:noAutofit/>
          </a:bodyPr>
          <a:lstStyle/>
          <a:p>
            <a:pPr marL="457200" marR="0" lvl="1" indent="0" algn="r" rtl="0">
              <a:spcBef>
                <a:spcPts val="0"/>
              </a:spcBef>
              <a:spcAft>
                <a:spcPts val="0"/>
              </a:spcAft>
              <a:buNone/>
            </a:pPr>
            <a:fld id="{00000000-1234-1234-1234-123412341234}" type="slidenum">
              <a:rPr lang="en-US" sz="1000" b="1" i="0" u="none" strike="noStrike" cap="none">
                <a:solidFill>
                  <a:schemeClr val="accent1"/>
                </a:solidFill>
                <a:latin typeface="Arial Narrow"/>
                <a:ea typeface="Arial Narrow"/>
                <a:cs typeface="Arial Narrow"/>
                <a:sym typeface="Arial Narrow"/>
              </a:rPr>
              <a:t>‹#›</a:t>
            </a:fld>
            <a:endParaRPr sz="1000" b="1" i="0" u="none" strike="noStrike" cap="none">
              <a:solidFill>
                <a:schemeClr val="accent1"/>
              </a:solidFill>
              <a:latin typeface="Arial Narrow"/>
              <a:ea typeface="Arial Narrow"/>
              <a:cs typeface="Arial Narrow"/>
              <a:sym typeface="Arial Narrow"/>
            </a:endParaRPr>
          </a:p>
        </p:txBody>
      </p:sp>
      <p:sp>
        <p:nvSpPr>
          <p:cNvPr id="163" name="Google Shape;163;p19"/>
          <p:cNvSpPr txBox="1"/>
          <p:nvPr/>
        </p:nvSpPr>
        <p:spPr>
          <a:xfrm>
            <a:off x="8812100" y="333554"/>
            <a:ext cx="266695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a:solidFill>
                  <a:srgbClr val="D9117E"/>
                </a:solidFill>
                <a:latin typeface="Arial Narrow"/>
                <a:ea typeface="Arial Narrow"/>
                <a:cs typeface="Arial Narrow"/>
                <a:sym typeface="Arial Narrow"/>
              </a:rPr>
              <a:t>Delete this page before presenting</a:t>
            </a:r>
            <a:endParaRPr/>
          </a:p>
        </p:txBody>
      </p:sp>
      <p:sp>
        <p:nvSpPr>
          <p:cNvPr id="164" name="Google Shape;164;p19"/>
          <p:cNvSpPr txBox="1"/>
          <p:nvPr/>
        </p:nvSpPr>
        <p:spPr>
          <a:xfrm>
            <a:off x="355792" y="1308164"/>
            <a:ext cx="11325152" cy="3129062"/>
          </a:xfrm>
          <a:prstGeom prst="rect">
            <a:avLst/>
          </a:prstGeom>
          <a:noFill/>
          <a:ln>
            <a:noFill/>
          </a:ln>
        </p:spPr>
        <p:txBody>
          <a:bodyPr spcFirstLastPara="1" wrap="square" lIns="91425" tIns="45700" rIns="91425" bIns="45700" anchor="t" anchorCtr="0">
            <a:spAutoFit/>
          </a:bodyPr>
          <a:lstStyle/>
          <a:p>
            <a:pPr marL="342900" marR="0" lvl="0" indent="-342900" algn="l" rtl="0">
              <a:lnSpc>
                <a:spcPct val="90000"/>
              </a:lnSpc>
              <a:spcBef>
                <a:spcPts val="0"/>
              </a:spcBef>
              <a:spcAft>
                <a:spcPts val="0"/>
              </a:spcAft>
              <a:buClr>
                <a:schemeClr val="accent3"/>
              </a:buClr>
              <a:buSzPts val="1600"/>
              <a:buFont typeface="NTR"/>
              <a:buChar char="▸"/>
            </a:pPr>
            <a:r>
              <a:rPr lang="en-US" sz="1600">
                <a:solidFill>
                  <a:schemeClr val="dk1"/>
                </a:solidFill>
                <a:latin typeface="Arial"/>
                <a:ea typeface="Arial"/>
                <a:cs typeface="Arial"/>
                <a:sym typeface="Arial"/>
              </a:rPr>
              <a:t>These icons have been provided to enable you to easily add on-brand visualizations to your PowerPoint presentations</a:t>
            </a:r>
            <a:endParaRPr/>
          </a:p>
          <a:p>
            <a:pPr marL="342900" marR="0" lvl="0" indent="-241300" algn="l" rtl="0">
              <a:lnSpc>
                <a:spcPct val="90000"/>
              </a:lnSpc>
              <a:spcBef>
                <a:spcPts val="750"/>
              </a:spcBef>
              <a:spcAft>
                <a:spcPts val="0"/>
              </a:spcAft>
              <a:buClr>
                <a:schemeClr val="accent3"/>
              </a:buClr>
              <a:buSzPts val="1600"/>
              <a:buFont typeface="NTR"/>
              <a:buNone/>
            </a:pPr>
            <a:endParaRPr sz="1600">
              <a:solidFill>
                <a:schemeClr val="dk1"/>
              </a:solidFill>
              <a:latin typeface="Arial"/>
              <a:ea typeface="Arial"/>
              <a:cs typeface="Arial"/>
              <a:sym typeface="Arial"/>
            </a:endParaRPr>
          </a:p>
          <a:p>
            <a:pPr marL="342900" marR="0" lvl="0" indent="-342900" algn="l" rtl="0">
              <a:lnSpc>
                <a:spcPct val="90000"/>
              </a:lnSpc>
              <a:spcBef>
                <a:spcPts val="750"/>
              </a:spcBef>
              <a:spcAft>
                <a:spcPts val="0"/>
              </a:spcAft>
              <a:buClr>
                <a:schemeClr val="accent3"/>
              </a:buClr>
              <a:buSzPts val="1600"/>
              <a:buFont typeface="NTR"/>
              <a:buChar char="▸"/>
            </a:pPr>
            <a:r>
              <a:rPr lang="en-US" sz="1600">
                <a:solidFill>
                  <a:schemeClr val="dk1"/>
                </a:solidFill>
                <a:latin typeface="Arial"/>
                <a:ea typeface="Arial"/>
                <a:cs typeface="Arial"/>
                <a:sym typeface="Arial"/>
              </a:rPr>
              <a:t>Simply copy (Ctrl +C) your desired icon from the following two slides and paste (Ctrl +V) into your presentation</a:t>
            </a:r>
            <a:endParaRPr/>
          </a:p>
          <a:p>
            <a:pPr marL="342900" marR="0" lvl="0" indent="-241300" algn="l" rtl="0">
              <a:lnSpc>
                <a:spcPct val="90000"/>
              </a:lnSpc>
              <a:spcBef>
                <a:spcPts val="750"/>
              </a:spcBef>
              <a:spcAft>
                <a:spcPts val="0"/>
              </a:spcAft>
              <a:buClr>
                <a:schemeClr val="accent3"/>
              </a:buClr>
              <a:buSzPts val="1600"/>
              <a:buFont typeface="NTR"/>
              <a:buNone/>
            </a:pPr>
            <a:endParaRPr sz="1600">
              <a:solidFill>
                <a:schemeClr val="dk1"/>
              </a:solidFill>
              <a:latin typeface="Arial"/>
              <a:ea typeface="Arial"/>
              <a:cs typeface="Arial"/>
              <a:sym typeface="Arial"/>
            </a:endParaRPr>
          </a:p>
          <a:p>
            <a:pPr marL="342900" marR="0" lvl="0" indent="-342900" algn="l" rtl="0">
              <a:lnSpc>
                <a:spcPct val="90000"/>
              </a:lnSpc>
              <a:spcBef>
                <a:spcPts val="750"/>
              </a:spcBef>
              <a:spcAft>
                <a:spcPts val="0"/>
              </a:spcAft>
              <a:buClr>
                <a:schemeClr val="accent3"/>
              </a:buClr>
              <a:buSzPts val="1600"/>
              <a:buFont typeface="NTR"/>
              <a:buChar char="▸"/>
            </a:pPr>
            <a:r>
              <a:rPr lang="en-US" sz="1600">
                <a:solidFill>
                  <a:schemeClr val="dk1"/>
                </a:solidFill>
                <a:latin typeface="Arial"/>
                <a:ea typeface="Arial"/>
                <a:cs typeface="Arial"/>
                <a:sym typeface="Arial"/>
              </a:rPr>
              <a:t>To resize the icon, right click and go to “size and position”, or drag a corner of the icon (not the sides) to avoid distorting the image</a:t>
            </a:r>
            <a:endParaRPr/>
          </a:p>
          <a:p>
            <a:pPr marL="342900" marR="0" lvl="0" indent="-241300" algn="l" rtl="0">
              <a:lnSpc>
                <a:spcPct val="90000"/>
              </a:lnSpc>
              <a:spcBef>
                <a:spcPts val="750"/>
              </a:spcBef>
              <a:spcAft>
                <a:spcPts val="0"/>
              </a:spcAft>
              <a:buClr>
                <a:schemeClr val="accent3"/>
              </a:buClr>
              <a:buSzPts val="1600"/>
              <a:buFont typeface="NTR"/>
              <a:buNone/>
            </a:pPr>
            <a:endParaRPr sz="1600">
              <a:solidFill>
                <a:schemeClr val="dk1"/>
              </a:solidFill>
              <a:latin typeface="Arial"/>
              <a:ea typeface="Arial"/>
              <a:cs typeface="Arial"/>
              <a:sym typeface="Arial"/>
            </a:endParaRPr>
          </a:p>
          <a:p>
            <a:pPr marL="342900" marR="0" lvl="0" indent="-342900" algn="l" rtl="0">
              <a:lnSpc>
                <a:spcPct val="90000"/>
              </a:lnSpc>
              <a:spcBef>
                <a:spcPts val="750"/>
              </a:spcBef>
              <a:spcAft>
                <a:spcPts val="0"/>
              </a:spcAft>
              <a:buClr>
                <a:schemeClr val="accent3"/>
              </a:buClr>
              <a:buSzPts val="1600"/>
              <a:buFont typeface="NTR"/>
              <a:buChar char="▸"/>
            </a:pPr>
            <a:r>
              <a:rPr lang="en-US" sz="1600">
                <a:solidFill>
                  <a:schemeClr val="dk1"/>
                </a:solidFill>
                <a:latin typeface="Arial"/>
                <a:ea typeface="Arial"/>
                <a:cs typeface="Arial"/>
                <a:sym typeface="Arial"/>
              </a:rPr>
              <a:t>Please do not recolor these icons</a:t>
            </a:r>
            <a:endParaRPr/>
          </a:p>
          <a:p>
            <a:pPr marL="342900" marR="0" lvl="0" indent="-241300" algn="l" rtl="0">
              <a:lnSpc>
                <a:spcPct val="90000"/>
              </a:lnSpc>
              <a:spcBef>
                <a:spcPts val="750"/>
              </a:spcBef>
              <a:spcAft>
                <a:spcPts val="0"/>
              </a:spcAft>
              <a:buClr>
                <a:schemeClr val="accent3"/>
              </a:buClr>
              <a:buSzPts val="1600"/>
              <a:buFont typeface="NTR"/>
              <a:buNone/>
            </a:pPr>
            <a:endParaRPr sz="1600">
              <a:solidFill>
                <a:schemeClr val="dk1"/>
              </a:solidFill>
              <a:latin typeface="Arial"/>
              <a:ea typeface="Arial"/>
              <a:cs typeface="Arial"/>
              <a:sym typeface="Arial"/>
            </a:endParaRPr>
          </a:p>
          <a:p>
            <a:pPr marL="342900" marR="0" lvl="0" indent="-342900" algn="l" rtl="0">
              <a:lnSpc>
                <a:spcPct val="90000"/>
              </a:lnSpc>
              <a:spcBef>
                <a:spcPts val="750"/>
              </a:spcBef>
              <a:spcAft>
                <a:spcPts val="0"/>
              </a:spcAft>
              <a:buClr>
                <a:schemeClr val="accent3"/>
              </a:buClr>
              <a:buSzPts val="1600"/>
              <a:buFont typeface="NTR"/>
              <a:buChar char="▸"/>
            </a:pPr>
            <a:r>
              <a:rPr lang="en-US" sz="1600">
                <a:solidFill>
                  <a:schemeClr val="dk1"/>
                </a:solidFill>
                <a:latin typeface="Arial"/>
                <a:ea typeface="Arial"/>
                <a:cs typeface="Arial"/>
                <a:sym typeface="Arial"/>
              </a:rPr>
              <a:t>Only place icons on hunter green or cream shapes to ensure all of the icon colors remain visible</a:t>
            </a:r>
            <a:endParaRPr/>
          </a:p>
        </p:txBody>
      </p:sp>
      <p:sp>
        <p:nvSpPr>
          <p:cNvPr id="165" name="Google Shape;165;p19"/>
          <p:cNvSpPr txBox="1"/>
          <p:nvPr/>
        </p:nvSpPr>
        <p:spPr>
          <a:xfrm>
            <a:off x="474388" y="275998"/>
            <a:ext cx="280717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a:solidFill>
                  <a:schemeClr val="dk1"/>
                </a:solidFill>
                <a:latin typeface="Arial Narrow"/>
                <a:ea typeface="Arial Narrow"/>
                <a:cs typeface="Arial Narrow"/>
                <a:sym typeface="Arial Narrow"/>
              </a:rPr>
              <a:t>ICON GUIDELINES</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18"/>
        <p:cNvGrpSpPr/>
        <p:nvPr/>
      </p:nvGrpSpPr>
      <p:grpSpPr>
        <a:xfrm>
          <a:off x="0" y="0"/>
          <a:ext cx="0" cy="0"/>
          <a:chOff x="0" y="0"/>
          <a:chExt cx="0" cy="0"/>
        </a:xfrm>
      </p:grpSpPr>
      <p:sp>
        <p:nvSpPr>
          <p:cNvPr id="19" name="Google Shape;19;p3"/>
          <p:cNvSpPr txBox="1"/>
          <p:nvPr/>
        </p:nvSpPr>
        <p:spPr>
          <a:xfrm>
            <a:off x="10352221" y="309334"/>
            <a:ext cx="1329496" cy="365125"/>
          </a:xfrm>
          <a:prstGeom prst="rect">
            <a:avLst/>
          </a:prstGeom>
          <a:noFill/>
          <a:ln>
            <a:noFill/>
          </a:ln>
        </p:spPr>
        <p:txBody>
          <a:bodyPr spcFirstLastPara="1" wrap="square" lIns="91425" tIns="45700" rIns="91425" bIns="45700" anchor="ctr" anchorCtr="0">
            <a:noAutofit/>
          </a:bodyPr>
          <a:lstStyle/>
          <a:p>
            <a:pPr marL="457200" marR="0" lvl="1" indent="0" algn="r" rtl="0">
              <a:spcBef>
                <a:spcPts val="0"/>
              </a:spcBef>
              <a:spcAft>
                <a:spcPts val="0"/>
              </a:spcAft>
              <a:buNone/>
            </a:pPr>
            <a:fld id="{00000000-1234-1234-1234-123412341234}" type="slidenum">
              <a:rPr lang="en-US" sz="1000" b="1" i="0" u="none" strike="noStrike" cap="none">
                <a:solidFill>
                  <a:schemeClr val="accent1"/>
                </a:solidFill>
                <a:latin typeface="Arial Narrow"/>
                <a:ea typeface="Arial Narrow"/>
                <a:cs typeface="Arial Narrow"/>
                <a:sym typeface="Arial Narrow"/>
              </a:rPr>
              <a:t>‹#›</a:t>
            </a:fld>
            <a:endParaRPr sz="1000" b="1" i="0" u="none" strike="noStrike" cap="none">
              <a:solidFill>
                <a:schemeClr val="accent1"/>
              </a:solidFill>
              <a:latin typeface="Arial Narrow"/>
              <a:ea typeface="Arial Narrow"/>
              <a:cs typeface="Arial Narrow"/>
              <a:sym typeface="Arial Narrow"/>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3"/>
        <p:cNvGrpSpPr/>
        <p:nvPr/>
      </p:nvGrpSpPr>
      <p:grpSpPr>
        <a:xfrm>
          <a:off x="0" y="0"/>
          <a:ext cx="0" cy="0"/>
          <a:chOff x="0" y="0"/>
          <a:chExt cx="0" cy="0"/>
        </a:xfrm>
      </p:grpSpPr>
      <p:pic>
        <p:nvPicPr>
          <p:cNvPr id="24" name="Google Shape;24;p5"/>
          <p:cNvPicPr preferRelativeResize="0"/>
          <p:nvPr/>
        </p:nvPicPr>
        <p:blipFill rotWithShape="1">
          <a:blip r:embed="rId2">
            <a:alphaModFix/>
          </a:blip>
          <a:srcRect t="-8015" b="8630"/>
          <a:stretch/>
        </p:blipFill>
        <p:spPr>
          <a:xfrm>
            <a:off x="5040260" y="91440"/>
            <a:ext cx="7151740" cy="6766560"/>
          </a:xfrm>
          <a:prstGeom prst="rect">
            <a:avLst/>
          </a:prstGeom>
          <a:noFill/>
          <a:ln>
            <a:noFill/>
          </a:ln>
        </p:spPr>
      </p:pic>
      <p:pic>
        <p:nvPicPr>
          <p:cNvPr id="25" name="Google Shape;25;p5"/>
          <p:cNvPicPr preferRelativeResize="0"/>
          <p:nvPr/>
        </p:nvPicPr>
        <p:blipFill rotWithShape="1">
          <a:blip r:embed="rId3">
            <a:alphaModFix/>
          </a:blip>
          <a:srcRect l="39521" t="-856" r="-39521" b="50216"/>
          <a:stretch/>
        </p:blipFill>
        <p:spPr>
          <a:xfrm>
            <a:off x="0" y="5486400"/>
            <a:ext cx="5033987" cy="1371600"/>
          </a:xfrm>
          <a:prstGeom prst="rect">
            <a:avLst/>
          </a:prstGeom>
          <a:noFill/>
          <a:ln>
            <a:noFill/>
          </a:ln>
        </p:spPr>
      </p:pic>
      <p:sp>
        <p:nvSpPr>
          <p:cNvPr id="26" name="Google Shape;26;p5"/>
          <p:cNvSpPr/>
          <p:nvPr/>
        </p:nvSpPr>
        <p:spPr>
          <a:xfrm rot="5400000">
            <a:off x="-64619" y="64487"/>
            <a:ext cx="2992752" cy="2863519"/>
          </a:xfrm>
          <a:prstGeom prst="rtTriangle">
            <a:avLst/>
          </a:prstGeom>
          <a:solidFill>
            <a:srgbClr val="9BD3C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7" name="Google Shape;27;p5"/>
          <p:cNvPicPr preferRelativeResize="0"/>
          <p:nvPr/>
        </p:nvPicPr>
        <p:blipFill rotWithShape="1">
          <a:blip r:embed="rId4">
            <a:alphaModFix/>
          </a:blip>
          <a:srcRect t="24863" b="-4580"/>
          <a:stretch/>
        </p:blipFill>
        <p:spPr>
          <a:xfrm>
            <a:off x="7524494" y="0"/>
            <a:ext cx="2650784" cy="2011680"/>
          </a:xfrm>
          <a:prstGeom prst="rect">
            <a:avLst/>
          </a:prstGeom>
          <a:noFill/>
          <a:ln>
            <a:noFill/>
          </a:ln>
        </p:spPr>
      </p:pic>
      <p:sp>
        <p:nvSpPr>
          <p:cNvPr id="28" name="Google Shape;28;p5"/>
          <p:cNvSpPr txBox="1">
            <a:spLocks noGrp="1"/>
          </p:cNvSpPr>
          <p:nvPr>
            <p:ph type="body" idx="1"/>
          </p:nvPr>
        </p:nvSpPr>
        <p:spPr>
          <a:xfrm>
            <a:off x="5842479" y="2255520"/>
            <a:ext cx="5038725" cy="2824480"/>
          </a:xfrm>
          <a:prstGeom prst="rect">
            <a:avLst/>
          </a:prstGeom>
          <a:noFill/>
          <a:ln>
            <a:noFill/>
          </a:ln>
        </p:spPr>
        <p:txBody>
          <a:bodyPr spcFirstLastPara="1" wrap="square" lIns="91425" tIns="45700" rIns="91425" bIns="45700" anchor="ctr" anchorCtr="0">
            <a:noAutofit/>
          </a:bodyPr>
          <a:lstStyle>
            <a:lvl1pPr marL="457200" lvl="0" indent="-342900" algn="l">
              <a:lnSpc>
                <a:spcPct val="100000"/>
              </a:lnSpc>
              <a:spcBef>
                <a:spcPts val="1000"/>
              </a:spcBef>
              <a:spcAft>
                <a:spcPts val="0"/>
              </a:spcAft>
              <a:buSzPts val="1800"/>
              <a:buFont typeface="Times New Roman"/>
              <a:buAutoNum type="arabicPeriod"/>
              <a:defRPr b="1">
                <a:latin typeface="Times New Roman"/>
                <a:ea typeface="Times New Roman"/>
                <a:cs typeface="Times New Roman"/>
                <a:sym typeface="Times New Roman"/>
              </a:defRPr>
            </a:lvl1pPr>
            <a:lvl2pPr marL="914400" lvl="1" indent="-330200" algn="l">
              <a:lnSpc>
                <a:spcPct val="100000"/>
              </a:lnSpc>
              <a:spcBef>
                <a:spcPts val="500"/>
              </a:spcBef>
              <a:spcAft>
                <a:spcPts val="0"/>
              </a:spcAft>
              <a:buSzPts val="1600"/>
              <a:buFont typeface="Times New Roman"/>
              <a:buAutoNum type="arabicPeriod"/>
              <a:defRPr/>
            </a:lvl2pPr>
            <a:lvl3pPr marL="1371600" lvl="2" indent="-317500" algn="l">
              <a:lnSpc>
                <a:spcPct val="100000"/>
              </a:lnSpc>
              <a:spcBef>
                <a:spcPts val="500"/>
              </a:spcBef>
              <a:spcAft>
                <a:spcPts val="0"/>
              </a:spcAft>
              <a:buSzPts val="1400"/>
              <a:buFont typeface="Times New Roman"/>
              <a:buAutoNum type="arabicPeriod"/>
              <a:defRPr/>
            </a:lvl3pPr>
            <a:lvl4pPr marL="1828800" lvl="3" indent="-304800" algn="l">
              <a:lnSpc>
                <a:spcPct val="100000"/>
              </a:lnSpc>
              <a:spcBef>
                <a:spcPts val="500"/>
              </a:spcBef>
              <a:spcAft>
                <a:spcPts val="0"/>
              </a:spcAft>
              <a:buSzPts val="1200"/>
              <a:buFont typeface="Times New Roman"/>
              <a:buAutoNum type="arabicPeriod"/>
              <a:defRPr/>
            </a:lvl4pPr>
            <a:lvl5pPr marL="2286000" lvl="4" indent="-298450" algn="l">
              <a:lnSpc>
                <a:spcPct val="100000"/>
              </a:lnSpc>
              <a:spcBef>
                <a:spcPts val="500"/>
              </a:spcBef>
              <a:spcAft>
                <a:spcPts val="0"/>
              </a:spcAft>
              <a:buSzPts val="1100"/>
              <a:buFont typeface="Times New Roman"/>
              <a:buAutoNum type="arabicPeriod"/>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9"/>
        <p:cNvGrpSpPr/>
        <p:nvPr/>
      </p:nvGrpSpPr>
      <p:grpSpPr>
        <a:xfrm>
          <a:off x="0" y="0"/>
          <a:ext cx="0" cy="0"/>
          <a:chOff x="0" y="0"/>
          <a:chExt cx="0" cy="0"/>
        </a:xfrm>
      </p:grpSpPr>
      <p:pic>
        <p:nvPicPr>
          <p:cNvPr id="30" name="Google Shape;30;p6"/>
          <p:cNvPicPr preferRelativeResize="0"/>
          <p:nvPr/>
        </p:nvPicPr>
        <p:blipFill rotWithShape="1">
          <a:blip r:embed="rId2">
            <a:alphaModFix/>
          </a:blip>
          <a:srcRect l="-1" t="3737" r="-704" b="-1814"/>
          <a:stretch/>
        </p:blipFill>
        <p:spPr>
          <a:xfrm>
            <a:off x="6570388" y="9161"/>
            <a:ext cx="5621612" cy="5212080"/>
          </a:xfrm>
          <a:prstGeom prst="rect">
            <a:avLst/>
          </a:prstGeom>
          <a:noFill/>
          <a:ln>
            <a:noFill/>
          </a:ln>
        </p:spPr>
      </p:pic>
      <p:pic>
        <p:nvPicPr>
          <p:cNvPr id="31" name="Google Shape;31;p6"/>
          <p:cNvPicPr preferRelativeResize="0"/>
          <p:nvPr/>
        </p:nvPicPr>
        <p:blipFill rotWithShape="1">
          <a:blip r:embed="rId3">
            <a:alphaModFix/>
          </a:blip>
          <a:srcRect/>
          <a:stretch/>
        </p:blipFill>
        <p:spPr>
          <a:xfrm>
            <a:off x="1056097" y="2468984"/>
            <a:ext cx="8176731" cy="4399553"/>
          </a:xfrm>
          <a:prstGeom prst="rect">
            <a:avLst/>
          </a:prstGeom>
          <a:noFill/>
          <a:ln>
            <a:noFill/>
          </a:ln>
        </p:spPr>
      </p:pic>
      <p:pic>
        <p:nvPicPr>
          <p:cNvPr id="32" name="Google Shape;32;p6"/>
          <p:cNvPicPr preferRelativeResize="0"/>
          <p:nvPr/>
        </p:nvPicPr>
        <p:blipFill rotWithShape="1">
          <a:blip r:embed="rId4">
            <a:alphaModFix/>
          </a:blip>
          <a:srcRect t="40521" b="-2973"/>
          <a:stretch/>
        </p:blipFill>
        <p:spPr>
          <a:xfrm>
            <a:off x="2251051" y="0"/>
            <a:ext cx="3844949" cy="2286000"/>
          </a:xfrm>
          <a:prstGeom prst="rect">
            <a:avLst/>
          </a:prstGeom>
          <a:noFill/>
          <a:ln>
            <a:noFill/>
          </a:ln>
        </p:spPr>
      </p:pic>
      <p:sp>
        <p:nvSpPr>
          <p:cNvPr id="33" name="Google Shape;33;p6"/>
          <p:cNvSpPr txBox="1">
            <a:spLocks noGrp="1"/>
          </p:cNvSpPr>
          <p:nvPr>
            <p:ph type="ctrTitle"/>
          </p:nvPr>
        </p:nvSpPr>
        <p:spPr>
          <a:xfrm>
            <a:off x="398126" y="2520320"/>
            <a:ext cx="6737616" cy="2196057"/>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Times New Roman"/>
              <a:buNone/>
              <a:defRPr sz="6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34" name="Google Shape;34;p6"/>
          <p:cNvCxnSpPr>
            <a:endCxn id="31" idx="0"/>
          </p:cNvCxnSpPr>
          <p:nvPr/>
        </p:nvCxnSpPr>
        <p:spPr>
          <a:xfrm rot="10800000" flipH="1">
            <a:off x="474363" y="2468984"/>
            <a:ext cx="4670100" cy="7500"/>
          </a:xfrm>
          <a:prstGeom prst="straightConnector1">
            <a:avLst/>
          </a:prstGeom>
          <a:noFill/>
          <a:ln w="63500" cap="flat" cmpd="sng">
            <a:solidFill>
              <a:schemeClr val="accent5"/>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 Content">
  <p:cSld name="1_Title + Content">
    <p:spTree>
      <p:nvGrpSpPr>
        <p:cNvPr id="1" name="Shape 35"/>
        <p:cNvGrpSpPr/>
        <p:nvPr/>
      </p:nvGrpSpPr>
      <p:grpSpPr>
        <a:xfrm>
          <a:off x="0" y="0"/>
          <a:ext cx="0" cy="0"/>
          <a:chOff x="0" y="0"/>
          <a:chExt cx="0" cy="0"/>
        </a:xfrm>
      </p:grpSpPr>
      <p:cxnSp>
        <p:nvCxnSpPr>
          <p:cNvPr id="36" name="Google Shape;36;p7"/>
          <p:cNvCxnSpPr/>
          <p:nvPr/>
        </p:nvCxnSpPr>
        <p:spPr>
          <a:xfrm>
            <a:off x="474388" y="795213"/>
            <a:ext cx="11206556" cy="0"/>
          </a:xfrm>
          <a:prstGeom prst="straightConnector1">
            <a:avLst/>
          </a:prstGeom>
          <a:noFill/>
          <a:ln w="9525" cap="flat" cmpd="sng">
            <a:solidFill>
              <a:schemeClr val="dk1"/>
            </a:solidFill>
            <a:prstDash val="solid"/>
            <a:miter lim="800000"/>
            <a:headEnd type="none" w="sm" len="sm"/>
            <a:tailEnd type="none" w="sm" len="sm"/>
          </a:ln>
        </p:spPr>
      </p:cxnSp>
      <p:pic>
        <p:nvPicPr>
          <p:cNvPr id="37" name="Google Shape;37;p7"/>
          <p:cNvPicPr preferRelativeResize="0"/>
          <p:nvPr/>
        </p:nvPicPr>
        <p:blipFill rotWithShape="1">
          <a:blip r:embed="rId2">
            <a:alphaModFix/>
          </a:blip>
          <a:srcRect l="65773"/>
          <a:stretch/>
        </p:blipFill>
        <p:spPr>
          <a:xfrm>
            <a:off x="-1" y="5316695"/>
            <a:ext cx="565553" cy="1573040"/>
          </a:xfrm>
          <a:prstGeom prst="rect">
            <a:avLst/>
          </a:prstGeom>
          <a:noFill/>
          <a:ln>
            <a:noFill/>
          </a:ln>
        </p:spPr>
      </p:pic>
      <p:sp>
        <p:nvSpPr>
          <p:cNvPr id="38" name="Google Shape;38;p7"/>
          <p:cNvSpPr/>
          <p:nvPr/>
        </p:nvSpPr>
        <p:spPr>
          <a:xfrm rot="-5400000">
            <a:off x="10333712" y="4988560"/>
            <a:ext cx="1869437" cy="1869437"/>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 name="Google Shape;39;p7"/>
          <p:cNvSpPr txBox="1">
            <a:spLocks noGrp="1"/>
          </p:cNvSpPr>
          <p:nvPr>
            <p:ph type="body" idx="1"/>
          </p:nvPr>
        </p:nvSpPr>
        <p:spPr>
          <a:xfrm>
            <a:off x="696594" y="1581297"/>
            <a:ext cx="10636581" cy="4159486"/>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04800" algn="l">
              <a:lnSpc>
                <a:spcPct val="100000"/>
              </a:lnSpc>
              <a:spcBef>
                <a:spcPts val="500"/>
              </a:spcBef>
              <a:spcAft>
                <a:spcPts val="0"/>
              </a:spcAft>
              <a:buSzPts val="1200"/>
              <a:buChar char="▸"/>
              <a:defRPr sz="1200"/>
            </a:lvl4pPr>
            <a:lvl5pPr marL="2286000" lvl="4" indent="-298450" algn="l">
              <a:lnSpc>
                <a:spcPct val="10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0" name="Google Shape;40;p7"/>
          <p:cNvPicPr preferRelativeResize="0"/>
          <p:nvPr/>
        </p:nvPicPr>
        <p:blipFill rotWithShape="1">
          <a:blip r:embed="rId3">
            <a:alphaModFix/>
          </a:blip>
          <a:srcRect l="54287"/>
          <a:stretch/>
        </p:blipFill>
        <p:spPr>
          <a:xfrm>
            <a:off x="-1" y="951513"/>
            <a:ext cx="1226134" cy="1443208"/>
          </a:xfrm>
          <a:prstGeom prst="rect">
            <a:avLst/>
          </a:prstGeom>
          <a:noFill/>
          <a:ln>
            <a:noFill/>
          </a:ln>
        </p:spPr>
      </p:pic>
      <p:sp>
        <p:nvSpPr>
          <p:cNvPr id="41" name="Google Shape;41;p7"/>
          <p:cNvSpPr txBox="1"/>
          <p:nvPr/>
        </p:nvSpPr>
        <p:spPr>
          <a:xfrm>
            <a:off x="10352221" y="309334"/>
            <a:ext cx="1329496" cy="365125"/>
          </a:xfrm>
          <a:prstGeom prst="rect">
            <a:avLst/>
          </a:prstGeom>
          <a:noFill/>
          <a:ln>
            <a:noFill/>
          </a:ln>
        </p:spPr>
        <p:txBody>
          <a:bodyPr spcFirstLastPara="1" wrap="square" lIns="91425" tIns="45700" rIns="91425" bIns="45700" anchor="ctr" anchorCtr="0">
            <a:noAutofit/>
          </a:bodyPr>
          <a:lstStyle/>
          <a:p>
            <a:pPr marL="457200" marR="0" lvl="1" indent="0" algn="r" rtl="0">
              <a:spcBef>
                <a:spcPts val="0"/>
              </a:spcBef>
              <a:spcAft>
                <a:spcPts val="0"/>
              </a:spcAft>
              <a:buNone/>
            </a:pPr>
            <a:fld id="{00000000-1234-1234-1234-123412341234}" type="slidenum">
              <a:rPr lang="en-US" sz="1000" b="1" i="0" u="none" strike="noStrike" cap="none">
                <a:solidFill>
                  <a:schemeClr val="accent1"/>
                </a:solidFill>
                <a:latin typeface="Arial Narrow"/>
                <a:ea typeface="Arial Narrow"/>
                <a:cs typeface="Arial Narrow"/>
                <a:sym typeface="Arial Narrow"/>
              </a:rPr>
              <a:t>‹#›</a:t>
            </a:fld>
            <a:endParaRPr sz="1000" b="1" i="0" u="none" strike="noStrike" cap="none">
              <a:solidFill>
                <a:schemeClr val="accent1"/>
              </a:solidFill>
              <a:latin typeface="Arial Narrow"/>
              <a:ea typeface="Arial Narrow"/>
              <a:cs typeface="Arial Narrow"/>
              <a:sym typeface="Arial Narrow"/>
            </a:endParaRPr>
          </a:p>
        </p:txBody>
      </p:sp>
      <p:sp>
        <p:nvSpPr>
          <p:cNvPr id="42" name="Google Shape;42;p7"/>
          <p:cNvSpPr txBox="1">
            <a:spLocks noGrp="1"/>
          </p:cNvSpPr>
          <p:nvPr>
            <p:ph type="ctrTitle"/>
          </p:nvPr>
        </p:nvSpPr>
        <p:spPr>
          <a:xfrm>
            <a:off x="474387" y="211382"/>
            <a:ext cx="10858787" cy="58383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Narrow"/>
              <a:buNone/>
              <a:defRPr sz="2800" b="1" i="0" cap="none">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Title + Content">
  <p:cSld name="2_Title + Content">
    <p:spTree>
      <p:nvGrpSpPr>
        <p:cNvPr id="1" name="Shape 44"/>
        <p:cNvGrpSpPr/>
        <p:nvPr/>
      </p:nvGrpSpPr>
      <p:grpSpPr>
        <a:xfrm>
          <a:off x="0" y="0"/>
          <a:ext cx="0" cy="0"/>
          <a:chOff x="0" y="0"/>
          <a:chExt cx="0" cy="0"/>
        </a:xfrm>
      </p:grpSpPr>
      <p:sp>
        <p:nvSpPr>
          <p:cNvPr id="45" name="Google Shape;45;p8"/>
          <p:cNvSpPr/>
          <p:nvPr/>
        </p:nvSpPr>
        <p:spPr>
          <a:xfrm rot="-5400000">
            <a:off x="10333714" y="4988560"/>
            <a:ext cx="1869437" cy="1869437"/>
          </a:xfrm>
          <a:prstGeom prst="rtTriangl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46" name="Google Shape;46;p8"/>
          <p:cNvCxnSpPr/>
          <p:nvPr/>
        </p:nvCxnSpPr>
        <p:spPr>
          <a:xfrm>
            <a:off x="474388" y="795213"/>
            <a:ext cx="11206556" cy="0"/>
          </a:xfrm>
          <a:prstGeom prst="straightConnector1">
            <a:avLst/>
          </a:prstGeom>
          <a:noFill/>
          <a:ln w="9525" cap="flat" cmpd="sng">
            <a:solidFill>
              <a:schemeClr val="dk1"/>
            </a:solidFill>
            <a:prstDash val="solid"/>
            <a:miter lim="800000"/>
            <a:headEnd type="none" w="sm" len="sm"/>
            <a:tailEnd type="none" w="sm" len="sm"/>
          </a:ln>
        </p:spPr>
      </p:cxnSp>
      <p:sp>
        <p:nvSpPr>
          <p:cNvPr id="47" name="Google Shape;47;p8"/>
          <p:cNvSpPr txBox="1"/>
          <p:nvPr/>
        </p:nvSpPr>
        <p:spPr>
          <a:xfrm>
            <a:off x="10352221" y="309334"/>
            <a:ext cx="1329496" cy="365125"/>
          </a:xfrm>
          <a:prstGeom prst="rect">
            <a:avLst/>
          </a:prstGeom>
          <a:noFill/>
          <a:ln>
            <a:noFill/>
          </a:ln>
        </p:spPr>
        <p:txBody>
          <a:bodyPr spcFirstLastPara="1" wrap="square" lIns="91425" tIns="45700" rIns="91425" bIns="45700" anchor="ctr" anchorCtr="0">
            <a:noAutofit/>
          </a:bodyPr>
          <a:lstStyle/>
          <a:p>
            <a:pPr marL="457200" marR="0" lvl="1" indent="0" algn="r" rtl="0">
              <a:spcBef>
                <a:spcPts val="0"/>
              </a:spcBef>
              <a:spcAft>
                <a:spcPts val="0"/>
              </a:spcAft>
              <a:buNone/>
            </a:pPr>
            <a:fld id="{00000000-1234-1234-1234-123412341234}" type="slidenum">
              <a:rPr lang="en-US" sz="1000" b="1" i="0" u="none" strike="noStrike" cap="none">
                <a:solidFill>
                  <a:schemeClr val="accent1"/>
                </a:solidFill>
                <a:latin typeface="Arial Narrow"/>
                <a:ea typeface="Arial Narrow"/>
                <a:cs typeface="Arial Narrow"/>
                <a:sym typeface="Arial Narrow"/>
              </a:rPr>
              <a:t>‹#›</a:t>
            </a:fld>
            <a:endParaRPr sz="1000" b="1" i="0" u="none" strike="noStrike" cap="none">
              <a:solidFill>
                <a:schemeClr val="accent1"/>
              </a:solidFill>
              <a:latin typeface="Arial Narrow"/>
              <a:ea typeface="Arial Narrow"/>
              <a:cs typeface="Arial Narrow"/>
              <a:sym typeface="Arial Narrow"/>
            </a:endParaRPr>
          </a:p>
        </p:txBody>
      </p:sp>
      <p:sp>
        <p:nvSpPr>
          <p:cNvPr id="48" name="Google Shape;48;p8"/>
          <p:cNvSpPr txBox="1">
            <a:spLocks noGrp="1"/>
          </p:cNvSpPr>
          <p:nvPr>
            <p:ph type="ctrTitle"/>
          </p:nvPr>
        </p:nvSpPr>
        <p:spPr>
          <a:xfrm>
            <a:off x="474387" y="211382"/>
            <a:ext cx="10858787" cy="58383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Narrow"/>
              <a:buNone/>
              <a:defRPr sz="2800" b="1" i="0" cap="none">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8"/>
          <p:cNvSpPr txBox="1">
            <a:spLocks noGrp="1"/>
          </p:cNvSpPr>
          <p:nvPr>
            <p:ph type="body" idx="1"/>
          </p:nvPr>
        </p:nvSpPr>
        <p:spPr>
          <a:xfrm>
            <a:off x="696594" y="1581297"/>
            <a:ext cx="10636581" cy="4159486"/>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04800" algn="l">
              <a:lnSpc>
                <a:spcPct val="100000"/>
              </a:lnSpc>
              <a:spcBef>
                <a:spcPts val="500"/>
              </a:spcBef>
              <a:spcAft>
                <a:spcPts val="0"/>
              </a:spcAft>
              <a:buSzPts val="1200"/>
              <a:buChar char="▸"/>
              <a:defRPr sz="1200"/>
            </a:lvl4pPr>
            <a:lvl5pPr marL="2286000" lvl="4" indent="-298450" algn="l">
              <a:lnSpc>
                <a:spcPct val="10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0" name="Google Shape;50;p8"/>
          <p:cNvPicPr preferRelativeResize="0"/>
          <p:nvPr/>
        </p:nvPicPr>
        <p:blipFill rotWithShape="1">
          <a:blip r:embed="rId2">
            <a:alphaModFix/>
          </a:blip>
          <a:srcRect l="65773"/>
          <a:stretch/>
        </p:blipFill>
        <p:spPr>
          <a:xfrm>
            <a:off x="-1" y="5316695"/>
            <a:ext cx="565553" cy="1573040"/>
          </a:xfrm>
          <a:prstGeom prst="rect">
            <a:avLst/>
          </a:prstGeom>
          <a:noFill/>
          <a:ln>
            <a:noFill/>
          </a:ln>
        </p:spPr>
      </p:pic>
      <p:pic>
        <p:nvPicPr>
          <p:cNvPr id="51" name="Google Shape;51;p8"/>
          <p:cNvPicPr preferRelativeResize="0"/>
          <p:nvPr/>
        </p:nvPicPr>
        <p:blipFill rotWithShape="1">
          <a:blip r:embed="rId3">
            <a:alphaModFix/>
          </a:blip>
          <a:srcRect l="53809" r="-3603"/>
          <a:stretch/>
        </p:blipFill>
        <p:spPr>
          <a:xfrm>
            <a:off x="-1" y="951513"/>
            <a:ext cx="1335537" cy="1443208"/>
          </a:xfrm>
          <a:prstGeom prst="rect">
            <a:avLst/>
          </a:prstGeom>
          <a:noFill/>
          <a:ln>
            <a:noFill/>
          </a:ln>
        </p:spPr>
      </p:pic>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53"/>
        <p:cNvGrpSpPr/>
        <p:nvPr/>
      </p:nvGrpSpPr>
      <p:grpSpPr>
        <a:xfrm>
          <a:off x="0" y="0"/>
          <a:ext cx="0" cy="0"/>
          <a:chOff x="0" y="0"/>
          <a:chExt cx="0" cy="0"/>
        </a:xfrm>
      </p:grpSpPr>
      <p:sp>
        <p:nvSpPr>
          <p:cNvPr id="54" name="Google Shape;54;p9"/>
          <p:cNvSpPr txBox="1"/>
          <p:nvPr/>
        </p:nvSpPr>
        <p:spPr>
          <a:xfrm>
            <a:off x="10352221" y="309334"/>
            <a:ext cx="1329496" cy="365125"/>
          </a:xfrm>
          <a:prstGeom prst="rect">
            <a:avLst/>
          </a:prstGeom>
          <a:noFill/>
          <a:ln>
            <a:noFill/>
          </a:ln>
        </p:spPr>
        <p:txBody>
          <a:bodyPr spcFirstLastPara="1" wrap="square" lIns="91425" tIns="45700" rIns="91425" bIns="45700" anchor="ctr" anchorCtr="0">
            <a:noAutofit/>
          </a:bodyPr>
          <a:lstStyle/>
          <a:p>
            <a:pPr marL="457200" marR="0" lvl="1" indent="0" algn="r" rtl="0">
              <a:spcBef>
                <a:spcPts val="0"/>
              </a:spcBef>
              <a:spcAft>
                <a:spcPts val="0"/>
              </a:spcAft>
              <a:buNone/>
            </a:pPr>
            <a:fld id="{00000000-1234-1234-1234-123412341234}" type="slidenum">
              <a:rPr lang="en-US" sz="1000" b="1" i="0" u="none" strike="noStrike" cap="none">
                <a:solidFill>
                  <a:schemeClr val="accent1"/>
                </a:solidFill>
                <a:latin typeface="Arial Narrow"/>
                <a:ea typeface="Arial Narrow"/>
                <a:cs typeface="Arial Narrow"/>
                <a:sym typeface="Arial Narrow"/>
              </a:rPr>
              <a:t>‹#›</a:t>
            </a:fld>
            <a:endParaRPr sz="1000" b="1" i="0" u="none" strike="noStrike" cap="none">
              <a:solidFill>
                <a:schemeClr val="accent1"/>
              </a:solidFill>
              <a:latin typeface="Arial Narrow"/>
              <a:ea typeface="Arial Narrow"/>
              <a:cs typeface="Arial Narrow"/>
              <a:sym typeface="Arial Narrow"/>
            </a:endParaRPr>
          </a:p>
        </p:txBody>
      </p:sp>
      <p:cxnSp>
        <p:nvCxnSpPr>
          <p:cNvPr id="55" name="Google Shape;55;p9"/>
          <p:cNvCxnSpPr/>
          <p:nvPr/>
        </p:nvCxnSpPr>
        <p:spPr>
          <a:xfrm>
            <a:off x="474388" y="795213"/>
            <a:ext cx="11206556" cy="0"/>
          </a:xfrm>
          <a:prstGeom prst="straightConnector1">
            <a:avLst/>
          </a:prstGeom>
          <a:noFill/>
          <a:ln w="9525" cap="flat" cmpd="sng">
            <a:solidFill>
              <a:schemeClr val="dk1"/>
            </a:solidFill>
            <a:prstDash val="solid"/>
            <a:miter lim="800000"/>
            <a:headEnd type="none" w="sm" len="sm"/>
            <a:tailEnd type="none" w="sm" len="sm"/>
          </a:ln>
        </p:spPr>
      </p:cxnSp>
      <p:sp>
        <p:nvSpPr>
          <p:cNvPr id="56" name="Google Shape;56;p9"/>
          <p:cNvSpPr txBox="1">
            <a:spLocks noGrp="1"/>
          </p:cNvSpPr>
          <p:nvPr>
            <p:ph type="ctrTitle"/>
          </p:nvPr>
        </p:nvSpPr>
        <p:spPr>
          <a:xfrm>
            <a:off x="474388" y="211382"/>
            <a:ext cx="10858787" cy="58383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Narrow"/>
              <a:buNone/>
              <a:defRPr sz="2800" b="1" i="0" cap="none">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9"/>
          <p:cNvSpPr txBox="1">
            <a:spLocks noGrp="1"/>
          </p:cNvSpPr>
          <p:nvPr>
            <p:ph type="body" idx="1"/>
          </p:nvPr>
        </p:nvSpPr>
        <p:spPr>
          <a:xfrm>
            <a:off x="696594" y="1581297"/>
            <a:ext cx="10636581" cy="4159486"/>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04800" algn="l">
              <a:lnSpc>
                <a:spcPct val="100000"/>
              </a:lnSpc>
              <a:spcBef>
                <a:spcPts val="500"/>
              </a:spcBef>
              <a:spcAft>
                <a:spcPts val="0"/>
              </a:spcAft>
              <a:buSzPts val="1200"/>
              <a:buChar char="▸"/>
              <a:defRPr sz="1200"/>
            </a:lvl4pPr>
            <a:lvl5pPr marL="2286000" lvl="4" indent="-298450" algn="l">
              <a:lnSpc>
                <a:spcPct val="10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_Title + 2 Content">
  <p:cSld name="3_Title + 2 Content">
    <p:spTree>
      <p:nvGrpSpPr>
        <p:cNvPr id="1" name="Shape 59"/>
        <p:cNvGrpSpPr/>
        <p:nvPr/>
      </p:nvGrpSpPr>
      <p:grpSpPr>
        <a:xfrm>
          <a:off x="0" y="0"/>
          <a:ext cx="0" cy="0"/>
          <a:chOff x="0" y="0"/>
          <a:chExt cx="0" cy="0"/>
        </a:xfrm>
      </p:grpSpPr>
      <p:sp>
        <p:nvSpPr>
          <p:cNvPr id="60" name="Google Shape;60;p10"/>
          <p:cNvSpPr/>
          <p:nvPr/>
        </p:nvSpPr>
        <p:spPr>
          <a:xfrm rot="-5400000">
            <a:off x="10333712" y="4988560"/>
            <a:ext cx="1869437" cy="1869437"/>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61" name="Google Shape;61;p10"/>
          <p:cNvCxnSpPr/>
          <p:nvPr/>
        </p:nvCxnSpPr>
        <p:spPr>
          <a:xfrm>
            <a:off x="474388" y="795213"/>
            <a:ext cx="11206556" cy="0"/>
          </a:xfrm>
          <a:prstGeom prst="straightConnector1">
            <a:avLst/>
          </a:prstGeom>
          <a:noFill/>
          <a:ln w="9525" cap="flat" cmpd="sng">
            <a:solidFill>
              <a:schemeClr val="dk1"/>
            </a:solidFill>
            <a:prstDash val="solid"/>
            <a:miter lim="800000"/>
            <a:headEnd type="none" w="sm" len="sm"/>
            <a:tailEnd type="none" w="sm" len="sm"/>
          </a:ln>
        </p:spPr>
      </p:cxnSp>
      <p:sp>
        <p:nvSpPr>
          <p:cNvPr id="62" name="Google Shape;62;p10"/>
          <p:cNvSpPr txBox="1">
            <a:spLocks noGrp="1"/>
          </p:cNvSpPr>
          <p:nvPr>
            <p:ph type="body" idx="1"/>
          </p:nvPr>
        </p:nvSpPr>
        <p:spPr>
          <a:xfrm>
            <a:off x="691308" y="1598577"/>
            <a:ext cx="5181600" cy="4159486"/>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04800" algn="l">
              <a:lnSpc>
                <a:spcPct val="100000"/>
              </a:lnSpc>
              <a:spcBef>
                <a:spcPts val="500"/>
              </a:spcBef>
              <a:spcAft>
                <a:spcPts val="0"/>
              </a:spcAft>
              <a:buSzPts val="1200"/>
              <a:buChar char="▸"/>
              <a:defRPr sz="1200"/>
            </a:lvl4pPr>
            <a:lvl5pPr marL="2286000" lvl="4" indent="-298450" algn="l">
              <a:lnSpc>
                <a:spcPct val="10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10"/>
          <p:cNvSpPr txBox="1">
            <a:spLocks noGrp="1"/>
          </p:cNvSpPr>
          <p:nvPr>
            <p:ph type="body" idx="2"/>
          </p:nvPr>
        </p:nvSpPr>
        <p:spPr>
          <a:xfrm>
            <a:off x="6172200" y="1598577"/>
            <a:ext cx="5181600" cy="4159486"/>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04800" algn="l">
              <a:lnSpc>
                <a:spcPct val="100000"/>
              </a:lnSpc>
              <a:spcBef>
                <a:spcPts val="500"/>
              </a:spcBef>
              <a:spcAft>
                <a:spcPts val="0"/>
              </a:spcAft>
              <a:buSzPts val="1200"/>
              <a:buChar char="▸"/>
              <a:defRPr sz="1200"/>
            </a:lvl4pPr>
            <a:lvl5pPr marL="2286000" lvl="4" indent="-298450" algn="l">
              <a:lnSpc>
                <a:spcPct val="10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64" name="Google Shape;64;p10"/>
          <p:cNvPicPr preferRelativeResize="0"/>
          <p:nvPr/>
        </p:nvPicPr>
        <p:blipFill rotWithShape="1">
          <a:blip r:embed="rId2">
            <a:alphaModFix/>
          </a:blip>
          <a:srcRect l="65775" t="-256" r="-10046" b="256"/>
          <a:stretch/>
        </p:blipFill>
        <p:spPr>
          <a:xfrm>
            <a:off x="0" y="5312664"/>
            <a:ext cx="731520" cy="1573040"/>
          </a:xfrm>
          <a:prstGeom prst="rect">
            <a:avLst/>
          </a:prstGeom>
          <a:noFill/>
          <a:ln>
            <a:noFill/>
          </a:ln>
        </p:spPr>
      </p:pic>
      <p:pic>
        <p:nvPicPr>
          <p:cNvPr id="65" name="Google Shape;65;p10"/>
          <p:cNvPicPr preferRelativeResize="0"/>
          <p:nvPr/>
        </p:nvPicPr>
        <p:blipFill rotWithShape="1">
          <a:blip r:embed="rId3">
            <a:alphaModFix/>
          </a:blip>
          <a:srcRect l="54287"/>
          <a:stretch/>
        </p:blipFill>
        <p:spPr>
          <a:xfrm>
            <a:off x="-1" y="951513"/>
            <a:ext cx="1226134" cy="1443208"/>
          </a:xfrm>
          <a:prstGeom prst="rect">
            <a:avLst/>
          </a:prstGeom>
          <a:noFill/>
          <a:ln>
            <a:noFill/>
          </a:ln>
        </p:spPr>
      </p:pic>
      <p:sp>
        <p:nvSpPr>
          <p:cNvPr id="66" name="Google Shape;66;p10"/>
          <p:cNvSpPr txBox="1"/>
          <p:nvPr/>
        </p:nvSpPr>
        <p:spPr>
          <a:xfrm>
            <a:off x="10352221" y="309334"/>
            <a:ext cx="1329496" cy="365125"/>
          </a:xfrm>
          <a:prstGeom prst="rect">
            <a:avLst/>
          </a:prstGeom>
          <a:noFill/>
          <a:ln>
            <a:noFill/>
          </a:ln>
        </p:spPr>
        <p:txBody>
          <a:bodyPr spcFirstLastPara="1" wrap="square" lIns="91425" tIns="45700" rIns="91425" bIns="45700" anchor="ctr" anchorCtr="0">
            <a:noAutofit/>
          </a:bodyPr>
          <a:lstStyle/>
          <a:p>
            <a:pPr marL="457200" marR="0" lvl="1" indent="0" algn="r" rtl="0">
              <a:spcBef>
                <a:spcPts val="0"/>
              </a:spcBef>
              <a:spcAft>
                <a:spcPts val="0"/>
              </a:spcAft>
              <a:buNone/>
            </a:pPr>
            <a:fld id="{00000000-1234-1234-1234-123412341234}" type="slidenum">
              <a:rPr lang="en-US" sz="1000" b="1" i="0" u="none" strike="noStrike" cap="none">
                <a:solidFill>
                  <a:schemeClr val="accent1"/>
                </a:solidFill>
                <a:latin typeface="Arial Narrow"/>
                <a:ea typeface="Arial Narrow"/>
                <a:cs typeface="Arial Narrow"/>
                <a:sym typeface="Arial Narrow"/>
              </a:rPr>
              <a:t>‹#›</a:t>
            </a:fld>
            <a:endParaRPr sz="1000" b="1" i="0" u="none" strike="noStrike" cap="none">
              <a:solidFill>
                <a:schemeClr val="accent1"/>
              </a:solidFill>
              <a:latin typeface="Arial Narrow"/>
              <a:ea typeface="Arial Narrow"/>
              <a:cs typeface="Arial Narrow"/>
              <a:sym typeface="Arial Narrow"/>
            </a:endParaRPr>
          </a:p>
        </p:txBody>
      </p:sp>
      <p:sp>
        <p:nvSpPr>
          <p:cNvPr id="67" name="Google Shape;67;p10"/>
          <p:cNvSpPr txBox="1">
            <a:spLocks noGrp="1"/>
          </p:cNvSpPr>
          <p:nvPr>
            <p:ph type="ctrTitle"/>
          </p:nvPr>
        </p:nvSpPr>
        <p:spPr>
          <a:xfrm>
            <a:off x="474388" y="211382"/>
            <a:ext cx="10879412" cy="58383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Narrow"/>
              <a:buNone/>
              <a:defRPr sz="2800" b="1" i="0" cap="none">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 Image Right">
  <p:cSld name="Content + Image Right">
    <p:spTree>
      <p:nvGrpSpPr>
        <p:cNvPr id="1" name="Shape 69"/>
        <p:cNvGrpSpPr/>
        <p:nvPr/>
      </p:nvGrpSpPr>
      <p:grpSpPr>
        <a:xfrm>
          <a:off x="0" y="0"/>
          <a:ext cx="0" cy="0"/>
          <a:chOff x="0" y="0"/>
          <a:chExt cx="0" cy="0"/>
        </a:xfrm>
      </p:grpSpPr>
      <p:sp>
        <p:nvSpPr>
          <p:cNvPr id="70" name="Google Shape;70;p11"/>
          <p:cNvSpPr/>
          <p:nvPr/>
        </p:nvSpPr>
        <p:spPr>
          <a:xfrm rot="-5400000">
            <a:off x="10333712" y="4988560"/>
            <a:ext cx="1869437" cy="1869437"/>
          </a:xfrm>
          <a:prstGeom prst="rtTriangl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1" name="Google Shape;71;p11"/>
          <p:cNvSpPr/>
          <p:nvPr/>
        </p:nvSpPr>
        <p:spPr>
          <a:xfrm rot="10800000">
            <a:off x="10050379" y="3"/>
            <a:ext cx="2141620" cy="2141620"/>
          </a:xfrm>
          <a:prstGeom prst="rtTriangl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72" name="Google Shape;72;p11"/>
          <p:cNvCxnSpPr/>
          <p:nvPr/>
        </p:nvCxnSpPr>
        <p:spPr>
          <a:xfrm>
            <a:off x="474388" y="795213"/>
            <a:ext cx="11206556" cy="0"/>
          </a:xfrm>
          <a:prstGeom prst="straightConnector1">
            <a:avLst/>
          </a:prstGeom>
          <a:noFill/>
          <a:ln w="9525" cap="flat" cmpd="sng">
            <a:solidFill>
              <a:schemeClr val="dk1"/>
            </a:solidFill>
            <a:prstDash val="solid"/>
            <a:miter lim="800000"/>
            <a:headEnd type="none" w="sm" len="sm"/>
            <a:tailEnd type="none" w="sm" len="sm"/>
          </a:ln>
        </p:spPr>
      </p:cxnSp>
      <p:sp>
        <p:nvSpPr>
          <p:cNvPr id="73" name="Google Shape;73;p11"/>
          <p:cNvSpPr txBox="1">
            <a:spLocks noGrp="1"/>
          </p:cNvSpPr>
          <p:nvPr>
            <p:ph type="body" idx="1"/>
          </p:nvPr>
        </p:nvSpPr>
        <p:spPr>
          <a:xfrm>
            <a:off x="696594" y="1598577"/>
            <a:ext cx="5181600" cy="4159486"/>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74" name="Google Shape;74;p11"/>
          <p:cNvPicPr preferRelativeResize="0"/>
          <p:nvPr/>
        </p:nvPicPr>
        <p:blipFill rotWithShape="1">
          <a:blip r:embed="rId2">
            <a:alphaModFix/>
          </a:blip>
          <a:srcRect l="65775" t="-256" r="-10046" b="256"/>
          <a:stretch/>
        </p:blipFill>
        <p:spPr>
          <a:xfrm>
            <a:off x="0" y="5312664"/>
            <a:ext cx="731520" cy="1573040"/>
          </a:xfrm>
          <a:prstGeom prst="rect">
            <a:avLst/>
          </a:prstGeom>
          <a:noFill/>
          <a:ln>
            <a:noFill/>
          </a:ln>
        </p:spPr>
      </p:pic>
      <p:sp>
        <p:nvSpPr>
          <p:cNvPr id="75" name="Google Shape;75;p11"/>
          <p:cNvSpPr txBox="1"/>
          <p:nvPr/>
        </p:nvSpPr>
        <p:spPr>
          <a:xfrm>
            <a:off x="10352221" y="309334"/>
            <a:ext cx="1329496" cy="365125"/>
          </a:xfrm>
          <a:prstGeom prst="rect">
            <a:avLst/>
          </a:prstGeom>
          <a:noFill/>
          <a:ln>
            <a:noFill/>
          </a:ln>
        </p:spPr>
        <p:txBody>
          <a:bodyPr spcFirstLastPara="1" wrap="square" lIns="91425" tIns="45700" rIns="91425" bIns="45700" anchor="ctr" anchorCtr="0">
            <a:noAutofit/>
          </a:bodyPr>
          <a:lstStyle/>
          <a:p>
            <a:pPr marL="457200" marR="0" lvl="1" indent="0" algn="r" rtl="0">
              <a:spcBef>
                <a:spcPts val="0"/>
              </a:spcBef>
              <a:spcAft>
                <a:spcPts val="0"/>
              </a:spcAft>
              <a:buNone/>
            </a:pPr>
            <a:fld id="{00000000-1234-1234-1234-123412341234}" type="slidenum">
              <a:rPr lang="en-US" sz="1000" b="1" i="0" u="none" strike="noStrike" cap="none">
                <a:solidFill>
                  <a:schemeClr val="accent1"/>
                </a:solidFill>
                <a:latin typeface="Arial Narrow"/>
                <a:ea typeface="Arial Narrow"/>
                <a:cs typeface="Arial Narrow"/>
                <a:sym typeface="Arial Narrow"/>
              </a:rPr>
              <a:t>‹#›</a:t>
            </a:fld>
            <a:endParaRPr sz="1000" b="1" i="0" u="none" strike="noStrike" cap="none">
              <a:solidFill>
                <a:schemeClr val="accent1"/>
              </a:solidFill>
              <a:latin typeface="Arial Narrow"/>
              <a:ea typeface="Arial Narrow"/>
              <a:cs typeface="Arial Narrow"/>
              <a:sym typeface="Arial Narrow"/>
            </a:endParaRPr>
          </a:p>
        </p:txBody>
      </p:sp>
      <p:sp>
        <p:nvSpPr>
          <p:cNvPr id="76" name="Google Shape;76;p11"/>
          <p:cNvSpPr>
            <a:spLocks noGrp="1"/>
          </p:cNvSpPr>
          <p:nvPr>
            <p:ph type="pic" idx="2"/>
          </p:nvPr>
        </p:nvSpPr>
        <p:spPr>
          <a:xfrm>
            <a:off x="6571785" y="1264568"/>
            <a:ext cx="4418977" cy="4513653"/>
          </a:xfrm>
          <a:prstGeom prst="rect">
            <a:avLst/>
          </a:prstGeom>
          <a:noFill/>
          <a:ln>
            <a:noFill/>
          </a:ln>
        </p:spPr>
      </p:sp>
      <p:pic>
        <p:nvPicPr>
          <p:cNvPr id="77" name="Google Shape;77;p11"/>
          <p:cNvPicPr preferRelativeResize="0"/>
          <p:nvPr/>
        </p:nvPicPr>
        <p:blipFill rotWithShape="1">
          <a:blip r:embed="rId3">
            <a:alphaModFix/>
          </a:blip>
          <a:srcRect l="53809" r="-3603"/>
          <a:stretch/>
        </p:blipFill>
        <p:spPr>
          <a:xfrm>
            <a:off x="-1" y="951513"/>
            <a:ext cx="1335537" cy="1443208"/>
          </a:xfrm>
          <a:prstGeom prst="rect">
            <a:avLst/>
          </a:prstGeom>
          <a:noFill/>
          <a:ln>
            <a:noFill/>
          </a:ln>
        </p:spPr>
      </p:pic>
      <p:sp>
        <p:nvSpPr>
          <p:cNvPr id="78" name="Google Shape;78;p11"/>
          <p:cNvSpPr txBox="1">
            <a:spLocks noGrp="1"/>
          </p:cNvSpPr>
          <p:nvPr>
            <p:ph type="ctrTitle"/>
          </p:nvPr>
        </p:nvSpPr>
        <p:spPr>
          <a:xfrm>
            <a:off x="474388" y="211382"/>
            <a:ext cx="10879412" cy="58383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Narrow"/>
              <a:buNone/>
              <a:defRPr sz="2800" b="1" i="0" cap="none">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800"/>
              <a:buFont typeface="Times New Roman"/>
              <a:buNone/>
              <a:defRPr sz="28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3"/>
              </a:buClr>
              <a:buSzPts val="1800"/>
              <a:buFont typeface="NTR"/>
              <a:buChar char="▸"/>
              <a:defRPr sz="1800" b="0" i="0" u="none" strike="noStrike" cap="none">
                <a:solidFill>
                  <a:schemeClr val="dk1"/>
                </a:solidFill>
                <a:latin typeface="Arial"/>
                <a:ea typeface="Arial"/>
                <a:cs typeface="Arial"/>
                <a:sym typeface="Arial"/>
              </a:defRPr>
            </a:lvl1pPr>
            <a:lvl2pPr marL="914400" marR="0" lvl="1" indent="-330200" algn="l" rtl="0">
              <a:lnSpc>
                <a:spcPct val="100000"/>
              </a:lnSpc>
              <a:spcBef>
                <a:spcPts val="500"/>
              </a:spcBef>
              <a:spcAft>
                <a:spcPts val="0"/>
              </a:spcAft>
              <a:buClr>
                <a:schemeClr val="accent4"/>
              </a:buClr>
              <a:buSzPts val="1600"/>
              <a:buFont typeface="NTR"/>
              <a:buChar char="▸"/>
              <a:defRPr sz="1600" b="0" i="0" u="none" strike="noStrike" cap="none">
                <a:solidFill>
                  <a:schemeClr val="dk1"/>
                </a:solidFill>
                <a:latin typeface="Arial"/>
                <a:ea typeface="Arial"/>
                <a:cs typeface="Arial"/>
                <a:sym typeface="Arial"/>
              </a:defRPr>
            </a:lvl2pPr>
            <a:lvl3pPr marL="1371600" marR="0" lvl="2" indent="-317500" algn="l" rtl="0">
              <a:lnSpc>
                <a:spcPct val="100000"/>
              </a:lnSpc>
              <a:spcBef>
                <a:spcPts val="500"/>
              </a:spcBef>
              <a:spcAft>
                <a:spcPts val="0"/>
              </a:spcAft>
              <a:buClr>
                <a:schemeClr val="accent5"/>
              </a:buClr>
              <a:buSzPts val="1400"/>
              <a:buFont typeface="NTR"/>
              <a:buChar char="▸"/>
              <a:defRPr sz="1400" b="0" i="0" u="none" strike="noStrike" cap="none">
                <a:solidFill>
                  <a:schemeClr val="dk1"/>
                </a:solidFill>
                <a:latin typeface="Arial"/>
                <a:ea typeface="Arial"/>
                <a:cs typeface="Arial"/>
                <a:sym typeface="Arial"/>
              </a:defRPr>
            </a:lvl3pPr>
            <a:lvl4pPr marL="1828800" marR="0" lvl="3" indent="-304800" algn="l" rtl="0">
              <a:lnSpc>
                <a:spcPct val="100000"/>
              </a:lnSpc>
              <a:spcBef>
                <a:spcPts val="500"/>
              </a:spcBef>
              <a:spcAft>
                <a:spcPts val="0"/>
              </a:spcAft>
              <a:buClr>
                <a:schemeClr val="accent6"/>
              </a:buClr>
              <a:buSzPts val="1200"/>
              <a:buFont typeface="NTR"/>
              <a:buChar char="▸"/>
              <a:defRPr sz="1200" b="0" i="0" u="none" strike="noStrike" cap="none">
                <a:solidFill>
                  <a:schemeClr val="dk1"/>
                </a:solidFill>
                <a:latin typeface="Arial"/>
                <a:ea typeface="Arial"/>
                <a:cs typeface="Arial"/>
                <a:sym typeface="Arial"/>
              </a:defRPr>
            </a:lvl4pPr>
            <a:lvl5pPr marL="2286000" marR="0" lvl="4" indent="-298450" algn="l" rtl="0">
              <a:lnSpc>
                <a:spcPct val="100000"/>
              </a:lnSpc>
              <a:spcBef>
                <a:spcPts val="500"/>
              </a:spcBef>
              <a:spcAft>
                <a:spcPts val="0"/>
              </a:spcAft>
              <a:buClr>
                <a:schemeClr val="dk1"/>
              </a:buClr>
              <a:buSzPts val="1100"/>
              <a:buFont typeface="NTR"/>
              <a:buChar char="▸"/>
              <a:defRPr sz="11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979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p:nvPr/>
        </p:nvSpPr>
        <p:spPr>
          <a:xfrm>
            <a:off x="190500" y="6515100"/>
            <a:ext cx="1212850" cy="1524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0" i="0" u="none" strike="noStrike" cap="none">
                <a:solidFill>
                  <a:srgbClr val="737373"/>
                </a:solidFill>
                <a:latin typeface="Arial"/>
                <a:ea typeface="Arial"/>
                <a:cs typeface="Arial"/>
                <a:sym typeface="Arial"/>
              </a:rPr>
              <a:t>DTCC Public (White)</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liquidityguards-bluedevils.streamlit.app/"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p:nvPr/>
        </p:nvSpPr>
        <p:spPr>
          <a:xfrm>
            <a:off x="454668" y="5514161"/>
            <a:ext cx="10935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000"/>
              <a:buFont typeface="Arial"/>
              <a:buNone/>
            </a:pPr>
            <a:endParaRPr/>
          </a:p>
        </p:txBody>
      </p:sp>
      <p:sp>
        <p:nvSpPr>
          <p:cNvPr id="172" name="Google Shape;172;p20"/>
          <p:cNvSpPr txBox="1"/>
          <p:nvPr/>
        </p:nvSpPr>
        <p:spPr>
          <a:xfrm>
            <a:off x="448174" y="5715151"/>
            <a:ext cx="584979"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000"/>
              <a:buFont typeface="Arial"/>
              <a:buNone/>
            </a:pPr>
            <a:r>
              <a:rPr lang="en-US" sz="1000" b="0" i="0" u="none" strike="noStrike" cap="none">
                <a:solidFill>
                  <a:schemeClr val="accent1"/>
                </a:solidFill>
                <a:latin typeface="Arial"/>
                <a:ea typeface="Arial"/>
                <a:cs typeface="Arial"/>
                <a:sym typeface="Arial"/>
              </a:rPr>
              <a:t>DATE:</a:t>
            </a:r>
            <a:endParaRPr/>
          </a:p>
        </p:txBody>
      </p:sp>
      <p:sp>
        <p:nvSpPr>
          <p:cNvPr id="173" name="Google Shape;173;p20"/>
          <p:cNvSpPr txBox="1"/>
          <p:nvPr/>
        </p:nvSpPr>
        <p:spPr>
          <a:xfrm>
            <a:off x="454668" y="5918916"/>
            <a:ext cx="1093548"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000"/>
              <a:buFont typeface="Arial"/>
              <a:buNone/>
            </a:pPr>
            <a:r>
              <a:rPr lang="en-US" sz="1000" b="0" i="0" u="none" strike="noStrike" cap="none">
                <a:solidFill>
                  <a:schemeClr val="accent1"/>
                </a:solidFill>
                <a:latin typeface="Arial"/>
                <a:ea typeface="Arial"/>
                <a:cs typeface="Arial"/>
                <a:sym typeface="Arial"/>
              </a:rPr>
              <a:t>DEPARTMENT:</a:t>
            </a:r>
            <a:endParaRPr/>
          </a:p>
        </p:txBody>
      </p:sp>
      <p:sp>
        <p:nvSpPr>
          <p:cNvPr id="174" name="Google Shape;174;p20"/>
          <p:cNvSpPr txBox="1">
            <a:spLocks noGrp="1"/>
          </p:cNvSpPr>
          <p:nvPr>
            <p:ph type="ctrTitle"/>
          </p:nvPr>
        </p:nvSpPr>
        <p:spPr>
          <a:xfrm>
            <a:off x="565550" y="2491025"/>
            <a:ext cx="11420700" cy="1755600"/>
          </a:xfrm>
          <a:prstGeom prst="rect">
            <a:avLst/>
          </a:prstGeom>
          <a:noFill/>
          <a:ln>
            <a:noFill/>
          </a:ln>
        </p:spPr>
        <p:txBody>
          <a:bodyPr spcFirstLastPara="1" wrap="square" lIns="91425" tIns="45700" rIns="91425" bIns="45700" anchor="b" anchorCtr="0">
            <a:noAutofit/>
          </a:bodyPr>
          <a:lstStyle/>
          <a:p>
            <a:pPr marL="192087" lvl="0" indent="-192087" algn="l" rtl="0">
              <a:lnSpc>
                <a:spcPct val="90000"/>
              </a:lnSpc>
              <a:spcBef>
                <a:spcPts val="0"/>
              </a:spcBef>
              <a:spcAft>
                <a:spcPts val="0"/>
              </a:spcAft>
              <a:buClr>
                <a:schemeClr val="dk1"/>
              </a:buClr>
              <a:buSzPts val="6000"/>
              <a:buFont typeface="Times New Roman"/>
              <a:buNone/>
            </a:pPr>
            <a:r>
              <a:rPr lang="en-US"/>
              <a:t>Sentiment Analysis</a:t>
            </a:r>
            <a:endParaRPr/>
          </a:p>
          <a:p>
            <a:pPr marL="6135687" lvl="0" indent="-192087" algn="l" rtl="0">
              <a:lnSpc>
                <a:spcPct val="90000"/>
              </a:lnSpc>
              <a:spcBef>
                <a:spcPts val="0"/>
              </a:spcBef>
              <a:spcAft>
                <a:spcPts val="0"/>
              </a:spcAft>
              <a:buClr>
                <a:schemeClr val="dk1"/>
              </a:buClr>
              <a:buSzPts val="6000"/>
              <a:buFont typeface="Times New Roman"/>
              <a:buNone/>
            </a:pPr>
            <a:r>
              <a:rPr lang="en-US" sz="4000"/>
              <a:t>-LiquidityGuard</a:t>
            </a:r>
            <a:br>
              <a:rPr lang="en-US" sz="4000">
                <a:solidFill>
                  <a:schemeClr val="dk1"/>
                </a:solidFill>
              </a:rPr>
            </a:br>
            <a:endParaRPr sz="4000"/>
          </a:p>
        </p:txBody>
      </p:sp>
      <p:sp>
        <p:nvSpPr>
          <p:cNvPr id="175" name="Google Shape;175;p20"/>
          <p:cNvSpPr txBox="1">
            <a:spLocks noGrp="1"/>
          </p:cNvSpPr>
          <p:nvPr>
            <p:ph type="subTitle" idx="1"/>
          </p:nvPr>
        </p:nvSpPr>
        <p:spPr>
          <a:xfrm>
            <a:off x="520450" y="4649050"/>
            <a:ext cx="10962600" cy="654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sz="1800">
                <a:solidFill>
                  <a:schemeClr val="dk1"/>
                </a:solidFill>
              </a:rPr>
              <a:t>TEAM NAME: Blue Devils</a:t>
            </a:r>
            <a:br>
              <a:rPr lang="en-US" sz="1800">
                <a:solidFill>
                  <a:schemeClr val="dk1"/>
                </a:solidFill>
              </a:rPr>
            </a:br>
            <a:r>
              <a:rPr lang="en-US" sz="1800">
                <a:solidFill>
                  <a:schemeClr val="dk1"/>
                </a:solidFill>
              </a:rPr>
              <a:t>TEAM MEMBERS/ORGS: </a:t>
            </a:r>
            <a:r>
              <a:rPr lang="en-US"/>
              <a:t>Mingyang Li, Renjie Wang, Chen Xu, Yiwei Yan, Shirley Zhu</a:t>
            </a:r>
            <a:br>
              <a:rPr lang="en-US" sz="1800">
                <a:solidFill>
                  <a:schemeClr val="dk1"/>
                </a:solidFill>
              </a:rPr>
            </a:br>
            <a:endParaRPr/>
          </a:p>
        </p:txBody>
      </p:sp>
      <p:sp>
        <p:nvSpPr>
          <p:cNvPr id="176" name="Google Shape;176;p20"/>
          <p:cNvSpPr txBox="1"/>
          <p:nvPr/>
        </p:nvSpPr>
        <p:spPr>
          <a:xfrm>
            <a:off x="848593" y="5717225"/>
            <a:ext cx="1653300" cy="2463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accent3"/>
              </a:buClr>
              <a:buSzPts val="1000"/>
              <a:buFont typeface="NTR"/>
              <a:buNone/>
            </a:pPr>
            <a:r>
              <a:rPr lang="en-US" sz="1000">
                <a:solidFill>
                  <a:schemeClr val="accent3"/>
                </a:solidFill>
              </a:rPr>
              <a:t>February 7th, 2025</a:t>
            </a:r>
            <a:endParaRPr/>
          </a:p>
        </p:txBody>
      </p:sp>
      <p:sp>
        <p:nvSpPr>
          <p:cNvPr id="177" name="Google Shape;177;p20"/>
          <p:cNvSpPr txBox="1"/>
          <p:nvPr/>
        </p:nvSpPr>
        <p:spPr>
          <a:xfrm>
            <a:off x="1402527" y="5927075"/>
            <a:ext cx="1827000" cy="261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accent3"/>
              </a:buClr>
              <a:buSzPts val="1000"/>
              <a:buFont typeface="NTR"/>
              <a:buNone/>
            </a:pPr>
            <a:r>
              <a:rPr lang="en-US" sz="1000">
                <a:solidFill>
                  <a:schemeClr val="accent3"/>
                </a:solidFill>
              </a:rPr>
              <a:t>Duke University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cxnSp>
        <p:nvCxnSpPr>
          <p:cNvPr id="244" name="Google Shape;244;p29"/>
          <p:cNvCxnSpPr/>
          <p:nvPr/>
        </p:nvCxnSpPr>
        <p:spPr>
          <a:xfrm>
            <a:off x="474388" y="762564"/>
            <a:ext cx="11206500" cy="0"/>
          </a:xfrm>
          <a:prstGeom prst="straightConnector1">
            <a:avLst/>
          </a:prstGeom>
          <a:noFill/>
          <a:ln w="9525" cap="flat" cmpd="sng">
            <a:solidFill>
              <a:schemeClr val="dk1"/>
            </a:solidFill>
            <a:prstDash val="solid"/>
            <a:miter lim="800000"/>
            <a:headEnd type="none" w="sm" len="sm"/>
            <a:tailEnd type="none" w="sm" len="sm"/>
          </a:ln>
        </p:spPr>
      </p:cxnSp>
      <p:sp>
        <p:nvSpPr>
          <p:cNvPr id="245" name="Google Shape;245;p29"/>
          <p:cNvSpPr txBox="1"/>
          <p:nvPr/>
        </p:nvSpPr>
        <p:spPr>
          <a:xfrm>
            <a:off x="474387" y="211382"/>
            <a:ext cx="10858800" cy="583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en-US" sz="2800" b="1">
                <a:solidFill>
                  <a:schemeClr val="dk1"/>
                </a:solidFill>
                <a:latin typeface="Times New Roman"/>
                <a:ea typeface="Times New Roman"/>
                <a:cs typeface="Times New Roman"/>
                <a:sym typeface="Times New Roman"/>
              </a:rPr>
              <a:t>Model Comparison</a:t>
            </a:r>
            <a:endParaRPr sz="2800" b="1">
              <a:solidFill>
                <a:schemeClr val="dk1"/>
              </a:solidFill>
              <a:latin typeface="Times New Roman"/>
              <a:ea typeface="Times New Roman"/>
              <a:cs typeface="Times New Roman"/>
              <a:sym typeface="Times New Roman"/>
            </a:endParaRPr>
          </a:p>
        </p:txBody>
      </p:sp>
      <p:sp>
        <p:nvSpPr>
          <p:cNvPr id="246" name="Google Shape;246;p29"/>
          <p:cNvSpPr txBox="1"/>
          <p:nvPr/>
        </p:nvSpPr>
        <p:spPr>
          <a:xfrm>
            <a:off x="5957025" y="2172000"/>
            <a:ext cx="5147400" cy="4617600"/>
          </a:xfrm>
          <a:prstGeom prst="rect">
            <a:avLst/>
          </a:prstGeom>
          <a:noFill/>
          <a:ln>
            <a:noFill/>
          </a:ln>
        </p:spPr>
        <p:txBody>
          <a:bodyPr spcFirstLastPara="1" wrap="square" lIns="91425" tIns="91425" rIns="91425" bIns="91425" anchor="t" anchorCtr="0">
            <a:spAutoFit/>
          </a:bodyPr>
          <a:lstStyle/>
          <a:p>
            <a:pPr marL="192087" lvl="0" indent="-204787" algn="l" rtl="0">
              <a:spcBef>
                <a:spcPts val="200"/>
              </a:spcBef>
              <a:spcAft>
                <a:spcPts val="0"/>
              </a:spcAft>
              <a:buClr>
                <a:schemeClr val="accent3"/>
              </a:buClr>
              <a:buSzPts val="2000"/>
              <a:buFont typeface="NTR"/>
              <a:buChar char="▸"/>
            </a:pPr>
            <a:r>
              <a:rPr lang="en-US" sz="2000" b="1">
                <a:solidFill>
                  <a:schemeClr val="dk1"/>
                </a:solidFill>
              </a:rPr>
              <a:t>Linear Regression has the lowest errors in MAE and MSE</a:t>
            </a:r>
            <a:endParaRPr sz="1800">
              <a:solidFill>
                <a:schemeClr val="dk1"/>
              </a:solidFill>
            </a:endParaRPr>
          </a:p>
          <a:p>
            <a:pPr marL="457200" lvl="0" indent="0" algn="l" rtl="0">
              <a:spcBef>
                <a:spcPts val="200"/>
              </a:spcBef>
              <a:spcAft>
                <a:spcPts val="0"/>
              </a:spcAft>
              <a:buNone/>
            </a:pPr>
            <a:endParaRPr sz="1800">
              <a:solidFill>
                <a:schemeClr val="dk1"/>
              </a:solidFill>
            </a:endParaRPr>
          </a:p>
          <a:p>
            <a:pPr marL="192087" lvl="0" indent="-192087" algn="l" rtl="0">
              <a:spcBef>
                <a:spcPts val="200"/>
              </a:spcBef>
              <a:spcAft>
                <a:spcPts val="0"/>
              </a:spcAft>
              <a:buClr>
                <a:schemeClr val="dk1"/>
              </a:buClr>
              <a:buSzPts val="1800"/>
              <a:buChar char="▸"/>
            </a:pPr>
            <a:r>
              <a:rPr lang="en-US" sz="1800" b="1">
                <a:solidFill>
                  <a:schemeClr val="dk1"/>
                </a:solidFill>
              </a:rPr>
              <a:t>MAE </a:t>
            </a:r>
            <a:r>
              <a:rPr lang="en-US" sz="1800">
                <a:solidFill>
                  <a:schemeClr val="dk1"/>
                </a:solidFill>
              </a:rPr>
              <a:t>(Mean Absolute Error) measures the average absolute difference between predicted and actual values, while </a:t>
            </a:r>
            <a:r>
              <a:rPr lang="en-US" sz="1800" b="1">
                <a:solidFill>
                  <a:schemeClr val="dk1"/>
                </a:solidFill>
              </a:rPr>
              <a:t>MSE </a:t>
            </a:r>
            <a:r>
              <a:rPr lang="en-US" sz="1800">
                <a:solidFill>
                  <a:schemeClr val="dk1"/>
                </a:solidFill>
              </a:rPr>
              <a:t>(Mean Squared Error) measures the average of the squared differences, giving more weight to larger errors</a:t>
            </a:r>
            <a:endParaRPr sz="1800">
              <a:solidFill>
                <a:schemeClr val="dk1"/>
              </a:solidFill>
            </a:endParaRPr>
          </a:p>
          <a:p>
            <a:pPr marL="0" lvl="0" indent="0" algn="l" rtl="0">
              <a:spcBef>
                <a:spcPts val="200"/>
              </a:spcBef>
              <a:spcAft>
                <a:spcPts val="0"/>
              </a:spcAft>
              <a:buNone/>
            </a:pPr>
            <a:endParaRPr sz="1800">
              <a:solidFill>
                <a:schemeClr val="dk1"/>
              </a:solidFill>
            </a:endParaRPr>
          </a:p>
          <a:p>
            <a:pPr marL="192087" lvl="0" indent="-204787" algn="l" rtl="0">
              <a:spcBef>
                <a:spcPts val="200"/>
              </a:spcBef>
              <a:spcAft>
                <a:spcPts val="0"/>
              </a:spcAft>
              <a:buClr>
                <a:schemeClr val="accent3"/>
              </a:buClr>
              <a:buSzPts val="2000"/>
              <a:buFont typeface="NTR"/>
              <a:buChar char="▸"/>
            </a:pPr>
            <a:r>
              <a:rPr lang="en-US" sz="2000" b="1">
                <a:solidFill>
                  <a:schemeClr val="dk1"/>
                </a:solidFill>
              </a:rPr>
              <a:t>What we found:</a:t>
            </a:r>
            <a:endParaRPr sz="2000" b="1">
              <a:solidFill>
                <a:schemeClr val="dk1"/>
              </a:solidFill>
            </a:endParaRPr>
          </a:p>
          <a:p>
            <a:pPr marL="914400" lvl="1" indent="-342900" algn="l" rtl="0">
              <a:spcBef>
                <a:spcPts val="200"/>
              </a:spcBef>
              <a:spcAft>
                <a:spcPts val="0"/>
              </a:spcAft>
              <a:buClr>
                <a:schemeClr val="dk1"/>
              </a:buClr>
              <a:buSzPts val="1800"/>
              <a:buChar char="○"/>
            </a:pPr>
            <a:r>
              <a:rPr lang="en-US" sz="1800">
                <a:solidFill>
                  <a:schemeClr val="dk1"/>
                </a:solidFill>
              </a:rPr>
              <a:t>News sentiment is a strong market indicator. Higher sentiment variability and more news suggest increased stock activity and market events.</a:t>
            </a:r>
            <a:endParaRPr sz="1800">
              <a:solidFill>
                <a:schemeClr val="dk1"/>
              </a:solidFill>
            </a:endParaRPr>
          </a:p>
          <a:p>
            <a:pPr marL="914400" lvl="1" indent="-355600" algn="l" rtl="0">
              <a:spcBef>
                <a:spcPts val="200"/>
              </a:spcBef>
              <a:spcAft>
                <a:spcPts val="0"/>
              </a:spcAft>
              <a:buClr>
                <a:schemeClr val="dk1"/>
              </a:buClr>
              <a:buSzPts val="2000"/>
              <a:buChar char="○"/>
            </a:pPr>
            <a:endParaRPr sz="2000" b="1">
              <a:solidFill>
                <a:schemeClr val="dk1"/>
              </a:solidFill>
            </a:endParaRPr>
          </a:p>
        </p:txBody>
      </p:sp>
      <p:pic>
        <p:nvPicPr>
          <p:cNvPr id="247" name="Google Shape;247;p29"/>
          <p:cNvPicPr preferRelativeResize="0"/>
          <p:nvPr/>
        </p:nvPicPr>
        <p:blipFill>
          <a:blip r:embed="rId3">
            <a:alphaModFix/>
          </a:blip>
          <a:stretch>
            <a:fillRect/>
          </a:stretch>
        </p:blipFill>
        <p:spPr>
          <a:xfrm>
            <a:off x="374500" y="2741132"/>
            <a:ext cx="4752975" cy="175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cxnSp>
        <p:nvCxnSpPr>
          <p:cNvPr id="252" name="Google Shape;252;p30"/>
          <p:cNvCxnSpPr/>
          <p:nvPr/>
        </p:nvCxnSpPr>
        <p:spPr>
          <a:xfrm>
            <a:off x="474388" y="762564"/>
            <a:ext cx="11206500" cy="0"/>
          </a:xfrm>
          <a:prstGeom prst="straightConnector1">
            <a:avLst/>
          </a:prstGeom>
          <a:noFill/>
          <a:ln w="9525" cap="flat" cmpd="sng">
            <a:solidFill>
              <a:schemeClr val="dk1"/>
            </a:solidFill>
            <a:prstDash val="solid"/>
            <a:miter lim="800000"/>
            <a:headEnd type="none" w="sm" len="sm"/>
            <a:tailEnd type="none" w="sm" len="sm"/>
          </a:ln>
        </p:spPr>
      </p:cxnSp>
      <p:sp>
        <p:nvSpPr>
          <p:cNvPr id="253" name="Google Shape;253;p30"/>
          <p:cNvSpPr txBox="1"/>
          <p:nvPr/>
        </p:nvSpPr>
        <p:spPr>
          <a:xfrm>
            <a:off x="474387" y="211382"/>
            <a:ext cx="10858800" cy="583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en-US" sz="2800" b="1">
                <a:solidFill>
                  <a:schemeClr val="dk1"/>
                </a:solidFill>
                <a:latin typeface="Times New Roman"/>
                <a:ea typeface="Times New Roman"/>
                <a:cs typeface="Times New Roman"/>
                <a:sym typeface="Times New Roman"/>
              </a:rPr>
              <a:t>Model Performance </a:t>
            </a:r>
            <a:endParaRPr/>
          </a:p>
        </p:txBody>
      </p:sp>
      <p:sp>
        <p:nvSpPr>
          <p:cNvPr id="254" name="Google Shape;254;p30"/>
          <p:cNvSpPr txBox="1"/>
          <p:nvPr/>
        </p:nvSpPr>
        <p:spPr>
          <a:xfrm>
            <a:off x="3016200" y="5407875"/>
            <a:ext cx="6159600" cy="4617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US" sz="1800" b="1">
                <a:solidFill>
                  <a:schemeClr val="dk1"/>
                </a:solidFill>
              </a:rPr>
              <a:t>Be aware of large trading volume ahead of time</a:t>
            </a:r>
            <a:endParaRPr/>
          </a:p>
        </p:txBody>
      </p:sp>
      <p:sp>
        <p:nvSpPr>
          <p:cNvPr id="255" name="Google Shape;255;p30"/>
          <p:cNvSpPr txBox="1"/>
          <p:nvPr/>
        </p:nvSpPr>
        <p:spPr>
          <a:xfrm>
            <a:off x="4005450" y="5798125"/>
            <a:ext cx="4181100" cy="7389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US" sz="1800" b="1">
                <a:solidFill>
                  <a:schemeClr val="dk1"/>
                </a:solidFill>
              </a:rPr>
              <a:t>Mean Squared Error: 0.9845</a:t>
            </a:r>
            <a:endParaRPr sz="1800" b="1">
              <a:solidFill>
                <a:schemeClr val="dk1"/>
              </a:solidFill>
            </a:endParaRPr>
          </a:p>
          <a:p>
            <a:pPr marL="914400" lvl="0" indent="0" algn="l" rtl="0">
              <a:spcBef>
                <a:spcPts val="0"/>
              </a:spcBef>
              <a:spcAft>
                <a:spcPts val="0"/>
              </a:spcAft>
              <a:buNone/>
            </a:pPr>
            <a:r>
              <a:rPr lang="en-US" sz="1800" b="1">
                <a:solidFill>
                  <a:schemeClr val="dk1"/>
                </a:solidFill>
              </a:rPr>
              <a:t>R-squared: 0.4489</a:t>
            </a:r>
            <a:endParaRPr sz="1800" b="1">
              <a:solidFill>
                <a:schemeClr val="dk1"/>
              </a:solidFill>
            </a:endParaRPr>
          </a:p>
        </p:txBody>
      </p:sp>
      <p:pic>
        <p:nvPicPr>
          <p:cNvPr id="256" name="Google Shape;256;p30"/>
          <p:cNvPicPr preferRelativeResize="0"/>
          <p:nvPr/>
        </p:nvPicPr>
        <p:blipFill>
          <a:blip r:embed="rId3">
            <a:alphaModFix/>
          </a:blip>
          <a:stretch>
            <a:fillRect/>
          </a:stretch>
        </p:blipFill>
        <p:spPr>
          <a:xfrm>
            <a:off x="1299438" y="947582"/>
            <a:ext cx="9208673" cy="430789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cxnSp>
        <p:nvCxnSpPr>
          <p:cNvPr id="261" name="Google Shape;261;p31"/>
          <p:cNvCxnSpPr/>
          <p:nvPr/>
        </p:nvCxnSpPr>
        <p:spPr>
          <a:xfrm>
            <a:off x="474388" y="762564"/>
            <a:ext cx="11206500" cy="0"/>
          </a:xfrm>
          <a:prstGeom prst="straightConnector1">
            <a:avLst/>
          </a:prstGeom>
          <a:noFill/>
          <a:ln w="9525" cap="flat" cmpd="sng">
            <a:solidFill>
              <a:schemeClr val="dk1"/>
            </a:solidFill>
            <a:prstDash val="solid"/>
            <a:miter lim="800000"/>
            <a:headEnd type="none" w="sm" len="sm"/>
            <a:tailEnd type="none" w="sm" len="sm"/>
          </a:ln>
        </p:spPr>
      </p:cxnSp>
      <p:sp>
        <p:nvSpPr>
          <p:cNvPr id="262" name="Google Shape;262;p31"/>
          <p:cNvSpPr txBox="1"/>
          <p:nvPr/>
        </p:nvSpPr>
        <p:spPr>
          <a:xfrm>
            <a:off x="474387" y="211382"/>
            <a:ext cx="10858800" cy="583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en-US" sz="2800" b="1">
                <a:solidFill>
                  <a:schemeClr val="dk1"/>
                </a:solidFill>
                <a:latin typeface="Times New Roman"/>
                <a:ea typeface="Times New Roman"/>
                <a:cs typeface="Times New Roman"/>
                <a:sym typeface="Times New Roman"/>
              </a:rPr>
              <a:t>Scalability</a:t>
            </a:r>
            <a:endParaRPr/>
          </a:p>
        </p:txBody>
      </p:sp>
      <p:sp>
        <p:nvSpPr>
          <p:cNvPr id="263" name="Google Shape;263;p31"/>
          <p:cNvSpPr txBox="1"/>
          <p:nvPr/>
        </p:nvSpPr>
        <p:spPr>
          <a:xfrm>
            <a:off x="474400" y="1071575"/>
            <a:ext cx="11275800" cy="2724300"/>
          </a:xfrm>
          <a:prstGeom prst="rect">
            <a:avLst/>
          </a:prstGeom>
          <a:noFill/>
          <a:ln>
            <a:noFill/>
          </a:ln>
        </p:spPr>
        <p:txBody>
          <a:bodyPr spcFirstLastPara="1" wrap="square" lIns="91425" tIns="91425" rIns="91425" bIns="91425" anchor="t" anchorCtr="0">
            <a:spAutoFit/>
          </a:bodyPr>
          <a:lstStyle/>
          <a:p>
            <a:pPr marL="192087" lvl="0" indent="-204787" algn="l" rtl="0">
              <a:spcBef>
                <a:spcPts val="0"/>
              </a:spcBef>
              <a:spcAft>
                <a:spcPts val="0"/>
              </a:spcAft>
              <a:buClr>
                <a:schemeClr val="accent3"/>
              </a:buClr>
              <a:buSzPts val="2000"/>
              <a:buFont typeface="NTR"/>
              <a:buChar char="▸"/>
            </a:pPr>
            <a:r>
              <a:rPr lang="en-US" sz="2000" b="1">
                <a:solidFill>
                  <a:schemeClr val="dk1"/>
                </a:solidFill>
              </a:rPr>
              <a:t>Efficient Sentiment Analysis: </a:t>
            </a:r>
            <a:r>
              <a:rPr lang="en-US" sz="2000">
                <a:solidFill>
                  <a:schemeClr val="dk1"/>
                </a:solidFill>
              </a:rPr>
              <a:t>RoBERTa processes 100,000+ news in ~30 minutes, demonstrating strong scalability for large datasets.</a:t>
            </a:r>
            <a:endParaRPr sz="2000">
              <a:solidFill>
                <a:schemeClr val="dk1"/>
              </a:solidFill>
            </a:endParaRPr>
          </a:p>
          <a:p>
            <a:pPr marL="0" lvl="0" indent="0" algn="l" rtl="0">
              <a:spcBef>
                <a:spcPts val="0"/>
              </a:spcBef>
              <a:spcAft>
                <a:spcPts val="0"/>
              </a:spcAft>
              <a:buNone/>
            </a:pPr>
            <a:endParaRPr sz="2000">
              <a:solidFill>
                <a:schemeClr val="dk1"/>
              </a:solidFill>
            </a:endParaRPr>
          </a:p>
          <a:p>
            <a:pPr marL="192087" lvl="0" indent="-204787" algn="l" rtl="0">
              <a:spcBef>
                <a:spcPts val="200"/>
              </a:spcBef>
              <a:spcAft>
                <a:spcPts val="0"/>
              </a:spcAft>
              <a:buClr>
                <a:schemeClr val="accent3"/>
              </a:buClr>
              <a:buSzPts val="2000"/>
              <a:buFont typeface="NTR"/>
              <a:buChar char="▸"/>
            </a:pPr>
            <a:r>
              <a:rPr lang="en-US" sz="2000" b="1">
                <a:solidFill>
                  <a:schemeClr val="dk1"/>
                </a:solidFill>
              </a:rPr>
              <a:t>Fast Model Execution: </a:t>
            </a:r>
            <a:r>
              <a:rPr lang="en-US" sz="2000">
                <a:solidFill>
                  <a:schemeClr val="dk1"/>
                </a:solidFill>
              </a:rPr>
              <a:t>Linear regression ensures real-time inference, making the system highly scalable with minimal computational overhead.</a:t>
            </a:r>
            <a:endParaRPr sz="2000">
              <a:solidFill>
                <a:schemeClr val="dk1"/>
              </a:solidFill>
            </a:endParaRPr>
          </a:p>
          <a:p>
            <a:pPr marL="0" lvl="0" indent="0" algn="l" rtl="0">
              <a:spcBef>
                <a:spcPts val="200"/>
              </a:spcBef>
              <a:spcAft>
                <a:spcPts val="0"/>
              </a:spcAft>
              <a:buNone/>
            </a:pPr>
            <a:endParaRPr sz="2000">
              <a:solidFill>
                <a:schemeClr val="dk1"/>
              </a:solidFill>
            </a:endParaRPr>
          </a:p>
          <a:p>
            <a:pPr marL="192087" lvl="0" indent="-204787" algn="l" rtl="0">
              <a:spcBef>
                <a:spcPts val="200"/>
              </a:spcBef>
              <a:spcAft>
                <a:spcPts val="0"/>
              </a:spcAft>
              <a:buClr>
                <a:schemeClr val="accent3"/>
              </a:buClr>
              <a:buSzPts val="2000"/>
              <a:buFont typeface="NTR"/>
              <a:buChar char="▸"/>
            </a:pPr>
            <a:r>
              <a:rPr lang="en-US" sz="2000" b="1">
                <a:solidFill>
                  <a:schemeClr val="dk1"/>
                </a:solidFill>
              </a:rPr>
              <a:t>Cloud &amp; Parallel Processing Ready: </a:t>
            </a:r>
            <a:r>
              <a:rPr lang="en-US" sz="2000">
                <a:solidFill>
                  <a:schemeClr val="dk1"/>
                </a:solidFill>
              </a:rPr>
              <a:t>Can further scale with distributed computing for even faster processing.</a:t>
            </a:r>
            <a:endParaRPr sz="20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cxnSp>
        <p:nvCxnSpPr>
          <p:cNvPr id="268" name="Google Shape;268;p32"/>
          <p:cNvCxnSpPr/>
          <p:nvPr/>
        </p:nvCxnSpPr>
        <p:spPr>
          <a:xfrm>
            <a:off x="474388" y="762564"/>
            <a:ext cx="11206556" cy="0"/>
          </a:xfrm>
          <a:prstGeom prst="straightConnector1">
            <a:avLst/>
          </a:prstGeom>
          <a:noFill/>
          <a:ln w="9525" cap="flat" cmpd="sng">
            <a:solidFill>
              <a:schemeClr val="dk1"/>
            </a:solidFill>
            <a:prstDash val="solid"/>
            <a:miter lim="800000"/>
            <a:headEnd type="none" w="sm" len="sm"/>
            <a:tailEnd type="none" w="sm" len="sm"/>
          </a:ln>
        </p:spPr>
      </p:cxnSp>
      <p:sp>
        <p:nvSpPr>
          <p:cNvPr id="269" name="Google Shape;269;p32"/>
          <p:cNvSpPr txBox="1"/>
          <p:nvPr/>
        </p:nvSpPr>
        <p:spPr>
          <a:xfrm>
            <a:off x="696594" y="1581297"/>
            <a:ext cx="10636581" cy="4159486"/>
          </a:xfrm>
          <a:prstGeom prst="rect">
            <a:avLst/>
          </a:prstGeom>
          <a:noFill/>
          <a:ln>
            <a:noFill/>
          </a:ln>
        </p:spPr>
        <p:txBody>
          <a:bodyPr spcFirstLastPara="1" wrap="square" lIns="91425" tIns="45700" rIns="91425" bIns="45700" anchor="t" anchorCtr="0">
            <a:noAutofit/>
          </a:bodyPr>
          <a:lstStyle/>
          <a:p>
            <a:pPr marL="192087" marR="0" lvl="0" indent="-192087" algn="l" rtl="0">
              <a:lnSpc>
                <a:spcPct val="100000"/>
              </a:lnSpc>
              <a:spcBef>
                <a:spcPts val="0"/>
              </a:spcBef>
              <a:spcAft>
                <a:spcPts val="0"/>
              </a:spcAft>
              <a:buClr>
                <a:schemeClr val="accent3"/>
              </a:buClr>
              <a:buSzPts val="1800"/>
              <a:buFont typeface="NTR"/>
              <a:buChar char="▸"/>
            </a:pPr>
            <a:r>
              <a:rPr lang="en-US" sz="1800" b="1">
                <a:solidFill>
                  <a:schemeClr val="dk1"/>
                </a:solidFill>
              </a:rPr>
              <a:t>Impact to individual Financial Institutions:</a:t>
            </a:r>
            <a:endParaRPr sz="1800" b="1">
              <a:solidFill>
                <a:schemeClr val="dk1"/>
              </a:solidFill>
            </a:endParaRPr>
          </a:p>
          <a:p>
            <a:pPr marL="192087" marR="0" lvl="0" indent="-192087" algn="l" rtl="0">
              <a:lnSpc>
                <a:spcPct val="100000"/>
              </a:lnSpc>
              <a:spcBef>
                <a:spcPts val="0"/>
              </a:spcBef>
              <a:spcAft>
                <a:spcPts val="0"/>
              </a:spcAft>
              <a:buClr>
                <a:schemeClr val="accent3"/>
              </a:buClr>
              <a:buSzPts val="1800"/>
              <a:buFont typeface="NTR"/>
              <a:buChar char="▸"/>
            </a:pPr>
            <a:r>
              <a:rPr lang="en-US" sz="1800">
                <a:solidFill>
                  <a:schemeClr val="dk1"/>
                </a:solidFill>
              </a:rPr>
              <a:t>Risk reduction: Reduce settlement failures due to volume spikes.</a:t>
            </a:r>
            <a:endParaRPr sz="1800">
              <a:solidFill>
                <a:schemeClr val="dk1"/>
              </a:solidFill>
            </a:endParaRPr>
          </a:p>
          <a:p>
            <a:pPr marL="192087" marR="0" lvl="0" indent="-192087" algn="l" rtl="0">
              <a:lnSpc>
                <a:spcPct val="100000"/>
              </a:lnSpc>
              <a:spcBef>
                <a:spcPts val="0"/>
              </a:spcBef>
              <a:spcAft>
                <a:spcPts val="0"/>
              </a:spcAft>
              <a:buClr>
                <a:schemeClr val="accent3"/>
              </a:buClr>
              <a:buSzPts val="1800"/>
              <a:buFont typeface="NTR"/>
              <a:buChar char="▸"/>
            </a:pPr>
            <a:r>
              <a:rPr lang="en-US" sz="1800">
                <a:solidFill>
                  <a:schemeClr val="dk1"/>
                </a:solidFill>
              </a:rPr>
              <a:t>Optimize resource allocation:Help organizations adjust system resources and risk control measures in advance to improve the efficiency of responding to sudden market fluctuations.</a:t>
            </a:r>
            <a:endParaRPr sz="1800">
              <a:solidFill>
                <a:schemeClr val="dk1"/>
              </a:solidFill>
            </a:endParaRPr>
          </a:p>
          <a:p>
            <a:pPr marL="192087" marR="0" lvl="0" indent="-192087" algn="l" rtl="0">
              <a:lnSpc>
                <a:spcPct val="100000"/>
              </a:lnSpc>
              <a:spcBef>
                <a:spcPts val="0"/>
              </a:spcBef>
              <a:spcAft>
                <a:spcPts val="0"/>
              </a:spcAft>
              <a:buClr>
                <a:schemeClr val="accent3"/>
              </a:buClr>
              <a:buSzPts val="1800"/>
              <a:buFont typeface="NTR"/>
              <a:buChar char="▸"/>
            </a:pPr>
            <a:r>
              <a:rPr lang="en-US" sz="1800">
                <a:solidFill>
                  <a:schemeClr val="dk1"/>
                </a:solidFill>
              </a:rPr>
              <a:t>Revenue Growth: Sell predictive data as a value-added service to hedge funds, market makers </a:t>
            </a:r>
            <a:endParaRPr sz="1800" b="1">
              <a:solidFill>
                <a:schemeClr val="dk1"/>
              </a:solidFill>
            </a:endParaRPr>
          </a:p>
          <a:p>
            <a:pPr marL="457200" marR="0" lvl="0" indent="0" algn="l" rtl="0">
              <a:lnSpc>
                <a:spcPct val="100000"/>
              </a:lnSpc>
              <a:spcBef>
                <a:spcPts val="0"/>
              </a:spcBef>
              <a:spcAft>
                <a:spcPts val="0"/>
              </a:spcAft>
              <a:buNone/>
            </a:pPr>
            <a:endParaRPr sz="1800" b="1">
              <a:solidFill>
                <a:schemeClr val="dk1"/>
              </a:solidFill>
            </a:endParaRPr>
          </a:p>
          <a:p>
            <a:pPr marL="192087" marR="0" lvl="0" indent="-192087" algn="l" rtl="0">
              <a:lnSpc>
                <a:spcPct val="100000"/>
              </a:lnSpc>
              <a:spcBef>
                <a:spcPts val="0"/>
              </a:spcBef>
              <a:spcAft>
                <a:spcPts val="0"/>
              </a:spcAft>
              <a:buClr>
                <a:schemeClr val="accent3"/>
              </a:buClr>
              <a:buSzPts val="1800"/>
              <a:buFont typeface="NTR"/>
              <a:buChar char="▸"/>
            </a:pPr>
            <a:r>
              <a:rPr lang="en-US" sz="1800" b="1">
                <a:solidFill>
                  <a:schemeClr val="dk1"/>
                </a:solidFill>
              </a:rPr>
              <a:t>Impact to the industry:</a:t>
            </a:r>
            <a:endParaRPr sz="1800" b="1">
              <a:solidFill>
                <a:schemeClr val="dk1"/>
              </a:solidFill>
            </a:endParaRPr>
          </a:p>
          <a:p>
            <a:pPr marL="192087" marR="0" lvl="0" indent="-192087" algn="l" rtl="0">
              <a:lnSpc>
                <a:spcPct val="100000"/>
              </a:lnSpc>
              <a:spcBef>
                <a:spcPts val="0"/>
              </a:spcBef>
              <a:spcAft>
                <a:spcPts val="0"/>
              </a:spcAft>
              <a:buClr>
                <a:schemeClr val="accent3"/>
              </a:buClr>
              <a:buSzPts val="1800"/>
              <a:buFont typeface="NTR"/>
              <a:buChar char="▸"/>
            </a:pPr>
            <a:r>
              <a:rPr lang="en-US" sz="1800">
                <a:solidFill>
                  <a:schemeClr val="dk1"/>
                </a:solidFill>
              </a:rPr>
              <a:t>Market stability: Identify trading volume anomalies in advance, provide early warning for clearing and settlement sessions, and reduce system risks and potential operational risks, prevent “flash crashes” (e.g., the 2010 flash crash in U.S. stocks).</a:t>
            </a:r>
            <a:endParaRPr sz="1800">
              <a:solidFill>
                <a:schemeClr val="dk1"/>
              </a:solidFill>
            </a:endParaRPr>
          </a:p>
          <a:p>
            <a:pPr marL="192087" marR="0" lvl="0" indent="-192087" algn="l" rtl="0">
              <a:lnSpc>
                <a:spcPct val="100000"/>
              </a:lnSpc>
              <a:spcBef>
                <a:spcPts val="0"/>
              </a:spcBef>
              <a:spcAft>
                <a:spcPts val="0"/>
              </a:spcAft>
              <a:buClr>
                <a:schemeClr val="accent3"/>
              </a:buClr>
              <a:buSzPts val="1800"/>
              <a:buFont typeface="NTR"/>
              <a:buChar char="▸"/>
            </a:pPr>
            <a:r>
              <a:rPr lang="en-US" sz="1800">
                <a:solidFill>
                  <a:schemeClr val="dk1"/>
                </a:solidFill>
              </a:rPr>
              <a:t>Regulatory Enablement: Provide early warning system for SEC to identify systemic risks.</a:t>
            </a:r>
            <a:endParaRPr sz="1800">
              <a:solidFill>
                <a:schemeClr val="dk1"/>
              </a:solidFill>
            </a:endParaRPr>
          </a:p>
          <a:p>
            <a:pPr marL="114300" marR="0" lvl="0" indent="0" algn="l" rtl="0">
              <a:lnSpc>
                <a:spcPct val="100000"/>
              </a:lnSpc>
              <a:spcBef>
                <a:spcPts val="1100"/>
              </a:spcBef>
              <a:spcAft>
                <a:spcPts val="0"/>
              </a:spcAft>
              <a:buClr>
                <a:schemeClr val="accent3"/>
              </a:buClr>
              <a:buSzPts val="1800"/>
              <a:buFont typeface="NTR"/>
              <a:buNone/>
            </a:pPr>
            <a:endParaRPr sz="1800">
              <a:solidFill>
                <a:schemeClr val="dk1"/>
              </a:solidFill>
              <a:latin typeface="Arial"/>
              <a:ea typeface="Arial"/>
              <a:cs typeface="Arial"/>
              <a:sym typeface="Arial"/>
            </a:endParaRPr>
          </a:p>
          <a:p>
            <a:pPr marL="292100" marR="0" lvl="0" indent="-177800" algn="l" rtl="0">
              <a:lnSpc>
                <a:spcPct val="100000"/>
              </a:lnSpc>
              <a:spcBef>
                <a:spcPts val="1000"/>
              </a:spcBef>
              <a:spcAft>
                <a:spcPts val="0"/>
              </a:spcAft>
              <a:buClr>
                <a:schemeClr val="accent3"/>
              </a:buClr>
              <a:buSzPts val="1800"/>
              <a:buFont typeface="NTR"/>
              <a:buNone/>
            </a:pPr>
            <a:endParaRPr sz="1800">
              <a:solidFill>
                <a:schemeClr val="dk1"/>
              </a:solidFill>
              <a:latin typeface="Arial"/>
              <a:ea typeface="Arial"/>
              <a:cs typeface="Arial"/>
              <a:sym typeface="Arial"/>
            </a:endParaRPr>
          </a:p>
        </p:txBody>
      </p:sp>
      <p:sp>
        <p:nvSpPr>
          <p:cNvPr id="270" name="Google Shape;270;p32"/>
          <p:cNvSpPr txBox="1"/>
          <p:nvPr/>
        </p:nvSpPr>
        <p:spPr>
          <a:xfrm>
            <a:off x="474387" y="211382"/>
            <a:ext cx="10858787" cy="58383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en-US" sz="2800" b="1">
                <a:solidFill>
                  <a:schemeClr val="dk1"/>
                </a:solidFill>
                <a:latin typeface="Times New Roman"/>
                <a:ea typeface="Times New Roman"/>
                <a:cs typeface="Times New Roman"/>
                <a:sym typeface="Times New Roman"/>
              </a:rPr>
              <a:t>Industry impact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cxnSp>
        <p:nvCxnSpPr>
          <p:cNvPr id="275" name="Google Shape;275;p33"/>
          <p:cNvCxnSpPr/>
          <p:nvPr/>
        </p:nvCxnSpPr>
        <p:spPr>
          <a:xfrm>
            <a:off x="474388" y="762564"/>
            <a:ext cx="11206500" cy="0"/>
          </a:xfrm>
          <a:prstGeom prst="straightConnector1">
            <a:avLst/>
          </a:prstGeom>
          <a:noFill/>
          <a:ln w="9525" cap="flat" cmpd="sng">
            <a:solidFill>
              <a:schemeClr val="dk1"/>
            </a:solidFill>
            <a:prstDash val="solid"/>
            <a:miter lim="800000"/>
            <a:headEnd type="none" w="sm" len="sm"/>
            <a:tailEnd type="none" w="sm" len="sm"/>
          </a:ln>
        </p:spPr>
      </p:cxnSp>
      <p:sp>
        <p:nvSpPr>
          <p:cNvPr id="276" name="Google Shape;276;p33"/>
          <p:cNvSpPr txBox="1"/>
          <p:nvPr/>
        </p:nvSpPr>
        <p:spPr>
          <a:xfrm>
            <a:off x="474387" y="211382"/>
            <a:ext cx="10858800" cy="583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en-US" sz="2800" b="1">
                <a:solidFill>
                  <a:schemeClr val="dk1"/>
                </a:solidFill>
                <a:latin typeface="Times New Roman"/>
                <a:ea typeface="Times New Roman"/>
                <a:cs typeface="Times New Roman"/>
                <a:sym typeface="Times New Roman"/>
              </a:rPr>
              <a:t>Challenges and Limitation</a:t>
            </a:r>
            <a:endParaRPr/>
          </a:p>
        </p:txBody>
      </p:sp>
      <p:sp>
        <p:nvSpPr>
          <p:cNvPr id="277" name="Google Shape;277;p33"/>
          <p:cNvSpPr txBox="1"/>
          <p:nvPr/>
        </p:nvSpPr>
        <p:spPr>
          <a:xfrm>
            <a:off x="474400" y="1071575"/>
            <a:ext cx="10858800" cy="3417000"/>
          </a:xfrm>
          <a:prstGeom prst="rect">
            <a:avLst/>
          </a:prstGeom>
          <a:noFill/>
          <a:ln>
            <a:noFill/>
          </a:ln>
        </p:spPr>
        <p:txBody>
          <a:bodyPr spcFirstLastPara="1" wrap="square" lIns="91425" tIns="91425" rIns="91425" bIns="91425" anchor="t" anchorCtr="0">
            <a:spAutoFit/>
          </a:bodyPr>
          <a:lstStyle/>
          <a:p>
            <a:pPr marL="192087" lvl="0" indent="-204787" algn="l" rtl="0">
              <a:spcBef>
                <a:spcPts val="0"/>
              </a:spcBef>
              <a:spcAft>
                <a:spcPts val="0"/>
              </a:spcAft>
              <a:buClr>
                <a:schemeClr val="accent3"/>
              </a:buClr>
              <a:buSzPts val="2000"/>
              <a:buFont typeface="NTR"/>
              <a:buChar char="▸"/>
            </a:pPr>
            <a:r>
              <a:rPr lang="en-US" sz="2000" b="1">
                <a:solidFill>
                  <a:schemeClr val="dk1"/>
                </a:solidFill>
              </a:rPr>
              <a:t>Model Performance Trade-off: </a:t>
            </a:r>
            <a:r>
              <a:rPr lang="en-US" sz="2000">
                <a:solidFill>
                  <a:schemeClr val="dk1"/>
                </a:solidFill>
              </a:rPr>
              <a:t>More complex ML models could improve accuracy, but linear regression performs better given the current dataset.</a:t>
            </a:r>
            <a:endParaRPr sz="1600"/>
          </a:p>
          <a:p>
            <a:pPr marL="457200" lvl="0" indent="0" algn="l" rtl="0">
              <a:spcBef>
                <a:spcPts val="200"/>
              </a:spcBef>
              <a:spcAft>
                <a:spcPts val="0"/>
              </a:spcAft>
              <a:buNone/>
            </a:pPr>
            <a:endParaRPr sz="2000">
              <a:solidFill>
                <a:schemeClr val="dk1"/>
              </a:solidFill>
            </a:endParaRPr>
          </a:p>
          <a:p>
            <a:pPr marL="192087" lvl="0" indent="-204787" algn="l" rtl="0">
              <a:spcBef>
                <a:spcPts val="200"/>
              </a:spcBef>
              <a:spcAft>
                <a:spcPts val="0"/>
              </a:spcAft>
              <a:buClr>
                <a:schemeClr val="dk1"/>
              </a:buClr>
              <a:buSzPts val="2000"/>
              <a:buChar char="▸"/>
            </a:pPr>
            <a:r>
              <a:rPr lang="en-US" sz="2000" b="1">
                <a:solidFill>
                  <a:schemeClr val="dk1"/>
                </a:solidFill>
              </a:rPr>
              <a:t>Limited Data Availability:</a:t>
            </a:r>
            <a:r>
              <a:rPr lang="en-US" sz="2000">
                <a:solidFill>
                  <a:schemeClr val="dk1"/>
                </a:solidFill>
              </a:rPr>
              <a:t> Only 1 year of news data, restricting long-term trend analysis.</a:t>
            </a:r>
            <a:endParaRPr sz="2000">
              <a:solidFill>
                <a:schemeClr val="dk1"/>
              </a:solidFill>
            </a:endParaRPr>
          </a:p>
          <a:p>
            <a:pPr marL="457200" lvl="0" indent="0" algn="l" rtl="0">
              <a:spcBef>
                <a:spcPts val="200"/>
              </a:spcBef>
              <a:spcAft>
                <a:spcPts val="0"/>
              </a:spcAft>
              <a:buNone/>
            </a:pPr>
            <a:endParaRPr sz="2000">
              <a:solidFill>
                <a:schemeClr val="dk1"/>
              </a:solidFill>
            </a:endParaRPr>
          </a:p>
          <a:p>
            <a:pPr marL="192087" lvl="0" indent="-204787" algn="l" rtl="0">
              <a:spcBef>
                <a:spcPts val="200"/>
              </a:spcBef>
              <a:spcAft>
                <a:spcPts val="0"/>
              </a:spcAft>
              <a:buClr>
                <a:schemeClr val="accent3"/>
              </a:buClr>
              <a:buSzPts val="2000"/>
              <a:buFont typeface="NTR"/>
              <a:buChar char="▸"/>
            </a:pPr>
            <a:r>
              <a:rPr lang="en-US" sz="2000" b="1">
                <a:solidFill>
                  <a:schemeClr val="dk1"/>
                </a:solidFill>
              </a:rPr>
              <a:t>Headline-Only Sentiment: </a:t>
            </a:r>
            <a:r>
              <a:rPr lang="en-US" sz="2000">
                <a:solidFill>
                  <a:schemeClr val="dk1"/>
                </a:solidFill>
              </a:rPr>
              <a:t>Lack of full article text reduces RoBERTa’s accuracy, as context is missing.</a:t>
            </a:r>
            <a:endParaRPr sz="2000">
              <a:solidFill>
                <a:schemeClr val="dk1"/>
              </a:solidFill>
            </a:endParaRPr>
          </a:p>
          <a:p>
            <a:pPr marL="457200" lvl="0" indent="0" algn="l" rtl="0">
              <a:spcBef>
                <a:spcPts val="200"/>
              </a:spcBef>
              <a:spcAft>
                <a:spcPts val="0"/>
              </a:spcAft>
              <a:buNone/>
            </a:pPr>
            <a:endParaRPr sz="2000">
              <a:solidFill>
                <a:schemeClr val="dk1"/>
              </a:solidFill>
            </a:endParaRPr>
          </a:p>
          <a:p>
            <a:pPr marL="192087" lvl="0" indent="-204787" algn="l" rtl="0">
              <a:spcBef>
                <a:spcPts val="200"/>
              </a:spcBef>
              <a:spcAft>
                <a:spcPts val="0"/>
              </a:spcAft>
              <a:buClr>
                <a:schemeClr val="dk1"/>
              </a:buClr>
              <a:buSzPts val="2000"/>
              <a:buChar char="▸"/>
            </a:pPr>
            <a:r>
              <a:rPr lang="en-US" sz="2000" b="1">
                <a:solidFill>
                  <a:schemeClr val="dk1"/>
                </a:solidFill>
              </a:rPr>
              <a:t>Scalability vs. Accuracy: </a:t>
            </a:r>
            <a:r>
              <a:rPr lang="en-US" sz="2000">
                <a:solidFill>
                  <a:schemeClr val="dk1"/>
                </a:solidFill>
              </a:rPr>
              <a:t>Need to balance processing speed and model complexity for optimal performance.</a:t>
            </a:r>
            <a:endParaRPr sz="20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cxnSp>
        <p:nvCxnSpPr>
          <p:cNvPr id="282" name="Google Shape;282;p34"/>
          <p:cNvCxnSpPr/>
          <p:nvPr/>
        </p:nvCxnSpPr>
        <p:spPr>
          <a:xfrm>
            <a:off x="474388" y="762564"/>
            <a:ext cx="11206556" cy="0"/>
          </a:xfrm>
          <a:prstGeom prst="straightConnector1">
            <a:avLst/>
          </a:prstGeom>
          <a:noFill/>
          <a:ln w="9525" cap="flat" cmpd="sng">
            <a:solidFill>
              <a:schemeClr val="dk1"/>
            </a:solidFill>
            <a:prstDash val="solid"/>
            <a:miter lim="800000"/>
            <a:headEnd type="none" w="sm" len="sm"/>
            <a:tailEnd type="none" w="sm" len="sm"/>
          </a:ln>
        </p:spPr>
      </p:cxnSp>
      <p:sp>
        <p:nvSpPr>
          <p:cNvPr id="283" name="Google Shape;283;p34"/>
          <p:cNvSpPr txBox="1"/>
          <p:nvPr/>
        </p:nvSpPr>
        <p:spPr>
          <a:xfrm>
            <a:off x="696594" y="1581297"/>
            <a:ext cx="10636581" cy="4159486"/>
          </a:xfrm>
          <a:prstGeom prst="rect">
            <a:avLst/>
          </a:prstGeom>
          <a:noFill/>
          <a:ln>
            <a:noFill/>
          </a:ln>
        </p:spPr>
        <p:txBody>
          <a:bodyPr spcFirstLastPara="1" wrap="square" lIns="91425" tIns="45700" rIns="91425" bIns="45700" anchor="t" anchorCtr="0">
            <a:noAutofit/>
          </a:bodyPr>
          <a:lstStyle/>
          <a:p>
            <a:pPr marL="292100" marR="0" lvl="0" indent="-177800" algn="l" rtl="0">
              <a:lnSpc>
                <a:spcPct val="100000"/>
              </a:lnSpc>
              <a:spcBef>
                <a:spcPts val="1000"/>
              </a:spcBef>
              <a:spcAft>
                <a:spcPts val="0"/>
              </a:spcAft>
              <a:buClr>
                <a:schemeClr val="accent3"/>
              </a:buClr>
              <a:buSzPts val="1800"/>
              <a:buFont typeface="NTR"/>
              <a:buNone/>
            </a:pPr>
            <a:r>
              <a:rPr lang="en-US" sz="1800" b="1" u="sng">
                <a:solidFill>
                  <a:schemeClr val="hlink"/>
                </a:solidFill>
                <a:hlinkClick r:id="rId3"/>
              </a:rPr>
              <a:t>https://liquidityguards-bluedevils.streamlit.app/</a:t>
            </a:r>
            <a:endParaRPr sz="1800" b="1">
              <a:solidFill>
                <a:schemeClr val="dk1"/>
              </a:solidFill>
            </a:endParaRPr>
          </a:p>
          <a:p>
            <a:pPr marL="292100" marR="0" lvl="0" indent="-177800" algn="l" rtl="0">
              <a:lnSpc>
                <a:spcPct val="100000"/>
              </a:lnSpc>
              <a:spcBef>
                <a:spcPts val="1000"/>
              </a:spcBef>
              <a:spcAft>
                <a:spcPts val="0"/>
              </a:spcAft>
              <a:buClr>
                <a:schemeClr val="accent3"/>
              </a:buClr>
              <a:buSzPts val="1800"/>
              <a:buFont typeface="NTR"/>
              <a:buNone/>
            </a:pPr>
            <a:endParaRPr sz="1800" b="1">
              <a:solidFill>
                <a:schemeClr val="dk1"/>
              </a:solidFill>
            </a:endParaRPr>
          </a:p>
        </p:txBody>
      </p:sp>
      <p:sp>
        <p:nvSpPr>
          <p:cNvPr id="284" name="Google Shape;284;p34"/>
          <p:cNvSpPr txBox="1"/>
          <p:nvPr/>
        </p:nvSpPr>
        <p:spPr>
          <a:xfrm>
            <a:off x="474387" y="211382"/>
            <a:ext cx="10858787" cy="58383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en-US" sz="2800" b="1" i="0">
                <a:solidFill>
                  <a:schemeClr val="dk1"/>
                </a:solidFill>
                <a:latin typeface="Times New Roman"/>
                <a:ea typeface="Times New Roman"/>
                <a:cs typeface="Times New Roman"/>
                <a:sym typeface="Times New Roman"/>
              </a:rPr>
              <a:t>Demo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5"/>
          <p:cNvSpPr txBox="1"/>
          <p:nvPr/>
        </p:nvSpPr>
        <p:spPr>
          <a:xfrm>
            <a:off x="696594" y="1581297"/>
            <a:ext cx="10636581" cy="4159486"/>
          </a:xfrm>
          <a:prstGeom prst="rect">
            <a:avLst/>
          </a:prstGeom>
          <a:noFill/>
          <a:ln>
            <a:noFill/>
          </a:ln>
        </p:spPr>
        <p:txBody>
          <a:bodyPr spcFirstLastPara="1" wrap="square" lIns="91425" tIns="45700" rIns="91425" bIns="45700" anchor="t" anchorCtr="0">
            <a:noAutofit/>
          </a:bodyPr>
          <a:lstStyle/>
          <a:p>
            <a:pPr marL="192087" marR="0" lvl="0" indent="-204787" algn="l" rtl="0">
              <a:lnSpc>
                <a:spcPct val="100000"/>
              </a:lnSpc>
              <a:spcBef>
                <a:spcPts val="0"/>
              </a:spcBef>
              <a:spcAft>
                <a:spcPts val="0"/>
              </a:spcAft>
              <a:buClr>
                <a:schemeClr val="accent3"/>
              </a:buClr>
              <a:buSzPts val="2000"/>
              <a:buFont typeface="NTR"/>
              <a:buChar char="▸"/>
            </a:pPr>
            <a:r>
              <a:rPr lang="en-US" sz="2000" b="1">
                <a:solidFill>
                  <a:schemeClr val="dk1"/>
                </a:solidFill>
              </a:rPr>
              <a:t>LiquidityGuard </a:t>
            </a:r>
            <a:r>
              <a:rPr lang="en-US" sz="2000">
                <a:solidFill>
                  <a:schemeClr val="dk1"/>
                </a:solidFill>
              </a:rPr>
              <a:t>is </a:t>
            </a:r>
            <a:r>
              <a:rPr lang="en-US" sz="2000" b="1">
                <a:solidFill>
                  <a:schemeClr val="dk1"/>
                </a:solidFill>
              </a:rPr>
              <a:t>an innovative early-warning platform </a:t>
            </a:r>
            <a:r>
              <a:rPr lang="en-US" sz="2000">
                <a:solidFill>
                  <a:schemeClr val="dk1"/>
                </a:solidFill>
              </a:rPr>
              <a:t>that fills this critical gap </a:t>
            </a:r>
            <a:r>
              <a:rPr lang="en-US" sz="2000" b="1">
                <a:solidFill>
                  <a:schemeClr val="dk1"/>
                </a:solidFill>
              </a:rPr>
              <a:t>by leveraging NLP-driven sentiment analysis </a:t>
            </a:r>
            <a:r>
              <a:rPr lang="en-US" sz="2000">
                <a:solidFill>
                  <a:schemeClr val="dk1"/>
                </a:solidFill>
              </a:rPr>
              <a:t>to forecast</a:t>
            </a:r>
            <a:r>
              <a:rPr lang="en-US" sz="2000" b="1">
                <a:solidFill>
                  <a:schemeClr val="dk1"/>
                </a:solidFill>
              </a:rPr>
              <a:t> first-hour trading volume</a:t>
            </a:r>
            <a:r>
              <a:rPr lang="en-US" sz="2000">
                <a:solidFill>
                  <a:schemeClr val="dk1"/>
                </a:solidFill>
              </a:rPr>
              <a:t> with high accuracy</a:t>
            </a:r>
            <a:r>
              <a:rPr lang="en-US" sz="2000" b="1">
                <a:solidFill>
                  <a:schemeClr val="dk1"/>
                </a:solidFill>
              </a:rPr>
              <a:t>. </a:t>
            </a:r>
            <a:r>
              <a:rPr lang="en-US" sz="2000">
                <a:solidFill>
                  <a:schemeClr val="dk1"/>
                </a:solidFill>
              </a:rPr>
              <a:t>It enhances </a:t>
            </a:r>
            <a:r>
              <a:rPr lang="en-US" sz="2000" b="1">
                <a:solidFill>
                  <a:schemeClr val="dk1"/>
                </a:solidFill>
              </a:rPr>
              <a:t>clearing efficiency, mitigates risk, and ensures market stability from the opening bell </a:t>
            </a:r>
            <a:r>
              <a:rPr lang="en-US" sz="2000">
                <a:solidFill>
                  <a:schemeClr val="dk1"/>
                </a:solidFill>
              </a:rPr>
              <a:t>for DTCC.</a:t>
            </a:r>
            <a:endParaRPr sz="1600"/>
          </a:p>
          <a:p>
            <a:pPr marL="192088" marR="0" lvl="0" indent="-77788" algn="l" rtl="0">
              <a:lnSpc>
                <a:spcPct val="100000"/>
              </a:lnSpc>
              <a:spcBef>
                <a:spcPts val="200"/>
              </a:spcBef>
              <a:spcAft>
                <a:spcPts val="0"/>
              </a:spcAft>
              <a:buClr>
                <a:schemeClr val="accent3"/>
              </a:buClr>
              <a:buSzPts val="1800"/>
              <a:buFont typeface="NTR"/>
              <a:buNone/>
            </a:pPr>
            <a:endParaRPr sz="1800">
              <a:solidFill>
                <a:schemeClr val="dk1"/>
              </a:solidFill>
              <a:latin typeface="Arial"/>
              <a:ea typeface="Arial"/>
              <a:cs typeface="Arial"/>
              <a:sym typeface="Arial"/>
            </a:endParaRPr>
          </a:p>
          <a:p>
            <a:pPr marL="192088" marR="0" lvl="0" indent="-77788" algn="l" rtl="0">
              <a:lnSpc>
                <a:spcPct val="100000"/>
              </a:lnSpc>
              <a:spcBef>
                <a:spcPts val="200"/>
              </a:spcBef>
              <a:spcAft>
                <a:spcPts val="0"/>
              </a:spcAft>
              <a:buClr>
                <a:schemeClr val="accent3"/>
              </a:buClr>
              <a:buSzPts val="1800"/>
              <a:buFont typeface="NTR"/>
              <a:buNone/>
            </a:pPr>
            <a:endParaRPr sz="1800" b="1">
              <a:solidFill>
                <a:schemeClr val="dk1"/>
              </a:solidFill>
              <a:latin typeface="Arial"/>
              <a:ea typeface="Arial"/>
              <a:cs typeface="Arial"/>
              <a:sym typeface="Arial"/>
            </a:endParaRPr>
          </a:p>
          <a:p>
            <a:pPr marL="292100" marR="0" lvl="0" indent="-177800" algn="l" rtl="0">
              <a:lnSpc>
                <a:spcPct val="100000"/>
              </a:lnSpc>
              <a:spcBef>
                <a:spcPts val="1100"/>
              </a:spcBef>
              <a:spcAft>
                <a:spcPts val="0"/>
              </a:spcAft>
              <a:buClr>
                <a:schemeClr val="accent3"/>
              </a:buClr>
              <a:buSzPts val="1800"/>
              <a:buFont typeface="NTR"/>
              <a:buNone/>
            </a:pPr>
            <a:endParaRPr sz="1800">
              <a:solidFill>
                <a:schemeClr val="dk1"/>
              </a:solidFill>
              <a:latin typeface="Arial"/>
              <a:ea typeface="Arial"/>
              <a:cs typeface="Arial"/>
              <a:sym typeface="Arial"/>
            </a:endParaRPr>
          </a:p>
          <a:p>
            <a:pPr marL="292100" marR="0" lvl="0" indent="-177800" algn="l" rtl="0">
              <a:lnSpc>
                <a:spcPct val="100000"/>
              </a:lnSpc>
              <a:spcBef>
                <a:spcPts val="1000"/>
              </a:spcBef>
              <a:spcAft>
                <a:spcPts val="0"/>
              </a:spcAft>
              <a:buClr>
                <a:schemeClr val="accent3"/>
              </a:buClr>
              <a:buSzPts val="1800"/>
              <a:buFont typeface="NTR"/>
              <a:buNone/>
            </a:pPr>
            <a:endParaRPr sz="1800">
              <a:solidFill>
                <a:schemeClr val="dk1"/>
              </a:solidFill>
              <a:latin typeface="Arial"/>
              <a:ea typeface="Arial"/>
              <a:cs typeface="Arial"/>
              <a:sym typeface="Arial"/>
            </a:endParaRPr>
          </a:p>
        </p:txBody>
      </p:sp>
      <p:sp>
        <p:nvSpPr>
          <p:cNvPr id="290" name="Google Shape;290;p35"/>
          <p:cNvSpPr txBox="1"/>
          <p:nvPr/>
        </p:nvSpPr>
        <p:spPr>
          <a:xfrm>
            <a:off x="474387" y="211382"/>
            <a:ext cx="10858787" cy="58383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en-US" sz="2800" b="1" i="0">
                <a:solidFill>
                  <a:schemeClr val="dk1"/>
                </a:solidFill>
                <a:latin typeface="Times New Roman"/>
                <a:ea typeface="Times New Roman"/>
                <a:cs typeface="Times New Roman"/>
                <a:sym typeface="Times New Roman"/>
              </a:rPr>
              <a:t>Conclusion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6"/>
          <p:cNvSpPr txBox="1"/>
          <p:nvPr/>
        </p:nvSpPr>
        <p:spPr>
          <a:xfrm>
            <a:off x="1463225" y="2122150"/>
            <a:ext cx="9162600" cy="1443000"/>
          </a:xfrm>
          <a:prstGeom prst="rect">
            <a:avLst/>
          </a:prstGeom>
          <a:solidFill>
            <a:srgbClr val="FFEDCC"/>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3"/>
              </a:buClr>
              <a:buSzPts val="6000"/>
              <a:buFont typeface="NTR"/>
              <a:buNone/>
            </a:pPr>
            <a:r>
              <a:rPr lang="en-US" sz="6000">
                <a:solidFill>
                  <a:schemeClr val="dk1"/>
                </a:solidFill>
              </a:rPr>
              <a:t>Thank you for your time!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7"/>
          <p:cNvSpPr txBox="1"/>
          <p:nvPr/>
        </p:nvSpPr>
        <p:spPr>
          <a:xfrm>
            <a:off x="1463225" y="2122150"/>
            <a:ext cx="9162600" cy="1443000"/>
          </a:xfrm>
          <a:prstGeom prst="rect">
            <a:avLst/>
          </a:prstGeom>
          <a:solidFill>
            <a:srgbClr val="FFEDCC"/>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3"/>
              </a:buClr>
              <a:buSzPts val="6000"/>
              <a:buFont typeface="NTR"/>
              <a:buNone/>
            </a:pPr>
            <a:r>
              <a:rPr lang="en-US" sz="6000">
                <a:solidFill>
                  <a:schemeClr val="dk1"/>
                </a:solidFill>
              </a:rPr>
              <a:t>Appendix</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cxnSp>
        <p:nvCxnSpPr>
          <p:cNvPr id="305" name="Google Shape;305;p38"/>
          <p:cNvCxnSpPr/>
          <p:nvPr/>
        </p:nvCxnSpPr>
        <p:spPr>
          <a:xfrm>
            <a:off x="474388" y="762564"/>
            <a:ext cx="11206500" cy="0"/>
          </a:xfrm>
          <a:prstGeom prst="straightConnector1">
            <a:avLst/>
          </a:prstGeom>
          <a:noFill/>
          <a:ln w="9525" cap="flat" cmpd="sng">
            <a:solidFill>
              <a:schemeClr val="dk1"/>
            </a:solidFill>
            <a:prstDash val="solid"/>
            <a:miter lim="800000"/>
            <a:headEnd type="none" w="sm" len="sm"/>
            <a:tailEnd type="none" w="sm" len="sm"/>
          </a:ln>
        </p:spPr>
      </p:cxnSp>
      <p:sp>
        <p:nvSpPr>
          <p:cNvPr id="306" name="Google Shape;306;p38"/>
          <p:cNvSpPr txBox="1"/>
          <p:nvPr/>
        </p:nvSpPr>
        <p:spPr>
          <a:xfrm>
            <a:off x="474387" y="211382"/>
            <a:ext cx="10858800" cy="583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en-US" sz="2800" b="1">
                <a:solidFill>
                  <a:schemeClr val="dk1"/>
                </a:solidFill>
                <a:latin typeface="Times New Roman"/>
                <a:ea typeface="Times New Roman"/>
                <a:cs typeface="Times New Roman"/>
                <a:sym typeface="Times New Roman"/>
              </a:rPr>
              <a:t>Model Performance</a:t>
            </a:r>
            <a:endParaRPr/>
          </a:p>
        </p:txBody>
      </p:sp>
      <p:pic>
        <p:nvPicPr>
          <p:cNvPr id="307" name="Google Shape;307;p38"/>
          <p:cNvPicPr preferRelativeResize="0"/>
          <p:nvPr/>
        </p:nvPicPr>
        <p:blipFill>
          <a:blip r:embed="rId3">
            <a:alphaModFix/>
          </a:blip>
          <a:stretch>
            <a:fillRect/>
          </a:stretch>
        </p:blipFill>
        <p:spPr>
          <a:xfrm>
            <a:off x="521400" y="1042825"/>
            <a:ext cx="2765125" cy="5066499"/>
          </a:xfrm>
          <a:prstGeom prst="rect">
            <a:avLst/>
          </a:prstGeom>
          <a:noFill/>
          <a:ln>
            <a:noFill/>
          </a:ln>
        </p:spPr>
      </p:pic>
      <p:pic>
        <p:nvPicPr>
          <p:cNvPr id="308" name="Google Shape;308;p38"/>
          <p:cNvPicPr preferRelativeResize="0"/>
          <p:nvPr/>
        </p:nvPicPr>
        <p:blipFill>
          <a:blip r:embed="rId4">
            <a:alphaModFix/>
          </a:blip>
          <a:stretch>
            <a:fillRect/>
          </a:stretch>
        </p:blipFill>
        <p:spPr>
          <a:xfrm>
            <a:off x="3198975" y="1042825"/>
            <a:ext cx="2254836" cy="5066500"/>
          </a:xfrm>
          <a:prstGeom prst="rect">
            <a:avLst/>
          </a:prstGeom>
          <a:noFill/>
          <a:ln>
            <a:noFill/>
          </a:ln>
        </p:spPr>
      </p:pic>
      <p:sp>
        <p:nvSpPr>
          <p:cNvPr id="309" name="Google Shape;309;p38"/>
          <p:cNvSpPr txBox="1"/>
          <p:nvPr/>
        </p:nvSpPr>
        <p:spPr>
          <a:xfrm>
            <a:off x="5845975" y="1107275"/>
            <a:ext cx="5147400" cy="3678900"/>
          </a:xfrm>
          <a:prstGeom prst="rect">
            <a:avLst/>
          </a:prstGeom>
          <a:noFill/>
          <a:ln>
            <a:noFill/>
          </a:ln>
        </p:spPr>
        <p:txBody>
          <a:bodyPr spcFirstLastPara="1" wrap="square" lIns="91425" tIns="91425" rIns="91425" bIns="91425" anchor="t" anchorCtr="0">
            <a:spAutoFit/>
          </a:bodyPr>
          <a:lstStyle/>
          <a:p>
            <a:pPr marL="192087" lvl="0" indent="-192087" algn="l" rtl="0">
              <a:spcBef>
                <a:spcPts val="200"/>
              </a:spcBef>
              <a:spcAft>
                <a:spcPts val="0"/>
              </a:spcAft>
              <a:buClr>
                <a:schemeClr val="accent3"/>
              </a:buClr>
              <a:buSzPts val="1800"/>
              <a:buFont typeface="NTR"/>
              <a:buChar char="▸"/>
            </a:pPr>
            <a:r>
              <a:rPr lang="en-US" sz="1800" b="1">
                <a:solidFill>
                  <a:schemeClr val="dk1"/>
                </a:solidFill>
              </a:rPr>
              <a:t>Significant Variable Coefficient</a:t>
            </a:r>
            <a:endParaRPr sz="1800">
              <a:solidFill>
                <a:schemeClr val="dk1"/>
              </a:solidFill>
            </a:endParaRPr>
          </a:p>
          <a:p>
            <a:pPr marL="457200" lvl="0" indent="0" algn="l" rtl="0">
              <a:spcBef>
                <a:spcPts val="200"/>
              </a:spcBef>
              <a:spcAft>
                <a:spcPts val="0"/>
              </a:spcAft>
              <a:buNone/>
            </a:pPr>
            <a:r>
              <a:rPr lang="en-US" sz="1600">
                <a:solidFill>
                  <a:schemeClr val="dk1"/>
                </a:solidFill>
              </a:rPr>
              <a:t>std</a:t>
            </a:r>
            <a:endParaRPr sz="1600">
              <a:solidFill>
                <a:schemeClr val="dk1"/>
              </a:solidFill>
            </a:endParaRPr>
          </a:p>
          <a:p>
            <a:pPr marL="457200" lvl="0" indent="0" algn="l" rtl="0">
              <a:spcBef>
                <a:spcPts val="200"/>
              </a:spcBef>
              <a:spcAft>
                <a:spcPts val="0"/>
              </a:spcAft>
              <a:buNone/>
            </a:pPr>
            <a:r>
              <a:rPr lang="en-US" sz="1600">
                <a:solidFill>
                  <a:schemeClr val="dk1"/>
                </a:solidFill>
              </a:rPr>
              <a:t>abs_sentiment_score</a:t>
            </a:r>
            <a:endParaRPr sz="1600">
              <a:solidFill>
                <a:schemeClr val="dk1"/>
              </a:solidFill>
            </a:endParaRPr>
          </a:p>
          <a:p>
            <a:pPr marL="457200" lvl="0" indent="0" algn="l" rtl="0">
              <a:spcBef>
                <a:spcPts val="200"/>
              </a:spcBef>
              <a:spcAft>
                <a:spcPts val="0"/>
              </a:spcAft>
              <a:buNone/>
            </a:pPr>
            <a:r>
              <a:rPr lang="en-US" sz="1600">
                <a:solidFill>
                  <a:schemeClr val="dk1"/>
                </a:solidFill>
              </a:rPr>
              <a:t>news_count</a:t>
            </a:r>
            <a:endParaRPr sz="1600">
              <a:solidFill>
                <a:schemeClr val="dk1"/>
              </a:solidFill>
            </a:endParaRPr>
          </a:p>
          <a:p>
            <a:pPr marL="457200" lvl="0" indent="0" algn="l" rtl="0">
              <a:spcBef>
                <a:spcPts val="200"/>
              </a:spcBef>
              <a:spcAft>
                <a:spcPts val="0"/>
              </a:spcAft>
              <a:buNone/>
            </a:pPr>
            <a:r>
              <a:rPr lang="en-US" sz="1600">
                <a:solidFill>
                  <a:schemeClr val="dk1"/>
                </a:solidFill>
              </a:rPr>
              <a:t>is_last_trading_day</a:t>
            </a:r>
            <a:endParaRPr sz="1600">
              <a:solidFill>
                <a:schemeClr val="dk1"/>
              </a:solidFill>
            </a:endParaRPr>
          </a:p>
          <a:p>
            <a:pPr marL="457200" lvl="0" indent="0" algn="l" rtl="0">
              <a:spcBef>
                <a:spcPts val="200"/>
              </a:spcBef>
              <a:spcAft>
                <a:spcPts val="0"/>
              </a:spcAft>
              <a:buNone/>
            </a:pPr>
            <a:r>
              <a:rPr lang="en-US" sz="1600">
                <a:solidFill>
                  <a:schemeClr val="dk1"/>
                </a:solidFill>
              </a:rPr>
              <a:t>tuesday</a:t>
            </a:r>
            <a:endParaRPr sz="1600">
              <a:solidFill>
                <a:schemeClr val="dk1"/>
              </a:solidFill>
            </a:endParaRPr>
          </a:p>
          <a:p>
            <a:pPr marL="457200" lvl="0" indent="0" algn="l" rtl="0">
              <a:spcBef>
                <a:spcPts val="200"/>
              </a:spcBef>
              <a:spcAft>
                <a:spcPts val="0"/>
              </a:spcAft>
              <a:buNone/>
            </a:pPr>
            <a:r>
              <a:rPr lang="en-US" sz="1600">
                <a:solidFill>
                  <a:schemeClr val="dk1"/>
                </a:solidFill>
              </a:rPr>
              <a:t>TSLA_volume_lag_1d</a:t>
            </a:r>
            <a:endParaRPr sz="1600">
              <a:solidFill>
                <a:schemeClr val="dk1"/>
              </a:solidFill>
            </a:endParaRPr>
          </a:p>
          <a:p>
            <a:pPr marL="457200" lvl="0" indent="0" algn="l" rtl="0">
              <a:spcBef>
                <a:spcPts val="200"/>
              </a:spcBef>
              <a:spcAft>
                <a:spcPts val="0"/>
              </a:spcAft>
              <a:buNone/>
            </a:pPr>
            <a:endParaRPr sz="1600">
              <a:solidFill>
                <a:schemeClr val="dk1"/>
              </a:solidFill>
            </a:endParaRPr>
          </a:p>
          <a:p>
            <a:pPr marL="192087" lvl="0" indent="-192087" algn="l" rtl="0">
              <a:spcBef>
                <a:spcPts val="200"/>
              </a:spcBef>
              <a:spcAft>
                <a:spcPts val="0"/>
              </a:spcAft>
              <a:buClr>
                <a:schemeClr val="dk1"/>
              </a:buClr>
              <a:buSzPts val="1800"/>
              <a:buChar char="▸"/>
            </a:pPr>
            <a:r>
              <a:rPr lang="en-US" sz="1800" b="1">
                <a:solidFill>
                  <a:schemeClr val="dk1"/>
                </a:solidFill>
              </a:rPr>
              <a:t>Intuition</a:t>
            </a:r>
            <a:endParaRPr sz="1800" b="1">
              <a:solidFill>
                <a:schemeClr val="dk1"/>
              </a:solidFill>
            </a:endParaRPr>
          </a:p>
          <a:p>
            <a:pPr marL="457200" lvl="0" indent="0" algn="l" rtl="0">
              <a:spcBef>
                <a:spcPts val="200"/>
              </a:spcBef>
              <a:spcAft>
                <a:spcPts val="0"/>
              </a:spcAft>
              <a:buNone/>
            </a:pPr>
            <a:r>
              <a:rPr lang="en-US" sz="1600">
                <a:solidFill>
                  <a:schemeClr val="dk1"/>
                </a:solidFill>
              </a:rPr>
              <a:t>News sentiment is a strong market indicator. Higher sentiment variability and more news suggest increased stock activity and market events.</a:t>
            </a:r>
            <a:endParaRPr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p:nvPr/>
        </p:nvSpPr>
        <p:spPr>
          <a:xfrm>
            <a:off x="563146" y="1700730"/>
            <a:ext cx="3778266" cy="1479792"/>
          </a:xfrm>
          <a:prstGeom prst="rect">
            <a:avLst/>
          </a:prstGeom>
          <a:solidFill>
            <a:srgbClr val="FFEDCC"/>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3"/>
              </a:buClr>
              <a:buSzPts val="6000"/>
              <a:buFont typeface="NTR"/>
              <a:buNone/>
            </a:pPr>
            <a:r>
              <a:rPr lang="en-US" sz="6000" b="0" i="0" u="none" strike="noStrike" cap="none">
                <a:solidFill>
                  <a:schemeClr val="dk1"/>
                </a:solidFill>
                <a:latin typeface="Arial"/>
                <a:ea typeface="Arial"/>
                <a:cs typeface="Arial"/>
                <a:sym typeface="Arial"/>
              </a:rPr>
              <a:t>AGENDA</a:t>
            </a:r>
            <a:endParaRPr/>
          </a:p>
        </p:txBody>
      </p:sp>
      <p:sp>
        <p:nvSpPr>
          <p:cNvPr id="183" name="Google Shape;183;p21"/>
          <p:cNvSpPr txBox="1"/>
          <p:nvPr/>
        </p:nvSpPr>
        <p:spPr>
          <a:xfrm>
            <a:off x="5850425" y="1627379"/>
            <a:ext cx="5038800" cy="4103400"/>
          </a:xfrm>
          <a:prstGeom prst="rect">
            <a:avLst/>
          </a:prstGeom>
          <a:noFill/>
          <a:ln>
            <a:noFill/>
          </a:ln>
        </p:spPr>
        <p:txBody>
          <a:bodyPr spcFirstLastPara="1" wrap="square" lIns="91425" tIns="45700" rIns="91425" bIns="45700" anchor="t" anchorCtr="0">
            <a:noAutofit/>
          </a:bodyPr>
          <a:lstStyle/>
          <a:p>
            <a:pPr marL="292100" marR="0" lvl="0" indent="-292100" algn="l" rtl="0">
              <a:lnSpc>
                <a:spcPct val="100000"/>
              </a:lnSpc>
              <a:spcBef>
                <a:spcPts val="0"/>
              </a:spcBef>
              <a:spcAft>
                <a:spcPts val="0"/>
              </a:spcAft>
              <a:buClr>
                <a:schemeClr val="accent3"/>
              </a:buClr>
              <a:buSzPts val="4000"/>
              <a:buFont typeface="NTR"/>
              <a:buChar char="▸"/>
            </a:pPr>
            <a:r>
              <a:rPr lang="en-US" sz="4000">
                <a:solidFill>
                  <a:schemeClr val="dk1"/>
                </a:solidFill>
              </a:rPr>
              <a:t>Problem &amp; Solution Approach </a:t>
            </a:r>
            <a:endParaRPr/>
          </a:p>
          <a:p>
            <a:pPr marL="292100" marR="0" lvl="0" indent="-292100" algn="l" rtl="0">
              <a:lnSpc>
                <a:spcPct val="100000"/>
              </a:lnSpc>
              <a:spcBef>
                <a:spcPts val="1000"/>
              </a:spcBef>
              <a:spcAft>
                <a:spcPts val="0"/>
              </a:spcAft>
              <a:buClr>
                <a:schemeClr val="accent3"/>
              </a:buClr>
              <a:buSzPts val="4000"/>
              <a:buFont typeface="NTR"/>
              <a:buChar char="▸"/>
            </a:pPr>
            <a:r>
              <a:rPr lang="en-US" sz="4000">
                <a:solidFill>
                  <a:schemeClr val="dk1"/>
                </a:solidFill>
              </a:rPr>
              <a:t>Technical Implementation</a:t>
            </a:r>
            <a:endParaRPr sz="4000">
              <a:solidFill>
                <a:schemeClr val="dk1"/>
              </a:solidFill>
            </a:endParaRPr>
          </a:p>
          <a:p>
            <a:pPr marL="292100" marR="0" lvl="0" indent="-292100" algn="l" rtl="0">
              <a:lnSpc>
                <a:spcPct val="100000"/>
              </a:lnSpc>
              <a:spcBef>
                <a:spcPts val="1000"/>
              </a:spcBef>
              <a:spcAft>
                <a:spcPts val="0"/>
              </a:spcAft>
              <a:buClr>
                <a:schemeClr val="dk1"/>
              </a:buClr>
              <a:buSzPts val="4000"/>
              <a:buChar char="▸"/>
            </a:pPr>
            <a:r>
              <a:rPr lang="en-US" sz="4000">
                <a:solidFill>
                  <a:schemeClr val="dk1"/>
                </a:solidFill>
              </a:rPr>
              <a:t>Results</a:t>
            </a:r>
            <a:endParaRPr sz="4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p:nvPr/>
        </p:nvSpPr>
        <p:spPr>
          <a:xfrm>
            <a:off x="696594" y="1581297"/>
            <a:ext cx="10636581" cy="4159486"/>
          </a:xfrm>
          <a:prstGeom prst="rect">
            <a:avLst/>
          </a:prstGeom>
          <a:noFill/>
          <a:ln>
            <a:noFill/>
          </a:ln>
        </p:spPr>
        <p:txBody>
          <a:bodyPr spcFirstLastPara="1" wrap="square" lIns="91425" tIns="45700" rIns="91425" bIns="45700" anchor="t" anchorCtr="0">
            <a:noAutofit/>
          </a:bodyPr>
          <a:lstStyle/>
          <a:p>
            <a:pPr marL="292100" marR="0" lvl="0" indent="-292100" algn="l" rtl="0">
              <a:lnSpc>
                <a:spcPct val="100000"/>
              </a:lnSpc>
              <a:spcBef>
                <a:spcPts val="0"/>
              </a:spcBef>
              <a:spcAft>
                <a:spcPts val="0"/>
              </a:spcAft>
              <a:buClr>
                <a:schemeClr val="accent3"/>
              </a:buClr>
              <a:buSzPts val="1800"/>
              <a:buFont typeface="NTR"/>
              <a:buChar char="▸"/>
            </a:pPr>
            <a:r>
              <a:rPr lang="en-US" sz="1800" b="1">
                <a:solidFill>
                  <a:schemeClr val="dk1"/>
                </a:solidFill>
              </a:rPr>
              <a:t>Background</a:t>
            </a:r>
            <a:r>
              <a:rPr lang="en-US" sz="1800">
                <a:solidFill>
                  <a:schemeClr val="dk1"/>
                </a:solidFill>
              </a:rPr>
              <a:t>: current risk management systems in financial markets rely heavily on historical trading data and real-time intraday monitoring, but are unable to anticipate in advance the impact of pre-opening news on trading volumes.</a:t>
            </a:r>
            <a:endParaRPr sz="1800">
              <a:solidFill>
                <a:schemeClr val="dk1"/>
              </a:solidFill>
            </a:endParaRPr>
          </a:p>
          <a:p>
            <a:pPr marL="457200" marR="0" lvl="0" indent="0" algn="l" rtl="0">
              <a:lnSpc>
                <a:spcPct val="100000"/>
              </a:lnSpc>
              <a:spcBef>
                <a:spcPts val="0"/>
              </a:spcBef>
              <a:spcAft>
                <a:spcPts val="0"/>
              </a:spcAft>
              <a:buNone/>
            </a:pPr>
            <a:endParaRPr sz="1800">
              <a:solidFill>
                <a:schemeClr val="dk1"/>
              </a:solidFill>
            </a:endParaRPr>
          </a:p>
          <a:p>
            <a:pPr marL="292100" marR="0" lvl="0" indent="-292100" algn="l" rtl="0">
              <a:lnSpc>
                <a:spcPct val="100000"/>
              </a:lnSpc>
              <a:spcBef>
                <a:spcPts val="0"/>
              </a:spcBef>
              <a:spcAft>
                <a:spcPts val="0"/>
              </a:spcAft>
              <a:buClr>
                <a:schemeClr val="dk1"/>
              </a:buClr>
              <a:buSzPts val="1800"/>
              <a:buChar char="▸"/>
            </a:pPr>
            <a:r>
              <a:rPr lang="en-US" sz="1800" b="1">
                <a:solidFill>
                  <a:schemeClr val="dk1"/>
                </a:solidFill>
              </a:rPr>
              <a:t>Reason</a:t>
            </a:r>
            <a:r>
              <a:rPr lang="en-US" sz="1800">
                <a:solidFill>
                  <a:schemeClr val="dk1"/>
                </a:solidFill>
              </a:rPr>
              <a:t>: information vacuum during non-trading hours, pre-opening news (e.g., earnings, policy, breaking news) is not entirely quantitative analyzed, resulting in a “black box” of liquidity fluctuations at the beginning of the trading day.</a:t>
            </a:r>
            <a:endParaRPr sz="1800">
              <a:solidFill>
                <a:schemeClr val="dk1"/>
              </a:solidFill>
            </a:endParaRPr>
          </a:p>
          <a:p>
            <a:pPr marL="457200" marR="0" lvl="0" indent="0" algn="l" rtl="0">
              <a:lnSpc>
                <a:spcPct val="100000"/>
              </a:lnSpc>
              <a:spcBef>
                <a:spcPts val="0"/>
              </a:spcBef>
              <a:spcAft>
                <a:spcPts val="0"/>
              </a:spcAft>
              <a:buNone/>
            </a:pPr>
            <a:endParaRPr sz="1800">
              <a:solidFill>
                <a:schemeClr val="dk1"/>
              </a:solidFill>
            </a:endParaRPr>
          </a:p>
          <a:p>
            <a:pPr marL="292100" marR="0" lvl="0" indent="-292100" algn="l" rtl="0">
              <a:lnSpc>
                <a:spcPct val="100000"/>
              </a:lnSpc>
              <a:spcBef>
                <a:spcPts val="0"/>
              </a:spcBef>
              <a:spcAft>
                <a:spcPts val="0"/>
              </a:spcAft>
              <a:buClr>
                <a:schemeClr val="dk1"/>
              </a:buClr>
              <a:buSzPts val="1800"/>
              <a:buChar char="▸"/>
            </a:pPr>
            <a:r>
              <a:rPr lang="en-US" sz="1800" b="1">
                <a:solidFill>
                  <a:schemeClr val="dk1"/>
                </a:solidFill>
              </a:rPr>
              <a:t>Results</a:t>
            </a:r>
            <a:r>
              <a:rPr lang="en-US" sz="1800">
                <a:solidFill>
                  <a:schemeClr val="dk1"/>
                </a:solidFill>
              </a:rPr>
              <a:t>: financial institutions may face reduced clearing efficiency, settlement delays and increased counterparty default risk due to misallocation of resources.</a:t>
            </a:r>
            <a:endParaRPr sz="1800">
              <a:solidFill>
                <a:schemeClr val="dk1"/>
              </a:solidFill>
            </a:endParaRPr>
          </a:p>
        </p:txBody>
      </p:sp>
      <p:sp>
        <p:nvSpPr>
          <p:cNvPr id="189" name="Google Shape;189;p22"/>
          <p:cNvSpPr txBox="1"/>
          <p:nvPr/>
        </p:nvSpPr>
        <p:spPr>
          <a:xfrm>
            <a:off x="474387" y="211382"/>
            <a:ext cx="10858787" cy="58383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en-US" sz="2800" b="1" i="0">
                <a:solidFill>
                  <a:schemeClr val="dk1"/>
                </a:solidFill>
                <a:latin typeface="Times New Roman"/>
                <a:ea typeface="Times New Roman"/>
                <a:cs typeface="Times New Roman"/>
                <a:sym typeface="Times New Roman"/>
              </a:rPr>
              <a:t>Problem Statement</a:t>
            </a:r>
            <a:endParaRPr/>
          </a:p>
        </p:txBody>
      </p:sp>
      <p:cxnSp>
        <p:nvCxnSpPr>
          <p:cNvPr id="190" name="Google Shape;190;p22"/>
          <p:cNvCxnSpPr/>
          <p:nvPr/>
        </p:nvCxnSpPr>
        <p:spPr>
          <a:xfrm>
            <a:off x="474388" y="762564"/>
            <a:ext cx="11206556" cy="0"/>
          </a:xfrm>
          <a:prstGeom prst="straightConnector1">
            <a:avLst/>
          </a:prstGeom>
          <a:noFill/>
          <a:ln w="9525" cap="flat" cmpd="sng">
            <a:solidFill>
              <a:schemeClr val="dk1"/>
            </a:solidFill>
            <a:prstDash val="solid"/>
            <a:miter lim="800000"/>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p:nvPr/>
        </p:nvSpPr>
        <p:spPr>
          <a:xfrm>
            <a:off x="696594" y="1581297"/>
            <a:ext cx="10636500" cy="4159500"/>
          </a:xfrm>
          <a:prstGeom prst="rect">
            <a:avLst/>
          </a:prstGeom>
          <a:noFill/>
          <a:ln>
            <a:noFill/>
          </a:ln>
        </p:spPr>
        <p:txBody>
          <a:bodyPr spcFirstLastPara="1" wrap="square" lIns="91425" tIns="45700" rIns="91425" bIns="45700" anchor="t" anchorCtr="0">
            <a:noAutofit/>
          </a:bodyPr>
          <a:lstStyle/>
          <a:p>
            <a:pPr marL="292100" marR="0" lvl="0" indent="-292100" algn="l" rtl="0">
              <a:lnSpc>
                <a:spcPct val="100000"/>
              </a:lnSpc>
              <a:spcBef>
                <a:spcPts val="0"/>
              </a:spcBef>
              <a:spcAft>
                <a:spcPts val="0"/>
              </a:spcAft>
              <a:buClr>
                <a:schemeClr val="accent3"/>
              </a:buClr>
              <a:buSzPts val="1800"/>
              <a:buFont typeface="NTR"/>
              <a:buChar char="▸"/>
            </a:pPr>
            <a:r>
              <a:rPr lang="en-US" sz="1800" b="1">
                <a:solidFill>
                  <a:schemeClr val="dk1"/>
                </a:solidFill>
              </a:rPr>
              <a:t>“Extracting signals from emotional noise: quantitative modeling of multidimensional news.”</a:t>
            </a:r>
            <a:endParaRPr sz="1800" b="1">
              <a:solidFill>
                <a:schemeClr val="dk1"/>
              </a:solidFill>
            </a:endParaRPr>
          </a:p>
          <a:p>
            <a:pPr marL="457200" marR="0" lvl="0" indent="0" algn="l" rtl="0">
              <a:lnSpc>
                <a:spcPct val="100000"/>
              </a:lnSpc>
              <a:spcBef>
                <a:spcPts val="0"/>
              </a:spcBef>
              <a:spcAft>
                <a:spcPts val="0"/>
              </a:spcAft>
              <a:buNone/>
            </a:pPr>
            <a:endParaRPr sz="1800">
              <a:solidFill>
                <a:schemeClr val="dk1"/>
              </a:solidFill>
            </a:endParaRPr>
          </a:p>
          <a:p>
            <a:pPr marL="292100" marR="0" lvl="0" indent="-292100" algn="l" rtl="0">
              <a:lnSpc>
                <a:spcPct val="100000"/>
              </a:lnSpc>
              <a:spcBef>
                <a:spcPts val="0"/>
              </a:spcBef>
              <a:spcAft>
                <a:spcPts val="0"/>
              </a:spcAft>
              <a:buClr>
                <a:schemeClr val="dk1"/>
              </a:buClr>
              <a:buSzPts val="1800"/>
              <a:buChar char="▸"/>
            </a:pPr>
            <a:r>
              <a:rPr lang="en-US" sz="1800">
                <a:solidFill>
                  <a:schemeClr val="dk1"/>
                </a:solidFill>
              </a:rPr>
              <a:t>Sentiment score calculation using RoBERTa NLP machine learning model. Scores were calculated by weighting their positive/negative effects on the news headline recognition results represented.</a:t>
            </a:r>
            <a:endParaRPr sz="1800">
              <a:solidFill>
                <a:schemeClr val="dk1"/>
              </a:solidFill>
            </a:endParaRPr>
          </a:p>
          <a:p>
            <a:pPr marL="0" marR="0" lvl="0" indent="0" algn="l" rtl="0">
              <a:lnSpc>
                <a:spcPct val="100000"/>
              </a:lnSpc>
              <a:spcBef>
                <a:spcPts val="0"/>
              </a:spcBef>
              <a:spcAft>
                <a:spcPts val="0"/>
              </a:spcAft>
              <a:buNone/>
            </a:pPr>
            <a:endParaRPr sz="1800" b="1">
              <a:solidFill>
                <a:schemeClr val="dk1"/>
              </a:solidFill>
            </a:endParaRPr>
          </a:p>
          <a:p>
            <a:pPr marL="292100" marR="0" lvl="0" indent="-292100" algn="l" rtl="0">
              <a:lnSpc>
                <a:spcPct val="100000"/>
              </a:lnSpc>
              <a:spcBef>
                <a:spcPts val="0"/>
              </a:spcBef>
              <a:spcAft>
                <a:spcPts val="0"/>
              </a:spcAft>
              <a:buClr>
                <a:schemeClr val="dk1"/>
              </a:buClr>
              <a:buSzPts val="1800"/>
              <a:buChar char="▸"/>
            </a:pPr>
            <a:r>
              <a:rPr lang="en-US" sz="1800">
                <a:solidFill>
                  <a:schemeClr val="dk1"/>
                </a:solidFill>
              </a:rPr>
              <a:t>Three dimensions of our news impact model:</a:t>
            </a:r>
            <a:endParaRPr sz="1800">
              <a:solidFill>
                <a:schemeClr val="dk1"/>
              </a:solidFill>
            </a:endParaRPr>
          </a:p>
          <a:p>
            <a:pPr marL="0" marR="0" lvl="0" indent="0" algn="l" rtl="0">
              <a:lnSpc>
                <a:spcPct val="100000"/>
              </a:lnSpc>
              <a:spcBef>
                <a:spcPts val="0"/>
              </a:spcBef>
              <a:spcAft>
                <a:spcPts val="0"/>
              </a:spcAft>
              <a:buNone/>
            </a:pPr>
            <a:endParaRPr sz="1800">
              <a:solidFill>
                <a:schemeClr val="dk1"/>
              </a:solidFill>
            </a:endParaRPr>
          </a:p>
          <a:p>
            <a:pPr marL="457200" marR="0" lvl="0" indent="0" algn="l" rtl="0">
              <a:lnSpc>
                <a:spcPct val="100000"/>
              </a:lnSpc>
              <a:spcBef>
                <a:spcPts val="0"/>
              </a:spcBef>
              <a:spcAft>
                <a:spcPts val="0"/>
              </a:spcAft>
              <a:buNone/>
            </a:pPr>
            <a:r>
              <a:rPr lang="en-US" sz="1800">
                <a:solidFill>
                  <a:schemeClr val="dk1"/>
                </a:solidFill>
              </a:rPr>
              <a:t>1. Emotional intensity (absolute value of score): measures the “impact” of the news on the market.</a:t>
            </a:r>
            <a:endParaRPr sz="1800">
              <a:solidFill>
                <a:schemeClr val="dk1"/>
              </a:solidFill>
            </a:endParaRPr>
          </a:p>
          <a:p>
            <a:pPr marL="457200" marR="0" lvl="0" indent="0" algn="l" rtl="0">
              <a:lnSpc>
                <a:spcPct val="100000"/>
              </a:lnSpc>
              <a:spcBef>
                <a:spcPts val="0"/>
              </a:spcBef>
              <a:spcAft>
                <a:spcPts val="0"/>
              </a:spcAft>
              <a:buNone/>
            </a:pPr>
            <a:r>
              <a:rPr lang="en-US" sz="1800">
                <a:solidFill>
                  <a:schemeClr val="dk1"/>
                </a:solidFill>
              </a:rPr>
              <a:t>2. Information density (number of news items): reflects market interest.</a:t>
            </a:r>
            <a:endParaRPr sz="1800">
              <a:solidFill>
                <a:schemeClr val="dk1"/>
              </a:solidFill>
            </a:endParaRPr>
          </a:p>
          <a:p>
            <a:pPr marL="457200" marR="0" lvl="0" indent="0" algn="l" rtl="0">
              <a:lnSpc>
                <a:spcPct val="100000"/>
              </a:lnSpc>
              <a:spcBef>
                <a:spcPts val="0"/>
              </a:spcBef>
              <a:spcAft>
                <a:spcPts val="0"/>
              </a:spcAft>
              <a:buNone/>
            </a:pPr>
            <a:r>
              <a:rPr lang="en-US" sz="1800">
                <a:solidFill>
                  <a:schemeClr val="dk1"/>
                </a:solidFill>
              </a:rPr>
              <a:t>3. Divergence of views (scored variance): capturing market hesitation or consensus.</a:t>
            </a:r>
            <a:endParaRPr sz="1800">
              <a:solidFill>
                <a:schemeClr val="dk1"/>
              </a:solidFill>
            </a:endParaRPr>
          </a:p>
          <a:p>
            <a:pPr marL="0" marR="0" lvl="0" indent="0" algn="l" rtl="0">
              <a:lnSpc>
                <a:spcPct val="100000"/>
              </a:lnSpc>
              <a:spcBef>
                <a:spcPts val="0"/>
              </a:spcBef>
              <a:spcAft>
                <a:spcPts val="0"/>
              </a:spcAft>
              <a:buNone/>
            </a:pPr>
            <a:endParaRPr sz="1800">
              <a:solidFill>
                <a:schemeClr val="dk1"/>
              </a:solidFill>
            </a:endParaRPr>
          </a:p>
          <a:p>
            <a:pPr marL="292100" lvl="0" indent="-292100" algn="l" rtl="0">
              <a:spcBef>
                <a:spcPts val="0"/>
              </a:spcBef>
              <a:spcAft>
                <a:spcPts val="0"/>
              </a:spcAft>
              <a:buClr>
                <a:schemeClr val="dk1"/>
              </a:buClr>
              <a:buSzPts val="1800"/>
              <a:buChar char="▸"/>
            </a:pPr>
            <a:r>
              <a:rPr lang="en-US" sz="1800" b="1">
                <a:solidFill>
                  <a:schemeClr val="dk1"/>
                </a:solidFill>
              </a:rPr>
              <a:t>future first-hour trading volume = constant + β</a:t>
            </a:r>
            <a:r>
              <a:rPr lang="en-US" sz="1800" b="1" baseline="-25000">
                <a:solidFill>
                  <a:schemeClr val="dk1"/>
                </a:solidFill>
              </a:rPr>
              <a:t>1</a:t>
            </a:r>
            <a:r>
              <a:rPr lang="en-US" sz="1800" b="1">
                <a:solidFill>
                  <a:schemeClr val="dk1"/>
                </a:solidFill>
              </a:rPr>
              <a:t>abs_sentiment_score + β</a:t>
            </a:r>
            <a:r>
              <a:rPr lang="en-US" sz="1800" b="1" baseline="-25000">
                <a:solidFill>
                  <a:schemeClr val="dk1"/>
                </a:solidFill>
              </a:rPr>
              <a:t>2</a:t>
            </a:r>
            <a:r>
              <a:rPr lang="en-US" sz="1800" b="1">
                <a:solidFill>
                  <a:schemeClr val="dk1"/>
                </a:solidFill>
              </a:rPr>
              <a:t>news_num + β</a:t>
            </a:r>
            <a:r>
              <a:rPr lang="en-US" sz="1800" b="1" baseline="-25000">
                <a:solidFill>
                  <a:schemeClr val="dk1"/>
                </a:solidFill>
              </a:rPr>
              <a:t>3</a:t>
            </a:r>
            <a:r>
              <a:rPr lang="en-US" sz="1800" b="1">
                <a:solidFill>
                  <a:schemeClr val="dk1"/>
                </a:solidFill>
              </a:rPr>
              <a:t>score_var + other control variables</a:t>
            </a:r>
            <a:endParaRPr sz="1800" b="1" baseline="-25000">
              <a:solidFill>
                <a:schemeClr val="dk1"/>
              </a:solidFill>
            </a:endParaRPr>
          </a:p>
          <a:p>
            <a:pPr marL="0" marR="0" lvl="0" indent="0" algn="l" rtl="0">
              <a:lnSpc>
                <a:spcPct val="100000"/>
              </a:lnSpc>
              <a:spcBef>
                <a:spcPts val="0"/>
              </a:spcBef>
              <a:spcAft>
                <a:spcPts val="0"/>
              </a:spcAft>
              <a:buNone/>
            </a:pPr>
            <a:endParaRPr sz="1800" b="1">
              <a:solidFill>
                <a:schemeClr val="dk1"/>
              </a:solidFill>
            </a:endParaRPr>
          </a:p>
        </p:txBody>
      </p:sp>
      <p:sp>
        <p:nvSpPr>
          <p:cNvPr id="196" name="Google Shape;196;p23"/>
          <p:cNvSpPr txBox="1"/>
          <p:nvPr/>
        </p:nvSpPr>
        <p:spPr>
          <a:xfrm>
            <a:off x="474387" y="211382"/>
            <a:ext cx="10858800" cy="583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en-US" sz="2800" b="1">
                <a:solidFill>
                  <a:schemeClr val="dk1"/>
                </a:solidFill>
                <a:latin typeface="Times New Roman"/>
                <a:ea typeface="Times New Roman"/>
                <a:cs typeface="Times New Roman"/>
                <a:sym typeface="Times New Roman"/>
              </a:rPr>
              <a:t>Solution Approach</a:t>
            </a:r>
            <a:endParaRPr/>
          </a:p>
        </p:txBody>
      </p:sp>
      <p:cxnSp>
        <p:nvCxnSpPr>
          <p:cNvPr id="197" name="Google Shape;197;p23"/>
          <p:cNvCxnSpPr/>
          <p:nvPr/>
        </p:nvCxnSpPr>
        <p:spPr>
          <a:xfrm>
            <a:off x="474388" y="762564"/>
            <a:ext cx="11206500" cy="0"/>
          </a:xfrm>
          <a:prstGeom prst="straightConnector1">
            <a:avLst/>
          </a:prstGeom>
          <a:noFill/>
          <a:ln w="9525" cap="flat" cmpd="sng">
            <a:solidFill>
              <a:schemeClr val="dk1"/>
            </a:solidFill>
            <a:prstDash val="solid"/>
            <a:miter lim="800000"/>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Google Shape;202;p24"/>
          <p:cNvPicPr preferRelativeResize="0"/>
          <p:nvPr/>
        </p:nvPicPr>
        <p:blipFill>
          <a:blip r:embed="rId3">
            <a:alphaModFix/>
          </a:blip>
          <a:stretch>
            <a:fillRect/>
          </a:stretch>
        </p:blipFill>
        <p:spPr>
          <a:xfrm>
            <a:off x="-18350" y="4809957"/>
            <a:ext cx="12192001" cy="2048036"/>
          </a:xfrm>
          <a:prstGeom prst="rect">
            <a:avLst/>
          </a:prstGeom>
          <a:noFill/>
          <a:ln>
            <a:noFill/>
          </a:ln>
        </p:spPr>
      </p:pic>
      <p:cxnSp>
        <p:nvCxnSpPr>
          <p:cNvPr id="203" name="Google Shape;203;p24"/>
          <p:cNvCxnSpPr/>
          <p:nvPr/>
        </p:nvCxnSpPr>
        <p:spPr>
          <a:xfrm>
            <a:off x="474388" y="762564"/>
            <a:ext cx="11206500" cy="0"/>
          </a:xfrm>
          <a:prstGeom prst="straightConnector1">
            <a:avLst/>
          </a:prstGeom>
          <a:noFill/>
          <a:ln w="9525" cap="flat" cmpd="sng">
            <a:solidFill>
              <a:schemeClr val="dk1"/>
            </a:solidFill>
            <a:prstDash val="solid"/>
            <a:miter lim="800000"/>
            <a:headEnd type="none" w="sm" len="sm"/>
            <a:tailEnd type="none" w="sm" len="sm"/>
          </a:ln>
        </p:spPr>
      </p:cxnSp>
      <p:sp>
        <p:nvSpPr>
          <p:cNvPr id="204" name="Google Shape;204;p24"/>
          <p:cNvSpPr txBox="1"/>
          <p:nvPr/>
        </p:nvSpPr>
        <p:spPr>
          <a:xfrm>
            <a:off x="652294" y="872472"/>
            <a:ext cx="10636500" cy="4159500"/>
          </a:xfrm>
          <a:prstGeom prst="rect">
            <a:avLst/>
          </a:prstGeom>
          <a:noFill/>
          <a:ln>
            <a:noFill/>
          </a:ln>
        </p:spPr>
        <p:txBody>
          <a:bodyPr spcFirstLastPara="1" wrap="square" lIns="91425" tIns="45700" rIns="91425" bIns="45700" anchor="t" anchorCtr="0">
            <a:noAutofit/>
          </a:bodyPr>
          <a:lstStyle/>
          <a:p>
            <a:pPr marL="192087" marR="0" lvl="0" indent="-192087" algn="l" rtl="0">
              <a:lnSpc>
                <a:spcPct val="100000"/>
              </a:lnSpc>
              <a:spcBef>
                <a:spcPts val="0"/>
              </a:spcBef>
              <a:spcAft>
                <a:spcPts val="0"/>
              </a:spcAft>
              <a:buClr>
                <a:schemeClr val="accent3"/>
              </a:buClr>
              <a:buSzPts val="1800"/>
              <a:buFont typeface="NTR"/>
              <a:buChar char="▸"/>
            </a:pPr>
            <a:r>
              <a:rPr lang="en-US" sz="1800" b="1">
                <a:solidFill>
                  <a:schemeClr val="dk1"/>
                </a:solidFill>
              </a:rPr>
              <a:t>LiquidityGuard</a:t>
            </a:r>
            <a:r>
              <a:rPr lang="en-US" sz="1800">
                <a:solidFill>
                  <a:schemeClr val="dk1"/>
                </a:solidFill>
              </a:rPr>
              <a:t>——Opening Liquidity Risk Early Warning Platform</a:t>
            </a:r>
            <a:endParaRPr sz="1800">
              <a:solidFill>
                <a:schemeClr val="dk1"/>
              </a:solidFill>
            </a:endParaRPr>
          </a:p>
          <a:p>
            <a:pPr marL="457200" marR="0" lvl="0" indent="0" algn="l" rtl="0">
              <a:lnSpc>
                <a:spcPct val="100000"/>
              </a:lnSpc>
              <a:spcBef>
                <a:spcPts val="0"/>
              </a:spcBef>
              <a:spcAft>
                <a:spcPts val="0"/>
              </a:spcAft>
              <a:buNone/>
            </a:pPr>
            <a:endParaRPr sz="1800">
              <a:solidFill>
                <a:schemeClr val="dk1"/>
              </a:solidFill>
            </a:endParaRPr>
          </a:p>
          <a:p>
            <a:pPr marL="192087" marR="0" lvl="0" indent="-192087" algn="l" rtl="0">
              <a:lnSpc>
                <a:spcPct val="100000"/>
              </a:lnSpc>
              <a:spcBef>
                <a:spcPts val="0"/>
              </a:spcBef>
              <a:spcAft>
                <a:spcPts val="0"/>
              </a:spcAft>
              <a:buClr>
                <a:schemeClr val="dk1"/>
              </a:buClr>
              <a:buSzPts val="1800"/>
              <a:buChar char="▸"/>
            </a:pPr>
            <a:r>
              <a:rPr lang="en-US" sz="1800">
                <a:solidFill>
                  <a:schemeClr val="dk1"/>
                </a:solidFill>
              </a:rPr>
              <a:t>Product components:</a:t>
            </a:r>
            <a:endParaRPr sz="1800">
              <a:solidFill>
                <a:schemeClr val="dk1"/>
              </a:solidFill>
            </a:endParaRPr>
          </a:p>
          <a:p>
            <a:pPr marL="0" marR="0" lvl="0" indent="0" algn="l" rtl="0">
              <a:lnSpc>
                <a:spcPct val="100000"/>
              </a:lnSpc>
              <a:spcBef>
                <a:spcPts val="0"/>
              </a:spcBef>
              <a:spcAft>
                <a:spcPts val="0"/>
              </a:spcAft>
              <a:buNone/>
            </a:pPr>
            <a:endParaRPr sz="1800">
              <a:solidFill>
                <a:schemeClr val="dk1"/>
              </a:solidFill>
            </a:endParaRPr>
          </a:p>
          <a:p>
            <a:pPr marL="457200" marR="0" lvl="0" indent="0" algn="l" rtl="0">
              <a:lnSpc>
                <a:spcPct val="100000"/>
              </a:lnSpc>
              <a:spcBef>
                <a:spcPts val="0"/>
              </a:spcBef>
              <a:spcAft>
                <a:spcPts val="0"/>
              </a:spcAft>
              <a:buNone/>
            </a:pPr>
            <a:r>
              <a:rPr lang="en-US" sz="1800">
                <a:solidFill>
                  <a:schemeClr val="dk1"/>
                </a:solidFill>
              </a:rPr>
              <a:t>Real-time API: Integration with DTCC clearing system to push predicted trading volume before the market opens.</a:t>
            </a:r>
            <a:endParaRPr sz="1800">
              <a:solidFill>
                <a:schemeClr val="dk1"/>
              </a:solidFill>
            </a:endParaRPr>
          </a:p>
          <a:p>
            <a:pPr marL="457200" marR="0" lvl="0" indent="0" algn="l" rtl="0">
              <a:lnSpc>
                <a:spcPct val="100000"/>
              </a:lnSpc>
              <a:spcBef>
                <a:spcPts val="0"/>
              </a:spcBef>
              <a:spcAft>
                <a:spcPts val="0"/>
              </a:spcAft>
              <a:buNone/>
            </a:pPr>
            <a:r>
              <a:rPr lang="en-US" sz="1800">
                <a:solidFill>
                  <a:schemeClr val="dk1"/>
                </a:solidFill>
              </a:rPr>
              <a:t>Dashboard: historical prediction accuracy, fitted model selection.</a:t>
            </a:r>
            <a:endParaRPr sz="1800">
              <a:solidFill>
                <a:schemeClr val="dk1"/>
              </a:solidFill>
            </a:endParaRPr>
          </a:p>
          <a:p>
            <a:pPr marL="457200" marR="0" lvl="0" indent="0" algn="l" rtl="0">
              <a:lnSpc>
                <a:spcPct val="100000"/>
              </a:lnSpc>
              <a:spcBef>
                <a:spcPts val="0"/>
              </a:spcBef>
              <a:spcAft>
                <a:spcPts val="0"/>
              </a:spcAft>
              <a:buNone/>
            </a:pPr>
            <a:endParaRPr sz="1800">
              <a:solidFill>
                <a:schemeClr val="dk1"/>
              </a:solidFill>
            </a:endParaRPr>
          </a:p>
          <a:p>
            <a:pPr marL="192087" marR="0" lvl="0" indent="-192087" algn="l" rtl="0">
              <a:lnSpc>
                <a:spcPct val="100000"/>
              </a:lnSpc>
              <a:spcBef>
                <a:spcPts val="0"/>
              </a:spcBef>
              <a:spcAft>
                <a:spcPts val="0"/>
              </a:spcAft>
              <a:buClr>
                <a:schemeClr val="dk1"/>
              </a:buClr>
              <a:buSzPts val="1800"/>
              <a:buChar char="▸"/>
            </a:pPr>
            <a:r>
              <a:rPr lang="en-US" sz="1800">
                <a:solidFill>
                  <a:schemeClr val="dk1"/>
                </a:solidFill>
              </a:rPr>
              <a:t>Core values:</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0" algn="l" rtl="0">
              <a:spcBef>
                <a:spcPts val="0"/>
              </a:spcBef>
              <a:spcAft>
                <a:spcPts val="0"/>
              </a:spcAft>
              <a:buNone/>
            </a:pPr>
            <a:r>
              <a:rPr lang="en-US" sz="1800">
                <a:solidFill>
                  <a:schemeClr val="dk1"/>
                </a:solidFill>
              </a:rPr>
              <a:t>Helps DTCC dynamically adjust margin requirements and clearing resources, e.g., allocates additional clearing bandwidth in advance if the forecasted volume is above a threshold; warns of liquidity crises due to the “herd effect” if the news divergence is extremely low.</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US" sz="1800">
                <a:solidFill>
                  <a:schemeClr val="dk1"/>
                </a:solidFill>
              </a:rPr>
              <a:t>User Journey：</a:t>
            </a:r>
            <a:endParaRPr sz="1800">
              <a:solidFill>
                <a:schemeClr val="dk1"/>
              </a:solidFill>
            </a:endParaRPr>
          </a:p>
        </p:txBody>
      </p:sp>
      <p:sp>
        <p:nvSpPr>
          <p:cNvPr id="205" name="Google Shape;205;p24"/>
          <p:cNvSpPr txBox="1"/>
          <p:nvPr/>
        </p:nvSpPr>
        <p:spPr>
          <a:xfrm>
            <a:off x="474387" y="211382"/>
            <a:ext cx="10858800" cy="583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en-US" sz="2800" b="1" i="0">
                <a:solidFill>
                  <a:schemeClr val="dk1"/>
                </a:solidFill>
                <a:latin typeface="Times New Roman"/>
                <a:ea typeface="Times New Roman"/>
                <a:cs typeface="Times New Roman"/>
                <a:sym typeface="Times New Roman"/>
              </a:rPr>
              <a:t>Solution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cxnSp>
        <p:nvCxnSpPr>
          <p:cNvPr id="210" name="Google Shape;210;p25"/>
          <p:cNvCxnSpPr/>
          <p:nvPr/>
        </p:nvCxnSpPr>
        <p:spPr>
          <a:xfrm>
            <a:off x="474388" y="762564"/>
            <a:ext cx="11206500" cy="0"/>
          </a:xfrm>
          <a:prstGeom prst="straightConnector1">
            <a:avLst/>
          </a:prstGeom>
          <a:noFill/>
          <a:ln w="9525" cap="flat" cmpd="sng">
            <a:solidFill>
              <a:schemeClr val="dk1"/>
            </a:solidFill>
            <a:prstDash val="solid"/>
            <a:miter lim="800000"/>
            <a:headEnd type="none" w="sm" len="sm"/>
            <a:tailEnd type="none" w="sm" len="sm"/>
          </a:ln>
        </p:spPr>
      </p:cxnSp>
      <p:sp>
        <p:nvSpPr>
          <p:cNvPr id="211" name="Google Shape;211;p25"/>
          <p:cNvSpPr txBox="1"/>
          <p:nvPr/>
        </p:nvSpPr>
        <p:spPr>
          <a:xfrm>
            <a:off x="696669" y="1525922"/>
            <a:ext cx="10636500" cy="4159500"/>
          </a:xfrm>
          <a:prstGeom prst="rect">
            <a:avLst/>
          </a:prstGeom>
          <a:noFill/>
          <a:ln>
            <a:noFill/>
          </a:ln>
        </p:spPr>
        <p:txBody>
          <a:bodyPr spcFirstLastPara="1" wrap="square" lIns="91425" tIns="45700" rIns="91425" bIns="45700" anchor="t" anchorCtr="0">
            <a:noAutofit/>
          </a:bodyPr>
          <a:lstStyle/>
          <a:p>
            <a:pPr marL="457200" lvl="0" indent="-342900" algn="l" rtl="0">
              <a:spcBef>
                <a:spcPts val="0"/>
              </a:spcBef>
              <a:spcAft>
                <a:spcPts val="0"/>
              </a:spcAft>
              <a:buClr>
                <a:schemeClr val="accent3"/>
              </a:buClr>
              <a:buSzPts val="1800"/>
              <a:buFont typeface="NTR"/>
              <a:buChar char="▸"/>
            </a:pPr>
            <a:r>
              <a:rPr lang="en-US" sz="1800" b="1">
                <a:solidFill>
                  <a:schemeClr val="dk1"/>
                </a:solidFill>
              </a:rPr>
              <a:t>Real-time forecasting</a:t>
            </a:r>
            <a:r>
              <a:rPr lang="en-US" sz="1800">
                <a:solidFill>
                  <a:schemeClr val="dk1"/>
                </a:solidFill>
              </a:rPr>
              <a:t>: Automatically collects multi-source financial news during the pre-market non-trading session, generate forecasts 30 minutes before the market opens, complementing traditional intraday monitoring.</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b="1">
                <a:solidFill>
                  <a:schemeClr val="dk1"/>
                </a:solidFill>
              </a:rPr>
              <a:t>Sentiment Scoring and Metrics Construction</a:t>
            </a:r>
            <a:r>
              <a:rPr lang="en-US" sz="1800">
                <a:solidFill>
                  <a:schemeClr val="dk1"/>
                </a:solidFill>
              </a:rPr>
              <a:t>:Quantifying the sentiment of news (positive and negative scoring), calculating absolute sentiment value, number of news and sentiment variance, capturing multiple dimensions of market sentiment.</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b="1">
                <a:solidFill>
                  <a:schemeClr val="dk1"/>
                </a:solidFill>
              </a:rPr>
              <a:t>Intuitive dashboard and early warning system:</a:t>
            </a:r>
            <a:r>
              <a:rPr lang="en-US" sz="1800">
                <a:solidFill>
                  <a:schemeClr val="dk1"/>
                </a:solidFill>
              </a:rPr>
              <a:t> Real-time display of forecasts and risk indicators, with thresholds set to trigger automatic warnings, facilitating rapid response by decision makers.</a:t>
            </a:r>
            <a:endParaRPr sz="1800">
              <a:solidFill>
                <a:schemeClr val="dk1"/>
              </a:solidFill>
            </a:endParaRPr>
          </a:p>
          <a:p>
            <a:pPr marL="0" lvl="0" indent="0" algn="l" rtl="0">
              <a:spcBef>
                <a:spcPts val="0"/>
              </a:spcBef>
              <a:spcAft>
                <a:spcPts val="0"/>
              </a:spcAft>
              <a:buNone/>
            </a:pPr>
            <a:endParaRPr sz="1800">
              <a:solidFill>
                <a:schemeClr val="dk1"/>
              </a:solidFill>
            </a:endParaRPr>
          </a:p>
          <a:p>
            <a:pPr marL="457200" lvl="0" indent="-342900" algn="l" rtl="0">
              <a:spcBef>
                <a:spcPts val="0"/>
              </a:spcBef>
              <a:spcAft>
                <a:spcPts val="0"/>
              </a:spcAft>
              <a:buClr>
                <a:schemeClr val="dk1"/>
              </a:buClr>
              <a:buSzPts val="1800"/>
              <a:buChar char="▸"/>
            </a:pPr>
            <a:r>
              <a:rPr lang="en-US" sz="1800" b="1">
                <a:solidFill>
                  <a:schemeClr val="dk1"/>
                </a:solidFill>
              </a:rPr>
              <a:t>Historical Data Retrospective and Model Iteration</a:t>
            </a:r>
            <a:r>
              <a:rPr lang="en-US" sz="1800">
                <a:solidFill>
                  <a:schemeClr val="dk1"/>
                </a:solidFill>
              </a:rPr>
              <a:t>: Storing historical data supports continuous model calibration and optimization to adapt to different market environment changes.</a:t>
            </a:r>
            <a:endParaRPr sz="1800">
              <a:solidFill>
                <a:schemeClr val="dk1"/>
              </a:solidFill>
            </a:endParaRPr>
          </a:p>
          <a:p>
            <a:pPr marL="0" lvl="0" indent="0" algn="l" rtl="0">
              <a:spcBef>
                <a:spcPts val="0"/>
              </a:spcBef>
              <a:spcAft>
                <a:spcPts val="0"/>
              </a:spcAft>
              <a:buNone/>
            </a:pPr>
            <a:endParaRPr sz="1800">
              <a:solidFill>
                <a:schemeClr val="dk1"/>
              </a:solidFill>
            </a:endParaRPr>
          </a:p>
        </p:txBody>
      </p:sp>
      <p:sp>
        <p:nvSpPr>
          <p:cNvPr id="212" name="Google Shape;212;p25"/>
          <p:cNvSpPr txBox="1"/>
          <p:nvPr/>
        </p:nvSpPr>
        <p:spPr>
          <a:xfrm>
            <a:off x="474387" y="211382"/>
            <a:ext cx="10858800" cy="583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en-US" sz="2800" b="1">
                <a:solidFill>
                  <a:schemeClr val="dk1"/>
                </a:solidFill>
                <a:latin typeface="Times New Roman"/>
                <a:ea typeface="Times New Roman"/>
                <a:cs typeface="Times New Roman"/>
                <a:sym typeface="Times New Roman"/>
              </a:rPr>
              <a:t>Key Features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cxnSp>
        <p:nvCxnSpPr>
          <p:cNvPr id="217" name="Google Shape;217;p26"/>
          <p:cNvCxnSpPr/>
          <p:nvPr/>
        </p:nvCxnSpPr>
        <p:spPr>
          <a:xfrm>
            <a:off x="474388" y="762564"/>
            <a:ext cx="11206500" cy="0"/>
          </a:xfrm>
          <a:prstGeom prst="straightConnector1">
            <a:avLst/>
          </a:prstGeom>
          <a:noFill/>
          <a:ln w="9525" cap="flat" cmpd="sng">
            <a:solidFill>
              <a:schemeClr val="dk1"/>
            </a:solidFill>
            <a:prstDash val="solid"/>
            <a:miter lim="800000"/>
            <a:headEnd type="none" w="sm" len="sm"/>
            <a:tailEnd type="none" w="sm" len="sm"/>
          </a:ln>
        </p:spPr>
      </p:cxnSp>
      <p:sp>
        <p:nvSpPr>
          <p:cNvPr id="218" name="Google Shape;218;p26"/>
          <p:cNvSpPr txBox="1"/>
          <p:nvPr/>
        </p:nvSpPr>
        <p:spPr>
          <a:xfrm>
            <a:off x="474387" y="211382"/>
            <a:ext cx="10858800" cy="583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en-US" sz="2800" b="1">
                <a:solidFill>
                  <a:schemeClr val="dk1"/>
                </a:solidFill>
                <a:latin typeface="Times New Roman"/>
                <a:ea typeface="Times New Roman"/>
                <a:cs typeface="Times New Roman"/>
                <a:sym typeface="Times New Roman"/>
              </a:rPr>
              <a:t>Architecture Diagram</a:t>
            </a:r>
            <a:endParaRPr/>
          </a:p>
        </p:txBody>
      </p:sp>
      <p:pic>
        <p:nvPicPr>
          <p:cNvPr id="219" name="Google Shape;219;p26"/>
          <p:cNvPicPr preferRelativeResize="0"/>
          <p:nvPr/>
        </p:nvPicPr>
        <p:blipFill>
          <a:blip r:embed="rId3">
            <a:alphaModFix/>
          </a:blip>
          <a:stretch>
            <a:fillRect/>
          </a:stretch>
        </p:blipFill>
        <p:spPr>
          <a:xfrm>
            <a:off x="2036175" y="928350"/>
            <a:ext cx="7735201" cy="5001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cxnSp>
        <p:nvCxnSpPr>
          <p:cNvPr id="224" name="Google Shape;224;p27"/>
          <p:cNvCxnSpPr/>
          <p:nvPr/>
        </p:nvCxnSpPr>
        <p:spPr>
          <a:xfrm>
            <a:off x="474388" y="762564"/>
            <a:ext cx="11206500" cy="0"/>
          </a:xfrm>
          <a:prstGeom prst="straightConnector1">
            <a:avLst/>
          </a:prstGeom>
          <a:noFill/>
          <a:ln w="9525" cap="flat" cmpd="sng">
            <a:solidFill>
              <a:schemeClr val="dk1"/>
            </a:solidFill>
            <a:prstDash val="solid"/>
            <a:miter lim="800000"/>
            <a:headEnd type="none" w="sm" len="sm"/>
            <a:tailEnd type="none" w="sm" len="sm"/>
          </a:ln>
        </p:spPr>
      </p:cxnSp>
      <p:sp>
        <p:nvSpPr>
          <p:cNvPr id="225" name="Google Shape;225;p27"/>
          <p:cNvSpPr txBox="1"/>
          <p:nvPr/>
        </p:nvSpPr>
        <p:spPr>
          <a:xfrm>
            <a:off x="696594" y="1581297"/>
            <a:ext cx="10636500" cy="4159500"/>
          </a:xfrm>
          <a:prstGeom prst="rect">
            <a:avLst/>
          </a:prstGeom>
          <a:noFill/>
          <a:ln>
            <a:noFill/>
          </a:ln>
        </p:spPr>
        <p:txBody>
          <a:bodyPr spcFirstLastPara="1" wrap="square" lIns="91425" tIns="45700" rIns="91425" bIns="45700" anchor="t" anchorCtr="0">
            <a:noAutofit/>
          </a:bodyPr>
          <a:lstStyle/>
          <a:p>
            <a:pPr marL="192087" marR="0" lvl="0" indent="-192087" algn="l" rtl="0">
              <a:lnSpc>
                <a:spcPct val="100000"/>
              </a:lnSpc>
              <a:spcBef>
                <a:spcPts val="0"/>
              </a:spcBef>
              <a:spcAft>
                <a:spcPts val="0"/>
              </a:spcAft>
              <a:buClr>
                <a:schemeClr val="accent3"/>
              </a:buClr>
              <a:buSzPts val="1800"/>
              <a:buFont typeface="NTR"/>
              <a:buChar char="▸"/>
            </a:pPr>
            <a:r>
              <a:rPr lang="en-US" sz="1800" b="1">
                <a:solidFill>
                  <a:schemeClr val="dk1"/>
                </a:solidFill>
                <a:latin typeface="Arial"/>
                <a:ea typeface="Arial"/>
                <a:cs typeface="Arial"/>
                <a:sym typeface="Arial"/>
              </a:rPr>
              <a:t>Tech Stack Overview:</a:t>
            </a:r>
            <a:r>
              <a:rPr lang="en-US" sz="1800">
                <a:solidFill>
                  <a:schemeClr val="dk1"/>
                </a:solidFill>
                <a:latin typeface="Arial"/>
                <a:ea typeface="Arial"/>
                <a:cs typeface="Arial"/>
                <a:sym typeface="Arial"/>
              </a:rPr>
              <a:t> Python for the backend, </a:t>
            </a:r>
            <a:r>
              <a:rPr lang="en-US" sz="1800">
                <a:solidFill>
                  <a:schemeClr val="dk1"/>
                </a:solidFill>
              </a:rPr>
              <a:t>Streamlit </a:t>
            </a:r>
            <a:r>
              <a:rPr lang="en-US" sz="1800">
                <a:solidFill>
                  <a:schemeClr val="dk1"/>
                </a:solidFill>
                <a:latin typeface="Arial"/>
                <a:ea typeface="Arial"/>
                <a:cs typeface="Arial"/>
                <a:sym typeface="Arial"/>
              </a:rPr>
              <a:t>for the frontend,  API</a:t>
            </a:r>
            <a:r>
              <a:rPr lang="en-US" sz="1800">
                <a:solidFill>
                  <a:schemeClr val="dk1"/>
                </a:solidFill>
              </a:rPr>
              <a:t>s include Refinitiv Eikon and Interactive Brokers, Yahoo Finance, SQL database</a:t>
            </a:r>
            <a:endParaRPr/>
          </a:p>
          <a:p>
            <a:pPr marL="192087" marR="0" lvl="0" indent="-192087" algn="l" rtl="0">
              <a:lnSpc>
                <a:spcPct val="100000"/>
              </a:lnSpc>
              <a:spcBef>
                <a:spcPts val="200"/>
              </a:spcBef>
              <a:spcAft>
                <a:spcPts val="0"/>
              </a:spcAft>
              <a:buClr>
                <a:schemeClr val="accent3"/>
              </a:buClr>
              <a:buSzPts val="1800"/>
              <a:buFont typeface="NTR"/>
              <a:buChar char="▸"/>
            </a:pPr>
            <a:r>
              <a:rPr lang="en-US" sz="1800" b="1">
                <a:solidFill>
                  <a:schemeClr val="dk1"/>
                </a:solidFill>
                <a:latin typeface="Arial"/>
                <a:ea typeface="Arial"/>
                <a:cs typeface="Arial"/>
                <a:sym typeface="Arial"/>
              </a:rPr>
              <a:t>Data Usage:</a:t>
            </a:r>
            <a:r>
              <a:rPr lang="en-US" sz="1800">
                <a:solidFill>
                  <a:schemeClr val="dk1"/>
                </a:solidFill>
                <a:latin typeface="Arial"/>
                <a:ea typeface="Arial"/>
                <a:cs typeface="Arial"/>
                <a:sym typeface="Arial"/>
              </a:rPr>
              <a:t> </a:t>
            </a:r>
            <a:endParaRPr sz="1800">
              <a:solidFill>
                <a:schemeClr val="dk1"/>
              </a:solidFill>
            </a:endParaRPr>
          </a:p>
          <a:p>
            <a:pPr marL="914400" marR="0" lvl="1" indent="-342900" algn="l" rtl="0">
              <a:lnSpc>
                <a:spcPct val="100000"/>
              </a:lnSpc>
              <a:spcBef>
                <a:spcPts val="200"/>
              </a:spcBef>
              <a:spcAft>
                <a:spcPts val="0"/>
              </a:spcAft>
              <a:buClr>
                <a:schemeClr val="dk1"/>
              </a:buClr>
              <a:buSzPts val="1800"/>
              <a:buChar char="○"/>
            </a:pPr>
            <a:r>
              <a:rPr lang="en-US" sz="1800">
                <a:solidFill>
                  <a:schemeClr val="dk1"/>
                </a:solidFill>
              </a:rPr>
              <a:t>Details: next slide</a:t>
            </a:r>
            <a:endParaRPr sz="1800">
              <a:solidFill>
                <a:schemeClr val="dk1"/>
              </a:solidFill>
            </a:endParaRPr>
          </a:p>
          <a:p>
            <a:pPr marL="914400" marR="0" lvl="1" indent="-342900" algn="l" rtl="0">
              <a:lnSpc>
                <a:spcPct val="100000"/>
              </a:lnSpc>
              <a:spcBef>
                <a:spcPts val="200"/>
              </a:spcBef>
              <a:spcAft>
                <a:spcPts val="0"/>
              </a:spcAft>
              <a:buClr>
                <a:schemeClr val="dk1"/>
              </a:buClr>
              <a:buSzPts val="1800"/>
              <a:buChar char="○"/>
            </a:pPr>
            <a:r>
              <a:rPr lang="en-US" sz="1800">
                <a:solidFill>
                  <a:schemeClr val="dk1"/>
                </a:solidFill>
              </a:rPr>
              <a:t>Responsible AI considerations:</a:t>
            </a:r>
            <a:endParaRPr sz="1800">
              <a:solidFill>
                <a:schemeClr val="dk1"/>
              </a:solidFill>
            </a:endParaRPr>
          </a:p>
          <a:p>
            <a:pPr marL="1371600" marR="0" lvl="2" indent="-342900" algn="l" rtl="0">
              <a:lnSpc>
                <a:spcPct val="100000"/>
              </a:lnSpc>
              <a:spcBef>
                <a:spcPts val="200"/>
              </a:spcBef>
              <a:spcAft>
                <a:spcPts val="0"/>
              </a:spcAft>
              <a:buClr>
                <a:schemeClr val="dk1"/>
              </a:buClr>
              <a:buSzPts val="1800"/>
              <a:buChar char="■"/>
            </a:pPr>
            <a:r>
              <a:rPr lang="en-US" sz="1800">
                <a:solidFill>
                  <a:schemeClr val="dk1"/>
                </a:solidFill>
              </a:rPr>
              <a:t>Fairness: Audit for biases in sentiment analysis and predictions.</a:t>
            </a:r>
            <a:endParaRPr sz="1800">
              <a:solidFill>
                <a:schemeClr val="dk1"/>
              </a:solidFill>
            </a:endParaRPr>
          </a:p>
          <a:p>
            <a:pPr marL="1371600" marR="0" lvl="2" indent="-342900" algn="l" rtl="0">
              <a:lnSpc>
                <a:spcPct val="100000"/>
              </a:lnSpc>
              <a:spcBef>
                <a:spcPts val="200"/>
              </a:spcBef>
              <a:spcAft>
                <a:spcPts val="0"/>
              </a:spcAft>
              <a:buClr>
                <a:schemeClr val="dk1"/>
              </a:buClr>
              <a:buSzPts val="1800"/>
              <a:buChar char="■"/>
            </a:pPr>
            <a:r>
              <a:rPr lang="en-US" sz="1800">
                <a:solidFill>
                  <a:schemeClr val="dk1"/>
                </a:solidFill>
              </a:rPr>
              <a:t>Transparency: Use interpretable models and document the process.</a:t>
            </a:r>
            <a:endParaRPr sz="1800">
              <a:solidFill>
                <a:schemeClr val="dk1"/>
              </a:solidFill>
            </a:endParaRPr>
          </a:p>
          <a:p>
            <a:pPr marL="0" marR="0" lvl="0" indent="0" algn="l" rtl="0">
              <a:lnSpc>
                <a:spcPct val="100000"/>
              </a:lnSpc>
              <a:spcBef>
                <a:spcPts val="200"/>
              </a:spcBef>
              <a:spcAft>
                <a:spcPts val="0"/>
              </a:spcAft>
              <a:buNone/>
            </a:pPr>
            <a:endParaRPr sz="1800">
              <a:solidFill>
                <a:schemeClr val="dk1"/>
              </a:solidFill>
            </a:endParaRPr>
          </a:p>
          <a:p>
            <a:pPr marL="457200" marR="0" lvl="0" indent="0" algn="l" rtl="0">
              <a:lnSpc>
                <a:spcPct val="100000"/>
              </a:lnSpc>
              <a:spcBef>
                <a:spcPts val="200"/>
              </a:spcBef>
              <a:spcAft>
                <a:spcPts val="0"/>
              </a:spcAft>
              <a:buNone/>
            </a:pPr>
            <a:endParaRPr/>
          </a:p>
          <a:p>
            <a:pPr marL="192087" marR="0" lvl="0" indent="-77787" algn="l" rtl="0">
              <a:lnSpc>
                <a:spcPct val="100000"/>
              </a:lnSpc>
              <a:spcBef>
                <a:spcPts val="200"/>
              </a:spcBef>
              <a:spcAft>
                <a:spcPts val="0"/>
              </a:spcAft>
              <a:buClr>
                <a:schemeClr val="accent3"/>
              </a:buClr>
              <a:buSzPts val="1800"/>
              <a:buFont typeface="NTR"/>
              <a:buNone/>
            </a:pPr>
            <a:endParaRPr sz="1800" b="1">
              <a:solidFill>
                <a:schemeClr val="dk1"/>
              </a:solidFill>
              <a:latin typeface="Arial"/>
              <a:ea typeface="Arial"/>
              <a:cs typeface="Arial"/>
              <a:sym typeface="Arial"/>
            </a:endParaRPr>
          </a:p>
          <a:p>
            <a:pPr marL="292100" marR="0" lvl="0" indent="-177800" algn="l" rtl="0">
              <a:lnSpc>
                <a:spcPct val="100000"/>
              </a:lnSpc>
              <a:spcBef>
                <a:spcPts val="1100"/>
              </a:spcBef>
              <a:spcAft>
                <a:spcPts val="0"/>
              </a:spcAft>
              <a:buClr>
                <a:schemeClr val="accent3"/>
              </a:buClr>
              <a:buSzPts val="1800"/>
              <a:buFont typeface="NTR"/>
              <a:buNone/>
            </a:pPr>
            <a:endParaRPr sz="1800">
              <a:solidFill>
                <a:schemeClr val="dk1"/>
              </a:solidFill>
              <a:latin typeface="Arial"/>
              <a:ea typeface="Arial"/>
              <a:cs typeface="Arial"/>
              <a:sym typeface="Arial"/>
            </a:endParaRPr>
          </a:p>
          <a:p>
            <a:pPr marL="292100" marR="0" lvl="0" indent="-177800" algn="l" rtl="0">
              <a:lnSpc>
                <a:spcPct val="100000"/>
              </a:lnSpc>
              <a:spcBef>
                <a:spcPts val="1000"/>
              </a:spcBef>
              <a:spcAft>
                <a:spcPts val="0"/>
              </a:spcAft>
              <a:buClr>
                <a:schemeClr val="accent3"/>
              </a:buClr>
              <a:buSzPts val="1800"/>
              <a:buFont typeface="NTR"/>
              <a:buNone/>
            </a:pPr>
            <a:endParaRPr sz="1800">
              <a:solidFill>
                <a:schemeClr val="dk1"/>
              </a:solidFill>
              <a:latin typeface="Arial"/>
              <a:ea typeface="Arial"/>
              <a:cs typeface="Arial"/>
              <a:sym typeface="Arial"/>
            </a:endParaRPr>
          </a:p>
        </p:txBody>
      </p:sp>
      <p:sp>
        <p:nvSpPr>
          <p:cNvPr id="226" name="Google Shape;226;p27"/>
          <p:cNvSpPr txBox="1"/>
          <p:nvPr/>
        </p:nvSpPr>
        <p:spPr>
          <a:xfrm>
            <a:off x="474387" y="211382"/>
            <a:ext cx="10858800" cy="583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en-US" sz="2800" b="1" i="0">
                <a:solidFill>
                  <a:schemeClr val="dk1"/>
                </a:solidFill>
                <a:latin typeface="Times New Roman"/>
                <a:ea typeface="Times New Roman"/>
                <a:cs typeface="Times New Roman"/>
                <a:sym typeface="Times New Roman"/>
              </a:rPr>
              <a:t>Technical Implementation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cxnSp>
        <p:nvCxnSpPr>
          <p:cNvPr id="231" name="Google Shape;231;p28"/>
          <p:cNvCxnSpPr/>
          <p:nvPr/>
        </p:nvCxnSpPr>
        <p:spPr>
          <a:xfrm>
            <a:off x="474388" y="762564"/>
            <a:ext cx="11206500" cy="0"/>
          </a:xfrm>
          <a:prstGeom prst="straightConnector1">
            <a:avLst/>
          </a:prstGeom>
          <a:noFill/>
          <a:ln w="9525" cap="flat" cmpd="sng">
            <a:solidFill>
              <a:schemeClr val="dk1"/>
            </a:solidFill>
            <a:prstDash val="solid"/>
            <a:miter lim="800000"/>
            <a:headEnd type="none" w="sm" len="sm"/>
            <a:tailEnd type="none" w="sm" len="sm"/>
          </a:ln>
        </p:spPr>
      </p:cxnSp>
      <p:sp>
        <p:nvSpPr>
          <p:cNvPr id="232" name="Google Shape;232;p28"/>
          <p:cNvSpPr txBox="1"/>
          <p:nvPr/>
        </p:nvSpPr>
        <p:spPr>
          <a:xfrm>
            <a:off x="474387" y="211382"/>
            <a:ext cx="10858800" cy="583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en-US" sz="2800" b="1">
                <a:solidFill>
                  <a:schemeClr val="dk1"/>
                </a:solidFill>
                <a:latin typeface="Times New Roman"/>
                <a:ea typeface="Times New Roman"/>
                <a:cs typeface="Times New Roman"/>
                <a:sym typeface="Times New Roman"/>
              </a:rPr>
              <a:t>Data Usage</a:t>
            </a:r>
            <a:endParaRPr/>
          </a:p>
        </p:txBody>
      </p:sp>
      <p:pic>
        <p:nvPicPr>
          <p:cNvPr id="233" name="Google Shape;233;p28"/>
          <p:cNvPicPr preferRelativeResize="0"/>
          <p:nvPr/>
        </p:nvPicPr>
        <p:blipFill>
          <a:blip r:embed="rId3">
            <a:alphaModFix/>
          </a:blip>
          <a:stretch>
            <a:fillRect/>
          </a:stretch>
        </p:blipFill>
        <p:spPr>
          <a:xfrm>
            <a:off x="3292325" y="957557"/>
            <a:ext cx="6128894" cy="5758017"/>
          </a:xfrm>
          <a:prstGeom prst="rect">
            <a:avLst/>
          </a:prstGeom>
          <a:noFill/>
          <a:ln>
            <a:noFill/>
          </a:ln>
        </p:spPr>
      </p:pic>
      <p:graphicFrame>
        <p:nvGraphicFramePr>
          <p:cNvPr id="234" name="Google Shape;234;p28"/>
          <p:cNvGraphicFramePr/>
          <p:nvPr/>
        </p:nvGraphicFramePr>
        <p:xfrm>
          <a:off x="155400" y="3595125"/>
          <a:ext cx="3000000" cy="3000000"/>
        </p:xfrm>
        <a:graphic>
          <a:graphicData uri="http://schemas.openxmlformats.org/drawingml/2006/table">
            <a:tbl>
              <a:tblPr>
                <a:noFill/>
                <a:tableStyleId>{130102A5-E1E0-4319-80C1-60D81F628601}</a:tableStyleId>
              </a:tblPr>
              <a:tblGrid>
                <a:gridCol w="2192975">
                  <a:extLst>
                    <a:ext uri="{9D8B030D-6E8A-4147-A177-3AD203B41FA5}">
                      <a16:colId xmlns:a16="http://schemas.microsoft.com/office/drawing/2014/main" val="20000"/>
                    </a:ext>
                  </a:extLst>
                </a:gridCol>
              </a:tblGrid>
              <a:tr h="369625">
                <a:tc>
                  <a:txBody>
                    <a:bodyPr/>
                    <a:lstStyle/>
                    <a:p>
                      <a:pPr marL="0" lvl="0" indent="0" algn="l" rtl="0">
                        <a:spcBef>
                          <a:spcPts val="0"/>
                        </a:spcBef>
                        <a:spcAft>
                          <a:spcPts val="0"/>
                        </a:spcAft>
                        <a:buNone/>
                      </a:pPr>
                      <a:r>
                        <a:rPr lang="en-US"/>
                        <a:t>after-hour financial news</a:t>
                      </a:r>
                      <a:endParaRPr/>
                    </a:p>
                  </a:txBody>
                  <a:tcPr marL="91425" marR="91425" marT="91425" marB="91425"/>
                </a:tc>
                <a:extLst>
                  <a:ext uri="{0D108BD9-81ED-4DB2-BD59-A6C34878D82A}">
                    <a16:rowId xmlns:a16="http://schemas.microsoft.com/office/drawing/2014/main" val="10000"/>
                  </a:ext>
                </a:extLst>
              </a:tr>
              <a:tr h="369625">
                <a:tc>
                  <a:txBody>
                    <a:bodyPr/>
                    <a:lstStyle/>
                    <a:p>
                      <a:pPr marL="0" lvl="0" indent="0" algn="l" rtl="0">
                        <a:spcBef>
                          <a:spcPts val="0"/>
                        </a:spcBef>
                        <a:spcAft>
                          <a:spcPts val="0"/>
                        </a:spcAft>
                        <a:buNone/>
                      </a:pPr>
                      <a:r>
                        <a:rPr lang="en-US"/>
                        <a:t>volume data</a:t>
                      </a:r>
                      <a:endParaRPr/>
                    </a:p>
                  </a:txBody>
                  <a:tcPr marL="91425" marR="91425" marT="91425" marB="91425"/>
                </a:tc>
                <a:extLst>
                  <a:ext uri="{0D108BD9-81ED-4DB2-BD59-A6C34878D82A}">
                    <a16:rowId xmlns:a16="http://schemas.microsoft.com/office/drawing/2014/main" val="10001"/>
                  </a:ext>
                </a:extLst>
              </a:tr>
              <a:tr h="369625">
                <a:tc>
                  <a:txBody>
                    <a:bodyPr/>
                    <a:lstStyle/>
                    <a:p>
                      <a:pPr marL="0" lvl="0" indent="0" algn="l" rtl="0">
                        <a:spcBef>
                          <a:spcPts val="0"/>
                        </a:spcBef>
                        <a:spcAft>
                          <a:spcPts val="0"/>
                        </a:spcAft>
                        <a:buNone/>
                      </a:pPr>
                      <a:r>
                        <a:rPr lang="en-US"/>
                        <a:t>date</a:t>
                      </a:r>
                      <a:endParaRPr/>
                    </a:p>
                  </a:txBody>
                  <a:tcPr marL="91425" marR="91425" marT="91425" marB="91425"/>
                </a:tc>
                <a:extLst>
                  <a:ext uri="{0D108BD9-81ED-4DB2-BD59-A6C34878D82A}">
                    <a16:rowId xmlns:a16="http://schemas.microsoft.com/office/drawing/2014/main" val="10002"/>
                  </a:ext>
                </a:extLst>
              </a:tr>
            </a:tbl>
          </a:graphicData>
        </a:graphic>
      </p:graphicFrame>
      <p:cxnSp>
        <p:nvCxnSpPr>
          <p:cNvPr id="235" name="Google Shape;235;p28"/>
          <p:cNvCxnSpPr/>
          <p:nvPr/>
        </p:nvCxnSpPr>
        <p:spPr>
          <a:xfrm rot="10800000" flipH="1">
            <a:off x="2402300" y="2631425"/>
            <a:ext cx="787500" cy="1166400"/>
          </a:xfrm>
          <a:prstGeom prst="straightConnector1">
            <a:avLst/>
          </a:prstGeom>
          <a:noFill/>
          <a:ln w="9525" cap="flat" cmpd="sng">
            <a:solidFill>
              <a:schemeClr val="dk1"/>
            </a:solidFill>
            <a:prstDash val="solid"/>
            <a:round/>
            <a:headEnd type="none" w="med" len="med"/>
            <a:tailEnd type="triangle" w="med" len="med"/>
          </a:ln>
        </p:spPr>
      </p:cxnSp>
      <p:cxnSp>
        <p:nvCxnSpPr>
          <p:cNvPr id="236" name="Google Shape;236;p28"/>
          <p:cNvCxnSpPr/>
          <p:nvPr/>
        </p:nvCxnSpPr>
        <p:spPr>
          <a:xfrm rot="10800000" flipH="1">
            <a:off x="2382350" y="4176500"/>
            <a:ext cx="797400" cy="30000"/>
          </a:xfrm>
          <a:prstGeom prst="straightConnector1">
            <a:avLst/>
          </a:prstGeom>
          <a:noFill/>
          <a:ln w="9525" cap="flat" cmpd="sng">
            <a:solidFill>
              <a:schemeClr val="dk1"/>
            </a:solidFill>
            <a:prstDash val="solid"/>
            <a:round/>
            <a:headEnd type="none" w="med" len="med"/>
            <a:tailEnd type="triangle" w="med" len="med"/>
          </a:ln>
        </p:spPr>
      </p:cxnSp>
      <p:cxnSp>
        <p:nvCxnSpPr>
          <p:cNvPr id="237" name="Google Shape;237;p28"/>
          <p:cNvCxnSpPr/>
          <p:nvPr/>
        </p:nvCxnSpPr>
        <p:spPr>
          <a:xfrm>
            <a:off x="2362425" y="4754750"/>
            <a:ext cx="837300" cy="897300"/>
          </a:xfrm>
          <a:prstGeom prst="straightConnector1">
            <a:avLst/>
          </a:prstGeom>
          <a:noFill/>
          <a:ln w="9525" cap="flat" cmpd="sng">
            <a:solidFill>
              <a:schemeClr val="dk1"/>
            </a:solidFill>
            <a:prstDash val="solid"/>
            <a:round/>
            <a:headEnd type="none" w="med" len="med"/>
            <a:tailEnd type="triangle" w="med" len="med"/>
          </a:ln>
        </p:spPr>
      </p:cxnSp>
      <p:sp>
        <p:nvSpPr>
          <p:cNvPr id="238" name="Google Shape;238;p28"/>
          <p:cNvSpPr/>
          <p:nvPr/>
        </p:nvSpPr>
        <p:spPr>
          <a:xfrm>
            <a:off x="9738750" y="1315875"/>
            <a:ext cx="498300" cy="5399700"/>
          </a:xfrm>
          <a:prstGeom prst="rightArrowCallout">
            <a:avLst>
              <a:gd name="adj1" fmla="val 25000"/>
              <a:gd name="adj2" fmla="val 25000"/>
              <a:gd name="adj3" fmla="val 25000"/>
              <a:gd name="adj4" fmla="val 64977"/>
            </a:avLst>
          </a:prstGeom>
          <a:solidFill>
            <a:srgbClr val="D9EAD3"/>
          </a:solidFill>
          <a:ln w="9525" cap="flat" cmpd="sng">
            <a:solidFill>
              <a:srgbClr val="A5A5A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9" name="Google Shape;239;p28"/>
          <p:cNvSpPr txBox="1"/>
          <p:nvPr/>
        </p:nvSpPr>
        <p:spPr>
          <a:xfrm>
            <a:off x="10365175" y="3648300"/>
            <a:ext cx="1776000" cy="7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rPr>
              <a:t>next trading day 9.30-10.30 trading volume</a:t>
            </a:r>
            <a:endParaRPr sz="1800">
              <a:solidFill>
                <a:schemeClr val="dk1"/>
              </a:solidFill>
            </a:endParaRPr>
          </a:p>
        </p:txBody>
      </p:sp>
    </p:spTree>
  </p:cSld>
  <p:clrMapOvr>
    <a:masterClrMapping/>
  </p:clrMapOvr>
</p:sld>
</file>

<file path=ppt/theme/theme1.xml><?xml version="1.0" encoding="utf-8"?>
<a:theme xmlns:a="http://schemas.openxmlformats.org/drawingml/2006/main" name="Office Theme">
  <a:themeElements>
    <a:clrScheme name="DTCC">
      <a:dk1>
        <a:srgbClr val="0E5447"/>
      </a:dk1>
      <a:lt1>
        <a:srgbClr val="FFFFFF"/>
      </a:lt1>
      <a:dk2>
        <a:srgbClr val="F5EAD9"/>
      </a:dk2>
      <a:lt2>
        <a:srgbClr val="FBF9F3"/>
      </a:lt2>
      <a:accent1>
        <a:srgbClr val="0E5447"/>
      </a:accent1>
      <a:accent2>
        <a:srgbClr val="F5EAD9"/>
      </a:accent2>
      <a:accent3>
        <a:srgbClr val="FF7540"/>
      </a:accent3>
      <a:accent4>
        <a:srgbClr val="FFA700"/>
      </a:accent4>
      <a:accent5>
        <a:srgbClr val="F6C544"/>
      </a:accent5>
      <a:accent6>
        <a:srgbClr val="B8E0D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1045</Words>
  <Application>Microsoft Office PowerPoint</Application>
  <PresentationFormat>Widescreen</PresentationFormat>
  <Paragraphs>121</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Times New Roman</vt:lpstr>
      <vt:lpstr>Calibri</vt:lpstr>
      <vt:lpstr>Arial Narrow</vt:lpstr>
      <vt:lpstr>NTR</vt:lpstr>
      <vt:lpstr>Office Theme</vt:lpstr>
      <vt:lpstr>Sentiment Analysis -LiquidityGuard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Yunjia Zhu</cp:lastModifiedBy>
  <cp:revision>1</cp:revision>
  <dcterms:modified xsi:type="dcterms:W3CDTF">2025-02-06T21:39:46Z</dcterms:modified>
</cp:coreProperties>
</file>