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Arial Narrow"/>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0102A5-E1E0-4319-80C1-60D81F628601}">
  <a:tblStyle styleId="{130102A5-E1E0-4319-80C1-60D81F6286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rialNarrow-bold.fntdata"/><Relationship Id="rId27" Type="http://schemas.openxmlformats.org/officeDocument/2006/relationships/font" Target="fonts/Arial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alNarrow-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rialNarrow-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f798212d5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2af798212d5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f798212d5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2af798212d5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f798212d5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2af798212d5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f798212d5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g2af798212d5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af798212d5_5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2af798212d5_5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f798212d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2af798212d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2d65402994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32d6540299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d65402994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32d65402994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2d65402994_1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32d65402994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2d65402994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32d65402994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2d65402994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32d65402994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2d65402994_4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32d65402994_4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28.png"/><Relationship Id="rId5" Type="http://schemas.openxmlformats.org/officeDocument/2006/relationships/hyperlink" Target="https://one.dtcc.com/our-company/our-brand-and-corporate-strategy/our-brand/brand-resource-center/Pages/default.aspx"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chemeClr val="lt2"/>
        </a:solidFill>
      </p:bgPr>
    </p:bg>
    <p:spTree>
      <p:nvGrpSpPr>
        <p:cNvPr id="14" name="Shape 14"/>
        <p:cNvGrpSpPr/>
        <p:nvPr/>
      </p:nvGrpSpPr>
      <p:grpSpPr>
        <a:xfrm>
          <a:off x="0" y="0"/>
          <a:ext cx="0" cy="0"/>
          <a:chOff x="0" y="0"/>
          <a:chExt cx="0" cy="0"/>
        </a:xfrm>
      </p:grpSpPr>
      <p:sp>
        <p:nvSpPr>
          <p:cNvPr id="15" name="Google Shape;15;p2"/>
          <p:cNvSpPr txBox="1"/>
          <p:nvPr>
            <p:ph type="ctrTitle"/>
          </p:nvPr>
        </p:nvSpPr>
        <p:spPr>
          <a:xfrm>
            <a:off x="565553" y="2491018"/>
            <a:ext cx="6657497" cy="175564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Times New Roman"/>
              <a:buNone/>
              <a:defRPr b="1"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 name="Google Shape;16;p2"/>
          <p:cNvCxnSpPr/>
          <p:nvPr/>
        </p:nvCxnSpPr>
        <p:spPr>
          <a:xfrm>
            <a:off x="597564" y="4389507"/>
            <a:ext cx="7157115" cy="0"/>
          </a:xfrm>
          <a:prstGeom prst="straightConnector1">
            <a:avLst/>
          </a:prstGeom>
          <a:noFill/>
          <a:ln cap="flat" cmpd="sng" w="63500">
            <a:solidFill>
              <a:schemeClr val="accent5"/>
            </a:solidFill>
            <a:prstDash val="solid"/>
            <a:miter lim="800000"/>
            <a:headEnd len="sm" w="sm" type="none"/>
            <a:tailEnd len="sm" w="sm" type="none"/>
          </a:ln>
        </p:spPr>
      </p:cxnSp>
      <p:sp>
        <p:nvSpPr>
          <p:cNvPr id="17" name="Google Shape;17;p2"/>
          <p:cNvSpPr txBox="1"/>
          <p:nvPr>
            <p:ph idx="1" type="subTitle"/>
          </p:nvPr>
        </p:nvSpPr>
        <p:spPr>
          <a:xfrm>
            <a:off x="510476" y="4666464"/>
            <a:ext cx="6625486" cy="462748"/>
          </a:xfrm>
          <a:prstGeom prst="rect">
            <a:avLst/>
          </a:prstGeom>
          <a:noFill/>
          <a:ln>
            <a:noFill/>
          </a:ln>
        </p:spPr>
        <p:txBody>
          <a:bodyPr anchorCtr="0" anchor="t" bIns="45700" lIns="91425" spcFirstLastPara="1" rIns="91425" wrap="square" tIns="45700">
            <a:noAutofit/>
          </a:bodyPr>
          <a:lstStyle>
            <a:lvl1pPr lvl="0" algn="l">
              <a:lnSpc>
                <a:spcPct val="100000"/>
              </a:lnSpc>
              <a:spcBef>
                <a:spcPts val="1000"/>
              </a:spcBef>
              <a:spcAft>
                <a:spcPts val="0"/>
              </a:spcAft>
              <a:buSzPts val="1800"/>
              <a:buNone/>
              <a:defRPr b="1" i="0" sz="1800" cap="none">
                <a:latin typeface="Arial Narrow"/>
                <a:ea typeface="Arial Narrow"/>
                <a:cs typeface="Arial Narrow"/>
                <a:sym typeface="Arial Narrow"/>
              </a:defRPr>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800"/>
              <a:buNone/>
              <a:defRPr sz="18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Image Right">
  <p:cSld name="Content + Image Right">
    <p:spTree>
      <p:nvGrpSpPr>
        <p:cNvPr id="69" name="Shape 69"/>
        <p:cNvGrpSpPr/>
        <p:nvPr/>
      </p:nvGrpSpPr>
      <p:grpSpPr>
        <a:xfrm>
          <a:off x="0" y="0"/>
          <a:ext cx="0" cy="0"/>
          <a:chOff x="0" y="0"/>
          <a:chExt cx="0" cy="0"/>
        </a:xfrm>
      </p:grpSpPr>
      <p:sp>
        <p:nvSpPr>
          <p:cNvPr id="70" name="Google Shape;70;p11"/>
          <p:cNvSpPr/>
          <p:nvPr/>
        </p:nvSpPr>
        <p:spPr>
          <a:xfrm rot="-5400000">
            <a:off x="10333712" y="4988560"/>
            <a:ext cx="1869437" cy="1869437"/>
          </a:xfrm>
          <a:prstGeom prst="rtTriangl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 name="Google Shape;71;p11"/>
          <p:cNvSpPr/>
          <p:nvPr/>
        </p:nvSpPr>
        <p:spPr>
          <a:xfrm rot="10800000">
            <a:off x="10050379" y="3"/>
            <a:ext cx="2141620" cy="2141620"/>
          </a:xfrm>
          <a:prstGeom prst="rtTriangl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2" name="Google Shape;72;p11"/>
          <p:cNvCxnSpPr/>
          <p:nvPr/>
        </p:nvCxnSpPr>
        <p:spPr>
          <a:xfrm>
            <a:off x="474388" y="795213"/>
            <a:ext cx="11206556" cy="0"/>
          </a:xfrm>
          <a:prstGeom prst="straightConnector1">
            <a:avLst/>
          </a:prstGeom>
          <a:noFill/>
          <a:ln cap="flat" cmpd="sng" w="9525">
            <a:solidFill>
              <a:schemeClr val="dk1"/>
            </a:solidFill>
            <a:prstDash val="solid"/>
            <a:miter lim="800000"/>
            <a:headEnd len="sm" w="sm" type="none"/>
            <a:tailEnd len="sm" w="sm" type="none"/>
          </a:ln>
        </p:spPr>
      </p:cxnSp>
      <p:sp>
        <p:nvSpPr>
          <p:cNvPr id="73" name="Google Shape;73;p11"/>
          <p:cNvSpPr txBox="1"/>
          <p:nvPr>
            <p:ph idx="1" type="body"/>
          </p:nvPr>
        </p:nvSpPr>
        <p:spPr>
          <a:xfrm>
            <a:off x="696594" y="1598577"/>
            <a:ext cx="5181600" cy="415948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04800" lvl="3" marL="1828800" algn="l">
              <a:lnSpc>
                <a:spcPct val="100000"/>
              </a:lnSpc>
              <a:spcBef>
                <a:spcPts val="500"/>
              </a:spcBef>
              <a:spcAft>
                <a:spcPts val="0"/>
              </a:spcAft>
              <a:buSzPts val="1200"/>
              <a:buChar char="▸"/>
              <a:defRPr sz="1200"/>
            </a:lvl4pPr>
            <a:lvl5pPr indent="-304800" lvl="4" marL="2286000" algn="l">
              <a:lnSpc>
                <a:spcPct val="100000"/>
              </a:lnSpc>
              <a:spcBef>
                <a:spcPts val="500"/>
              </a:spcBef>
              <a:spcAft>
                <a:spcPts val="0"/>
              </a:spcAft>
              <a:buSzPts val="120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74" name="Google Shape;74;p11"/>
          <p:cNvPicPr preferRelativeResize="0"/>
          <p:nvPr/>
        </p:nvPicPr>
        <p:blipFill rotWithShape="1">
          <a:blip r:embed="rId2">
            <a:alphaModFix/>
          </a:blip>
          <a:srcRect b="256" l="65775" r="-10046" t="-256"/>
          <a:stretch/>
        </p:blipFill>
        <p:spPr>
          <a:xfrm>
            <a:off x="0" y="5312664"/>
            <a:ext cx="731520" cy="1573040"/>
          </a:xfrm>
          <a:prstGeom prst="rect">
            <a:avLst/>
          </a:prstGeom>
          <a:noFill/>
          <a:ln>
            <a:noFill/>
          </a:ln>
        </p:spPr>
      </p:pic>
      <p:sp>
        <p:nvSpPr>
          <p:cNvPr id="75" name="Google Shape;75;p11"/>
          <p:cNvSpPr txBox="1"/>
          <p:nvPr/>
        </p:nvSpPr>
        <p:spPr>
          <a:xfrm>
            <a:off x="10352221" y="309334"/>
            <a:ext cx="1329496" cy="365125"/>
          </a:xfrm>
          <a:prstGeom prst="rect">
            <a:avLst/>
          </a:prstGeom>
          <a:noFill/>
          <a:ln>
            <a:noFill/>
          </a:ln>
        </p:spPr>
        <p:txBody>
          <a:bodyPr anchorCtr="0" anchor="ctr" bIns="45700" lIns="91425" spcFirstLastPara="1" rIns="91425" wrap="square" tIns="45700">
            <a:noAutofit/>
          </a:bodyPr>
          <a:lstStyle/>
          <a:p>
            <a:pPr indent="0" lvl="1" marL="457200" marR="0" rtl="0" algn="r">
              <a:spcBef>
                <a:spcPts val="0"/>
              </a:spcBef>
              <a:spcAft>
                <a:spcPts val="0"/>
              </a:spcAft>
              <a:buNone/>
            </a:pPr>
            <a:fld id="{00000000-1234-1234-1234-123412341234}" type="slidenum">
              <a:rPr b="1" i="0" lang="en-US" sz="1000" u="none" cap="none" strike="noStrike">
                <a:solidFill>
                  <a:schemeClr val="accent1"/>
                </a:solidFill>
                <a:latin typeface="Arial Narrow"/>
                <a:ea typeface="Arial Narrow"/>
                <a:cs typeface="Arial Narrow"/>
                <a:sym typeface="Arial Narrow"/>
              </a:rPr>
              <a:t>‹#›</a:t>
            </a:fld>
            <a:endParaRPr b="1" i="0" sz="1000" u="none" cap="none" strike="noStrike">
              <a:solidFill>
                <a:schemeClr val="accent1"/>
              </a:solidFill>
              <a:latin typeface="Arial Narrow"/>
              <a:ea typeface="Arial Narrow"/>
              <a:cs typeface="Arial Narrow"/>
              <a:sym typeface="Arial Narrow"/>
            </a:endParaRPr>
          </a:p>
        </p:txBody>
      </p:sp>
      <p:sp>
        <p:nvSpPr>
          <p:cNvPr id="76" name="Google Shape;76;p11"/>
          <p:cNvSpPr/>
          <p:nvPr>
            <p:ph idx="2" type="pic"/>
          </p:nvPr>
        </p:nvSpPr>
        <p:spPr>
          <a:xfrm>
            <a:off x="6571785" y="1264568"/>
            <a:ext cx="4418977" cy="4513653"/>
          </a:xfrm>
          <a:prstGeom prst="rect">
            <a:avLst/>
          </a:prstGeom>
          <a:noFill/>
          <a:ln>
            <a:noFill/>
          </a:ln>
        </p:spPr>
      </p:sp>
      <p:pic>
        <p:nvPicPr>
          <p:cNvPr id="77" name="Google Shape;77;p11"/>
          <p:cNvPicPr preferRelativeResize="0"/>
          <p:nvPr/>
        </p:nvPicPr>
        <p:blipFill rotWithShape="1">
          <a:blip r:embed="rId3">
            <a:alphaModFix/>
          </a:blip>
          <a:srcRect b="0" l="53809" r="-3603" t="0"/>
          <a:stretch/>
        </p:blipFill>
        <p:spPr>
          <a:xfrm>
            <a:off x="-1" y="951513"/>
            <a:ext cx="1335537" cy="1443208"/>
          </a:xfrm>
          <a:prstGeom prst="rect">
            <a:avLst/>
          </a:prstGeom>
          <a:noFill/>
          <a:ln>
            <a:noFill/>
          </a:ln>
        </p:spPr>
      </p:pic>
      <p:sp>
        <p:nvSpPr>
          <p:cNvPr id="78" name="Google Shape;78;p11"/>
          <p:cNvSpPr txBox="1"/>
          <p:nvPr>
            <p:ph type="ctrTitle"/>
          </p:nvPr>
        </p:nvSpPr>
        <p:spPr>
          <a:xfrm>
            <a:off x="474388" y="211382"/>
            <a:ext cx="10879412" cy="58383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Narrow"/>
              <a:buNone/>
              <a:defRPr b="1" i="0" sz="2800" cap="none">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Image Left">
  <p:cSld name="Content + Image Left">
    <p:spTree>
      <p:nvGrpSpPr>
        <p:cNvPr id="80" name="Shape 80"/>
        <p:cNvGrpSpPr/>
        <p:nvPr/>
      </p:nvGrpSpPr>
      <p:grpSpPr>
        <a:xfrm>
          <a:off x="0" y="0"/>
          <a:ext cx="0" cy="0"/>
          <a:chOff x="0" y="0"/>
          <a:chExt cx="0" cy="0"/>
        </a:xfrm>
      </p:grpSpPr>
      <p:sp>
        <p:nvSpPr>
          <p:cNvPr id="81" name="Google Shape;81;p12"/>
          <p:cNvSpPr/>
          <p:nvPr/>
        </p:nvSpPr>
        <p:spPr>
          <a:xfrm rot="-5400000">
            <a:off x="10333712" y="4988560"/>
            <a:ext cx="1869437" cy="1869437"/>
          </a:xfrm>
          <a:prstGeom prst="rtTriangl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 name="Google Shape;82;p12"/>
          <p:cNvSpPr/>
          <p:nvPr>
            <p:ph idx="2" type="pic"/>
          </p:nvPr>
        </p:nvSpPr>
        <p:spPr>
          <a:xfrm>
            <a:off x="689288" y="1244410"/>
            <a:ext cx="4418977" cy="4513653"/>
          </a:xfrm>
          <a:prstGeom prst="rect">
            <a:avLst/>
          </a:prstGeom>
          <a:noFill/>
          <a:ln>
            <a:noFill/>
          </a:ln>
        </p:spPr>
      </p:sp>
      <p:sp>
        <p:nvSpPr>
          <p:cNvPr id="83" name="Google Shape;83;p12"/>
          <p:cNvSpPr/>
          <p:nvPr/>
        </p:nvSpPr>
        <p:spPr>
          <a:xfrm rot="10800000">
            <a:off x="10050379" y="3"/>
            <a:ext cx="2141620" cy="2141620"/>
          </a:xfrm>
          <a:prstGeom prst="rtTriangl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84" name="Google Shape;84;p12"/>
          <p:cNvCxnSpPr/>
          <p:nvPr/>
        </p:nvCxnSpPr>
        <p:spPr>
          <a:xfrm>
            <a:off x="474388" y="795213"/>
            <a:ext cx="11206556" cy="0"/>
          </a:xfrm>
          <a:prstGeom prst="straightConnector1">
            <a:avLst/>
          </a:prstGeom>
          <a:noFill/>
          <a:ln cap="flat" cmpd="sng" w="9525">
            <a:solidFill>
              <a:schemeClr val="dk1"/>
            </a:solidFill>
            <a:prstDash val="solid"/>
            <a:miter lim="800000"/>
            <a:headEnd len="sm" w="sm" type="none"/>
            <a:tailEnd len="sm" w="sm" type="none"/>
          </a:ln>
        </p:spPr>
      </p:cxnSp>
      <p:sp>
        <p:nvSpPr>
          <p:cNvPr id="85" name="Google Shape;85;p12"/>
          <p:cNvSpPr txBox="1"/>
          <p:nvPr>
            <p:ph idx="1" type="body"/>
          </p:nvPr>
        </p:nvSpPr>
        <p:spPr>
          <a:xfrm>
            <a:off x="5507667" y="1244411"/>
            <a:ext cx="5966381" cy="451365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04800" lvl="3" marL="1828800" algn="l">
              <a:lnSpc>
                <a:spcPct val="100000"/>
              </a:lnSpc>
              <a:spcBef>
                <a:spcPts val="500"/>
              </a:spcBef>
              <a:spcAft>
                <a:spcPts val="0"/>
              </a:spcAft>
              <a:buSzPts val="1200"/>
              <a:buChar char="▸"/>
              <a:defRPr sz="1200"/>
            </a:lvl4pPr>
            <a:lvl5pPr indent="-298450" lvl="4" marL="2286000" algn="l">
              <a:lnSpc>
                <a:spcPct val="10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86" name="Google Shape;86;p12"/>
          <p:cNvPicPr preferRelativeResize="0"/>
          <p:nvPr/>
        </p:nvPicPr>
        <p:blipFill rotWithShape="1">
          <a:blip r:embed="rId2">
            <a:alphaModFix/>
          </a:blip>
          <a:srcRect b="256" l="65775" r="-10046" t="-256"/>
          <a:stretch/>
        </p:blipFill>
        <p:spPr>
          <a:xfrm>
            <a:off x="0" y="5312664"/>
            <a:ext cx="731520" cy="1573040"/>
          </a:xfrm>
          <a:prstGeom prst="rect">
            <a:avLst/>
          </a:prstGeom>
          <a:noFill/>
          <a:ln>
            <a:noFill/>
          </a:ln>
        </p:spPr>
      </p:pic>
      <p:sp>
        <p:nvSpPr>
          <p:cNvPr id="87" name="Google Shape;87;p12"/>
          <p:cNvSpPr txBox="1"/>
          <p:nvPr/>
        </p:nvSpPr>
        <p:spPr>
          <a:xfrm>
            <a:off x="10352221" y="309334"/>
            <a:ext cx="1329496" cy="365125"/>
          </a:xfrm>
          <a:prstGeom prst="rect">
            <a:avLst/>
          </a:prstGeom>
          <a:noFill/>
          <a:ln>
            <a:noFill/>
          </a:ln>
        </p:spPr>
        <p:txBody>
          <a:bodyPr anchorCtr="0" anchor="ctr" bIns="45700" lIns="91425" spcFirstLastPara="1" rIns="91425" wrap="square" tIns="45700">
            <a:noAutofit/>
          </a:bodyPr>
          <a:lstStyle/>
          <a:p>
            <a:pPr indent="0" lvl="1" marL="457200" marR="0" rtl="0" algn="r">
              <a:spcBef>
                <a:spcPts val="0"/>
              </a:spcBef>
              <a:spcAft>
                <a:spcPts val="0"/>
              </a:spcAft>
              <a:buNone/>
            </a:pPr>
            <a:fld id="{00000000-1234-1234-1234-123412341234}" type="slidenum">
              <a:rPr b="1" i="0" lang="en-US" sz="1000" u="none" cap="none" strike="noStrike">
                <a:solidFill>
                  <a:schemeClr val="accent1"/>
                </a:solidFill>
                <a:latin typeface="Arial Narrow"/>
                <a:ea typeface="Arial Narrow"/>
                <a:cs typeface="Arial Narrow"/>
                <a:sym typeface="Arial Narrow"/>
              </a:rPr>
              <a:t>‹#›</a:t>
            </a:fld>
            <a:endParaRPr b="1" i="0" sz="1000" u="none" cap="none" strike="noStrike">
              <a:solidFill>
                <a:schemeClr val="accent1"/>
              </a:solidFill>
              <a:latin typeface="Arial Narrow"/>
              <a:ea typeface="Arial Narrow"/>
              <a:cs typeface="Arial Narrow"/>
              <a:sym typeface="Arial Narrow"/>
            </a:endParaRPr>
          </a:p>
        </p:txBody>
      </p:sp>
      <p:sp>
        <p:nvSpPr>
          <p:cNvPr id="88" name="Google Shape;88;p12"/>
          <p:cNvSpPr txBox="1"/>
          <p:nvPr>
            <p:ph type="ctrTitle"/>
          </p:nvPr>
        </p:nvSpPr>
        <p:spPr>
          <a:xfrm>
            <a:off x="474388" y="211382"/>
            <a:ext cx="10879412" cy="58383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Narrow"/>
              <a:buNone/>
              <a:defRPr b="1" i="0" sz="2800" cap="none">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Closing Slide">
  <p:cSld name="2_Blank Closing Slide">
    <p:spTree>
      <p:nvGrpSpPr>
        <p:cNvPr id="90" name="Shape 90"/>
        <p:cNvGrpSpPr/>
        <p:nvPr/>
      </p:nvGrpSpPr>
      <p:grpSpPr>
        <a:xfrm>
          <a:off x="0" y="0"/>
          <a:ext cx="0" cy="0"/>
          <a:chOff x="0" y="0"/>
          <a:chExt cx="0" cy="0"/>
        </a:xfrm>
      </p:grpSpPr>
      <p:sp>
        <p:nvSpPr>
          <p:cNvPr id="91" name="Google Shape;91;p13"/>
          <p:cNvSpPr/>
          <p:nvPr/>
        </p:nvSpPr>
        <p:spPr>
          <a:xfrm rot="-5400000">
            <a:off x="10322563" y="4988560"/>
            <a:ext cx="1869437" cy="1869437"/>
          </a:xfrm>
          <a:prstGeom prst="rtTriangl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2" name="Google Shape;92;p13"/>
          <p:cNvPicPr preferRelativeResize="0"/>
          <p:nvPr/>
        </p:nvPicPr>
        <p:blipFill rotWithShape="1">
          <a:blip r:embed="rId2">
            <a:alphaModFix/>
          </a:blip>
          <a:srcRect b="17785" l="33686" r="-1203" t="-1025"/>
          <a:stretch/>
        </p:blipFill>
        <p:spPr>
          <a:xfrm>
            <a:off x="0" y="742057"/>
            <a:ext cx="9235440" cy="6126480"/>
          </a:xfrm>
          <a:prstGeom prst="rect">
            <a:avLst/>
          </a:prstGeom>
          <a:noFill/>
          <a:ln>
            <a:noFill/>
          </a:ln>
        </p:spPr>
      </p:pic>
      <p:pic>
        <p:nvPicPr>
          <p:cNvPr id="93" name="Google Shape;93;p13"/>
          <p:cNvPicPr preferRelativeResize="0"/>
          <p:nvPr/>
        </p:nvPicPr>
        <p:blipFill rotWithShape="1">
          <a:blip r:embed="rId3">
            <a:alphaModFix/>
          </a:blip>
          <a:srcRect b="0" l="0" r="24888" t="0"/>
          <a:stretch/>
        </p:blipFill>
        <p:spPr>
          <a:xfrm>
            <a:off x="8927138" y="1835997"/>
            <a:ext cx="3264862" cy="4138004"/>
          </a:xfrm>
          <a:prstGeom prst="rect">
            <a:avLst/>
          </a:prstGeom>
          <a:noFill/>
          <a:ln>
            <a:noFill/>
          </a:ln>
        </p:spPr>
      </p:pic>
      <p:pic>
        <p:nvPicPr>
          <p:cNvPr id="94" name="Google Shape;94;p13"/>
          <p:cNvPicPr preferRelativeResize="0"/>
          <p:nvPr/>
        </p:nvPicPr>
        <p:blipFill rotWithShape="1">
          <a:blip r:embed="rId4">
            <a:alphaModFix/>
          </a:blip>
          <a:srcRect b="0" l="0" r="0" t="20250"/>
          <a:stretch/>
        </p:blipFill>
        <p:spPr>
          <a:xfrm>
            <a:off x="4237065" y="-10537"/>
            <a:ext cx="2932733" cy="2226562"/>
          </a:xfrm>
          <a:prstGeom prst="rect">
            <a:avLst/>
          </a:prstGeom>
          <a:noFill/>
          <a:ln>
            <a:noFill/>
          </a:ln>
        </p:spPr>
      </p:pic>
      <p:sp>
        <p:nvSpPr>
          <p:cNvPr id="95" name="Google Shape;95;p13"/>
          <p:cNvSpPr txBox="1"/>
          <p:nvPr>
            <p:ph idx="1" type="body"/>
          </p:nvPr>
        </p:nvSpPr>
        <p:spPr>
          <a:xfrm>
            <a:off x="777832" y="2980890"/>
            <a:ext cx="5491162" cy="146754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SzPts val="4400"/>
              <a:buNone/>
              <a:defRPr b="1" sz="4400">
                <a:latin typeface="Times New Roman"/>
                <a:ea typeface="Times New Roman"/>
                <a:cs typeface="Times New Roman"/>
                <a:sym typeface="Times New Roman"/>
              </a:defRPr>
            </a:lvl1pPr>
            <a:lvl2pPr indent="-342900" lvl="1" marL="914400" algn="l">
              <a:lnSpc>
                <a:spcPct val="100000"/>
              </a:lnSpc>
              <a:spcBef>
                <a:spcPts val="500"/>
              </a:spcBef>
              <a:spcAft>
                <a:spcPts val="0"/>
              </a:spcAft>
              <a:buSzPts val="1800"/>
              <a:buChar char="▸"/>
              <a:defRPr/>
            </a:lvl2pPr>
            <a:lvl3pPr indent="-342900" lvl="2" marL="1371600" algn="l">
              <a:lnSpc>
                <a:spcPct val="100000"/>
              </a:lnSpc>
              <a:spcBef>
                <a:spcPts val="500"/>
              </a:spcBef>
              <a:spcAft>
                <a:spcPts val="0"/>
              </a:spcAft>
              <a:buSzPts val="1800"/>
              <a:buChar char="▸"/>
              <a:defRPr/>
            </a:lvl3pPr>
            <a:lvl4pPr indent="-342900" lvl="3" marL="1828800" algn="l">
              <a:lnSpc>
                <a:spcPct val="100000"/>
              </a:lnSpc>
              <a:spcBef>
                <a:spcPts val="500"/>
              </a:spcBef>
              <a:spcAft>
                <a:spcPts val="0"/>
              </a:spcAft>
              <a:buSzPts val="1800"/>
              <a:buChar char="▸"/>
              <a:defRPr/>
            </a:lvl4pPr>
            <a:lvl5pPr indent="-342900" lvl="4" marL="2286000" algn="l">
              <a:lnSpc>
                <a:spcPct val="10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96" name="Shape 96"/>
        <p:cNvGrpSpPr/>
        <p:nvPr/>
      </p:nvGrpSpPr>
      <p:grpSpPr>
        <a:xfrm>
          <a:off x="0" y="0"/>
          <a:ext cx="0" cy="0"/>
          <a:chOff x="0" y="0"/>
          <a:chExt cx="0" cy="0"/>
        </a:xfrm>
      </p:grpSpPr>
      <p:sp>
        <p:nvSpPr>
          <p:cNvPr id="97" name="Google Shape;97;p14"/>
          <p:cNvSpPr/>
          <p:nvPr/>
        </p:nvSpPr>
        <p:spPr>
          <a:xfrm>
            <a:off x="8566484" y="-1"/>
            <a:ext cx="3625516" cy="685165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14"/>
          <p:cNvSpPr/>
          <p:nvPr/>
        </p:nvSpPr>
        <p:spPr>
          <a:xfrm>
            <a:off x="0" y="0"/>
            <a:ext cx="9986211" cy="689019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9" name="Google Shape;99;p14"/>
          <p:cNvPicPr preferRelativeResize="0"/>
          <p:nvPr/>
        </p:nvPicPr>
        <p:blipFill rotWithShape="1">
          <a:blip r:embed="rId2">
            <a:alphaModFix/>
          </a:blip>
          <a:srcRect b="4994" l="460" r="20891" t="5243"/>
          <a:stretch/>
        </p:blipFill>
        <p:spPr>
          <a:xfrm>
            <a:off x="5791201" y="0"/>
            <a:ext cx="6400800" cy="6890193"/>
          </a:xfrm>
          <a:prstGeom prst="rect">
            <a:avLst/>
          </a:prstGeom>
          <a:noFill/>
          <a:ln>
            <a:noFill/>
          </a:ln>
        </p:spPr>
      </p:pic>
      <p:sp>
        <p:nvSpPr>
          <p:cNvPr id="100" name="Google Shape;100;p14"/>
          <p:cNvSpPr/>
          <p:nvPr/>
        </p:nvSpPr>
        <p:spPr>
          <a:xfrm rot="-8100000">
            <a:off x="-2105769" y="1338963"/>
            <a:ext cx="4180073" cy="4180073"/>
          </a:xfrm>
          <a:prstGeom prst="rtTriangl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01" name="Google Shape;101;p14"/>
          <p:cNvPicPr preferRelativeResize="0"/>
          <p:nvPr/>
        </p:nvPicPr>
        <p:blipFill rotWithShape="1">
          <a:blip r:embed="rId3">
            <a:alphaModFix/>
          </a:blip>
          <a:srcRect b="-100" l="0" r="0" t="50299"/>
          <a:stretch/>
        </p:blipFill>
        <p:spPr>
          <a:xfrm>
            <a:off x="5911517" y="0"/>
            <a:ext cx="5223099" cy="2476442"/>
          </a:xfrm>
          <a:prstGeom prst="rect">
            <a:avLst/>
          </a:prstGeom>
          <a:noFill/>
          <a:ln>
            <a:noFill/>
          </a:ln>
        </p:spPr>
      </p:pic>
      <p:pic>
        <p:nvPicPr>
          <p:cNvPr id="102" name="Google Shape;102;p14"/>
          <p:cNvPicPr preferRelativeResize="0"/>
          <p:nvPr/>
        </p:nvPicPr>
        <p:blipFill rotWithShape="1">
          <a:blip r:embed="rId4">
            <a:alphaModFix/>
          </a:blip>
          <a:srcRect b="0" l="0" r="0" t="0"/>
          <a:stretch/>
        </p:blipFill>
        <p:spPr>
          <a:xfrm>
            <a:off x="2730708" y="2670745"/>
            <a:ext cx="6120986" cy="1516510"/>
          </a:xfrm>
          <a:prstGeom prst="rect">
            <a:avLst/>
          </a:prstGeom>
          <a:noFill/>
          <a:ln>
            <a:noFill/>
          </a:ln>
        </p:spPr>
      </p:pic>
      <p:pic>
        <p:nvPicPr>
          <p:cNvPr id="103" name="Google Shape;103;p14"/>
          <p:cNvPicPr preferRelativeResize="0"/>
          <p:nvPr/>
        </p:nvPicPr>
        <p:blipFill rotWithShape="1">
          <a:blip r:embed="rId5">
            <a:alphaModFix/>
          </a:blip>
          <a:srcRect b="0" l="0" r="0" t="0"/>
          <a:stretch/>
        </p:blipFill>
        <p:spPr>
          <a:xfrm>
            <a:off x="10990762" y="6370567"/>
            <a:ext cx="976590" cy="30105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or Palette">
  <p:cSld name="Color Palette">
    <p:spTree>
      <p:nvGrpSpPr>
        <p:cNvPr id="104" name="Shape 104"/>
        <p:cNvGrpSpPr/>
        <p:nvPr/>
      </p:nvGrpSpPr>
      <p:grpSpPr>
        <a:xfrm>
          <a:off x="0" y="0"/>
          <a:ext cx="0" cy="0"/>
          <a:chOff x="0" y="0"/>
          <a:chExt cx="0" cy="0"/>
        </a:xfrm>
      </p:grpSpPr>
      <p:cxnSp>
        <p:nvCxnSpPr>
          <p:cNvPr id="105" name="Google Shape;105;p15"/>
          <p:cNvCxnSpPr/>
          <p:nvPr/>
        </p:nvCxnSpPr>
        <p:spPr>
          <a:xfrm>
            <a:off x="474388" y="795213"/>
            <a:ext cx="11206556" cy="0"/>
          </a:xfrm>
          <a:prstGeom prst="straightConnector1">
            <a:avLst/>
          </a:prstGeom>
          <a:noFill/>
          <a:ln cap="flat" cmpd="sng" w="9525">
            <a:solidFill>
              <a:schemeClr val="dk1"/>
            </a:solidFill>
            <a:prstDash val="solid"/>
            <a:miter lim="800000"/>
            <a:headEnd len="sm" w="sm" type="none"/>
            <a:tailEnd len="sm" w="sm" type="none"/>
          </a:ln>
        </p:spPr>
      </p:cxnSp>
      <p:pic>
        <p:nvPicPr>
          <p:cNvPr id="106" name="Google Shape;106;p15"/>
          <p:cNvPicPr preferRelativeResize="0"/>
          <p:nvPr/>
        </p:nvPicPr>
        <p:blipFill rotWithShape="1">
          <a:blip r:embed="rId2">
            <a:alphaModFix/>
          </a:blip>
          <a:srcRect b="0" l="0" r="0" t="0"/>
          <a:stretch/>
        </p:blipFill>
        <p:spPr>
          <a:xfrm>
            <a:off x="10990762" y="6370567"/>
            <a:ext cx="976590" cy="301054"/>
          </a:xfrm>
          <a:prstGeom prst="rect">
            <a:avLst/>
          </a:prstGeom>
          <a:noFill/>
          <a:ln>
            <a:noFill/>
          </a:ln>
        </p:spPr>
      </p:pic>
      <p:sp>
        <p:nvSpPr>
          <p:cNvPr id="107" name="Google Shape;107;p15"/>
          <p:cNvSpPr txBox="1"/>
          <p:nvPr/>
        </p:nvSpPr>
        <p:spPr>
          <a:xfrm>
            <a:off x="10352221" y="309334"/>
            <a:ext cx="1329496" cy="365125"/>
          </a:xfrm>
          <a:prstGeom prst="rect">
            <a:avLst/>
          </a:prstGeom>
          <a:noFill/>
          <a:ln>
            <a:noFill/>
          </a:ln>
        </p:spPr>
        <p:txBody>
          <a:bodyPr anchorCtr="0" anchor="ctr" bIns="45700" lIns="91425" spcFirstLastPara="1" rIns="91425" wrap="square" tIns="45700">
            <a:noAutofit/>
          </a:bodyPr>
          <a:lstStyle/>
          <a:p>
            <a:pPr indent="0" lvl="1" marL="457200" marR="0" rtl="0" algn="r">
              <a:spcBef>
                <a:spcPts val="0"/>
              </a:spcBef>
              <a:spcAft>
                <a:spcPts val="0"/>
              </a:spcAft>
              <a:buNone/>
            </a:pPr>
            <a:fld id="{00000000-1234-1234-1234-123412341234}" type="slidenum">
              <a:rPr b="1" i="0" lang="en-US" sz="1000" u="none" cap="none" strike="noStrike">
                <a:solidFill>
                  <a:schemeClr val="accent1"/>
                </a:solidFill>
                <a:latin typeface="Arial Narrow"/>
                <a:ea typeface="Arial Narrow"/>
                <a:cs typeface="Arial Narrow"/>
                <a:sym typeface="Arial Narrow"/>
              </a:rPr>
              <a:t>‹#›</a:t>
            </a:fld>
            <a:endParaRPr b="1" i="0" sz="1000" u="none" cap="none" strike="noStrike">
              <a:solidFill>
                <a:schemeClr val="accent1"/>
              </a:solidFill>
              <a:latin typeface="Arial Narrow"/>
              <a:ea typeface="Arial Narrow"/>
              <a:cs typeface="Arial Narrow"/>
              <a:sym typeface="Arial Narrow"/>
            </a:endParaRPr>
          </a:p>
        </p:txBody>
      </p:sp>
      <p:sp>
        <p:nvSpPr>
          <p:cNvPr id="108" name="Google Shape;108;p15"/>
          <p:cNvSpPr txBox="1"/>
          <p:nvPr/>
        </p:nvSpPr>
        <p:spPr>
          <a:xfrm>
            <a:off x="474387" y="277884"/>
            <a:ext cx="308115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cap="none">
                <a:solidFill>
                  <a:schemeClr val="dk1"/>
                </a:solidFill>
                <a:latin typeface="Arial Narrow"/>
                <a:ea typeface="Arial Narrow"/>
                <a:cs typeface="Arial Narrow"/>
                <a:sym typeface="Arial Narrow"/>
              </a:rPr>
              <a:t>COLOR PALETTE</a:t>
            </a:r>
            <a:endParaRPr/>
          </a:p>
        </p:txBody>
      </p:sp>
      <p:sp>
        <p:nvSpPr>
          <p:cNvPr id="109" name="Google Shape;109;p15"/>
          <p:cNvSpPr txBox="1"/>
          <p:nvPr/>
        </p:nvSpPr>
        <p:spPr>
          <a:xfrm>
            <a:off x="2287248" y="1542466"/>
            <a:ext cx="12682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Hunter Green</a:t>
            </a:r>
            <a:endParaRPr/>
          </a:p>
        </p:txBody>
      </p:sp>
      <p:sp>
        <p:nvSpPr>
          <p:cNvPr id="110" name="Google Shape;110;p15"/>
          <p:cNvSpPr txBox="1"/>
          <p:nvPr/>
        </p:nvSpPr>
        <p:spPr>
          <a:xfrm>
            <a:off x="3618838" y="1542465"/>
            <a:ext cx="72167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Cream</a:t>
            </a:r>
            <a:endParaRPr/>
          </a:p>
        </p:txBody>
      </p:sp>
      <p:sp>
        <p:nvSpPr>
          <p:cNvPr id="111" name="Google Shape;111;p15"/>
          <p:cNvSpPr txBox="1"/>
          <p:nvPr/>
        </p:nvSpPr>
        <p:spPr>
          <a:xfrm>
            <a:off x="1244551" y="1801007"/>
            <a:ext cx="954428"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600">
                <a:solidFill>
                  <a:schemeClr val="dk1"/>
                </a:solidFill>
                <a:latin typeface="Arial Narrow"/>
                <a:ea typeface="Arial Narrow"/>
                <a:cs typeface="Arial Narrow"/>
                <a:sym typeface="Arial Narrow"/>
              </a:rPr>
              <a:t>PRIMARY</a:t>
            </a:r>
            <a:endParaRPr/>
          </a:p>
        </p:txBody>
      </p:sp>
      <p:sp>
        <p:nvSpPr>
          <p:cNvPr id="112" name="Google Shape;112;p15"/>
          <p:cNvSpPr txBox="1"/>
          <p:nvPr/>
        </p:nvSpPr>
        <p:spPr>
          <a:xfrm>
            <a:off x="943186" y="3056070"/>
            <a:ext cx="1255793"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600">
                <a:solidFill>
                  <a:schemeClr val="dk1"/>
                </a:solidFill>
                <a:latin typeface="Arial Narrow"/>
                <a:ea typeface="Arial Narrow"/>
                <a:cs typeface="Arial Narrow"/>
                <a:sym typeface="Arial Narrow"/>
              </a:rPr>
              <a:t>SECONDARY</a:t>
            </a:r>
            <a:endParaRPr/>
          </a:p>
        </p:txBody>
      </p:sp>
      <p:sp>
        <p:nvSpPr>
          <p:cNvPr id="113" name="Google Shape;113;p15"/>
          <p:cNvSpPr txBox="1"/>
          <p:nvPr/>
        </p:nvSpPr>
        <p:spPr>
          <a:xfrm>
            <a:off x="1462879" y="4332084"/>
            <a:ext cx="736100"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600">
                <a:solidFill>
                  <a:schemeClr val="dk1"/>
                </a:solidFill>
                <a:latin typeface="Arial Narrow"/>
                <a:ea typeface="Arial Narrow"/>
                <a:cs typeface="Arial Narrow"/>
                <a:sym typeface="Arial Narrow"/>
              </a:rPr>
              <a:t>TINTS*</a:t>
            </a:r>
            <a:endParaRPr/>
          </a:p>
        </p:txBody>
      </p:sp>
      <p:sp>
        <p:nvSpPr>
          <p:cNvPr id="114" name="Google Shape;114;p15"/>
          <p:cNvSpPr txBox="1"/>
          <p:nvPr/>
        </p:nvSpPr>
        <p:spPr>
          <a:xfrm>
            <a:off x="1246474" y="5614482"/>
            <a:ext cx="952505"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1600">
                <a:solidFill>
                  <a:schemeClr val="dk1"/>
                </a:solidFill>
                <a:latin typeface="Arial Narrow"/>
                <a:ea typeface="Arial Narrow"/>
                <a:cs typeface="Arial Narrow"/>
                <a:sym typeface="Arial Narrow"/>
              </a:rPr>
              <a:t>SHADES*</a:t>
            </a:r>
            <a:endParaRPr/>
          </a:p>
        </p:txBody>
      </p:sp>
      <p:sp>
        <p:nvSpPr>
          <p:cNvPr id="115" name="Google Shape;115;p15"/>
          <p:cNvSpPr txBox="1"/>
          <p:nvPr/>
        </p:nvSpPr>
        <p:spPr>
          <a:xfrm>
            <a:off x="2289397" y="2493713"/>
            <a:ext cx="78098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Orange</a:t>
            </a:r>
            <a:endParaRPr/>
          </a:p>
        </p:txBody>
      </p:sp>
      <p:sp>
        <p:nvSpPr>
          <p:cNvPr id="116" name="Google Shape;116;p15"/>
          <p:cNvSpPr txBox="1"/>
          <p:nvPr/>
        </p:nvSpPr>
        <p:spPr>
          <a:xfrm>
            <a:off x="3618838" y="2493713"/>
            <a:ext cx="5229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Mint</a:t>
            </a:r>
            <a:endParaRPr/>
          </a:p>
        </p:txBody>
      </p:sp>
      <p:sp>
        <p:nvSpPr>
          <p:cNvPr id="117" name="Google Shape;117;p15"/>
          <p:cNvSpPr txBox="1"/>
          <p:nvPr/>
        </p:nvSpPr>
        <p:spPr>
          <a:xfrm>
            <a:off x="2289397" y="3103971"/>
            <a:ext cx="56297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Gold</a:t>
            </a:r>
            <a:endParaRPr/>
          </a:p>
        </p:txBody>
      </p:sp>
      <p:sp>
        <p:nvSpPr>
          <p:cNvPr id="118" name="Google Shape;118;p15"/>
          <p:cNvSpPr txBox="1"/>
          <p:nvPr/>
        </p:nvSpPr>
        <p:spPr>
          <a:xfrm>
            <a:off x="3618838" y="3103971"/>
            <a:ext cx="114967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Dark Cream</a:t>
            </a:r>
            <a:endParaRPr/>
          </a:p>
        </p:txBody>
      </p:sp>
      <p:sp>
        <p:nvSpPr>
          <p:cNvPr id="119" name="Google Shape;119;p15"/>
          <p:cNvSpPr txBox="1"/>
          <p:nvPr/>
        </p:nvSpPr>
        <p:spPr>
          <a:xfrm>
            <a:off x="4908204" y="2485621"/>
            <a:ext cx="69717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Yellow</a:t>
            </a:r>
            <a:endParaRPr/>
          </a:p>
        </p:txBody>
      </p:sp>
      <p:sp>
        <p:nvSpPr>
          <p:cNvPr id="120" name="Google Shape;120;p15"/>
          <p:cNvSpPr txBox="1"/>
          <p:nvPr/>
        </p:nvSpPr>
        <p:spPr>
          <a:xfrm>
            <a:off x="2282448" y="6409886"/>
            <a:ext cx="721502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a:solidFill>
                  <a:schemeClr val="accent3"/>
                </a:solidFill>
                <a:latin typeface="Arial"/>
                <a:ea typeface="Arial"/>
                <a:cs typeface="Arial"/>
                <a:sym typeface="Arial"/>
              </a:rPr>
              <a:t>*Tints and shades should only be used for data visualization</a:t>
            </a:r>
            <a:endParaRPr/>
          </a:p>
        </p:txBody>
      </p:sp>
      <p:sp>
        <p:nvSpPr>
          <p:cNvPr id="121" name="Google Shape;121;p15"/>
          <p:cNvSpPr txBox="1"/>
          <p:nvPr/>
        </p:nvSpPr>
        <p:spPr>
          <a:xfrm>
            <a:off x="474387" y="989402"/>
            <a:ext cx="112065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Use the eyedrop function with this palette to pull colors for Shape Fill, Font, etc.</a:t>
            </a:r>
            <a:endParaRPr/>
          </a:p>
        </p:txBody>
      </p:sp>
      <p:sp>
        <p:nvSpPr>
          <p:cNvPr id="122" name="Google Shape;122;p15"/>
          <p:cNvSpPr txBox="1"/>
          <p:nvPr/>
        </p:nvSpPr>
        <p:spPr>
          <a:xfrm>
            <a:off x="8812100" y="333554"/>
            <a:ext cx="26669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a:solidFill>
                  <a:srgbClr val="D9117E"/>
                </a:solidFill>
                <a:latin typeface="Arial Narrow"/>
                <a:ea typeface="Arial Narrow"/>
                <a:cs typeface="Arial Narrow"/>
                <a:sym typeface="Arial Narrow"/>
              </a:rPr>
              <a:t>Delete this page before presenting</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lying The New Brand Instructions_1">
  <p:cSld name="Applying The New Brand Instructions_1">
    <p:spTree>
      <p:nvGrpSpPr>
        <p:cNvPr id="123" name="Shape 123"/>
        <p:cNvGrpSpPr/>
        <p:nvPr/>
      </p:nvGrpSpPr>
      <p:grpSpPr>
        <a:xfrm>
          <a:off x="0" y="0"/>
          <a:ext cx="0" cy="0"/>
          <a:chOff x="0" y="0"/>
          <a:chExt cx="0" cy="0"/>
        </a:xfrm>
      </p:grpSpPr>
      <p:cxnSp>
        <p:nvCxnSpPr>
          <p:cNvPr id="124" name="Google Shape;124;p16"/>
          <p:cNvCxnSpPr/>
          <p:nvPr/>
        </p:nvCxnSpPr>
        <p:spPr>
          <a:xfrm>
            <a:off x="474388" y="795213"/>
            <a:ext cx="11206556" cy="0"/>
          </a:xfrm>
          <a:prstGeom prst="straightConnector1">
            <a:avLst/>
          </a:prstGeom>
          <a:noFill/>
          <a:ln cap="flat" cmpd="sng" w="9525">
            <a:solidFill>
              <a:schemeClr val="dk1"/>
            </a:solidFill>
            <a:prstDash val="solid"/>
            <a:miter lim="800000"/>
            <a:headEnd len="sm" w="sm" type="none"/>
            <a:tailEnd len="sm" w="sm" type="none"/>
          </a:ln>
        </p:spPr>
      </p:cxnSp>
      <p:pic>
        <p:nvPicPr>
          <p:cNvPr id="125" name="Google Shape;125;p16"/>
          <p:cNvPicPr preferRelativeResize="0"/>
          <p:nvPr/>
        </p:nvPicPr>
        <p:blipFill rotWithShape="1">
          <a:blip r:embed="rId2">
            <a:alphaModFix/>
          </a:blip>
          <a:srcRect b="0" l="0" r="0" t="0"/>
          <a:stretch/>
        </p:blipFill>
        <p:spPr>
          <a:xfrm>
            <a:off x="10990762" y="6370567"/>
            <a:ext cx="976590" cy="301054"/>
          </a:xfrm>
          <a:prstGeom prst="rect">
            <a:avLst/>
          </a:prstGeom>
          <a:noFill/>
          <a:ln>
            <a:noFill/>
          </a:ln>
        </p:spPr>
      </p:pic>
      <p:sp>
        <p:nvSpPr>
          <p:cNvPr id="126" name="Google Shape;126;p16"/>
          <p:cNvSpPr txBox="1"/>
          <p:nvPr/>
        </p:nvSpPr>
        <p:spPr>
          <a:xfrm>
            <a:off x="10352221" y="309334"/>
            <a:ext cx="1329496" cy="365125"/>
          </a:xfrm>
          <a:prstGeom prst="rect">
            <a:avLst/>
          </a:prstGeom>
          <a:noFill/>
          <a:ln>
            <a:noFill/>
          </a:ln>
        </p:spPr>
        <p:txBody>
          <a:bodyPr anchorCtr="0" anchor="ctr" bIns="45700" lIns="91425" spcFirstLastPara="1" rIns="91425" wrap="square" tIns="45700">
            <a:noAutofit/>
          </a:bodyPr>
          <a:lstStyle/>
          <a:p>
            <a:pPr indent="0" lvl="1" marL="457200" marR="0" rtl="0" algn="r">
              <a:spcBef>
                <a:spcPts val="0"/>
              </a:spcBef>
              <a:spcAft>
                <a:spcPts val="0"/>
              </a:spcAft>
              <a:buNone/>
            </a:pPr>
            <a:fld id="{00000000-1234-1234-1234-123412341234}" type="slidenum">
              <a:rPr b="1" i="0" lang="en-US" sz="1000" u="none" cap="none" strike="noStrike">
                <a:solidFill>
                  <a:schemeClr val="accent1"/>
                </a:solidFill>
                <a:latin typeface="Arial Narrow"/>
                <a:ea typeface="Arial Narrow"/>
                <a:cs typeface="Arial Narrow"/>
                <a:sym typeface="Arial Narrow"/>
              </a:rPr>
              <a:t>‹#›</a:t>
            </a:fld>
            <a:endParaRPr b="1" i="0" sz="1000" u="none" cap="none" strike="noStrike">
              <a:solidFill>
                <a:schemeClr val="accent1"/>
              </a:solidFill>
              <a:latin typeface="Arial Narrow"/>
              <a:ea typeface="Arial Narrow"/>
              <a:cs typeface="Arial Narrow"/>
              <a:sym typeface="Arial Narrow"/>
            </a:endParaRPr>
          </a:p>
        </p:txBody>
      </p:sp>
      <p:sp>
        <p:nvSpPr>
          <p:cNvPr id="127" name="Google Shape;127;p16"/>
          <p:cNvSpPr txBox="1"/>
          <p:nvPr/>
        </p:nvSpPr>
        <p:spPr>
          <a:xfrm>
            <a:off x="327189" y="3023101"/>
            <a:ext cx="6288100" cy="384607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accent3"/>
              </a:buClr>
              <a:buSzPts val="1400"/>
              <a:buFont typeface="NTR"/>
              <a:buNone/>
            </a:pPr>
            <a:r>
              <a:rPr lang="en-US" sz="1400" u="sng">
                <a:solidFill>
                  <a:schemeClr val="dk1"/>
                </a:solidFill>
                <a:latin typeface="Arial"/>
                <a:ea typeface="Arial"/>
                <a:cs typeface="Arial"/>
                <a:sym typeface="Arial"/>
              </a:rPr>
              <a:t>Apply New Branded Templates and Adjust Slides Manually</a:t>
            </a:r>
            <a:endParaRPr/>
          </a:p>
          <a:p>
            <a:pPr indent="-457200" lvl="0" marL="457200" marR="0" rtl="0" algn="l">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For each slide, click the “Layout” dropdown to the right of “New Slide” in the Home tab and select an appropriate new branded layout (Agenda, Section Header, 1_Title + Content, etc.)</a:t>
            </a:r>
            <a:endParaRPr/>
          </a:p>
          <a:p>
            <a:pPr indent="-457200" lvl="0" marL="457200" marR="0" rtl="0" algn="l">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Select the page number in the bottom right and delete it. (The page number is on the top right of the new branded templates.)</a:t>
            </a:r>
            <a:endParaRPr/>
          </a:p>
          <a:p>
            <a:pPr indent="-457200" lvl="0" marL="457200" marR="0" rtl="0" algn="l">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Other possible manual adjustments</a:t>
            </a:r>
            <a:endParaRPr/>
          </a:p>
          <a:p>
            <a:pPr indent="-342900" lvl="1" marL="800100" marR="0" rtl="0" algn="l">
              <a:lnSpc>
                <a:spcPct val="90000"/>
              </a:lnSpc>
              <a:spcBef>
                <a:spcPts val="500"/>
              </a:spcBef>
              <a:spcAft>
                <a:spcPts val="0"/>
              </a:spcAft>
              <a:buClr>
                <a:schemeClr val="accent4"/>
              </a:buClr>
              <a:buSzPts val="1400"/>
              <a:buFont typeface="Times New Roman"/>
              <a:buAutoNum type="arabicPeriod"/>
            </a:pPr>
            <a:r>
              <a:rPr b="0" i="0" lang="en-US" sz="1400" u="none" cap="none" strike="noStrike">
                <a:solidFill>
                  <a:schemeClr val="dk1"/>
                </a:solidFill>
                <a:latin typeface="Arial"/>
                <a:ea typeface="Arial"/>
                <a:cs typeface="Arial"/>
                <a:sym typeface="Arial"/>
              </a:rPr>
              <a:t>Apply new color branding to graphics or text that may not have converted over correctly</a:t>
            </a:r>
            <a:endParaRPr/>
          </a:p>
          <a:p>
            <a:pPr indent="-342900" lvl="1" marL="800100" marR="0" rtl="0" algn="l">
              <a:lnSpc>
                <a:spcPct val="90000"/>
              </a:lnSpc>
              <a:spcBef>
                <a:spcPts val="500"/>
              </a:spcBef>
              <a:spcAft>
                <a:spcPts val="0"/>
              </a:spcAft>
              <a:buClr>
                <a:schemeClr val="accent4"/>
              </a:buClr>
              <a:buSzPts val="1400"/>
              <a:buFont typeface="Times New Roman"/>
              <a:buAutoNum type="arabicPeriod"/>
            </a:pPr>
            <a:r>
              <a:rPr b="0" i="0" lang="en-US" sz="1400" u="none" cap="none" strike="noStrike">
                <a:solidFill>
                  <a:schemeClr val="dk1"/>
                </a:solidFill>
                <a:latin typeface="Arial"/>
                <a:ea typeface="Arial"/>
                <a:cs typeface="Arial"/>
                <a:sym typeface="Arial"/>
              </a:rPr>
              <a:t>Copy-paste content from free-form text boxes into template text boxes</a:t>
            </a:r>
            <a:endParaRPr/>
          </a:p>
          <a:p>
            <a:pPr indent="-342900" lvl="1" marL="800100" marR="0" rtl="0" algn="l">
              <a:lnSpc>
                <a:spcPct val="90000"/>
              </a:lnSpc>
              <a:spcBef>
                <a:spcPts val="500"/>
              </a:spcBef>
              <a:spcAft>
                <a:spcPts val="0"/>
              </a:spcAft>
              <a:buClr>
                <a:schemeClr val="accent4"/>
              </a:buClr>
              <a:buSzPts val="1400"/>
              <a:buFont typeface="Times New Roman"/>
              <a:buAutoNum type="arabicPeriod"/>
            </a:pPr>
            <a:r>
              <a:rPr b="0" i="0" lang="en-US" sz="1400" u="none" cap="none" strike="noStrike">
                <a:solidFill>
                  <a:schemeClr val="dk1"/>
                </a:solidFill>
                <a:latin typeface="Arial"/>
                <a:ea typeface="Arial"/>
                <a:cs typeface="Arial"/>
                <a:sym typeface="Arial"/>
              </a:rPr>
              <a:t>Adjust sub-title positioning/color</a:t>
            </a:r>
            <a:endParaRPr/>
          </a:p>
          <a:p>
            <a:pPr indent="-342900" lvl="1" marL="800100" marR="0" rtl="0" algn="l">
              <a:lnSpc>
                <a:spcPct val="90000"/>
              </a:lnSpc>
              <a:spcBef>
                <a:spcPts val="500"/>
              </a:spcBef>
              <a:spcAft>
                <a:spcPts val="0"/>
              </a:spcAft>
              <a:buClr>
                <a:schemeClr val="accent4"/>
              </a:buClr>
              <a:buSzPts val="1400"/>
              <a:buFont typeface="Times New Roman"/>
              <a:buAutoNum type="arabicPeriod"/>
            </a:pPr>
            <a:r>
              <a:rPr b="0" i="0" lang="en-US" sz="1400" u="none" cap="none" strike="noStrike">
                <a:solidFill>
                  <a:schemeClr val="dk1"/>
                </a:solidFill>
                <a:latin typeface="Arial"/>
                <a:ea typeface="Arial"/>
                <a:cs typeface="Arial"/>
                <a:sym typeface="Arial"/>
              </a:rPr>
              <a:t>Adjust font types (</a:t>
            </a:r>
            <a:r>
              <a:rPr b="1" i="0" lang="en-US" sz="1400" u="none" cap="none" strike="noStrike">
                <a:solidFill>
                  <a:schemeClr val="dk1"/>
                </a:solidFill>
                <a:latin typeface="Times New Roman"/>
                <a:ea typeface="Times New Roman"/>
                <a:cs typeface="Times New Roman"/>
                <a:sym typeface="Times New Roman"/>
              </a:rPr>
              <a:t>Times New Roman Bold</a:t>
            </a:r>
            <a:r>
              <a:rPr b="0" i="0" lang="en-US" sz="1400" u="none" cap="none" strike="noStrike">
                <a:solidFill>
                  <a:schemeClr val="dk1"/>
                </a:solidFill>
                <a:latin typeface="Arial"/>
                <a:ea typeface="Arial"/>
                <a:cs typeface="Arial"/>
                <a:sym typeface="Arial"/>
              </a:rPr>
              <a:t>, </a:t>
            </a:r>
            <a:r>
              <a:rPr b="1" i="0" lang="en-US" sz="1400" u="none" cap="none" strike="noStrike">
                <a:solidFill>
                  <a:schemeClr val="dk1"/>
                </a:solidFill>
                <a:latin typeface="Arial Narrow"/>
                <a:ea typeface="Arial Narrow"/>
                <a:cs typeface="Arial Narrow"/>
                <a:sym typeface="Arial Narrow"/>
              </a:rPr>
              <a:t>ARIAL NARROW BOLD IN ALL CAPS</a:t>
            </a:r>
            <a:r>
              <a:rPr b="0" i="0" lang="en-US" sz="1400" u="none" cap="none" strike="noStrike">
                <a:solidFill>
                  <a:schemeClr val="dk1"/>
                </a:solidFill>
                <a:latin typeface="Arial"/>
                <a:ea typeface="Arial"/>
                <a:cs typeface="Arial"/>
                <a:sym typeface="Arial"/>
              </a:rPr>
              <a:t>, Arial font family)</a:t>
            </a:r>
            <a:endParaRPr/>
          </a:p>
        </p:txBody>
      </p:sp>
      <p:pic>
        <p:nvPicPr>
          <p:cNvPr id="128" name="Google Shape;128;p16"/>
          <p:cNvPicPr preferRelativeResize="0"/>
          <p:nvPr/>
        </p:nvPicPr>
        <p:blipFill rotWithShape="1">
          <a:blip r:embed="rId3">
            <a:alphaModFix/>
          </a:blip>
          <a:srcRect b="0" l="0" r="0" t="0"/>
          <a:stretch/>
        </p:blipFill>
        <p:spPr>
          <a:xfrm>
            <a:off x="6732146" y="3000816"/>
            <a:ext cx="4284823" cy="3375339"/>
          </a:xfrm>
          <a:prstGeom prst="rect">
            <a:avLst/>
          </a:prstGeom>
          <a:noFill/>
          <a:ln>
            <a:noFill/>
          </a:ln>
        </p:spPr>
      </p:pic>
      <p:pic>
        <p:nvPicPr>
          <p:cNvPr id="129" name="Google Shape;129;p16"/>
          <p:cNvPicPr preferRelativeResize="0"/>
          <p:nvPr/>
        </p:nvPicPr>
        <p:blipFill rotWithShape="1">
          <a:blip r:embed="rId4">
            <a:alphaModFix/>
          </a:blip>
          <a:srcRect b="88117" l="79367" r="17555" t="6736"/>
          <a:stretch/>
        </p:blipFill>
        <p:spPr>
          <a:xfrm>
            <a:off x="7003951" y="1530091"/>
            <a:ext cx="968188" cy="455425"/>
          </a:xfrm>
          <a:prstGeom prst="rect">
            <a:avLst/>
          </a:prstGeom>
          <a:noFill/>
          <a:ln>
            <a:noFill/>
          </a:ln>
        </p:spPr>
      </p:pic>
      <p:cxnSp>
        <p:nvCxnSpPr>
          <p:cNvPr id="130" name="Google Shape;130;p16"/>
          <p:cNvCxnSpPr/>
          <p:nvPr/>
        </p:nvCxnSpPr>
        <p:spPr>
          <a:xfrm rot="10800000">
            <a:off x="7972139" y="1904558"/>
            <a:ext cx="347951" cy="0"/>
          </a:xfrm>
          <a:prstGeom prst="straightConnector1">
            <a:avLst/>
          </a:prstGeom>
          <a:noFill/>
          <a:ln cap="flat" cmpd="sng" w="57150">
            <a:solidFill>
              <a:schemeClr val="accent3"/>
            </a:solidFill>
            <a:prstDash val="solid"/>
            <a:miter lim="800000"/>
            <a:headEnd len="sm" w="sm" type="none"/>
            <a:tailEnd len="med" w="med" type="triangle"/>
          </a:ln>
        </p:spPr>
      </p:cxnSp>
      <p:sp>
        <p:nvSpPr>
          <p:cNvPr id="131" name="Google Shape;131;p16"/>
          <p:cNvSpPr txBox="1"/>
          <p:nvPr/>
        </p:nvSpPr>
        <p:spPr>
          <a:xfrm>
            <a:off x="8812100" y="333554"/>
            <a:ext cx="26669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a:solidFill>
                  <a:srgbClr val="D9117E"/>
                </a:solidFill>
                <a:latin typeface="Arial Narrow"/>
                <a:ea typeface="Arial Narrow"/>
                <a:cs typeface="Arial Narrow"/>
                <a:sym typeface="Arial Narrow"/>
              </a:rPr>
              <a:t>Delete this page before presenting</a:t>
            </a:r>
            <a:endParaRPr/>
          </a:p>
        </p:txBody>
      </p:sp>
      <p:sp>
        <p:nvSpPr>
          <p:cNvPr id="132" name="Google Shape;132;p16"/>
          <p:cNvSpPr txBox="1"/>
          <p:nvPr/>
        </p:nvSpPr>
        <p:spPr>
          <a:xfrm>
            <a:off x="355792" y="1051559"/>
            <a:ext cx="10634970" cy="1574790"/>
          </a:xfrm>
          <a:prstGeom prst="rect">
            <a:avLst/>
          </a:prstGeom>
          <a:noFill/>
          <a:ln>
            <a:noFill/>
          </a:ln>
        </p:spPr>
        <p:txBody>
          <a:bodyPr anchorCtr="0" anchor="t" bIns="45700" lIns="91425" spcFirstLastPara="1" rIns="91425" wrap="square" tIns="45700">
            <a:spAutoFit/>
          </a:bodyPr>
          <a:lstStyle/>
          <a:p>
            <a:pPr indent="-457200" lvl="0" marL="457200" marR="0" rtl="0" algn="l">
              <a:lnSpc>
                <a:spcPct val="90000"/>
              </a:lnSpc>
              <a:spcBef>
                <a:spcPts val="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Download and save the new DTCC-branded PowerPoint template from the </a:t>
            </a:r>
            <a:r>
              <a:rPr lang="en-US" sz="1400" u="sng">
                <a:solidFill>
                  <a:schemeClr val="hlink"/>
                </a:solidFill>
                <a:latin typeface="Arial"/>
                <a:ea typeface="Arial"/>
                <a:cs typeface="Arial"/>
                <a:sym typeface="Arial"/>
                <a:hlinkClick r:id="rId5"/>
              </a:rPr>
              <a:t>Brand Resource Center</a:t>
            </a:r>
            <a:endParaRPr sz="1400">
              <a:solidFill>
                <a:schemeClr val="dk1"/>
              </a:solidFill>
              <a:latin typeface="Arial"/>
              <a:ea typeface="Arial"/>
              <a:cs typeface="Arial"/>
              <a:sym typeface="Arial"/>
            </a:endParaRPr>
          </a:p>
          <a:p>
            <a:pPr indent="-457200" lvl="0" marL="457200" marR="0" rtl="0" algn="l">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Open the existing legacy-branded PowerPoint deck</a:t>
            </a:r>
            <a:endParaRPr/>
          </a:p>
          <a:p>
            <a:pPr indent="-457200" lvl="0" marL="457200" marR="0" rtl="0" algn="l">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Select the Design ribbon.  In the Themes group, select the “More” drop down.</a:t>
            </a:r>
            <a:endParaRPr/>
          </a:p>
          <a:p>
            <a:pPr indent="-457200" lvl="0" marL="457200" marR="0" rtl="0" algn="l">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Click “Browse for Themes…”</a:t>
            </a:r>
            <a:endParaRPr/>
          </a:p>
          <a:p>
            <a:pPr indent="-457200" lvl="0" marL="457200" marR="0" rtl="0" algn="l">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Browse to the new DTCC-branded PowerPoint template that you downloaded from the branding site and click Apply.</a:t>
            </a:r>
            <a:endParaRPr/>
          </a:p>
        </p:txBody>
      </p:sp>
      <p:sp>
        <p:nvSpPr>
          <p:cNvPr id="133" name="Google Shape;133;p16"/>
          <p:cNvSpPr txBox="1"/>
          <p:nvPr/>
        </p:nvSpPr>
        <p:spPr>
          <a:xfrm>
            <a:off x="474388" y="275998"/>
            <a:ext cx="734688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a:solidFill>
                  <a:schemeClr val="dk1"/>
                </a:solidFill>
                <a:latin typeface="Arial Narrow"/>
                <a:ea typeface="Arial Narrow"/>
                <a:cs typeface="Arial Narrow"/>
                <a:sym typeface="Arial Narrow"/>
              </a:rPr>
              <a:t>APPLYING THE NEW BRAND TO EXISTING SLIDES</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lying The New Brand Instructions_2">
  <p:cSld name="Applying The New Brand Instructions_2">
    <p:spTree>
      <p:nvGrpSpPr>
        <p:cNvPr id="134" name="Shape 134"/>
        <p:cNvGrpSpPr/>
        <p:nvPr/>
      </p:nvGrpSpPr>
      <p:grpSpPr>
        <a:xfrm>
          <a:off x="0" y="0"/>
          <a:ext cx="0" cy="0"/>
          <a:chOff x="0" y="0"/>
          <a:chExt cx="0" cy="0"/>
        </a:xfrm>
      </p:grpSpPr>
      <p:cxnSp>
        <p:nvCxnSpPr>
          <p:cNvPr id="135" name="Google Shape;135;p17"/>
          <p:cNvCxnSpPr/>
          <p:nvPr/>
        </p:nvCxnSpPr>
        <p:spPr>
          <a:xfrm>
            <a:off x="474388" y="795213"/>
            <a:ext cx="11206556" cy="0"/>
          </a:xfrm>
          <a:prstGeom prst="straightConnector1">
            <a:avLst/>
          </a:prstGeom>
          <a:noFill/>
          <a:ln cap="flat" cmpd="sng" w="9525">
            <a:solidFill>
              <a:schemeClr val="dk1"/>
            </a:solidFill>
            <a:prstDash val="solid"/>
            <a:miter lim="800000"/>
            <a:headEnd len="sm" w="sm" type="none"/>
            <a:tailEnd len="sm" w="sm" type="none"/>
          </a:ln>
        </p:spPr>
      </p:cxnSp>
      <p:pic>
        <p:nvPicPr>
          <p:cNvPr id="136" name="Google Shape;136;p17"/>
          <p:cNvPicPr preferRelativeResize="0"/>
          <p:nvPr/>
        </p:nvPicPr>
        <p:blipFill rotWithShape="1">
          <a:blip r:embed="rId2">
            <a:alphaModFix/>
          </a:blip>
          <a:srcRect b="0" l="0" r="0" t="0"/>
          <a:stretch/>
        </p:blipFill>
        <p:spPr>
          <a:xfrm>
            <a:off x="10990762" y="6370567"/>
            <a:ext cx="976590" cy="301054"/>
          </a:xfrm>
          <a:prstGeom prst="rect">
            <a:avLst/>
          </a:prstGeom>
          <a:noFill/>
          <a:ln>
            <a:noFill/>
          </a:ln>
        </p:spPr>
      </p:pic>
      <p:sp>
        <p:nvSpPr>
          <p:cNvPr id="137" name="Google Shape;137;p17"/>
          <p:cNvSpPr txBox="1"/>
          <p:nvPr/>
        </p:nvSpPr>
        <p:spPr>
          <a:xfrm>
            <a:off x="10352221" y="309334"/>
            <a:ext cx="1329496" cy="365125"/>
          </a:xfrm>
          <a:prstGeom prst="rect">
            <a:avLst/>
          </a:prstGeom>
          <a:noFill/>
          <a:ln>
            <a:noFill/>
          </a:ln>
        </p:spPr>
        <p:txBody>
          <a:bodyPr anchorCtr="0" anchor="ctr" bIns="45700" lIns="91425" spcFirstLastPara="1" rIns="91425" wrap="square" tIns="45700">
            <a:noAutofit/>
          </a:bodyPr>
          <a:lstStyle/>
          <a:p>
            <a:pPr indent="0" lvl="1" marL="457200" marR="0" rtl="0" algn="r">
              <a:spcBef>
                <a:spcPts val="0"/>
              </a:spcBef>
              <a:spcAft>
                <a:spcPts val="0"/>
              </a:spcAft>
              <a:buNone/>
            </a:pPr>
            <a:fld id="{00000000-1234-1234-1234-123412341234}" type="slidenum">
              <a:rPr b="1" i="0" lang="en-US" sz="1000" u="none" cap="none" strike="noStrike">
                <a:solidFill>
                  <a:schemeClr val="accent1"/>
                </a:solidFill>
                <a:latin typeface="Arial Narrow"/>
                <a:ea typeface="Arial Narrow"/>
                <a:cs typeface="Arial Narrow"/>
                <a:sym typeface="Arial Narrow"/>
              </a:rPr>
              <a:t>‹#›</a:t>
            </a:fld>
            <a:endParaRPr b="1" i="0" sz="1000" u="none" cap="none" strike="noStrike">
              <a:solidFill>
                <a:schemeClr val="accent1"/>
              </a:solidFill>
              <a:latin typeface="Arial Narrow"/>
              <a:ea typeface="Arial Narrow"/>
              <a:cs typeface="Arial Narrow"/>
              <a:sym typeface="Arial Narrow"/>
            </a:endParaRPr>
          </a:p>
        </p:txBody>
      </p:sp>
      <p:sp>
        <p:nvSpPr>
          <p:cNvPr id="138" name="Google Shape;138;p17"/>
          <p:cNvSpPr txBox="1"/>
          <p:nvPr/>
        </p:nvSpPr>
        <p:spPr>
          <a:xfrm>
            <a:off x="8812100" y="333554"/>
            <a:ext cx="26669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a:solidFill>
                  <a:srgbClr val="D9117E"/>
                </a:solidFill>
                <a:latin typeface="Arial Narrow"/>
                <a:ea typeface="Arial Narrow"/>
                <a:cs typeface="Arial Narrow"/>
                <a:sym typeface="Arial Narrow"/>
              </a:rPr>
              <a:t>Delete this page before presenting</a:t>
            </a:r>
            <a:endParaRPr/>
          </a:p>
        </p:txBody>
      </p:sp>
      <p:sp>
        <p:nvSpPr>
          <p:cNvPr id="139" name="Google Shape;139;p17"/>
          <p:cNvSpPr txBox="1"/>
          <p:nvPr/>
        </p:nvSpPr>
        <p:spPr>
          <a:xfrm>
            <a:off x="355793" y="1051559"/>
            <a:ext cx="7207764" cy="28674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Conversion varies and legacy template elements persist.  </a:t>
            </a:r>
            <a:r>
              <a:rPr lang="en-US" sz="1400">
                <a:solidFill>
                  <a:schemeClr val="dk1"/>
                </a:solidFill>
                <a:latin typeface="Arial"/>
                <a:ea typeface="Arial"/>
                <a:cs typeface="Arial"/>
                <a:sym typeface="Arial"/>
              </a:rPr>
              <a:t>Unfortunately, some residual elements of the legacy reporting need to be removed manually.  This includes the blue curved graphic on bottom, the duplicate page number in bottom right of content pages, and other residuals.</a:t>
            </a:r>
            <a:endParaRPr/>
          </a:p>
          <a:p>
            <a:pPr indent="0" lvl="0" marL="0" marR="0" rtl="0" algn="l">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1400"/>
              <a:buFont typeface="Arial"/>
              <a:buNone/>
            </a:pPr>
            <a:r>
              <a:rPr lang="en-US" sz="1400" u="sng">
                <a:solidFill>
                  <a:schemeClr val="dk1"/>
                </a:solidFill>
                <a:latin typeface="Arial"/>
                <a:ea typeface="Arial"/>
                <a:cs typeface="Arial"/>
                <a:sym typeface="Arial"/>
              </a:rPr>
              <a:t>Removal of Blue Curved Graphic</a:t>
            </a:r>
            <a:endParaRPr/>
          </a:p>
          <a:p>
            <a:pPr indent="-457200" lvl="0" marL="457200" marR="0" rtl="0" algn="l">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Click on the View ribbon.  Click on Slide Master in the Master Views group.</a:t>
            </a:r>
            <a:endParaRPr/>
          </a:p>
          <a:p>
            <a:pPr indent="-457200" lvl="0" marL="457200" marR="0" rtl="0" algn="l">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Select the outdated master slide from which the new branding inherits.</a:t>
            </a:r>
            <a:endParaRPr/>
          </a:p>
          <a:p>
            <a:pPr indent="-457200" lvl="0" marL="457200" marR="0" rtl="0" algn="l">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Select the blue curved bottom bar and delete it.  This will remove the bar from all indented slides</a:t>
            </a:r>
            <a:endParaRPr/>
          </a:p>
          <a:p>
            <a:pPr indent="-457200" lvl="0" marL="457200" marR="0" rtl="0" algn="l">
              <a:lnSpc>
                <a:spcPct val="90000"/>
              </a:lnSpc>
              <a:spcBef>
                <a:spcPts val="1000"/>
              </a:spcBef>
              <a:spcAft>
                <a:spcPts val="0"/>
              </a:spcAft>
              <a:buClr>
                <a:schemeClr val="accent3"/>
              </a:buClr>
              <a:buSzPts val="1400"/>
              <a:buFont typeface="Times New Roman"/>
              <a:buAutoNum type="arabicPeriod"/>
            </a:pPr>
            <a:r>
              <a:rPr lang="en-US" sz="1400">
                <a:solidFill>
                  <a:schemeClr val="dk1"/>
                </a:solidFill>
                <a:latin typeface="Arial"/>
                <a:ea typeface="Arial"/>
                <a:cs typeface="Arial"/>
                <a:sym typeface="Arial"/>
              </a:rPr>
              <a:t>Click Close Master View in the Slide Master ribbon.</a:t>
            </a:r>
            <a:endParaRPr/>
          </a:p>
        </p:txBody>
      </p:sp>
      <p:grpSp>
        <p:nvGrpSpPr>
          <p:cNvPr id="140" name="Google Shape;140;p17"/>
          <p:cNvGrpSpPr/>
          <p:nvPr/>
        </p:nvGrpSpPr>
        <p:grpSpPr>
          <a:xfrm>
            <a:off x="8131873" y="1881407"/>
            <a:ext cx="2038008" cy="4489160"/>
            <a:chOff x="10087763" y="1570015"/>
            <a:chExt cx="3113424" cy="6858000"/>
          </a:xfrm>
        </p:grpSpPr>
        <p:pic>
          <p:nvPicPr>
            <p:cNvPr id="141" name="Google Shape;141;p17"/>
            <p:cNvPicPr preferRelativeResize="0"/>
            <p:nvPr/>
          </p:nvPicPr>
          <p:blipFill rotWithShape="1">
            <a:blip r:embed="rId3">
              <a:alphaModFix/>
            </a:blip>
            <a:srcRect b="0" l="0" r="0" t="0"/>
            <a:stretch/>
          </p:blipFill>
          <p:spPr>
            <a:xfrm>
              <a:off x="10347461" y="1570015"/>
              <a:ext cx="2853726" cy="6858000"/>
            </a:xfrm>
            <a:prstGeom prst="rect">
              <a:avLst/>
            </a:prstGeom>
            <a:noFill/>
            <a:ln>
              <a:noFill/>
            </a:ln>
          </p:spPr>
        </p:pic>
        <p:sp>
          <p:nvSpPr>
            <p:cNvPr id="142" name="Google Shape;142;p17"/>
            <p:cNvSpPr/>
            <p:nvPr/>
          </p:nvSpPr>
          <p:spPr>
            <a:xfrm>
              <a:off x="10087763" y="1585102"/>
              <a:ext cx="3087218" cy="2110597"/>
            </a:xfrm>
            <a:prstGeom prst="rect">
              <a:avLst/>
            </a:prstGeom>
            <a:noFill/>
            <a:ln cap="flat" cmpd="sng" w="38100">
              <a:solidFill>
                <a:srgbClr val="FF75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3" name="Google Shape;143;p17"/>
          <p:cNvSpPr txBox="1"/>
          <p:nvPr/>
        </p:nvSpPr>
        <p:spPr>
          <a:xfrm>
            <a:off x="10592896" y="4123758"/>
            <a:ext cx="1374456"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7540"/>
                </a:solidFill>
                <a:latin typeface="Arial"/>
                <a:ea typeface="Arial"/>
                <a:cs typeface="Arial"/>
                <a:sym typeface="Arial"/>
              </a:rPr>
              <a:t>Branded child templates inheriting curved graphic from master slide.</a:t>
            </a:r>
            <a:endParaRPr/>
          </a:p>
        </p:txBody>
      </p:sp>
      <p:sp>
        <p:nvSpPr>
          <p:cNvPr id="144" name="Google Shape;144;p17"/>
          <p:cNvSpPr/>
          <p:nvPr/>
        </p:nvSpPr>
        <p:spPr>
          <a:xfrm>
            <a:off x="10234359" y="3304641"/>
            <a:ext cx="358537" cy="3023231"/>
          </a:xfrm>
          <a:prstGeom prst="rightBrace">
            <a:avLst>
              <a:gd fmla="val 8333" name="adj1"/>
              <a:gd fmla="val 50000" name="adj2"/>
            </a:avLst>
          </a:prstGeom>
          <a:noFill/>
          <a:ln cap="flat" cmpd="sng" w="9525">
            <a:solidFill>
              <a:srgbClr val="FF75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17"/>
          <p:cNvSpPr txBox="1"/>
          <p:nvPr/>
        </p:nvSpPr>
        <p:spPr>
          <a:xfrm>
            <a:off x="7324424" y="3211087"/>
            <a:ext cx="1088048" cy="7386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7540"/>
                </a:solidFill>
                <a:latin typeface="Arial"/>
                <a:ea typeface="Arial"/>
                <a:cs typeface="Arial"/>
                <a:sym typeface="Arial"/>
              </a:rPr>
              <a:t>Blue curved graphic</a:t>
            </a:r>
            <a:endParaRPr/>
          </a:p>
        </p:txBody>
      </p:sp>
      <p:sp>
        <p:nvSpPr>
          <p:cNvPr id="146" name="Google Shape;146;p17"/>
          <p:cNvSpPr/>
          <p:nvPr/>
        </p:nvSpPr>
        <p:spPr>
          <a:xfrm>
            <a:off x="10214143" y="1823187"/>
            <a:ext cx="358537" cy="1377631"/>
          </a:xfrm>
          <a:prstGeom prst="rightBrace">
            <a:avLst>
              <a:gd fmla="val 8333" name="adj1"/>
              <a:gd fmla="val 50000" name="adj2"/>
            </a:avLst>
          </a:prstGeom>
          <a:noFill/>
          <a:ln cap="flat" cmpd="sng" w="9525">
            <a:solidFill>
              <a:srgbClr val="FF75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17"/>
          <p:cNvSpPr txBox="1"/>
          <p:nvPr/>
        </p:nvSpPr>
        <p:spPr>
          <a:xfrm>
            <a:off x="10518194" y="1881407"/>
            <a:ext cx="1088048" cy="13849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u="sng">
                <a:solidFill>
                  <a:srgbClr val="FF7540"/>
                </a:solidFill>
                <a:latin typeface="Arial"/>
                <a:ea typeface="Arial"/>
                <a:cs typeface="Arial"/>
                <a:sym typeface="Arial"/>
              </a:rPr>
              <a:t>Master Slide </a:t>
            </a:r>
            <a:r>
              <a:rPr lang="en-US" sz="1400">
                <a:solidFill>
                  <a:srgbClr val="FF7540"/>
                </a:solidFill>
                <a:latin typeface="Arial"/>
                <a:ea typeface="Arial"/>
                <a:cs typeface="Arial"/>
                <a:sym typeface="Arial"/>
              </a:rPr>
              <a:t>with new branding child templates</a:t>
            </a:r>
            <a:endParaRPr/>
          </a:p>
        </p:txBody>
      </p:sp>
      <p:cxnSp>
        <p:nvCxnSpPr>
          <p:cNvPr id="148" name="Google Shape;148;p17"/>
          <p:cNvCxnSpPr/>
          <p:nvPr/>
        </p:nvCxnSpPr>
        <p:spPr>
          <a:xfrm flipH="1" rot="10800000">
            <a:off x="8140577" y="3146170"/>
            <a:ext cx="888330" cy="286703"/>
          </a:xfrm>
          <a:prstGeom prst="straightConnector1">
            <a:avLst/>
          </a:prstGeom>
          <a:noFill/>
          <a:ln cap="flat" cmpd="sng" w="38100">
            <a:solidFill>
              <a:srgbClr val="FF7540"/>
            </a:solidFill>
            <a:prstDash val="solid"/>
            <a:miter lim="800000"/>
            <a:headEnd len="sm" w="sm" type="none"/>
            <a:tailEnd len="med" w="med" type="triangle"/>
          </a:ln>
        </p:spPr>
      </p:cxnSp>
      <p:sp>
        <p:nvSpPr>
          <p:cNvPr id="149" name="Google Shape;149;p17"/>
          <p:cNvSpPr txBox="1"/>
          <p:nvPr/>
        </p:nvSpPr>
        <p:spPr>
          <a:xfrm>
            <a:off x="474388" y="275998"/>
            <a:ext cx="734688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a:solidFill>
                  <a:schemeClr val="dk1"/>
                </a:solidFill>
                <a:latin typeface="Arial Narrow"/>
                <a:ea typeface="Arial Narrow"/>
                <a:cs typeface="Arial Narrow"/>
                <a:sym typeface="Arial Narrow"/>
              </a:rPr>
              <a:t>APPLYING THE NEW BRAND TO EXISTING SLIDES</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roved Fonts">
  <p:cSld name="Approved Fonts">
    <p:spTree>
      <p:nvGrpSpPr>
        <p:cNvPr id="150" name="Shape 150"/>
        <p:cNvGrpSpPr/>
        <p:nvPr/>
      </p:nvGrpSpPr>
      <p:grpSpPr>
        <a:xfrm>
          <a:off x="0" y="0"/>
          <a:ext cx="0" cy="0"/>
          <a:chOff x="0" y="0"/>
          <a:chExt cx="0" cy="0"/>
        </a:xfrm>
      </p:grpSpPr>
      <p:cxnSp>
        <p:nvCxnSpPr>
          <p:cNvPr id="151" name="Google Shape;151;p18"/>
          <p:cNvCxnSpPr/>
          <p:nvPr/>
        </p:nvCxnSpPr>
        <p:spPr>
          <a:xfrm>
            <a:off x="474388" y="795213"/>
            <a:ext cx="11206556" cy="0"/>
          </a:xfrm>
          <a:prstGeom prst="straightConnector1">
            <a:avLst/>
          </a:prstGeom>
          <a:noFill/>
          <a:ln cap="flat" cmpd="sng" w="9525">
            <a:solidFill>
              <a:schemeClr val="dk1"/>
            </a:solidFill>
            <a:prstDash val="solid"/>
            <a:miter lim="800000"/>
            <a:headEnd len="sm" w="sm" type="none"/>
            <a:tailEnd len="sm" w="sm" type="none"/>
          </a:ln>
        </p:spPr>
      </p:cxnSp>
      <p:pic>
        <p:nvPicPr>
          <p:cNvPr id="152" name="Google Shape;152;p18"/>
          <p:cNvPicPr preferRelativeResize="0"/>
          <p:nvPr/>
        </p:nvPicPr>
        <p:blipFill rotWithShape="1">
          <a:blip r:embed="rId2">
            <a:alphaModFix/>
          </a:blip>
          <a:srcRect b="0" l="0" r="0" t="0"/>
          <a:stretch/>
        </p:blipFill>
        <p:spPr>
          <a:xfrm>
            <a:off x="10990762" y="6370567"/>
            <a:ext cx="976590" cy="301054"/>
          </a:xfrm>
          <a:prstGeom prst="rect">
            <a:avLst/>
          </a:prstGeom>
          <a:noFill/>
          <a:ln>
            <a:noFill/>
          </a:ln>
        </p:spPr>
      </p:pic>
      <p:sp>
        <p:nvSpPr>
          <p:cNvPr id="153" name="Google Shape;153;p18"/>
          <p:cNvSpPr txBox="1"/>
          <p:nvPr/>
        </p:nvSpPr>
        <p:spPr>
          <a:xfrm>
            <a:off x="10352221" y="309334"/>
            <a:ext cx="1329496" cy="365125"/>
          </a:xfrm>
          <a:prstGeom prst="rect">
            <a:avLst/>
          </a:prstGeom>
          <a:noFill/>
          <a:ln>
            <a:noFill/>
          </a:ln>
        </p:spPr>
        <p:txBody>
          <a:bodyPr anchorCtr="0" anchor="ctr" bIns="45700" lIns="91425" spcFirstLastPara="1" rIns="91425" wrap="square" tIns="45700">
            <a:noAutofit/>
          </a:bodyPr>
          <a:lstStyle/>
          <a:p>
            <a:pPr indent="0" lvl="1" marL="457200" marR="0" rtl="0" algn="r">
              <a:spcBef>
                <a:spcPts val="0"/>
              </a:spcBef>
              <a:spcAft>
                <a:spcPts val="0"/>
              </a:spcAft>
              <a:buNone/>
            </a:pPr>
            <a:fld id="{00000000-1234-1234-1234-123412341234}" type="slidenum">
              <a:rPr b="1" i="0" lang="en-US" sz="1000" u="none" cap="none" strike="noStrike">
                <a:solidFill>
                  <a:schemeClr val="accent1"/>
                </a:solidFill>
                <a:latin typeface="Arial Narrow"/>
                <a:ea typeface="Arial Narrow"/>
                <a:cs typeface="Arial Narrow"/>
                <a:sym typeface="Arial Narrow"/>
              </a:rPr>
              <a:t>‹#›</a:t>
            </a:fld>
            <a:endParaRPr b="1" i="0" sz="1000" u="none" cap="none" strike="noStrike">
              <a:solidFill>
                <a:schemeClr val="accent1"/>
              </a:solidFill>
              <a:latin typeface="Arial Narrow"/>
              <a:ea typeface="Arial Narrow"/>
              <a:cs typeface="Arial Narrow"/>
              <a:sym typeface="Arial Narrow"/>
            </a:endParaRPr>
          </a:p>
        </p:txBody>
      </p:sp>
      <p:sp>
        <p:nvSpPr>
          <p:cNvPr id="154" name="Google Shape;154;p18"/>
          <p:cNvSpPr txBox="1"/>
          <p:nvPr/>
        </p:nvSpPr>
        <p:spPr>
          <a:xfrm>
            <a:off x="8812100" y="333554"/>
            <a:ext cx="26669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a:solidFill>
                  <a:srgbClr val="D9117E"/>
                </a:solidFill>
                <a:latin typeface="Arial Narrow"/>
                <a:ea typeface="Arial Narrow"/>
                <a:cs typeface="Arial Narrow"/>
                <a:sym typeface="Arial Narrow"/>
              </a:rPr>
              <a:t>Delete this page before presenting</a:t>
            </a:r>
            <a:endParaRPr/>
          </a:p>
        </p:txBody>
      </p:sp>
      <p:sp>
        <p:nvSpPr>
          <p:cNvPr id="155" name="Google Shape;155;p18"/>
          <p:cNvSpPr txBox="1"/>
          <p:nvPr/>
        </p:nvSpPr>
        <p:spPr>
          <a:xfrm>
            <a:off x="355790" y="1226586"/>
            <a:ext cx="8432417" cy="541714"/>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accent3"/>
              </a:buClr>
              <a:buSzPts val="3600"/>
              <a:buFont typeface="NTR"/>
              <a:buNone/>
            </a:pPr>
            <a:r>
              <a:rPr b="1" lang="en-US" sz="3600">
                <a:solidFill>
                  <a:schemeClr val="dk1"/>
                </a:solidFill>
                <a:latin typeface="Times New Roman"/>
                <a:ea typeface="Times New Roman"/>
                <a:cs typeface="Times New Roman"/>
                <a:sym typeface="Times New Roman"/>
              </a:rPr>
              <a:t>Headline Font: Times New Roman Bold </a:t>
            </a:r>
            <a:endParaRPr/>
          </a:p>
        </p:txBody>
      </p:sp>
      <p:sp>
        <p:nvSpPr>
          <p:cNvPr id="156" name="Google Shape;156;p18"/>
          <p:cNvSpPr txBox="1"/>
          <p:nvPr/>
        </p:nvSpPr>
        <p:spPr>
          <a:xfrm>
            <a:off x="355791" y="1996213"/>
            <a:ext cx="8788209" cy="70473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accent3"/>
              </a:buClr>
              <a:buSzPts val="2200"/>
              <a:buFont typeface="NTR"/>
              <a:buNone/>
            </a:pPr>
            <a:r>
              <a:rPr b="1" lang="en-US" sz="2200" cap="none">
                <a:solidFill>
                  <a:schemeClr val="dk1"/>
                </a:solidFill>
                <a:latin typeface="Arial Narrow"/>
                <a:ea typeface="Arial Narrow"/>
                <a:cs typeface="Arial Narrow"/>
                <a:sym typeface="Arial Narrow"/>
              </a:rPr>
              <a:t>SUBHEAD FONT &amp; SLIDE TITLE FONT: ARIAL NARROW BOLD (ALL CAPS)</a:t>
            </a:r>
            <a:endParaRPr/>
          </a:p>
        </p:txBody>
      </p:sp>
      <p:sp>
        <p:nvSpPr>
          <p:cNvPr id="157" name="Google Shape;157;p18"/>
          <p:cNvSpPr txBox="1"/>
          <p:nvPr/>
        </p:nvSpPr>
        <p:spPr>
          <a:xfrm>
            <a:off x="355791" y="2700943"/>
            <a:ext cx="8432417" cy="541714"/>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accent3"/>
              </a:buClr>
              <a:buSzPts val="2000"/>
              <a:buFont typeface="NTR"/>
              <a:buNone/>
            </a:pPr>
            <a:r>
              <a:rPr lang="en-US" sz="2000">
                <a:solidFill>
                  <a:schemeClr val="dk1"/>
                </a:solidFill>
                <a:latin typeface="Arial"/>
                <a:ea typeface="Arial"/>
                <a:cs typeface="Arial"/>
                <a:sym typeface="Arial"/>
              </a:rPr>
              <a:t>Body Copy Font: Arial Regular</a:t>
            </a:r>
            <a:endParaRPr/>
          </a:p>
        </p:txBody>
      </p:sp>
      <p:sp>
        <p:nvSpPr>
          <p:cNvPr id="158" name="Google Shape;158;p18"/>
          <p:cNvSpPr txBox="1"/>
          <p:nvPr/>
        </p:nvSpPr>
        <p:spPr>
          <a:xfrm>
            <a:off x="474388" y="275998"/>
            <a:ext cx="292259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a:solidFill>
                  <a:schemeClr val="dk1"/>
                </a:solidFill>
                <a:latin typeface="Arial Narrow"/>
                <a:ea typeface="Arial Narrow"/>
                <a:cs typeface="Arial Narrow"/>
                <a:sym typeface="Arial Narrow"/>
              </a:rPr>
              <a:t>APPROVED FONTS</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Guidelines">
  <p:cSld name="Icon Guidelines">
    <p:spTree>
      <p:nvGrpSpPr>
        <p:cNvPr id="159" name="Shape 159"/>
        <p:cNvGrpSpPr/>
        <p:nvPr/>
      </p:nvGrpSpPr>
      <p:grpSpPr>
        <a:xfrm>
          <a:off x="0" y="0"/>
          <a:ext cx="0" cy="0"/>
          <a:chOff x="0" y="0"/>
          <a:chExt cx="0" cy="0"/>
        </a:xfrm>
      </p:grpSpPr>
      <p:cxnSp>
        <p:nvCxnSpPr>
          <p:cNvPr id="160" name="Google Shape;160;p19"/>
          <p:cNvCxnSpPr/>
          <p:nvPr/>
        </p:nvCxnSpPr>
        <p:spPr>
          <a:xfrm>
            <a:off x="474388" y="795213"/>
            <a:ext cx="11206556" cy="0"/>
          </a:xfrm>
          <a:prstGeom prst="straightConnector1">
            <a:avLst/>
          </a:prstGeom>
          <a:noFill/>
          <a:ln cap="flat" cmpd="sng" w="9525">
            <a:solidFill>
              <a:schemeClr val="dk1"/>
            </a:solidFill>
            <a:prstDash val="solid"/>
            <a:miter lim="800000"/>
            <a:headEnd len="sm" w="sm" type="none"/>
            <a:tailEnd len="sm" w="sm" type="none"/>
          </a:ln>
        </p:spPr>
      </p:cxnSp>
      <p:pic>
        <p:nvPicPr>
          <p:cNvPr id="161" name="Google Shape;161;p19"/>
          <p:cNvPicPr preferRelativeResize="0"/>
          <p:nvPr/>
        </p:nvPicPr>
        <p:blipFill rotWithShape="1">
          <a:blip r:embed="rId2">
            <a:alphaModFix/>
          </a:blip>
          <a:srcRect b="0" l="0" r="0" t="0"/>
          <a:stretch/>
        </p:blipFill>
        <p:spPr>
          <a:xfrm>
            <a:off x="10990762" y="6370567"/>
            <a:ext cx="976590" cy="301054"/>
          </a:xfrm>
          <a:prstGeom prst="rect">
            <a:avLst/>
          </a:prstGeom>
          <a:noFill/>
          <a:ln>
            <a:noFill/>
          </a:ln>
        </p:spPr>
      </p:pic>
      <p:sp>
        <p:nvSpPr>
          <p:cNvPr id="162" name="Google Shape;162;p19"/>
          <p:cNvSpPr txBox="1"/>
          <p:nvPr/>
        </p:nvSpPr>
        <p:spPr>
          <a:xfrm>
            <a:off x="10352221" y="309334"/>
            <a:ext cx="1329496" cy="365125"/>
          </a:xfrm>
          <a:prstGeom prst="rect">
            <a:avLst/>
          </a:prstGeom>
          <a:noFill/>
          <a:ln>
            <a:noFill/>
          </a:ln>
        </p:spPr>
        <p:txBody>
          <a:bodyPr anchorCtr="0" anchor="ctr" bIns="45700" lIns="91425" spcFirstLastPara="1" rIns="91425" wrap="square" tIns="45700">
            <a:noAutofit/>
          </a:bodyPr>
          <a:lstStyle/>
          <a:p>
            <a:pPr indent="0" lvl="1" marL="457200" marR="0" rtl="0" algn="r">
              <a:spcBef>
                <a:spcPts val="0"/>
              </a:spcBef>
              <a:spcAft>
                <a:spcPts val="0"/>
              </a:spcAft>
              <a:buNone/>
            </a:pPr>
            <a:fld id="{00000000-1234-1234-1234-123412341234}" type="slidenum">
              <a:rPr b="1" i="0" lang="en-US" sz="1000" u="none" cap="none" strike="noStrike">
                <a:solidFill>
                  <a:schemeClr val="accent1"/>
                </a:solidFill>
                <a:latin typeface="Arial Narrow"/>
                <a:ea typeface="Arial Narrow"/>
                <a:cs typeface="Arial Narrow"/>
                <a:sym typeface="Arial Narrow"/>
              </a:rPr>
              <a:t>‹#›</a:t>
            </a:fld>
            <a:endParaRPr b="1" i="0" sz="1000" u="none" cap="none" strike="noStrike">
              <a:solidFill>
                <a:schemeClr val="accent1"/>
              </a:solidFill>
              <a:latin typeface="Arial Narrow"/>
              <a:ea typeface="Arial Narrow"/>
              <a:cs typeface="Arial Narrow"/>
              <a:sym typeface="Arial Narrow"/>
            </a:endParaRPr>
          </a:p>
        </p:txBody>
      </p:sp>
      <p:sp>
        <p:nvSpPr>
          <p:cNvPr id="163" name="Google Shape;163;p19"/>
          <p:cNvSpPr txBox="1"/>
          <p:nvPr/>
        </p:nvSpPr>
        <p:spPr>
          <a:xfrm>
            <a:off x="8812100" y="333554"/>
            <a:ext cx="26669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a:solidFill>
                  <a:srgbClr val="D9117E"/>
                </a:solidFill>
                <a:latin typeface="Arial Narrow"/>
                <a:ea typeface="Arial Narrow"/>
                <a:cs typeface="Arial Narrow"/>
                <a:sym typeface="Arial Narrow"/>
              </a:rPr>
              <a:t>Delete this page before presenting</a:t>
            </a:r>
            <a:endParaRPr/>
          </a:p>
        </p:txBody>
      </p:sp>
      <p:sp>
        <p:nvSpPr>
          <p:cNvPr id="164" name="Google Shape;164;p19"/>
          <p:cNvSpPr txBox="1"/>
          <p:nvPr/>
        </p:nvSpPr>
        <p:spPr>
          <a:xfrm>
            <a:off x="355792" y="1308164"/>
            <a:ext cx="11325152" cy="3129062"/>
          </a:xfrm>
          <a:prstGeom prst="rect">
            <a:avLst/>
          </a:prstGeom>
          <a:noFill/>
          <a:ln>
            <a:noFill/>
          </a:ln>
        </p:spPr>
        <p:txBody>
          <a:bodyPr anchorCtr="0" anchor="t" bIns="45700" lIns="91425" spcFirstLastPara="1" rIns="91425" wrap="square" tIns="45700">
            <a:spAutoFit/>
          </a:bodyPr>
          <a:lstStyle/>
          <a:p>
            <a:pPr indent="-342900" lvl="0" marL="342900" marR="0" rtl="0" algn="l">
              <a:lnSpc>
                <a:spcPct val="90000"/>
              </a:lnSpc>
              <a:spcBef>
                <a:spcPts val="0"/>
              </a:spcBef>
              <a:spcAft>
                <a:spcPts val="0"/>
              </a:spcAft>
              <a:buClr>
                <a:schemeClr val="accent3"/>
              </a:buClr>
              <a:buSzPts val="1600"/>
              <a:buFont typeface="NTR"/>
              <a:buChar char="▸"/>
            </a:pPr>
            <a:r>
              <a:rPr lang="en-US" sz="1600">
                <a:solidFill>
                  <a:schemeClr val="dk1"/>
                </a:solidFill>
                <a:latin typeface="Arial"/>
                <a:ea typeface="Arial"/>
                <a:cs typeface="Arial"/>
                <a:sym typeface="Arial"/>
              </a:rPr>
              <a:t>These icons have been provided to enable you to easily add on-brand visualizations to your PowerPoint presentations</a:t>
            </a:r>
            <a:endParaRPr/>
          </a:p>
          <a:p>
            <a:pPr indent="-241300" lvl="0" marL="342900" marR="0" rtl="0" algn="l">
              <a:lnSpc>
                <a:spcPct val="90000"/>
              </a:lnSpc>
              <a:spcBef>
                <a:spcPts val="750"/>
              </a:spcBef>
              <a:spcAft>
                <a:spcPts val="0"/>
              </a:spcAft>
              <a:buClr>
                <a:schemeClr val="accent3"/>
              </a:buClr>
              <a:buSzPts val="1600"/>
              <a:buFont typeface="NTR"/>
              <a:buNone/>
            </a:pPr>
            <a:r>
              <a:t/>
            </a:r>
            <a:endParaRPr sz="1600">
              <a:solidFill>
                <a:schemeClr val="dk1"/>
              </a:solidFill>
              <a:latin typeface="Arial"/>
              <a:ea typeface="Arial"/>
              <a:cs typeface="Arial"/>
              <a:sym typeface="Arial"/>
            </a:endParaRPr>
          </a:p>
          <a:p>
            <a:pPr indent="-342900" lvl="0" marL="342900" marR="0" rtl="0" algn="l">
              <a:lnSpc>
                <a:spcPct val="90000"/>
              </a:lnSpc>
              <a:spcBef>
                <a:spcPts val="750"/>
              </a:spcBef>
              <a:spcAft>
                <a:spcPts val="0"/>
              </a:spcAft>
              <a:buClr>
                <a:schemeClr val="accent3"/>
              </a:buClr>
              <a:buSzPts val="1600"/>
              <a:buFont typeface="NTR"/>
              <a:buChar char="▸"/>
            </a:pPr>
            <a:r>
              <a:rPr lang="en-US" sz="1600">
                <a:solidFill>
                  <a:schemeClr val="dk1"/>
                </a:solidFill>
                <a:latin typeface="Arial"/>
                <a:ea typeface="Arial"/>
                <a:cs typeface="Arial"/>
                <a:sym typeface="Arial"/>
              </a:rPr>
              <a:t>Simply copy (Ctrl +C) your desired icon from the following two slides and paste (Ctrl +V) into your presentation</a:t>
            </a:r>
            <a:endParaRPr/>
          </a:p>
          <a:p>
            <a:pPr indent="-241300" lvl="0" marL="342900" marR="0" rtl="0" algn="l">
              <a:lnSpc>
                <a:spcPct val="90000"/>
              </a:lnSpc>
              <a:spcBef>
                <a:spcPts val="750"/>
              </a:spcBef>
              <a:spcAft>
                <a:spcPts val="0"/>
              </a:spcAft>
              <a:buClr>
                <a:schemeClr val="accent3"/>
              </a:buClr>
              <a:buSzPts val="1600"/>
              <a:buFont typeface="NTR"/>
              <a:buNone/>
            </a:pPr>
            <a:r>
              <a:t/>
            </a:r>
            <a:endParaRPr sz="1600">
              <a:solidFill>
                <a:schemeClr val="dk1"/>
              </a:solidFill>
              <a:latin typeface="Arial"/>
              <a:ea typeface="Arial"/>
              <a:cs typeface="Arial"/>
              <a:sym typeface="Arial"/>
            </a:endParaRPr>
          </a:p>
          <a:p>
            <a:pPr indent="-342900" lvl="0" marL="342900" marR="0" rtl="0" algn="l">
              <a:lnSpc>
                <a:spcPct val="90000"/>
              </a:lnSpc>
              <a:spcBef>
                <a:spcPts val="750"/>
              </a:spcBef>
              <a:spcAft>
                <a:spcPts val="0"/>
              </a:spcAft>
              <a:buClr>
                <a:schemeClr val="accent3"/>
              </a:buClr>
              <a:buSzPts val="1600"/>
              <a:buFont typeface="NTR"/>
              <a:buChar char="▸"/>
            </a:pPr>
            <a:r>
              <a:rPr lang="en-US" sz="1600">
                <a:solidFill>
                  <a:schemeClr val="dk1"/>
                </a:solidFill>
                <a:latin typeface="Arial"/>
                <a:ea typeface="Arial"/>
                <a:cs typeface="Arial"/>
                <a:sym typeface="Arial"/>
              </a:rPr>
              <a:t>To resize the icon, right click and go to “size and position”, or drag a corner of the icon (not the sides) to avoid distorting the image</a:t>
            </a:r>
            <a:endParaRPr/>
          </a:p>
          <a:p>
            <a:pPr indent="-241300" lvl="0" marL="342900" marR="0" rtl="0" algn="l">
              <a:lnSpc>
                <a:spcPct val="90000"/>
              </a:lnSpc>
              <a:spcBef>
                <a:spcPts val="750"/>
              </a:spcBef>
              <a:spcAft>
                <a:spcPts val="0"/>
              </a:spcAft>
              <a:buClr>
                <a:schemeClr val="accent3"/>
              </a:buClr>
              <a:buSzPts val="1600"/>
              <a:buFont typeface="NTR"/>
              <a:buNone/>
            </a:pPr>
            <a:r>
              <a:t/>
            </a:r>
            <a:endParaRPr sz="1600">
              <a:solidFill>
                <a:schemeClr val="dk1"/>
              </a:solidFill>
              <a:latin typeface="Arial"/>
              <a:ea typeface="Arial"/>
              <a:cs typeface="Arial"/>
              <a:sym typeface="Arial"/>
            </a:endParaRPr>
          </a:p>
          <a:p>
            <a:pPr indent="-342900" lvl="0" marL="342900" marR="0" rtl="0" algn="l">
              <a:lnSpc>
                <a:spcPct val="90000"/>
              </a:lnSpc>
              <a:spcBef>
                <a:spcPts val="750"/>
              </a:spcBef>
              <a:spcAft>
                <a:spcPts val="0"/>
              </a:spcAft>
              <a:buClr>
                <a:schemeClr val="accent3"/>
              </a:buClr>
              <a:buSzPts val="1600"/>
              <a:buFont typeface="NTR"/>
              <a:buChar char="▸"/>
            </a:pPr>
            <a:r>
              <a:rPr lang="en-US" sz="1600">
                <a:solidFill>
                  <a:schemeClr val="dk1"/>
                </a:solidFill>
                <a:latin typeface="Arial"/>
                <a:ea typeface="Arial"/>
                <a:cs typeface="Arial"/>
                <a:sym typeface="Arial"/>
              </a:rPr>
              <a:t>Please do not recolor these icons</a:t>
            </a:r>
            <a:endParaRPr/>
          </a:p>
          <a:p>
            <a:pPr indent="-241300" lvl="0" marL="342900" marR="0" rtl="0" algn="l">
              <a:lnSpc>
                <a:spcPct val="90000"/>
              </a:lnSpc>
              <a:spcBef>
                <a:spcPts val="750"/>
              </a:spcBef>
              <a:spcAft>
                <a:spcPts val="0"/>
              </a:spcAft>
              <a:buClr>
                <a:schemeClr val="accent3"/>
              </a:buClr>
              <a:buSzPts val="1600"/>
              <a:buFont typeface="NTR"/>
              <a:buNone/>
            </a:pPr>
            <a:r>
              <a:t/>
            </a:r>
            <a:endParaRPr sz="1600">
              <a:solidFill>
                <a:schemeClr val="dk1"/>
              </a:solidFill>
              <a:latin typeface="Arial"/>
              <a:ea typeface="Arial"/>
              <a:cs typeface="Arial"/>
              <a:sym typeface="Arial"/>
            </a:endParaRPr>
          </a:p>
          <a:p>
            <a:pPr indent="-342900" lvl="0" marL="342900" marR="0" rtl="0" algn="l">
              <a:lnSpc>
                <a:spcPct val="90000"/>
              </a:lnSpc>
              <a:spcBef>
                <a:spcPts val="750"/>
              </a:spcBef>
              <a:spcAft>
                <a:spcPts val="0"/>
              </a:spcAft>
              <a:buClr>
                <a:schemeClr val="accent3"/>
              </a:buClr>
              <a:buSzPts val="1600"/>
              <a:buFont typeface="NTR"/>
              <a:buChar char="▸"/>
            </a:pPr>
            <a:r>
              <a:rPr lang="en-US" sz="1600">
                <a:solidFill>
                  <a:schemeClr val="dk1"/>
                </a:solidFill>
                <a:latin typeface="Arial"/>
                <a:ea typeface="Arial"/>
                <a:cs typeface="Arial"/>
                <a:sym typeface="Arial"/>
              </a:rPr>
              <a:t>Only place icons on hunter green or cream shapes to ensure all of the icon colors remain visible</a:t>
            </a:r>
            <a:endParaRPr/>
          </a:p>
        </p:txBody>
      </p:sp>
      <p:sp>
        <p:nvSpPr>
          <p:cNvPr id="165" name="Google Shape;165;p19"/>
          <p:cNvSpPr txBox="1"/>
          <p:nvPr/>
        </p:nvSpPr>
        <p:spPr>
          <a:xfrm>
            <a:off x="474388" y="275998"/>
            <a:ext cx="280717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a:solidFill>
                  <a:schemeClr val="dk1"/>
                </a:solidFill>
                <a:latin typeface="Arial Narrow"/>
                <a:ea typeface="Arial Narrow"/>
                <a:cs typeface="Arial Narrow"/>
                <a:sym typeface="Arial Narrow"/>
              </a:rPr>
              <a:t>ICON GUIDELINES</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8" name="Shape 18"/>
        <p:cNvGrpSpPr/>
        <p:nvPr/>
      </p:nvGrpSpPr>
      <p:grpSpPr>
        <a:xfrm>
          <a:off x="0" y="0"/>
          <a:ext cx="0" cy="0"/>
          <a:chOff x="0" y="0"/>
          <a:chExt cx="0" cy="0"/>
        </a:xfrm>
      </p:grpSpPr>
      <p:sp>
        <p:nvSpPr>
          <p:cNvPr id="19" name="Google Shape;19;p3"/>
          <p:cNvSpPr txBox="1"/>
          <p:nvPr/>
        </p:nvSpPr>
        <p:spPr>
          <a:xfrm>
            <a:off x="10352221" y="309334"/>
            <a:ext cx="1329496" cy="365125"/>
          </a:xfrm>
          <a:prstGeom prst="rect">
            <a:avLst/>
          </a:prstGeom>
          <a:noFill/>
          <a:ln>
            <a:noFill/>
          </a:ln>
        </p:spPr>
        <p:txBody>
          <a:bodyPr anchorCtr="0" anchor="ctr" bIns="45700" lIns="91425" spcFirstLastPara="1" rIns="91425" wrap="square" tIns="45700">
            <a:noAutofit/>
          </a:bodyPr>
          <a:lstStyle/>
          <a:p>
            <a:pPr indent="0" lvl="1" marL="457200" marR="0" rtl="0" algn="r">
              <a:spcBef>
                <a:spcPts val="0"/>
              </a:spcBef>
              <a:spcAft>
                <a:spcPts val="0"/>
              </a:spcAft>
              <a:buNone/>
            </a:pPr>
            <a:fld id="{00000000-1234-1234-1234-123412341234}" type="slidenum">
              <a:rPr b="1" i="0" lang="en-US" sz="1000" u="none" cap="none" strike="noStrike">
                <a:solidFill>
                  <a:schemeClr val="accent1"/>
                </a:solidFill>
                <a:latin typeface="Arial Narrow"/>
                <a:ea typeface="Arial Narrow"/>
                <a:cs typeface="Arial Narrow"/>
                <a:sym typeface="Arial Narrow"/>
              </a:rPr>
              <a:t>‹#›</a:t>
            </a:fld>
            <a:endParaRPr b="1" i="0" sz="1000" u="none" cap="none" strike="noStrike">
              <a:solidFill>
                <a:schemeClr val="accent1"/>
              </a:solidFill>
              <a:latin typeface="Arial Narrow"/>
              <a:ea typeface="Arial Narrow"/>
              <a:cs typeface="Arial Narrow"/>
              <a:sym typeface="Arial Narrow"/>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20" name="Shape 20"/>
        <p:cNvGrpSpPr/>
        <p:nvPr/>
      </p:nvGrpSpPr>
      <p:grpSpPr>
        <a:xfrm>
          <a:off x="0" y="0"/>
          <a:ext cx="0" cy="0"/>
          <a:chOff x="0" y="0"/>
          <a:chExt cx="0" cy="0"/>
        </a:xfrm>
      </p:grpSpPr>
      <p:sp>
        <p:nvSpPr>
          <p:cNvPr id="21" name="Google Shape;21;p4"/>
          <p:cNvSpPr txBox="1"/>
          <p:nvPr/>
        </p:nvSpPr>
        <p:spPr>
          <a:xfrm>
            <a:off x="10352221" y="309334"/>
            <a:ext cx="1329496" cy="365125"/>
          </a:xfrm>
          <a:prstGeom prst="rect">
            <a:avLst/>
          </a:prstGeom>
          <a:noFill/>
          <a:ln>
            <a:noFill/>
          </a:ln>
        </p:spPr>
        <p:txBody>
          <a:bodyPr anchorCtr="0" anchor="ctr" bIns="45700" lIns="91425" spcFirstLastPara="1" rIns="91425" wrap="square" tIns="45700">
            <a:noAutofit/>
          </a:bodyPr>
          <a:lstStyle/>
          <a:p>
            <a:pPr indent="0" lvl="1" marL="457200" marR="0" rtl="0" algn="r">
              <a:spcBef>
                <a:spcPts val="0"/>
              </a:spcBef>
              <a:spcAft>
                <a:spcPts val="0"/>
              </a:spcAft>
              <a:buNone/>
            </a:pPr>
            <a:fld id="{00000000-1234-1234-1234-123412341234}" type="slidenum">
              <a:rPr b="1" i="0" lang="en-US" sz="1000" u="none" cap="none" strike="noStrike">
                <a:solidFill>
                  <a:schemeClr val="accent1"/>
                </a:solidFill>
                <a:latin typeface="Arial Narrow"/>
                <a:ea typeface="Arial Narrow"/>
                <a:cs typeface="Arial Narrow"/>
                <a:sym typeface="Arial Narrow"/>
              </a:rPr>
              <a:t>‹#›</a:t>
            </a:fld>
            <a:endParaRPr b="1" i="0" sz="1000" u="none" cap="none" strike="noStrike">
              <a:solidFill>
                <a:schemeClr val="accent1"/>
              </a:solidFill>
              <a:latin typeface="Arial Narrow"/>
              <a:ea typeface="Arial Narrow"/>
              <a:cs typeface="Arial Narrow"/>
              <a:sym typeface="Arial Narrow"/>
            </a:endParaRPr>
          </a:p>
        </p:txBody>
      </p:sp>
      <p:sp>
        <p:nvSpPr>
          <p:cNvPr id="22" name="Google Shape;2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3" name="Shape 23"/>
        <p:cNvGrpSpPr/>
        <p:nvPr/>
      </p:nvGrpSpPr>
      <p:grpSpPr>
        <a:xfrm>
          <a:off x="0" y="0"/>
          <a:ext cx="0" cy="0"/>
          <a:chOff x="0" y="0"/>
          <a:chExt cx="0" cy="0"/>
        </a:xfrm>
      </p:grpSpPr>
      <p:pic>
        <p:nvPicPr>
          <p:cNvPr id="24" name="Google Shape;24;p5"/>
          <p:cNvPicPr preferRelativeResize="0"/>
          <p:nvPr/>
        </p:nvPicPr>
        <p:blipFill rotWithShape="1">
          <a:blip r:embed="rId2">
            <a:alphaModFix/>
          </a:blip>
          <a:srcRect b="8630" l="0" r="0" t="-8015"/>
          <a:stretch/>
        </p:blipFill>
        <p:spPr>
          <a:xfrm>
            <a:off x="5040260" y="91440"/>
            <a:ext cx="7151740" cy="6766560"/>
          </a:xfrm>
          <a:prstGeom prst="rect">
            <a:avLst/>
          </a:prstGeom>
          <a:noFill/>
          <a:ln>
            <a:noFill/>
          </a:ln>
        </p:spPr>
      </p:pic>
      <p:pic>
        <p:nvPicPr>
          <p:cNvPr id="25" name="Google Shape;25;p5"/>
          <p:cNvPicPr preferRelativeResize="0"/>
          <p:nvPr/>
        </p:nvPicPr>
        <p:blipFill rotWithShape="1">
          <a:blip r:embed="rId3">
            <a:alphaModFix/>
          </a:blip>
          <a:srcRect b="50216" l="39521" r="-39521" t="-856"/>
          <a:stretch/>
        </p:blipFill>
        <p:spPr>
          <a:xfrm>
            <a:off x="0" y="5486400"/>
            <a:ext cx="5033987" cy="1371600"/>
          </a:xfrm>
          <a:prstGeom prst="rect">
            <a:avLst/>
          </a:prstGeom>
          <a:noFill/>
          <a:ln>
            <a:noFill/>
          </a:ln>
        </p:spPr>
      </p:pic>
      <p:sp>
        <p:nvSpPr>
          <p:cNvPr id="26" name="Google Shape;26;p5"/>
          <p:cNvSpPr/>
          <p:nvPr/>
        </p:nvSpPr>
        <p:spPr>
          <a:xfrm rot="5400000">
            <a:off x="-64619" y="64487"/>
            <a:ext cx="2992752" cy="2863519"/>
          </a:xfrm>
          <a:prstGeom prst="rtTriangle">
            <a:avLst/>
          </a:prstGeom>
          <a:solidFill>
            <a:srgbClr val="9BD3C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27" name="Google Shape;27;p5"/>
          <p:cNvPicPr preferRelativeResize="0"/>
          <p:nvPr/>
        </p:nvPicPr>
        <p:blipFill rotWithShape="1">
          <a:blip r:embed="rId4">
            <a:alphaModFix/>
          </a:blip>
          <a:srcRect b="-4580" l="0" r="0" t="24863"/>
          <a:stretch/>
        </p:blipFill>
        <p:spPr>
          <a:xfrm>
            <a:off x="7524494" y="0"/>
            <a:ext cx="2650784" cy="2011680"/>
          </a:xfrm>
          <a:prstGeom prst="rect">
            <a:avLst/>
          </a:prstGeom>
          <a:noFill/>
          <a:ln>
            <a:noFill/>
          </a:ln>
        </p:spPr>
      </p:pic>
      <p:sp>
        <p:nvSpPr>
          <p:cNvPr id="28" name="Google Shape;28;p5"/>
          <p:cNvSpPr txBox="1"/>
          <p:nvPr>
            <p:ph idx="1" type="body"/>
          </p:nvPr>
        </p:nvSpPr>
        <p:spPr>
          <a:xfrm>
            <a:off x="5842479" y="2255520"/>
            <a:ext cx="5038725" cy="2824480"/>
          </a:xfrm>
          <a:prstGeom prst="rect">
            <a:avLst/>
          </a:prstGeom>
          <a:noFill/>
          <a:ln>
            <a:noFill/>
          </a:ln>
        </p:spPr>
        <p:txBody>
          <a:bodyPr anchorCtr="0" anchor="ctr" bIns="45700" lIns="91425" spcFirstLastPara="1" rIns="91425" wrap="square" tIns="45700">
            <a:noAutofit/>
          </a:bodyPr>
          <a:lstStyle>
            <a:lvl1pPr indent="-342900" lvl="0" marL="457200" algn="l">
              <a:lnSpc>
                <a:spcPct val="100000"/>
              </a:lnSpc>
              <a:spcBef>
                <a:spcPts val="1000"/>
              </a:spcBef>
              <a:spcAft>
                <a:spcPts val="0"/>
              </a:spcAft>
              <a:buSzPts val="1800"/>
              <a:buFont typeface="Times New Roman"/>
              <a:buAutoNum type="arabicPeriod"/>
              <a:defRPr b="1">
                <a:latin typeface="Times New Roman"/>
                <a:ea typeface="Times New Roman"/>
                <a:cs typeface="Times New Roman"/>
                <a:sym typeface="Times New Roman"/>
              </a:defRPr>
            </a:lvl1pPr>
            <a:lvl2pPr indent="-330200" lvl="1" marL="914400" algn="l">
              <a:lnSpc>
                <a:spcPct val="100000"/>
              </a:lnSpc>
              <a:spcBef>
                <a:spcPts val="500"/>
              </a:spcBef>
              <a:spcAft>
                <a:spcPts val="0"/>
              </a:spcAft>
              <a:buSzPts val="1600"/>
              <a:buFont typeface="Times New Roman"/>
              <a:buAutoNum type="arabicPeriod"/>
              <a:defRPr/>
            </a:lvl2pPr>
            <a:lvl3pPr indent="-317500" lvl="2" marL="1371600" algn="l">
              <a:lnSpc>
                <a:spcPct val="100000"/>
              </a:lnSpc>
              <a:spcBef>
                <a:spcPts val="500"/>
              </a:spcBef>
              <a:spcAft>
                <a:spcPts val="0"/>
              </a:spcAft>
              <a:buSzPts val="1400"/>
              <a:buFont typeface="Times New Roman"/>
              <a:buAutoNum type="arabicPeriod"/>
              <a:defRPr/>
            </a:lvl3pPr>
            <a:lvl4pPr indent="-304800" lvl="3" marL="1828800" algn="l">
              <a:lnSpc>
                <a:spcPct val="100000"/>
              </a:lnSpc>
              <a:spcBef>
                <a:spcPts val="500"/>
              </a:spcBef>
              <a:spcAft>
                <a:spcPts val="0"/>
              </a:spcAft>
              <a:buSzPts val="1200"/>
              <a:buFont typeface="Times New Roman"/>
              <a:buAutoNum type="arabicPeriod"/>
              <a:defRPr/>
            </a:lvl4pPr>
            <a:lvl5pPr indent="-298450" lvl="4" marL="2286000" algn="l">
              <a:lnSpc>
                <a:spcPct val="100000"/>
              </a:lnSpc>
              <a:spcBef>
                <a:spcPts val="500"/>
              </a:spcBef>
              <a:spcAft>
                <a:spcPts val="0"/>
              </a:spcAft>
              <a:buSzPts val="1100"/>
              <a:buFont typeface="Times New Roman"/>
              <a:buAutoNum type="arabicPeriod"/>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b="-1814" l="-1" r="-704" t="3737"/>
          <a:stretch/>
        </p:blipFill>
        <p:spPr>
          <a:xfrm>
            <a:off x="6570388" y="9161"/>
            <a:ext cx="5621612" cy="5212080"/>
          </a:xfrm>
          <a:prstGeom prst="rect">
            <a:avLst/>
          </a:prstGeom>
          <a:noFill/>
          <a:ln>
            <a:noFill/>
          </a:ln>
        </p:spPr>
      </p:pic>
      <p:pic>
        <p:nvPicPr>
          <p:cNvPr id="31" name="Google Shape;31;p6"/>
          <p:cNvPicPr preferRelativeResize="0"/>
          <p:nvPr/>
        </p:nvPicPr>
        <p:blipFill rotWithShape="1">
          <a:blip r:embed="rId3">
            <a:alphaModFix/>
          </a:blip>
          <a:srcRect b="0" l="0" r="0" t="0"/>
          <a:stretch/>
        </p:blipFill>
        <p:spPr>
          <a:xfrm>
            <a:off x="1056097" y="2468984"/>
            <a:ext cx="8176731" cy="4399553"/>
          </a:xfrm>
          <a:prstGeom prst="rect">
            <a:avLst/>
          </a:prstGeom>
          <a:noFill/>
          <a:ln>
            <a:noFill/>
          </a:ln>
        </p:spPr>
      </p:pic>
      <p:pic>
        <p:nvPicPr>
          <p:cNvPr id="32" name="Google Shape;32;p6"/>
          <p:cNvPicPr preferRelativeResize="0"/>
          <p:nvPr/>
        </p:nvPicPr>
        <p:blipFill rotWithShape="1">
          <a:blip r:embed="rId4">
            <a:alphaModFix/>
          </a:blip>
          <a:srcRect b="-2973" l="0" r="0" t="40521"/>
          <a:stretch/>
        </p:blipFill>
        <p:spPr>
          <a:xfrm>
            <a:off x="2251051" y="0"/>
            <a:ext cx="3844949" cy="2286000"/>
          </a:xfrm>
          <a:prstGeom prst="rect">
            <a:avLst/>
          </a:prstGeom>
          <a:noFill/>
          <a:ln>
            <a:noFill/>
          </a:ln>
        </p:spPr>
      </p:pic>
      <p:sp>
        <p:nvSpPr>
          <p:cNvPr id="33" name="Google Shape;33;p6"/>
          <p:cNvSpPr txBox="1"/>
          <p:nvPr>
            <p:ph type="ctrTitle"/>
          </p:nvPr>
        </p:nvSpPr>
        <p:spPr>
          <a:xfrm>
            <a:off x="398126" y="2520320"/>
            <a:ext cx="6737616" cy="2196057"/>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dk1"/>
              </a:buClr>
              <a:buSzPts val="6000"/>
              <a:buFont typeface="Times New Roman"/>
              <a:buNone/>
              <a:defRPr b="1"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34" name="Google Shape;34;p6"/>
          <p:cNvCxnSpPr>
            <a:endCxn id="31" idx="0"/>
          </p:cNvCxnSpPr>
          <p:nvPr/>
        </p:nvCxnSpPr>
        <p:spPr>
          <a:xfrm flipH="1" rot="10800000">
            <a:off x="474363" y="2468984"/>
            <a:ext cx="4670100" cy="7500"/>
          </a:xfrm>
          <a:prstGeom prst="straightConnector1">
            <a:avLst/>
          </a:prstGeom>
          <a:noFill/>
          <a:ln cap="flat" cmpd="sng" w="63500">
            <a:solidFill>
              <a:schemeClr val="accent5"/>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 Content">
  <p:cSld name="1_Title + Content">
    <p:spTree>
      <p:nvGrpSpPr>
        <p:cNvPr id="35" name="Shape 35"/>
        <p:cNvGrpSpPr/>
        <p:nvPr/>
      </p:nvGrpSpPr>
      <p:grpSpPr>
        <a:xfrm>
          <a:off x="0" y="0"/>
          <a:ext cx="0" cy="0"/>
          <a:chOff x="0" y="0"/>
          <a:chExt cx="0" cy="0"/>
        </a:xfrm>
      </p:grpSpPr>
      <p:cxnSp>
        <p:nvCxnSpPr>
          <p:cNvPr id="36" name="Google Shape;36;p7"/>
          <p:cNvCxnSpPr/>
          <p:nvPr/>
        </p:nvCxnSpPr>
        <p:spPr>
          <a:xfrm>
            <a:off x="474388" y="795213"/>
            <a:ext cx="11206556" cy="0"/>
          </a:xfrm>
          <a:prstGeom prst="straightConnector1">
            <a:avLst/>
          </a:prstGeom>
          <a:noFill/>
          <a:ln cap="flat" cmpd="sng" w="9525">
            <a:solidFill>
              <a:schemeClr val="dk1"/>
            </a:solidFill>
            <a:prstDash val="solid"/>
            <a:miter lim="800000"/>
            <a:headEnd len="sm" w="sm" type="none"/>
            <a:tailEnd len="sm" w="sm" type="none"/>
          </a:ln>
        </p:spPr>
      </p:cxnSp>
      <p:pic>
        <p:nvPicPr>
          <p:cNvPr id="37" name="Google Shape;37;p7"/>
          <p:cNvPicPr preferRelativeResize="0"/>
          <p:nvPr/>
        </p:nvPicPr>
        <p:blipFill rotWithShape="1">
          <a:blip r:embed="rId2">
            <a:alphaModFix/>
          </a:blip>
          <a:srcRect b="0" l="65773" r="0" t="0"/>
          <a:stretch/>
        </p:blipFill>
        <p:spPr>
          <a:xfrm>
            <a:off x="-1" y="5316695"/>
            <a:ext cx="565553" cy="1573040"/>
          </a:xfrm>
          <a:prstGeom prst="rect">
            <a:avLst/>
          </a:prstGeom>
          <a:noFill/>
          <a:ln>
            <a:noFill/>
          </a:ln>
        </p:spPr>
      </p:pic>
      <p:sp>
        <p:nvSpPr>
          <p:cNvPr id="38" name="Google Shape;38;p7"/>
          <p:cNvSpPr/>
          <p:nvPr/>
        </p:nvSpPr>
        <p:spPr>
          <a:xfrm rot="-5400000">
            <a:off x="10333712" y="4988560"/>
            <a:ext cx="1869437" cy="1869437"/>
          </a:xfrm>
          <a:prstGeom prst="rtTriangl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7"/>
          <p:cNvSpPr txBox="1"/>
          <p:nvPr>
            <p:ph idx="1" type="body"/>
          </p:nvPr>
        </p:nvSpPr>
        <p:spPr>
          <a:xfrm>
            <a:off x="696594" y="1581297"/>
            <a:ext cx="10636581" cy="415948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04800" lvl="3" marL="1828800" algn="l">
              <a:lnSpc>
                <a:spcPct val="100000"/>
              </a:lnSpc>
              <a:spcBef>
                <a:spcPts val="500"/>
              </a:spcBef>
              <a:spcAft>
                <a:spcPts val="0"/>
              </a:spcAft>
              <a:buSzPts val="1200"/>
              <a:buChar char="▸"/>
              <a:defRPr sz="1200"/>
            </a:lvl4pPr>
            <a:lvl5pPr indent="-298450" lvl="4" marL="2286000" algn="l">
              <a:lnSpc>
                <a:spcPct val="10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0" name="Google Shape;40;p7"/>
          <p:cNvPicPr preferRelativeResize="0"/>
          <p:nvPr/>
        </p:nvPicPr>
        <p:blipFill rotWithShape="1">
          <a:blip r:embed="rId3">
            <a:alphaModFix/>
          </a:blip>
          <a:srcRect b="0" l="54287" r="0" t="0"/>
          <a:stretch/>
        </p:blipFill>
        <p:spPr>
          <a:xfrm>
            <a:off x="-1" y="951513"/>
            <a:ext cx="1226134" cy="1443208"/>
          </a:xfrm>
          <a:prstGeom prst="rect">
            <a:avLst/>
          </a:prstGeom>
          <a:noFill/>
          <a:ln>
            <a:noFill/>
          </a:ln>
        </p:spPr>
      </p:pic>
      <p:sp>
        <p:nvSpPr>
          <p:cNvPr id="41" name="Google Shape;41;p7"/>
          <p:cNvSpPr txBox="1"/>
          <p:nvPr/>
        </p:nvSpPr>
        <p:spPr>
          <a:xfrm>
            <a:off x="10352221" y="309334"/>
            <a:ext cx="1329496" cy="365125"/>
          </a:xfrm>
          <a:prstGeom prst="rect">
            <a:avLst/>
          </a:prstGeom>
          <a:noFill/>
          <a:ln>
            <a:noFill/>
          </a:ln>
        </p:spPr>
        <p:txBody>
          <a:bodyPr anchorCtr="0" anchor="ctr" bIns="45700" lIns="91425" spcFirstLastPara="1" rIns="91425" wrap="square" tIns="45700">
            <a:noAutofit/>
          </a:bodyPr>
          <a:lstStyle/>
          <a:p>
            <a:pPr indent="0" lvl="1" marL="457200" marR="0" rtl="0" algn="r">
              <a:spcBef>
                <a:spcPts val="0"/>
              </a:spcBef>
              <a:spcAft>
                <a:spcPts val="0"/>
              </a:spcAft>
              <a:buNone/>
            </a:pPr>
            <a:fld id="{00000000-1234-1234-1234-123412341234}" type="slidenum">
              <a:rPr b="1" i="0" lang="en-US" sz="1000" u="none" cap="none" strike="noStrike">
                <a:solidFill>
                  <a:schemeClr val="accent1"/>
                </a:solidFill>
                <a:latin typeface="Arial Narrow"/>
                <a:ea typeface="Arial Narrow"/>
                <a:cs typeface="Arial Narrow"/>
                <a:sym typeface="Arial Narrow"/>
              </a:rPr>
              <a:t>‹#›</a:t>
            </a:fld>
            <a:endParaRPr b="1" i="0" sz="1000" u="none" cap="none" strike="noStrike">
              <a:solidFill>
                <a:schemeClr val="accent1"/>
              </a:solidFill>
              <a:latin typeface="Arial Narrow"/>
              <a:ea typeface="Arial Narrow"/>
              <a:cs typeface="Arial Narrow"/>
              <a:sym typeface="Arial Narrow"/>
            </a:endParaRPr>
          </a:p>
        </p:txBody>
      </p:sp>
      <p:sp>
        <p:nvSpPr>
          <p:cNvPr id="42" name="Google Shape;42;p7"/>
          <p:cNvSpPr txBox="1"/>
          <p:nvPr>
            <p:ph type="ctrTitle"/>
          </p:nvPr>
        </p:nvSpPr>
        <p:spPr>
          <a:xfrm>
            <a:off x="474387" y="211382"/>
            <a:ext cx="10858787" cy="58383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Narrow"/>
              <a:buNone/>
              <a:defRPr b="1" i="0" sz="2800" cap="none">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 Content">
  <p:cSld name="2_Title + Content">
    <p:spTree>
      <p:nvGrpSpPr>
        <p:cNvPr id="44" name="Shape 44"/>
        <p:cNvGrpSpPr/>
        <p:nvPr/>
      </p:nvGrpSpPr>
      <p:grpSpPr>
        <a:xfrm>
          <a:off x="0" y="0"/>
          <a:ext cx="0" cy="0"/>
          <a:chOff x="0" y="0"/>
          <a:chExt cx="0" cy="0"/>
        </a:xfrm>
      </p:grpSpPr>
      <p:sp>
        <p:nvSpPr>
          <p:cNvPr id="45" name="Google Shape;45;p8"/>
          <p:cNvSpPr/>
          <p:nvPr/>
        </p:nvSpPr>
        <p:spPr>
          <a:xfrm rot="-5400000">
            <a:off x="10333714" y="4988560"/>
            <a:ext cx="1869437" cy="1869437"/>
          </a:xfrm>
          <a:prstGeom prst="rtTriangl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46" name="Google Shape;46;p8"/>
          <p:cNvCxnSpPr/>
          <p:nvPr/>
        </p:nvCxnSpPr>
        <p:spPr>
          <a:xfrm>
            <a:off x="474388" y="795213"/>
            <a:ext cx="11206556" cy="0"/>
          </a:xfrm>
          <a:prstGeom prst="straightConnector1">
            <a:avLst/>
          </a:prstGeom>
          <a:noFill/>
          <a:ln cap="flat" cmpd="sng" w="9525">
            <a:solidFill>
              <a:schemeClr val="dk1"/>
            </a:solidFill>
            <a:prstDash val="solid"/>
            <a:miter lim="800000"/>
            <a:headEnd len="sm" w="sm" type="none"/>
            <a:tailEnd len="sm" w="sm" type="none"/>
          </a:ln>
        </p:spPr>
      </p:cxnSp>
      <p:sp>
        <p:nvSpPr>
          <p:cNvPr id="47" name="Google Shape;47;p8"/>
          <p:cNvSpPr txBox="1"/>
          <p:nvPr/>
        </p:nvSpPr>
        <p:spPr>
          <a:xfrm>
            <a:off x="10352221" y="309334"/>
            <a:ext cx="1329496" cy="365125"/>
          </a:xfrm>
          <a:prstGeom prst="rect">
            <a:avLst/>
          </a:prstGeom>
          <a:noFill/>
          <a:ln>
            <a:noFill/>
          </a:ln>
        </p:spPr>
        <p:txBody>
          <a:bodyPr anchorCtr="0" anchor="ctr" bIns="45700" lIns="91425" spcFirstLastPara="1" rIns="91425" wrap="square" tIns="45700">
            <a:noAutofit/>
          </a:bodyPr>
          <a:lstStyle/>
          <a:p>
            <a:pPr indent="0" lvl="1" marL="457200" marR="0" rtl="0" algn="r">
              <a:spcBef>
                <a:spcPts val="0"/>
              </a:spcBef>
              <a:spcAft>
                <a:spcPts val="0"/>
              </a:spcAft>
              <a:buNone/>
            </a:pPr>
            <a:fld id="{00000000-1234-1234-1234-123412341234}" type="slidenum">
              <a:rPr b="1" i="0" lang="en-US" sz="1000" u="none" cap="none" strike="noStrike">
                <a:solidFill>
                  <a:schemeClr val="accent1"/>
                </a:solidFill>
                <a:latin typeface="Arial Narrow"/>
                <a:ea typeface="Arial Narrow"/>
                <a:cs typeface="Arial Narrow"/>
                <a:sym typeface="Arial Narrow"/>
              </a:rPr>
              <a:t>‹#›</a:t>
            </a:fld>
            <a:endParaRPr b="1" i="0" sz="1000" u="none" cap="none" strike="noStrike">
              <a:solidFill>
                <a:schemeClr val="accent1"/>
              </a:solidFill>
              <a:latin typeface="Arial Narrow"/>
              <a:ea typeface="Arial Narrow"/>
              <a:cs typeface="Arial Narrow"/>
              <a:sym typeface="Arial Narrow"/>
            </a:endParaRPr>
          </a:p>
        </p:txBody>
      </p:sp>
      <p:sp>
        <p:nvSpPr>
          <p:cNvPr id="48" name="Google Shape;48;p8"/>
          <p:cNvSpPr txBox="1"/>
          <p:nvPr>
            <p:ph type="ctrTitle"/>
          </p:nvPr>
        </p:nvSpPr>
        <p:spPr>
          <a:xfrm>
            <a:off x="474387" y="211382"/>
            <a:ext cx="10858787" cy="58383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Narrow"/>
              <a:buNone/>
              <a:defRPr b="1" i="0" sz="2800" cap="none">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txBox="1"/>
          <p:nvPr>
            <p:ph idx="1" type="body"/>
          </p:nvPr>
        </p:nvSpPr>
        <p:spPr>
          <a:xfrm>
            <a:off x="696594" y="1581297"/>
            <a:ext cx="10636581" cy="415948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04800" lvl="3" marL="1828800" algn="l">
              <a:lnSpc>
                <a:spcPct val="100000"/>
              </a:lnSpc>
              <a:spcBef>
                <a:spcPts val="500"/>
              </a:spcBef>
              <a:spcAft>
                <a:spcPts val="0"/>
              </a:spcAft>
              <a:buSzPts val="1200"/>
              <a:buChar char="▸"/>
              <a:defRPr sz="1200"/>
            </a:lvl4pPr>
            <a:lvl5pPr indent="-298450" lvl="4" marL="2286000" algn="l">
              <a:lnSpc>
                <a:spcPct val="10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0" name="Google Shape;50;p8"/>
          <p:cNvPicPr preferRelativeResize="0"/>
          <p:nvPr/>
        </p:nvPicPr>
        <p:blipFill rotWithShape="1">
          <a:blip r:embed="rId2">
            <a:alphaModFix/>
          </a:blip>
          <a:srcRect b="0" l="65773" r="0" t="0"/>
          <a:stretch/>
        </p:blipFill>
        <p:spPr>
          <a:xfrm>
            <a:off x="-1" y="5316695"/>
            <a:ext cx="565553" cy="1573040"/>
          </a:xfrm>
          <a:prstGeom prst="rect">
            <a:avLst/>
          </a:prstGeom>
          <a:noFill/>
          <a:ln>
            <a:noFill/>
          </a:ln>
        </p:spPr>
      </p:pic>
      <p:pic>
        <p:nvPicPr>
          <p:cNvPr id="51" name="Google Shape;51;p8"/>
          <p:cNvPicPr preferRelativeResize="0"/>
          <p:nvPr/>
        </p:nvPicPr>
        <p:blipFill rotWithShape="1">
          <a:blip r:embed="rId3">
            <a:alphaModFix/>
          </a:blip>
          <a:srcRect b="0" l="53809" r="-3603" t="0"/>
          <a:stretch/>
        </p:blipFill>
        <p:spPr>
          <a:xfrm>
            <a:off x="-1" y="951513"/>
            <a:ext cx="1335537" cy="1443208"/>
          </a:xfrm>
          <a:prstGeom prst="rect">
            <a:avLst/>
          </a:prstGeom>
          <a:noFill/>
          <a:ln>
            <a:noFill/>
          </a:ln>
        </p:spPr>
      </p:pic>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53" name="Shape 53"/>
        <p:cNvGrpSpPr/>
        <p:nvPr/>
      </p:nvGrpSpPr>
      <p:grpSpPr>
        <a:xfrm>
          <a:off x="0" y="0"/>
          <a:ext cx="0" cy="0"/>
          <a:chOff x="0" y="0"/>
          <a:chExt cx="0" cy="0"/>
        </a:xfrm>
      </p:grpSpPr>
      <p:sp>
        <p:nvSpPr>
          <p:cNvPr id="54" name="Google Shape;54;p9"/>
          <p:cNvSpPr txBox="1"/>
          <p:nvPr/>
        </p:nvSpPr>
        <p:spPr>
          <a:xfrm>
            <a:off x="10352221" y="309334"/>
            <a:ext cx="1329496" cy="365125"/>
          </a:xfrm>
          <a:prstGeom prst="rect">
            <a:avLst/>
          </a:prstGeom>
          <a:noFill/>
          <a:ln>
            <a:noFill/>
          </a:ln>
        </p:spPr>
        <p:txBody>
          <a:bodyPr anchorCtr="0" anchor="ctr" bIns="45700" lIns="91425" spcFirstLastPara="1" rIns="91425" wrap="square" tIns="45700">
            <a:noAutofit/>
          </a:bodyPr>
          <a:lstStyle/>
          <a:p>
            <a:pPr indent="0" lvl="1" marL="457200" marR="0" rtl="0" algn="r">
              <a:spcBef>
                <a:spcPts val="0"/>
              </a:spcBef>
              <a:spcAft>
                <a:spcPts val="0"/>
              </a:spcAft>
              <a:buNone/>
            </a:pPr>
            <a:fld id="{00000000-1234-1234-1234-123412341234}" type="slidenum">
              <a:rPr b="1" i="0" lang="en-US" sz="1000" u="none" cap="none" strike="noStrike">
                <a:solidFill>
                  <a:schemeClr val="accent1"/>
                </a:solidFill>
                <a:latin typeface="Arial Narrow"/>
                <a:ea typeface="Arial Narrow"/>
                <a:cs typeface="Arial Narrow"/>
                <a:sym typeface="Arial Narrow"/>
              </a:rPr>
              <a:t>‹#›</a:t>
            </a:fld>
            <a:endParaRPr b="1" i="0" sz="1000" u="none" cap="none" strike="noStrike">
              <a:solidFill>
                <a:schemeClr val="accent1"/>
              </a:solidFill>
              <a:latin typeface="Arial Narrow"/>
              <a:ea typeface="Arial Narrow"/>
              <a:cs typeface="Arial Narrow"/>
              <a:sym typeface="Arial Narrow"/>
            </a:endParaRPr>
          </a:p>
        </p:txBody>
      </p:sp>
      <p:cxnSp>
        <p:nvCxnSpPr>
          <p:cNvPr id="55" name="Google Shape;55;p9"/>
          <p:cNvCxnSpPr/>
          <p:nvPr/>
        </p:nvCxnSpPr>
        <p:spPr>
          <a:xfrm>
            <a:off x="474388" y="795213"/>
            <a:ext cx="11206556" cy="0"/>
          </a:xfrm>
          <a:prstGeom prst="straightConnector1">
            <a:avLst/>
          </a:prstGeom>
          <a:noFill/>
          <a:ln cap="flat" cmpd="sng" w="9525">
            <a:solidFill>
              <a:schemeClr val="dk1"/>
            </a:solidFill>
            <a:prstDash val="solid"/>
            <a:miter lim="800000"/>
            <a:headEnd len="sm" w="sm" type="none"/>
            <a:tailEnd len="sm" w="sm" type="none"/>
          </a:ln>
        </p:spPr>
      </p:cxnSp>
      <p:sp>
        <p:nvSpPr>
          <p:cNvPr id="56" name="Google Shape;56;p9"/>
          <p:cNvSpPr txBox="1"/>
          <p:nvPr>
            <p:ph type="ctrTitle"/>
          </p:nvPr>
        </p:nvSpPr>
        <p:spPr>
          <a:xfrm>
            <a:off x="474388" y="211382"/>
            <a:ext cx="10858787" cy="58383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Narrow"/>
              <a:buNone/>
              <a:defRPr b="1" i="0" sz="2800" cap="none">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696594" y="1581297"/>
            <a:ext cx="10636581" cy="415948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04800" lvl="3" marL="1828800" algn="l">
              <a:lnSpc>
                <a:spcPct val="100000"/>
              </a:lnSpc>
              <a:spcBef>
                <a:spcPts val="500"/>
              </a:spcBef>
              <a:spcAft>
                <a:spcPts val="0"/>
              </a:spcAft>
              <a:buSzPts val="1200"/>
              <a:buChar char="▸"/>
              <a:defRPr sz="1200"/>
            </a:lvl4pPr>
            <a:lvl5pPr indent="-298450" lvl="4" marL="2286000" algn="l">
              <a:lnSpc>
                <a:spcPct val="10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 2 Content">
  <p:cSld name="3_Title + 2 Content">
    <p:spTree>
      <p:nvGrpSpPr>
        <p:cNvPr id="59" name="Shape 59"/>
        <p:cNvGrpSpPr/>
        <p:nvPr/>
      </p:nvGrpSpPr>
      <p:grpSpPr>
        <a:xfrm>
          <a:off x="0" y="0"/>
          <a:ext cx="0" cy="0"/>
          <a:chOff x="0" y="0"/>
          <a:chExt cx="0" cy="0"/>
        </a:xfrm>
      </p:grpSpPr>
      <p:sp>
        <p:nvSpPr>
          <p:cNvPr id="60" name="Google Shape;60;p10"/>
          <p:cNvSpPr/>
          <p:nvPr/>
        </p:nvSpPr>
        <p:spPr>
          <a:xfrm rot="-5400000">
            <a:off x="10333712" y="4988560"/>
            <a:ext cx="1869437" cy="1869437"/>
          </a:xfrm>
          <a:prstGeom prst="rtTriangl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61" name="Google Shape;61;p10"/>
          <p:cNvCxnSpPr/>
          <p:nvPr/>
        </p:nvCxnSpPr>
        <p:spPr>
          <a:xfrm>
            <a:off x="474388" y="795213"/>
            <a:ext cx="11206556" cy="0"/>
          </a:xfrm>
          <a:prstGeom prst="straightConnector1">
            <a:avLst/>
          </a:prstGeom>
          <a:noFill/>
          <a:ln cap="flat" cmpd="sng" w="9525">
            <a:solidFill>
              <a:schemeClr val="dk1"/>
            </a:solidFill>
            <a:prstDash val="solid"/>
            <a:miter lim="800000"/>
            <a:headEnd len="sm" w="sm" type="none"/>
            <a:tailEnd len="sm" w="sm" type="none"/>
          </a:ln>
        </p:spPr>
      </p:cxnSp>
      <p:sp>
        <p:nvSpPr>
          <p:cNvPr id="62" name="Google Shape;62;p10"/>
          <p:cNvSpPr txBox="1"/>
          <p:nvPr>
            <p:ph idx="1" type="body"/>
          </p:nvPr>
        </p:nvSpPr>
        <p:spPr>
          <a:xfrm>
            <a:off x="691308" y="1598577"/>
            <a:ext cx="5181600" cy="415948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04800" lvl="3" marL="1828800" algn="l">
              <a:lnSpc>
                <a:spcPct val="100000"/>
              </a:lnSpc>
              <a:spcBef>
                <a:spcPts val="500"/>
              </a:spcBef>
              <a:spcAft>
                <a:spcPts val="0"/>
              </a:spcAft>
              <a:buSzPts val="1200"/>
              <a:buChar char="▸"/>
              <a:defRPr sz="1200"/>
            </a:lvl4pPr>
            <a:lvl5pPr indent="-298450" lvl="4" marL="2286000" algn="l">
              <a:lnSpc>
                <a:spcPct val="10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0"/>
          <p:cNvSpPr txBox="1"/>
          <p:nvPr>
            <p:ph idx="2" type="body"/>
          </p:nvPr>
        </p:nvSpPr>
        <p:spPr>
          <a:xfrm>
            <a:off x="6172200" y="1598577"/>
            <a:ext cx="5181600" cy="4159486"/>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1000"/>
              </a:spcBef>
              <a:spcAft>
                <a:spcPts val="0"/>
              </a:spcAft>
              <a:buSzPts val="1800"/>
              <a:buChar char="▸"/>
              <a:defRPr sz="1800"/>
            </a:lvl1pPr>
            <a:lvl2pPr indent="-330200" lvl="1" marL="914400" algn="l">
              <a:lnSpc>
                <a:spcPct val="100000"/>
              </a:lnSpc>
              <a:spcBef>
                <a:spcPts val="500"/>
              </a:spcBef>
              <a:spcAft>
                <a:spcPts val="0"/>
              </a:spcAft>
              <a:buSzPts val="1600"/>
              <a:buChar char="▸"/>
              <a:defRPr sz="1600"/>
            </a:lvl2pPr>
            <a:lvl3pPr indent="-317500" lvl="2" marL="1371600" algn="l">
              <a:lnSpc>
                <a:spcPct val="100000"/>
              </a:lnSpc>
              <a:spcBef>
                <a:spcPts val="500"/>
              </a:spcBef>
              <a:spcAft>
                <a:spcPts val="0"/>
              </a:spcAft>
              <a:buSzPts val="1400"/>
              <a:buChar char="▸"/>
              <a:defRPr sz="1400"/>
            </a:lvl3pPr>
            <a:lvl4pPr indent="-304800" lvl="3" marL="1828800" algn="l">
              <a:lnSpc>
                <a:spcPct val="100000"/>
              </a:lnSpc>
              <a:spcBef>
                <a:spcPts val="500"/>
              </a:spcBef>
              <a:spcAft>
                <a:spcPts val="0"/>
              </a:spcAft>
              <a:buSzPts val="1200"/>
              <a:buChar char="▸"/>
              <a:defRPr sz="1200"/>
            </a:lvl4pPr>
            <a:lvl5pPr indent="-298450" lvl="4" marL="2286000" algn="l">
              <a:lnSpc>
                <a:spcPct val="10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4" name="Google Shape;64;p10"/>
          <p:cNvPicPr preferRelativeResize="0"/>
          <p:nvPr/>
        </p:nvPicPr>
        <p:blipFill rotWithShape="1">
          <a:blip r:embed="rId2">
            <a:alphaModFix/>
          </a:blip>
          <a:srcRect b="256" l="65775" r="-10046" t="-256"/>
          <a:stretch/>
        </p:blipFill>
        <p:spPr>
          <a:xfrm>
            <a:off x="0" y="5312664"/>
            <a:ext cx="731520" cy="1573040"/>
          </a:xfrm>
          <a:prstGeom prst="rect">
            <a:avLst/>
          </a:prstGeom>
          <a:noFill/>
          <a:ln>
            <a:noFill/>
          </a:ln>
        </p:spPr>
      </p:pic>
      <p:pic>
        <p:nvPicPr>
          <p:cNvPr id="65" name="Google Shape;65;p10"/>
          <p:cNvPicPr preferRelativeResize="0"/>
          <p:nvPr/>
        </p:nvPicPr>
        <p:blipFill rotWithShape="1">
          <a:blip r:embed="rId3">
            <a:alphaModFix/>
          </a:blip>
          <a:srcRect b="0" l="54287" r="0" t="0"/>
          <a:stretch/>
        </p:blipFill>
        <p:spPr>
          <a:xfrm>
            <a:off x="-1" y="951513"/>
            <a:ext cx="1226134" cy="1443208"/>
          </a:xfrm>
          <a:prstGeom prst="rect">
            <a:avLst/>
          </a:prstGeom>
          <a:noFill/>
          <a:ln>
            <a:noFill/>
          </a:ln>
        </p:spPr>
      </p:pic>
      <p:sp>
        <p:nvSpPr>
          <p:cNvPr id="66" name="Google Shape;66;p10"/>
          <p:cNvSpPr txBox="1"/>
          <p:nvPr/>
        </p:nvSpPr>
        <p:spPr>
          <a:xfrm>
            <a:off x="10352221" y="309334"/>
            <a:ext cx="1329496" cy="365125"/>
          </a:xfrm>
          <a:prstGeom prst="rect">
            <a:avLst/>
          </a:prstGeom>
          <a:noFill/>
          <a:ln>
            <a:noFill/>
          </a:ln>
        </p:spPr>
        <p:txBody>
          <a:bodyPr anchorCtr="0" anchor="ctr" bIns="45700" lIns="91425" spcFirstLastPara="1" rIns="91425" wrap="square" tIns="45700">
            <a:noAutofit/>
          </a:bodyPr>
          <a:lstStyle/>
          <a:p>
            <a:pPr indent="0" lvl="1" marL="457200" marR="0" rtl="0" algn="r">
              <a:spcBef>
                <a:spcPts val="0"/>
              </a:spcBef>
              <a:spcAft>
                <a:spcPts val="0"/>
              </a:spcAft>
              <a:buNone/>
            </a:pPr>
            <a:fld id="{00000000-1234-1234-1234-123412341234}" type="slidenum">
              <a:rPr b="1" i="0" lang="en-US" sz="1000" u="none" cap="none" strike="noStrike">
                <a:solidFill>
                  <a:schemeClr val="accent1"/>
                </a:solidFill>
                <a:latin typeface="Arial Narrow"/>
                <a:ea typeface="Arial Narrow"/>
                <a:cs typeface="Arial Narrow"/>
                <a:sym typeface="Arial Narrow"/>
              </a:rPr>
              <a:t>‹#›</a:t>
            </a:fld>
            <a:endParaRPr b="1" i="0" sz="1000" u="none" cap="none" strike="noStrike">
              <a:solidFill>
                <a:schemeClr val="accent1"/>
              </a:solidFill>
              <a:latin typeface="Arial Narrow"/>
              <a:ea typeface="Arial Narrow"/>
              <a:cs typeface="Arial Narrow"/>
              <a:sym typeface="Arial Narrow"/>
            </a:endParaRPr>
          </a:p>
        </p:txBody>
      </p:sp>
      <p:sp>
        <p:nvSpPr>
          <p:cNvPr id="67" name="Google Shape;67;p10"/>
          <p:cNvSpPr txBox="1"/>
          <p:nvPr>
            <p:ph type="ctrTitle"/>
          </p:nvPr>
        </p:nvSpPr>
        <p:spPr>
          <a:xfrm>
            <a:off x="474388" y="211382"/>
            <a:ext cx="10879412" cy="58383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Narrow"/>
              <a:buNone/>
              <a:defRPr b="1" i="0" sz="2800" cap="none">
                <a:latin typeface="Arial Narrow"/>
                <a:ea typeface="Arial Narrow"/>
                <a:cs typeface="Arial Narrow"/>
                <a:sym typeface="Arial Narrow"/>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1.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800"/>
              <a:buFont typeface="Times New Roman"/>
              <a:buNone/>
              <a:defRPr b="1" i="0" sz="28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3"/>
              </a:buClr>
              <a:buSzPts val="1800"/>
              <a:buFont typeface="NTR"/>
              <a:buChar char="▸"/>
              <a:defRPr b="0" i="0" sz="1800" u="none" cap="none" strike="noStrike">
                <a:solidFill>
                  <a:schemeClr val="dk1"/>
                </a:solidFill>
                <a:latin typeface="Arial"/>
                <a:ea typeface="Arial"/>
                <a:cs typeface="Arial"/>
                <a:sym typeface="Arial"/>
              </a:defRPr>
            </a:lvl1pPr>
            <a:lvl2pPr indent="-330200" lvl="1" marL="914400" marR="0" rtl="0" algn="l">
              <a:lnSpc>
                <a:spcPct val="100000"/>
              </a:lnSpc>
              <a:spcBef>
                <a:spcPts val="500"/>
              </a:spcBef>
              <a:spcAft>
                <a:spcPts val="0"/>
              </a:spcAft>
              <a:buClr>
                <a:schemeClr val="accent4"/>
              </a:buClr>
              <a:buSzPts val="1600"/>
              <a:buFont typeface="NTR"/>
              <a:buChar char="▸"/>
              <a:defRPr b="0" i="0" sz="1600" u="none" cap="none" strike="noStrike">
                <a:solidFill>
                  <a:schemeClr val="dk1"/>
                </a:solidFill>
                <a:latin typeface="Arial"/>
                <a:ea typeface="Arial"/>
                <a:cs typeface="Arial"/>
                <a:sym typeface="Arial"/>
              </a:defRPr>
            </a:lvl2pPr>
            <a:lvl3pPr indent="-317500" lvl="2" marL="1371600" marR="0" rtl="0" algn="l">
              <a:lnSpc>
                <a:spcPct val="100000"/>
              </a:lnSpc>
              <a:spcBef>
                <a:spcPts val="500"/>
              </a:spcBef>
              <a:spcAft>
                <a:spcPts val="0"/>
              </a:spcAft>
              <a:buClr>
                <a:schemeClr val="accent5"/>
              </a:buClr>
              <a:buSzPts val="1400"/>
              <a:buFont typeface="NTR"/>
              <a:buChar char="▸"/>
              <a:defRPr b="0" i="0" sz="1400" u="none" cap="none" strike="noStrike">
                <a:solidFill>
                  <a:schemeClr val="dk1"/>
                </a:solidFill>
                <a:latin typeface="Arial"/>
                <a:ea typeface="Arial"/>
                <a:cs typeface="Arial"/>
                <a:sym typeface="Arial"/>
              </a:defRPr>
            </a:lvl3pPr>
            <a:lvl4pPr indent="-304800" lvl="3" marL="1828800" marR="0" rtl="0" algn="l">
              <a:lnSpc>
                <a:spcPct val="100000"/>
              </a:lnSpc>
              <a:spcBef>
                <a:spcPts val="500"/>
              </a:spcBef>
              <a:spcAft>
                <a:spcPts val="0"/>
              </a:spcAft>
              <a:buClr>
                <a:schemeClr val="accent6"/>
              </a:buClr>
              <a:buSzPts val="1200"/>
              <a:buFont typeface="NTR"/>
              <a:buChar char="▸"/>
              <a:defRPr b="0" i="0" sz="1200" u="none" cap="none" strike="noStrike">
                <a:solidFill>
                  <a:schemeClr val="dk1"/>
                </a:solidFill>
                <a:latin typeface="Arial"/>
                <a:ea typeface="Arial"/>
                <a:cs typeface="Arial"/>
                <a:sym typeface="Arial"/>
              </a:defRPr>
            </a:lvl4pPr>
            <a:lvl5pPr indent="-298450" lvl="4" marL="2286000" marR="0" rtl="0" algn="l">
              <a:lnSpc>
                <a:spcPct val="100000"/>
              </a:lnSpc>
              <a:spcBef>
                <a:spcPts val="500"/>
              </a:spcBef>
              <a:spcAft>
                <a:spcPts val="0"/>
              </a:spcAft>
              <a:buClr>
                <a:schemeClr val="dk1"/>
              </a:buClr>
              <a:buSzPts val="1100"/>
              <a:buFont typeface="NTR"/>
              <a:buChar char="▸"/>
              <a:defRPr b="0" i="0" sz="11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979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nvSpPr>
        <p:spPr>
          <a:xfrm>
            <a:off x="190500" y="6515100"/>
            <a:ext cx="1212850" cy="152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1000" u="none" cap="none" strike="noStrike">
                <a:solidFill>
                  <a:srgbClr val="737373"/>
                </a:solidFill>
                <a:latin typeface="Arial"/>
                <a:ea typeface="Arial"/>
                <a:cs typeface="Arial"/>
                <a:sym typeface="Arial"/>
              </a:rPr>
              <a:t>DTCC Public (White)</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liquidityguards-bluedevils.streamlit.ap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nvSpPr>
        <p:spPr>
          <a:xfrm>
            <a:off x="454668" y="5514161"/>
            <a:ext cx="1093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000"/>
              <a:buFont typeface="Arial"/>
              <a:buNone/>
            </a:pPr>
            <a:r>
              <a:t/>
            </a:r>
            <a:endParaRPr/>
          </a:p>
        </p:txBody>
      </p:sp>
      <p:sp>
        <p:nvSpPr>
          <p:cNvPr id="172" name="Google Shape;172;p20"/>
          <p:cNvSpPr txBox="1"/>
          <p:nvPr/>
        </p:nvSpPr>
        <p:spPr>
          <a:xfrm>
            <a:off x="448174" y="5715151"/>
            <a:ext cx="584979"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000"/>
              <a:buFont typeface="Arial"/>
              <a:buNone/>
            </a:pPr>
            <a:r>
              <a:rPr b="0" i="0" lang="en-US" sz="1000" u="none" cap="none" strike="noStrike">
                <a:solidFill>
                  <a:schemeClr val="accent1"/>
                </a:solidFill>
                <a:latin typeface="Arial"/>
                <a:ea typeface="Arial"/>
                <a:cs typeface="Arial"/>
                <a:sym typeface="Arial"/>
              </a:rPr>
              <a:t>DATE:</a:t>
            </a:r>
            <a:endParaRPr/>
          </a:p>
        </p:txBody>
      </p:sp>
      <p:sp>
        <p:nvSpPr>
          <p:cNvPr id="173" name="Google Shape;173;p20"/>
          <p:cNvSpPr txBox="1"/>
          <p:nvPr/>
        </p:nvSpPr>
        <p:spPr>
          <a:xfrm>
            <a:off x="454668" y="5918916"/>
            <a:ext cx="1093548"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000"/>
              <a:buFont typeface="Arial"/>
              <a:buNone/>
            </a:pPr>
            <a:r>
              <a:rPr b="0" i="0" lang="en-US" sz="1000" u="none" cap="none" strike="noStrike">
                <a:solidFill>
                  <a:schemeClr val="accent1"/>
                </a:solidFill>
                <a:latin typeface="Arial"/>
                <a:ea typeface="Arial"/>
                <a:cs typeface="Arial"/>
                <a:sym typeface="Arial"/>
              </a:rPr>
              <a:t>DEPARTMENT:</a:t>
            </a:r>
            <a:endParaRPr/>
          </a:p>
        </p:txBody>
      </p:sp>
      <p:sp>
        <p:nvSpPr>
          <p:cNvPr id="174" name="Google Shape;174;p20"/>
          <p:cNvSpPr txBox="1"/>
          <p:nvPr>
            <p:ph type="ctrTitle"/>
          </p:nvPr>
        </p:nvSpPr>
        <p:spPr>
          <a:xfrm>
            <a:off x="565550" y="2491025"/>
            <a:ext cx="11420700" cy="1755600"/>
          </a:xfrm>
          <a:prstGeom prst="rect">
            <a:avLst/>
          </a:prstGeom>
          <a:noFill/>
          <a:ln>
            <a:noFill/>
          </a:ln>
        </p:spPr>
        <p:txBody>
          <a:bodyPr anchorCtr="0" anchor="b" bIns="45700" lIns="91425" spcFirstLastPara="1" rIns="91425" wrap="square" tIns="45700">
            <a:noAutofit/>
          </a:bodyPr>
          <a:lstStyle/>
          <a:p>
            <a:pPr indent="-192087" lvl="0" marL="192087" rtl="0" algn="l">
              <a:lnSpc>
                <a:spcPct val="90000"/>
              </a:lnSpc>
              <a:spcBef>
                <a:spcPts val="0"/>
              </a:spcBef>
              <a:spcAft>
                <a:spcPts val="0"/>
              </a:spcAft>
              <a:buClr>
                <a:schemeClr val="dk1"/>
              </a:buClr>
              <a:buSzPts val="6000"/>
              <a:buFont typeface="Times New Roman"/>
              <a:buNone/>
            </a:pPr>
            <a:r>
              <a:rPr lang="en-US"/>
              <a:t>Sentiment Analysis</a:t>
            </a:r>
            <a:endParaRPr/>
          </a:p>
          <a:p>
            <a:pPr indent="-192087" lvl="0" marL="6135687" rtl="0" algn="l">
              <a:lnSpc>
                <a:spcPct val="90000"/>
              </a:lnSpc>
              <a:spcBef>
                <a:spcPts val="0"/>
              </a:spcBef>
              <a:spcAft>
                <a:spcPts val="0"/>
              </a:spcAft>
              <a:buClr>
                <a:schemeClr val="dk1"/>
              </a:buClr>
              <a:buSzPts val="6000"/>
              <a:buFont typeface="Times New Roman"/>
              <a:buNone/>
            </a:pPr>
            <a:r>
              <a:rPr lang="en-US" sz="4000"/>
              <a:t>-LiquidityGuard</a:t>
            </a:r>
            <a:br>
              <a:rPr lang="en-US" sz="4000">
                <a:solidFill>
                  <a:schemeClr val="dk1"/>
                </a:solidFill>
              </a:rPr>
            </a:br>
            <a:endParaRPr sz="4000"/>
          </a:p>
        </p:txBody>
      </p:sp>
      <p:sp>
        <p:nvSpPr>
          <p:cNvPr id="175" name="Google Shape;175;p20"/>
          <p:cNvSpPr txBox="1"/>
          <p:nvPr>
            <p:ph idx="1" type="subTitle"/>
          </p:nvPr>
        </p:nvSpPr>
        <p:spPr>
          <a:xfrm>
            <a:off x="520450" y="4649050"/>
            <a:ext cx="10962600" cy="654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sz="1800">
                <a:solidFill>
                  <a:schemeClr val="dk1"/>
                </a:solidFill>
              </a:rPr>
              <a:t>TEAM NAME: Blue Devils</a:t>
            </a:r>
            <a:br>
              <a:rPr lang="en-US" sz="1800">
                <a:solidFill>
                  <a:schemeClr val="dk1"/>
                </a:solidFill>
              </a:rPr>
            </a:br>
            <a:r>
              <a:rPr lang="en-US" sz="1800">
                <a:solidFill>
                  <a:schemeClr val="dk1"/>
                </a:solidFill>
              </a:rPr>
              <a:t>TEAM MEMBERS/ORGS: </a:t>
            </a:r>
            <a:r>
              <a:rPr lang="en-US"/>
              <a:t>Mingyang Li, Renjie Wang, Chen Xu, Yiwei Yan, Shirley Zhu</a:t>
            </a:r>
            <a:br>
              <a:rPr lang="en-US" sz="1800">
                <a:solidFill>
                  <a:schemeClr val="dk1"/>
                </a:solidFill>
              </a:rPr>
            </a:br>
            <a:endParaRPr/>
          </a:p>
        </p:txBody>
      </p:sp>
      <p:sp>
        <p:nvSpPr>
          <p:cNvPr id="176" name="Google Shape;176;p20"/>
          <p:cNvSpPr txBox="1"/>
          <p:nvPr/>
        </p:nvSpPr>
        <p:spPr>
          <a:xfrm>
            <a:off x="848593" y="5717225"/>
            <a:ext cx="1653300" cy="246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3"/>
              </a:buClr>
              <a:buSzPts val="1000"/>
              <a:buFont typeface="NTR"/>
              <a:buNone/>
            </a:pPr>
            <a:r>
              <a:rPr lang="en-US" sz="1000">
                <a:solidFill>
                  <a:schemeClr val="accent3"/>
                </a:solidFill>
              </a:rPr>
              <a:t>February</a:t>
            </a:r>
            <a:r>
              <a:rPr lang="en-US" sz="1000">
                <a:solidFill>
                  <a:schemeClr val="accent3"/>
                </a:solidFill>
              </a:rPr>
              <a:t> 7th, 2025</a:t>
            </a:r>
            <a:endParaRPr/>
          </a:p>
        </p:txBody>
      </p:sp>
      <p:sp>
        <p:nvSpPr>
          <p:cNvPr id="177" name="Google Shape;177;p20"/>
          <p:cNvSpPr txBox="1"/>
          <p:nvPr/>
        </p:nvSpPr>
        <p:spPr>
          <a:xfrm>
            <a:off x="1402527" y="5927075"/>
            <a:ext cx="1827000" cy="2619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accent3"/>
              </a:buClr>
              <a:buSzPts val="1000"/>
              <a:buFont typeface="NTR"/>
              <a:buNone/>
            </a:pPr>
            <a:r>
              <a:rPr lang="en-US" sz="1000">
                <a:solidFill>
                  <a:schemeClr val="accent3"/>
                </a:solidFill>
              </a:rPr>
              <a:t>Duke </a:t>
            </a:r>
            <a:r>
              <a:rPr lang="en-US" sz="1000">
                <a:solidFill>
                  <a:schemeClr val="accent3"/>
                </a:solidFill>
              </a:rPr>
              <a:t>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cxnSp>
        <p:nvCxnSpPr>
          <p:cNvPr id="244" name="Google Shape;244;p29"/>
          <p:cNvCxnSpPr/>
          <p:nvPr/>
        </p:nvCxnSpPr>
        <p:spPr>
          <a:xfrm>
            <a:off x="474388" y="762564"/>
            <a:ext cx="11206500" cy="0"/>
          </a:xfrm>
          <a:prstGeom prst="straightConnector1">
            <a:avLst/>
          </a:prstGeom>
          <a:noFill/>
          <a:ln cap="flat" cmpd="sng" w="9525">
            <a:solidFill>
              <a:schemeClr val="dk1"/>
            </a:solidFill>
            <a:prstDash val="solid"/>
            <a:miter lim="800000"/>
            <a:headEnd len="sm" w="sm" type="none"/>
            <a:tailEnd len="sm" w="sm" type="none"/>
          </a:ln>
        </p:spPr>
      </p:cxnSp>
      <p:sp>
        <p:nvSpPr>
          <p:cNvPr id="245" name="Google Shape;245;p29"/>
          <p:cNvSpPr txBox="1"/>
          <p:nvPr/>
        </p:nvSpPr>
        <p:spPr>
          <a:xfrm>
            <a:off x="474387" y="211382"/>
            <a:ext cx="10858800" cy="583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Model Comparison</a:t>
            </a:r>
            <a:endParaRPr b="1" sz="2800">
              <a:solidFill>
                <a:schemeClr val="dk1"/>
              </a:solidFill>
              <a:latin typeface="Times New Roman"/>
              <a:ea typeface="Times New Roman"/>
              <a:cs typeface="Times New Roman"/>
              <a:sym typeface="Times New Roman"/>
            </a:endParaRPr>
          </a:p>
        </p:txBody>
      </p:sp>
      <p:sp>
        <p:nvSpPr>
          <p:cNvPr id="246" name="Google Shape;246;p29"/>
          <p:cNvSpPr txBox="1"/>
          <p:nvPr/>
        </p:nvSpPr>
        <p:spPr>
          <a:xfrm>
            <a:off x="5957025" y="2172000"/>
            <a:ext cx="5147400" cy="4617600"/>
          </a:xfrm>
          <a:prstGeom prst="rect">
            <a:avLst/>
          </a:prstGeom>
          <a:noFill/>
          <a:ln>
            <a:noFill/>
          </a:ln>
        </p:spPr>
        <p:txBody>
          <a:bodyPr anchorCtr="0" anchor="t" bIns="91425" lIns="91425" spcFirstLastPara="1" rIns="91425" wrap="square" tIns="91425">
            <a:spAutoFit/>
          </a:bodyPr>
          <a:lstStyle/>
          <a:p>
            <a:pPr indent="-204787" lvl="0" marL="192087" rtl="0" algn="l">
              <a:spcBef>
                <a:spcPts val="200"/>
              </a:spcBef>
              <a:spcAft>
                <a:spcPts val="0"/>
              </a:spcAft>
              <a:buClr>
                <a:schemeClr val="accent3"/>
              </a:buClr>
              <a:buSzPts val="2000"/>
              <a:buFont typeface="NTR"/>
              <a:buChar char="▸"/>
            </a:pPr>
            <a:r>
              <a:rPr b="1" lang="en-US" sz="2000">
                <a:solidFill>
                  <a:schemeClr val="dk1"/>
                </a:solidFill>
              </a:rPr>
              <a:t>Linear Regression has the lowest errors in MAE and MSE</a:t>
            </a:r>
            <a:endParaRPr sz="1800">
              <a:solidFill>
                <a:schemeClr val="dk1"/>
              </a:solidFill>
            </a:endParaRPr>
          </a:p>
          <a:p>
            <a:pPr indent="0" lvl="0" marL="457200" rtl="0" algn="l">
              <a:spcBef>
                <a:spcPts val="200"/>
              </a:spcBef>
              <a:spcAft>
                <a:spcPts val="0"/>
              </a:spcAft>
              <a:buNone/>
            </a:pPr>
            <a:r>
              <a:t/>
            </a:r>
            <a:endParaRPr sz="1800">
              <a:solidFill>
                <a:schemeClr val="dk1"/>
              </a:solidFill>
            </a:endParaRPr>
          </a:p>
          <a:p>
            <a:pPr indent="-192087" lvl="0" marL="192087" rtl="0" algn="l">
              <a:spcBef>
                <a:spcPts val="200"/>
              </a:spcBef>
              <a:spcAft>
                <a:spcPts val="0"/>
              </a:spcAft>
              <a:buClr>
                <a:schemeClr val="dk1"/>
              </a:buClr>
              <a:buSzPts val="1800"/>
              <a:buChar char="▸"/>
            </a:pPr>
            <a:r>
              <a:rPr b="1" lang="en-US" sz="1800">
                <a:solidFill>
                  <a:schemeClr val="dk1"/>
                </a:solidFill>
              </a:rPr>
              <a:t>MAE </a:t>
            </a:r>
            <a:r>
              <a:rPr lang="en-US" sz="1800">
                <a:solidFill>
                  <a:schemeClr val="dk1"/>
                </a:solidFill>
              </a:rPr>
              <a:t>(Mean Absolute Error) measures the average absolute difference between predicted and actual values, while </a:t>
            </a:r>
            <a:r>
              <a:rPr b="1" lang="en-US" sz="1800">
                <a:solidFill>
                  <a:schemeClr val="dk1"/>
                </a:solidFill>
              </a:rPr>
              <a:t>MSE </a:t>
            </a:r>
            <a:r>
              <a:rPr lang="en-US" sz="1800">
                <a:solidFill>
                  <a:schemeClr val="dk1"/>
                </a:solidFill>
              </a:rPr>
              <a:t>(Mean Squared Error) measures the average of the squared differences, giving more weight to larger errors</a:t>
            </a:r>
            <a:endParaRPr sz="1800">
              <a:solidFill>
                <a:schemeClr val="dk1"/>
              </a:solidFill>
            </a:endParaRPr>
          </a:p>
          <a:p>
            <a:pPr indent="0" lvl="0" marL="0" rtl="0" algn="l">
              <a:spcBef>
                <a:spcPts val="200"/>
              </a:spcBef>
              <a:spcAft>
                <a:spcPts val="0"/>
              </a:spcAft>
              <a:buNone/>
            </a:pPr>
            <a:r>
              <a:t/>
            </a:r>
            <a:endParaRPr sz="1800">
              <a:solidFill>
                <a:schemeClr val="dk1"/>
              </a:solidFill>
            </a:endParaRPr>
          </a:p>
          <a:p>
            <a:pPr indent="-204787" lvl="0" marL="192087" rtl="0" algn="l">
              <a:spcBef>
                <a:spcPts val="200"/>
              </a:spcBef>
              <a:spcAft>
                <a:spcPts val="0"/>
              </a:spcAft>
              <a:buClr>
                <a:schemeClr val="accent3"/>
              </a:buClr>
              <a:buSzPts val="2000"/>
              <a:buFont typeface="NTR"/>
              <a:buChar char="▸"/>
            </a:pPr>
            <a:r>
              <a:rPr b="1" lang="en-US" sz="2000">
                <a:solidFill>
                  <a:schemeClr val="dk1"/>
                </a:solidFill>
              </a:rPr>
              <a:t>What we found:</a:t>
            </a:r>
            <a:endParaRPr b="1" sz="2000">
              <a:solidFill>
                <a:schemeClr val="dk1"/>
              </a:solidFill>
            </a:endParaRPr>
          </a:p>
          <a:p>
            <a:pPr indent="-342900" lvl="1" marL="914400" rtl="0" algn="l">
              <a:spcBef>
                <a:spcPts val="200"/>
              </a:spcBef>
              <a:spcAft>
                <a:spcPts val="0"/>
              </a:spcAft>
              <a:buClr>
                <a:schemeClr val="dk1"/>
              </a:buClr>
              <a:buSzPts val="1800"/>
              <a:buChar char="○"/>
            </a:pPr>
            <a:r>
              <a:rPr lang="en-US" sz="1800">
                <a:solidFill>
                  <a:schemeClr val="dk1"/>
                </a:solidFill>
              </a:rPr>
              <a:t>News sentiment is a strong market indicator. Higher sentiment variability and more news suggest increased stock activity and market events.</a:t>
            </a:r>
            <a:endParaRPr sz="1800">
              <a:solidFill>
                <a:schemeClr val="dk1"/>
              </a:solidFill>
            </a:endParaRPr>
          </a:p>
          <a:p>
            <a:pPr indent="-355600" lvl="1" marL="914400" rtl="0" algn="l">
              <a:spcBef>
                <a:spcPts val="200"/>
              </a:spcBef>
              <a:spcAft>
                <a:spcPts val="0"/>
              </a:spcAft>
              <a:buClr>
                <a:schemeClr val="dk1"/>
              </a:buClr>
              <a:buSzPts val="2000"/>
              <a:buChar char="○"/>
            </a:pPr>
            <a:r>
              <a:t/>
            </a:r>
            <a:endParaRPr b="1" sz="2000">
              <a:solidFill>
                <a:schemeClr val="dk1"/>
              </a:solidFill>
            </a:endParaRPr>
          </a:p>
        </p:txBody>
      </p:sp>
      <p:pic>
        <p:nvPicPr>
          <p:cNvPr id="247" name="Google Shape;247;p29"/>
          <p:cNvPicPr preferRelativeResize="0"/>
          <p:nvPr/>
        </p:nvPicPr>
        <p:blipFill>
          <a:blip r:embed="rId3">
            <a:alphaModFix/>
          </a:blip>
          <a:stretch>
            <a:fillRect/>
          </a:stretch>
        </p:blipFill>
        <p:spPr>
          <a:xfrm>
            <a:off x="374500" y="2741132"/>
            <a:ext cx="4752975" cy="175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cxnSp>
        <p:nvCxnSpPr>
          <p:cNvPr id="252" name="Google Shape;252;p30"/>
          <p:cNvCxnSpPr/>
          <p:nvPr/>
        </p:nvCxnSpPr>
        <p:spPr>
          <a:xfrm>
            <a:off x="474388" y="762564"/>
            <a:ext cx="11206500" cy="0"/>
          </a:xfrm>
          <a:prstGeom prst="straightConnector1">
            <a:avLst/>
          </a:prstGeom>
          <a:noFill/>
          <a:ln cap="flat" cmpd="sng" w="9525">
            <a:solidFill>
              <a:schemeClr val="dk1"/>
            </a:solidFill>
            <a:prstDash val="solid"/>
            <a:miter lim="800000"/>
            <a:headEnd len="sm" w="sm" type="none"/>
            <a:tailEnd len="sm" w="sm" type="none"/>
          </a:ln>
        </p:spPr>
      </p:cxnSp>
      <p:sp>
        <p:nvSpPr>
          <p:cNvPr id="253" name="Google Shape;253;p30"/>
          <p:cNvSpPr txBox="1"/>
          <p:nvPr/>
        </p:nvSpPr>
        <p:spPr>
          <a:xfrm>
            <a:off x="474387" y="211382"/>
            <a:ext cx="10858800" cy="583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Model Performance </a:t>
            </a:r>
            <a:endParaRPr/>
          </a:p>
        </p:txBody>
      </p:sp>
      <p:sp>
        <p:nvSpPr>
          <p:cNvPr id="254" name="Google Shape;254;p30"/>
          <p:cNvSpPr txBox="1"/>
          <p:nvPr/>
        </p:nvSpPr>
        <p:spPr>
          <a:xfrm>
            <a:off x="3016200" y="5407875"/>
            <a:ext cx="61596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1800">
                <a:solidFill>
                  <a:schemeClr val="dk1"/>
                </a:solidFill>
              </a:rPr>
              <a:t>Be aware of large trading volume ahead of time</a:t>
            </a:r>
            <a:endParaRPr/>
          </a:p>
        </p:txBody>
      </p:sp>
      <p:sp>
        <p:nvSpPr>
          <p:cNvPr id="255" name="Google Shape;255;p30"/>
          <p:cNvSpPr txBox="1"/>
          <p:nvPr/>
        </p:nvSpPr>
        <p:spPr>
          <a:xfrm>
            <a:off x="4005450" y="5798125"/>
            <a:ext cx="4181100" cy="738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US" sz="1800">
                <a:solidFill>
                  <a:schemeClr val="dk1"/>
                </a:solidFill>
              </a:rPr>
              <a:t>Mean Squared Error: </a:t>
            </a:r>
            <a:r>
              <a:rPr b="1" lang="en-US" sz="1800">
                <a:solidFill>
                  <a:schemeClr val="dk1"/>
                </a:solidFill>
              </a:rPr>
              <a:t>0.9845</a:t>
            </a:r>
            <a:endParaRPr b="1" sz="1800">
              <a:solidFill>
                <a:schemeClr val="dk1"/>
              </a:solidFill>
            </a:endParaRPr>
          </a:p>
          <a:p>
            <a:pPr indent="0" lvl="0" marL="914400" rtl="0" algn="l">
              <a:spcBef>
                <a:spcPts val="0"/>
              </a:spcBef>
              <a:spcAft>
                <a:spcPts val="0"/>
              </a:spcAft>
              <a:buNone/>
            </a:pPr>
            <a:r>
              <a:rPr b="1" lang="en-US" sz="1800">
                <a:solidFill>
                  <a:schemeClr val="dk1"/>
                </a:solidFill>
              </a:rPr>
              <a:t>R-squared: 0.4489</a:t>
            </a:r>
            <a:endParaRPr b="1" sz="1800">
              <a:solidFill>
                <a:schemeClr val="dk1"/>
              </a:solidFill>
            </a:endParaRPr>
          </a:p>
        </p:txBody>
      </p:sp>
      <p:pic>
        <p:nvPicPr>
          <p:cNvPr id="256" name="Google Shape;256;p30"/>
          <p:cNvPicPr preferRelativeResize="0"/>
          <p:nvPr/>
        </p:nvPicPr>
        <p:blipFill>
          <a:blip r:embed="rId3">
            <a:alphaModFix/>
          </a:blip>
          <a:stretch>
            <a:fillRect/>
          </a:stretch>
        </p:blipFill>
        <p:spPr>
          <a:xfrm>
            <a:off x="1299438" y="947582"/>
            <a:ext cx="9208673" cy="43078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cxnSp>
        <p:nvCxnSpPr>
          <p:cNvPr id="261" name="Google Shape;261;p31"/>
          <p:cNvCxnSpPr/>
          <p:nvPr/>
        </p:nvCxnSpPr>
        <p:spPr>
          <a:xfrm>
            <a:off x="474388" y="762564"/>
            <a:ext cx="11206500" cy="0"/>
          </a:xfrm>
          <a:prstGeom prst="straightConnector1">
            <a:avLst/>
          </a:prstGeom>
          <a:noFill/>
          <a:ln cap="flat" cmpd="sng" w="9525">
            <a:solidFill>
              <a:schemeClr val="dk1"/>
            </a:solidFill>
            <a:prstDash val="solid"/>
            <a:miter lim="800000"/>
            <a:headEnd len="sm" w="sm" type="none"/>
            <a:tailEnd len="sm" w="sm" type="none"/>
          </a:ln>
        </p:spPr>
      </p:cxnSp>
      <p:sp>
        <p:nvSpPr>
          <p:cNvPr id="262" name="Google Shape;262;p31"/>
          <p:cNvSpPr txBox="1"/>
          <p:nvPr/>
        </p:nvSpPr>
        <p:spPr>
          <a:xfrm>
            <a:off x="474387" y="211382"/>
            <a:ext cx="10858800" cy="583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Scalability</a:t>
            </a:r>
            <a:endParaRPr/>
          </a:p>
        </p:txBody>
      </p:sp>
      <p:sp>
        <p:nvSpPr>
          <p:cNvPr id="263" name="Google Shape;263;p31"/>
          <p:cNvSpPr txBox="1"/>
          <p:nvPr/>
        </p:nvSpPr>
        <p:spPr>
          <a:xfrm>
            <a:off x="474400" y="1071575"/>
            <a:ext cx="11275800" cy="2724300"/>
          </a:xfrm>
          <a:prstGeom prst="rect">
            <a:avLst/>
          </a:prstGeom>
          <a:noFill/>
          <a:ln>
            <a:noFill/>
          </a:ln>
        </p:spPr>
        <p:txBody>
          <a:bodyPr anchorCtr="0" anchor="t" bIns="91425" lIns="91425" spcFirstLastPara="1" rIns="91425" wrap="square" tIns="91425">
            <a:spAutoFit/>
          </a:bodyPr>
          <a:lstStyle/>
          <a:p>
            <a:pPr indent="-204787" lvl="0" marL="192087" rtl="0" algn="l">
              <a:spcBef>
                <a:spcPts val="0"/>
              </a:spcBef>
              <a:spcAft>
                <a:spcPts val="0"/>
              </a:spcAft>
              <a:buClr>
                <a:schemeClr val="accent3"/>
              </a:buClr>
              <a:buSzPts val="2000"/>
              <a:buFont typeface="NTR"/>
              <a:buChar char="▸"/>
            </a:pPr>
            <a:r>
              <a:rPr b="1" lang="en-US" sz="2000">
                <a:solidFill>
                  <a:schemeClr val="dk1"/>
                </a:solidFill>
              </a:rPr>
              <a:t>Efficient Sentiment Analysis: </a:t>
            </a:r>
            <a:r>
              <a:rPr lang="en-US" sz="2000">
                <a:solidFill>
                  <a:schemeClr val="dk1"/>
                </a:solidFill>
              </a:rPr>
              <a:t>RoBERTa processes 100,000+ news in ~30 minutes, demonstrating strong scalability for large datasets.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204787" lvl="0" marL="192087" rtl="0" algn="l">
              <a:spcBef>
                <a:spcPts val="200"/>
              </a:spcBef>
              <a:spcAft>
                <a:spcPts val="0"/>
              </a:spcAft>
              <a:buClr>
                <a:schemeClr val="accent3"/>
              </a:buClr>
              <a:buSzPts val="2000"/>
              <a:buFont typeface="NTR"/>
              <a:buChar char="▸"/>
            </a:pPr>
            <a:r>
              <a:rPr b="1" lang="en-US" sz="2000">
                <a:solidFill>
                  <a:schemeClr val="dk1"/>
                </a:solidFill>
              </a:rPr>
              <a:t>Fast Model Execution: </a:t>
            </a:r>
            <a:r>
              <a:rPr lang="en-US" sz="2000">
                <a:solidFill>
                  <a:schemeClr val="dk1"/>
                </a:solidFill>
              </a:rPr>
              <a:t>Linear regression ensures real-time inference, making the system highly scalable with minimal computational overhead.</a:t>
            </a:r>
            <a:endParaRPr sz="2000">
              <a:solidFill>
                <a:schemeClr val="dk1"/>
              </a:solidFill>
            </a:endParaRPr>
          </a:p>
          <a:p>
            <a:pPr indent="0" lvl="0" marL="0" rtl="0" algn="l">
              <a:spcBef>
                <a:spcPts val="200"/>
              </a:spcBef>
              <a:spcAft>
                <a:spcPts val="0"/>
              </a:spcAft>
              <a:buNone/>
            </a:pPr>
            <a:r>
              <a:t/>
            </a:r>
            <a:endParaRPr sz="2000">
              <a:solidFill>
                <a:schemeClr val="dk1"/>
              </a:solidFill>
            </a:endParaRPr>
          </a:p>
          <a:p>
            <a:pPr indent="-204787" lvl="0" marL="192087" rtl="0" algn="l">
              <a:spcBef>
                <a:spcPts val="200"/>
              </a:spcBef>
              <a:spcAft>
                <a:spcPts val="0"/>
              </a:spcAft>
              <a:buClr>
                <a:schemeClr val="accent3"/>
              </a:buClr>
              <a:buSzPts val="2000"/>
              <a:buFont typeface="NTR"/>
              <a:buChar char="▸"/>
            </a:pPr>
            <a:r>
              <a:rPr b="1" lang="en-US" sz="2000">
                <a:solidFill>
                  <a:schemeClr val="dk1"/>
                </a:solidFill>
              </a:rPr>
              <a:t>Cloud &amp; Parallel Processing Ready: </a:t>
            </a:r>
            <a:r>
              <a:rPr lang="en-US" sz="2000">
                <a:solidFill>
                  <a:schemeClr val="dk1"/>
                </a:solidFill>
              </a:rPr>
              <a:t>Can further scale with distributed computing for even faster processing.</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cxnSp>
        <p:nvCxnSpPr>
          <p:cNvPr id="268" name="Google Shape;268;p32"/>
          <p:cNvCxnSpPr/>
          <p:nvPr/>
        </p:nvCxnSpPr>
        <p:spPr>
          <a:xfrm>
            <a:off x="474388" y="762564"/>
            <a:ext cx="11206556" cy="0"/>
          </a:xfrm>
          <a:prstGeom prst="straightConnector1">
            <a:avLst/>
          </a:prstGeom>
          <a:noFill/>
          <a:ln cap="flat" cmpd="sng" w="9525">
            <a:solidFill>
              <a:schemeClr val="dk1"/>
            </a:solidFill>
            <a:prstDash val="solid"/>
            <a:miter lim="800000"/>
            <a:headEnd len="sm" w="sm" type="none"/>
            <a:tailEnd len="sm" w="sm" type="none"/>
          </a:ln>
        </p:spPr>
      </p:cxnSp>
      <p:sp>
        <p:nvSpPr>
          <p:cNvPr id="269" name="Google Shape;269;p32"/>
          <p:cNvSpPr txBox="1"/>
          <p:nvPr/>
        </p:nvSpPr>
        <p:spPr>
          <a:xfrm>
            <a:off x="696594" y="1581297"/>
            <a:ext cx="10636581" cy="4159486"/>
          </a:xfrm>
          <a:prstGeom prst="rect">
            <a:avLst/>
          </a:prstGeom>
          <a:noFill/>
          <a:ln>
            <a:noFill/>
          </a:ln>
        </p:spPr>
        <p:txBody>
          <a:bodyPr anchorCtr="0" anchor="t" bIns="45700" lIns="91425" spcFirstLastPara="1" rIns="91425" wrap="square" tIns="45700">
            <a:noAutofit/>
          </a:bodyPr>
          <a:lstStyle/>
          <a:p>
            <a:pPr indent="-192087" lvl="0" marL="192087" marR="0" rtl="0" algn="l">
              <a:lnSpc>
                <a:spcPct val="100000"/>
              </a:lnSpc>
              <a:spcBef>
                <a:spcPts val="0"/>
              </a:spcBef>
              <a:spcAft>
                <a:spcPts val="0"/>
              </a:spcAft>
              <a:buClr>
                <a:schemeClr val="accent3"/>
              </a:buClr>
              <a:buSzPts val="1800"/>
              <a:buFont typeface="NTR"/>
              <a:buChar char="▸"/>
            </a:pPr>
            <a:r>
              <a:rPr b="1" lang="en-US" sz="1800">
                <a:solidFill>
                  <a:schemeClr val="dk1"/>
                </a:solidFill>
              </a:rPr>
              <a:t>Impact</a:t>
            </a:r>
            <a:r>
              <a:rPr b="1" lang="en-US" sz="1800">
                <a:solidFill>
                  <a:schemeClr val="dk1"/>
                </a:solidFill>
              </a:rPr>
              <a:t> to individual Financial Institutions:</a:t>
            </a:r>
            <a:endParaRPr b="1" sz="1800">
              <a:solidFill>
                <a:schemeClr val="dk1"/>
              </a:solidFill>
            </a:endParaRPr>
          </a:p>
          <a:p>
            <a:pPr indent="-192087" lvl="0" marL="192087" marR="0" rtl="0" algn="l">
              <a:lnSpc>
                <a:spcPct val="100000"/>
              </a:lnSpc>
              <a:spcBef>
                <a:spcPts val="0"/>
              </a:spcBef>
              <a:spcAft>
                <a:spcPts val="0"/>
              </a:spcAft>
              <a:buClr>
                <a:schemeClr val="accent3"/>
              </a:buClr>
              <a:buSzPts val="1800"/>
              <a:buFont typeface="NTR"/>
              <a:buChar char="▸"/>
            </a:pPr>
            <a:r>
              <a:rPr lang="en-US" sz="1800">
                <a:solidFill>
                  <a:schemeClr val="dk1"/>
                </a:solidFill>
              </a:rPr>
              <a:t>Risk reduction: Reduce settlement failures due to volume spikes.</a:t>
            </a:r>
            <a:endParaRPr sz="1800">
              <a:solidFill>
                <a:schemeClr val="dk1"/>
              </a:solidFill>
            </a:endParaRPr>
          </a:p>
          <a:p>
            <a:pPr indent="-192087" lvl="0" marL="192087" marR="0" rtl="0" algn="l">
              <a:lnSpc>
                <a:spcPct val="100000"/>
              </a:lnSpc>
              <a:spcBef>
                <a:spcPts val="0"/>
              </a:spcBef>
              <a:spcAft>
                <a:spcPts val="0"/>
              </a:spcAft>
              <a:buClr>
                <a:schemeClr val="accent3"/>
              </a:buClr>
              <a:buSzPts val="1800"/>
              <a:buFont typeface="NTR"/>
              <a:buChar char="▸"/>
            </a:pPr>
            <a:r>
              <a:rPr lang="en-US" sz="1800">
                <a:solidFill>
                  <a:schemeClr val="dk1"/>
                </a:solidFill>
              </a:rPr>
              <a:t>Optimize resource allocation:Help organizations adjust system resources and risk control measures in advance to improve the efficiency of responding to sudden market fluctuations.</a:t>
            </a:r>
            <a:endParaRPr sz="1800">
              <a:solidFill>
                <a:schemeClr val="dk1"/>
              </a:solidFill>
            </a:endParaRPr>
          </a:p>
          <a:p>
            <a:pPr indent="-192087" lvl="0" marL="192087" marR="0" rtl="0" algn="l">
              <a:lnSpc>
                <a:spcPct val="100000"/>
              </a:lnSpc>
              <a:spcBef>
                <a:spcPts val="0"/>
              </a:spcBef>
              <a:spcAft>
                <a:spcPts val="0"/>
              </a:spcAft>
              <a:buClr>
                <a:schemeClr val="accent3"/>
              </a:buClr>
              <a:buSzPts val="1800"/>
              <a:buFont typeface="NTR"/>
              <a:buChar char="▸"/>
            </a:pPr>
            <a:r>
              <a:rPr lang="en-US" sz="1800">
                <a:solidFill>
                  <a:schemeClr val="dk1"/>
                </a:solidFill>
              </a:rPr>
              <a:t>Revenue Growth: Sell predictive data as a value-added service to hedge funds, market makers </a:t>
            </a:r>
            <a:endParaRPr b="1" sz="1800">
              <a:solidFill>
                <a:schemeClr val="dk1"/>
              </a:solidFill>
            </a:endParaRPr>
          </a:p>
          <a:p>
            <a:pPr indent="0" lvl="0" marL="457200" marR="0" rtl="0" algn="l">
              <a:lnSpc>
                <a:spcPct val="100000"/>
              </a:lnSpc>
              <a:spcBef>
                <a:spcPts val="0"/>
              </a:spcBef>
              <a:spcAft>
                <a:spcPts val="0"/>
              </a:spcAft>
              <a:buNone/>
            </a:pPr>
            <a:r>
              <a:t/>
            </a:r>
            <a:endParaRPr b="1" sz="1800">
              <a:solidFill>
                <a:schemeClr val="dk1"/>
              </a:solidFill>
            </a:endParaRPr>
          </a:p>
          <a:p>
            <a:pPr indent="-192087" lvl="0" marL="192087" marR="0" rtl="0" algn="l">
              <a:lnSpc>
                <a:spcPct val="100000"/>
              </a:lnSpc>
              <a:spcBef>
                <a:spcPts val="0"/>
              </a:spcBef>
              <a:spcAft>
                <a:spcPts val="0"/>
              </a:spcAft>
              <a:buClr>
                <a:schemeClr val="accent3"/>
              </a:buClr>
              <a:buSzPts val="1800"/>
              <a:buFont typeface="NTR"/>
              <a:buChar char="▸"/>
            </a:pPr>
            <a:r>
              <a:rPr b="1" lang="en-US" sz="1800">
                <a:solidFill>
                  <a:schemeClr val="dk1"/>
                </a:solidFill>
              </a:rPr>
              <a:t>Impact to the industry:</a:t>
            </a:r>
            <a:endParaRPr b="1" sz="1800">
              <a:solidFill>
                <a:schemeClr val="dk1"/>
              </a:solidFill>
            </a:endParaRPr>
          </a:p>
          <a:p>
            <a:pPr indent="-192087" lvl="0" marL="192087" marR="0" rtl="0" algn="l">
              <a:lnSpc>
                <a:spcPct val="100000"/>
              </a:lnSpc>
              <a:spcBef>
                <a:spcPts val="0"/>
              </a:spcBef>
              <a:spcAft>
                <a:spcPts val="0"/>
              </a:spcAft>
              <a:buClr>
                <a:schemeClr val="accent3"/>
              </a:buClr>
              <a:buSzPts val="1800"/>
              <a:buFont typeface="NTR"/>
              <a:buChar char="▸"/>
            </a:pPr>
            <a:r>
              <a:rPr lang="en-US" sz="1800">
                <a:solidFill>
                  <a:schemeClr val="dk1"/>
                </a:solidFill>
              </a:rPr>
              <a:t>Market stability: Identify trading volume anomalies in advance, provide early warning for clearing and settlement sessions, and reduce system risks and potential operational risks, prevent “flash crashes” (e.g., the 2010 flash crash in U.S. stocks).</a:t>
            </a:r>
            <a:endParaRPr sz="1800">
              <a:solidFill>
                <a:schemeClr val="dk1"/>
              </a:solidFill>
            </a:endParaRPr>
          </a:p>
          <a:p>
            <a:pPr indent="-192087" lvl="0" marL="192087" marR="0" rtl="0" algn="l">
              <a:lnSpc>
                <a:spcPct val="100000"/>
              </a:lnSpc>
              <a:spcBef>
                <a:spcPts val="0"/>
              </a:spcBef>
              <a:spcAft>
                <a:spcPts val="0"/>
              </a:spcAft>
              <a:buClr>
                <a:schemeClr val="accent3"/>
              </a:buClr>
              <a:buSzPts val="1800"/>
              <a:buFont typeface="NTR"/>
              <a:buChar char="▸"/>
            </a:pPr>
            <a:r>
              <a:rPr lang="en-US" sz="1800">
                <a:solidFill>
                  <a:schemeClr val="dk1"/>
                </a:solidFill>
              </a:rPr>
              <a:t>Regulatory Enablement: Provide early warning system for SEC to identify systemic risks.</a:t>
            </a:r>
            <a:endParaRPr sz="1800">
              <a:solidFill>
                <a:schemeClr val="dk1"/>
              </a:solidFill>
            </a:endParaRPr>
          </a:p>
          <a:p>
            <a:pPr indent="0" lvl="0" marL="114300" marR="0" rtl="0" algn="l">
              <a:lnSpc>
                <a:spcPct val="100000"/>
              </a:lnSpc>
              <a:spcBef>
                <a:spcPts val="1100"/>
              </a:spcBef>
              <a:spcAft>
                <a:spcPts val="0"/>
              </a:spcAft>
              <a:buClr>
                <a:schemeClr val="accent3"/>
              </a:buClr>
              <a:buSzPts val="1800"/>
              <a:buFont typeface="NTR"/>
              <a:buNone/>
            </a:pPr>
            <a:r>
              <a:t/>
            </a:r>
            <a:endParaRPr sz="1800">
              <a:solidFill>
                <a:schemeClr val="dk1"/>
              </a:solidFill>
              <a:latin typeface="Arial"/>
              <a:ea typeface="Arial"/>
              <a:cs typeface="Arial"/>
              <a:sym typeface="Arial"/>
            </a:endParaRPr>
          </a:p>
          <a:p>
            <a:pPr indent="-177800" lvl="0" marL="292100" marR="0" rtl="0" algn="l">
              <a:lnSpc>
                <a:spcPct val="100000"/>
              </a:lnSpc>
              <a:spcBef>
                <a:spcPts val="1000"/>
              </a:spcBef>
              <a:spcAft>
                <a:spcPts val="0"/>
              </a:spcAft>
              <a:buClr>
                <a:schemeClr val="accent3"/>
              </a:buClr>
              <a:buSzPts val="1800"/>
              <a:buFont typeface="NTR"/>
              <a:buNone/>
            </a:pPr>
            <a:r>
              <a:t/>
            </a:r>
            <a:endParaRPr sz="1800">
              <a:solidFill>
                <a:schemeClr val="dk1"/>
              </a:solidFill>
              <a:latin typeface="Arial"/>
              <a:ea typeface="Arial"/>
              <a:cs typeface="Arial"/>
              <a:sym typeface="Arial"/>
            </a:endParaRPr>
          </a:p>
        </p:txBody>
      </p:sp>
      <p:sp>
        <p:nvSpPr>
          <p:cNvPr id="270" name="Google Shape;270;p32"/>
          <p:cNvSpPr txBox="1"/>
          <p:nvPr/>
        </p:nvSpPr>
        <p:spPr>
          <a:xfrm>
            <a:off x="474387" y="211382"/>
            <a:ext cx="10858787" cy="5838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Industry impact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cxnSp>
        <p:nvCxnSpPr>
          <p:cNvPr id="275" name="Google Shape;275;p33"/>
          <p:cNvCxnSpPr/>
          <p:nvPr/>
        </p:nvCxnSpPr>
        <p:spPr>
          <a:xfrm>
            <a:off x="474388" y="762564"/>
            <a:ext cx="11206500" cy="0"/>
          </a:xfrm>
          <a:prstGeom prst="straightConnector1">
            <a:avLst/>
          </a:prstGeom>
          <a:noFill/>
          <a:ln cap="flat" cmpd="sng" w="9525">
            <a:solidFill>
              <a:schemeClr val="dk1"/>
            </a:solidFill>
            <a:prstDash val="solid"/>
            <a:miter lim="800000"/>
            <a:headEnd len="sm" w="sm" type="none"/>
            <a:tailEnd len="sm" w="sm" type="none"/>
          </a:ln>
        </p:spPr>
      </p:cxnSp>
      <p:sp>
        <p:nvSpPr>
          <p:cNvPr id="276" name="Google Shape;276;p33"/>
          <p:cNvSpPr txBox="1"/>
          <p:nvPr/>
        </p:nvSpPr>
        <p:spPr>
          <a:xfrm>
            <a:off x="474387" y="211382"/>
            <a:ext cx="10858800" cy="583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Challenges and Limitation</a:t>
            </a:r>
            <a:endParaRPr/>
          </a:p>
        </p:txBody>
      </p:sp>
      <p:sp>
        <p:nvSpPr>
          <p:cNvPr id="277" name="Google Shape;277;p33"/>
          <p:cNvSpPr txBox="1"/>
          <p:nvPr/>
        </p:nvSpPr>
        <p:spPr>
          <a:xfrm>
            <a:off x="474400" y="1071575"/>
            <a:ext cx="10858800" cy="3417000"/>
          </a:xfrm>
          <a:prstGeom prst="rect">
            <a:avLst/>
          </a:prstGeom>
          <a:noFill/>
          <a:ln>
            <a:noFill/>
          </a:ln>
        </p:spPr>
        <p:txBody>
          <a:bodyPr anchorCtr="0" anchor="t" bIns="91425" lIns="91425" spcFirstLastPara="1" rIns="91425" wrap="square" tIns="91425">
            <a:spAutoFit/>
          </a:bodyPr>
          <a:lstStyle/>
          <a:p>
            <a:pPr indent="-204787" lvl="0" marL="192087" rtl="0" algn="l">
              <a:spcBef>
                <a:spcPts val="0"/>
              </a:spcBef>
              <a:spcAft>
                <a:spcPts val="0"/>
              </a:spcAft>
              <a:buClr>
                <a:schemeClr val="accent3"/>
              </a:buClr>
              <a:buSzPts val="2000"/>
              <a:buFont typeface="NTR"/>
              <a:buChar char="▸"/>
            </a:pPr>
            <a:r>
              <a:rPr b="1" lang="en-US" sz="2000">
                <a:solidFill>
                  <a:schemeClr val="dk1"/>
                </a:solidFill>
              </a:rPr>
              <a:t>Model Performance Trade-off: </a:t>
            </a:r>
            <a:r>
              <a:rPr lang="en-US" sz="2000">
                <a:solidFill>
                  <a:schemeClr val="dk1"/>
                </a:solidFill>
              </a:rPr>
              <a:t>More complex ML models could improve accuracy, but linear regression performs better given the current dataset.</a:t>
            </a:r>
            <a:endParaRPr sz="1600"/>
          </a:p>
          <a:p>
            <a:pPr indent="0" lvl="0" marL="457200" rtl="0" algn="l">
              <a:spcBef>
                <a:spcPts val="200"/>
              </a:spcBef>
              <a:spcAft>
                <a:spcPts val="0"/>
              </a:spcAft>
              <a:buNone/>
            </a:pPr>
            <a:r>
              <a:t/>
            </a:r>
            <a:endParaRPr sz="2000">
              <a:solidFill>
                <a:schemeClr val="dk1"/>
              </a:solidFill>
            </a:endParaRPr>
          </a:p>
          <a:p>
            <a:pPr indent="-204787" lvl="0" marL="192087" rtl="0" algn="l">
              <a:spcBef>
                <a:spcPts val="200"/>
              </a:spcBef>
              <a:spcAft>
                <a:spcPts val="0"/>
              </a:spcAft>
              <a:buClr>
                <a:schemeClr val="dk1"/>
              </a:buClr>
              <a:buSzPts val="2000"/>
              <a:buChar char="▸"/>
            </a:pPr>
            <a:r>
              <a:rPr b="1" lang="en-US" sz="2000">
                <a:solidFill>
                  <a:schemeClr val="dk1"/>
                </a:solidFill>
              </a:rPr>
              <a:t>Limited Data Availability:</a:t>
            </a:r>
            <a:r>
              <a:rPr lang="en-US" sz="2000">
                <a:solidFill>
                  <a:schemeClr val="dk1"/>
                </a:solidFill>
              </a:rPr>
              <a:t> Only 1 year of news data, restricting long-term trend analysis.</a:t>
            </a:r>
            <a:endParaRPr sz="2000">
              <a:solidFill>
                <a:schemeClr val="dk1"/>
              </a:solidFill>
            </a:endParaRPr>
          </a:p>
          <a:p>
            <a:pPr indent="0" lvl="0" marL="457200" rtl="0" algn="l">
              <a:spcBef>
                <a:spcPts val="200"/>
              </a:spcBef>
              <a:spcAft>
                <a:spcPts val="0"/>
              </a:spcAft>
              <a:buNone/>
            </a:pPr>
            <a:r>
              <a:t/>
            </a:r>
            <a:endParaRPr sz="2000">
              <a:solidFill>
                <a:schemeClr val="dk1"/>
              </a:solidFill>
            </a:endParaRPr>
          </a:p>
          <a:p>
            <a:pPr indent="-204787" lvl="0" marL="192087" rtl="0" algn="l">
              <a:spcBef>
                <a:spcPts val="200"/>
              </a:spcBef>
              <a:spcAft>
                <a:spcPts val="0"/>
              </a:spcAft>
              <a:buClr>
                <a:schemeClr val="accent3"/>
              </a:buClr>
              <a:buSzPts val="2000"/>
              <a:buFont typeface="NTR"/>
              <a:buChar char="▸"/>
            </a:pPr>
            <a:r>
              <a:rPr b="1" lang="en-US" sz="2000">
                <a:solidFill>
                  <a:schemeClr val="dk1"/>
                </a:solidFill>
              </a:rPr>
              <a:t>Headline-Only Sentiment: </a:t>
            </a:r>
            <a:r>
              <a:rPr lang="en-US" sz="2000">
                <a:solidFill>
                  <a:schemeClr val="dk1"/>
                </a:solidFill>
              </a:rPr>
              <a:t>Lack of full article text reduces RoBERTa’s accuracy, as context is missing.</a:t>
            </a:r>
            <a:endParaRPr sz="2000">
              <a:solidFill>
                <a:schemeClr val="dk1"/>
              </a:solidFill>
            </a:endParaRPr>
          </a:p>
          <a:p>
            <a:pPr indent="0" lvl="0" marL="457200" rtl="0" algn="l">
              <a:spcBef>
                <a:spcPts val="200"/>
              </a:spcBef>
              <a:spcAft>
                <a:spcPts val="0"/>
              </a:spcAft>
              <a:buNone/>
            </a:pPr>
            <a:r>
              <a:t/>
            </a:r>
            <a:endParaRPr sz="2000">
              <a:solidFill>
                <a:schemeClr val="dk1"/>
              </a:solidFill>
            </a:endParaRPr>
          </a:p>
          <a:p>
            <a:pPr indent="-204787" lvl="0" marL="192087" rtl="0" algn="l">
              <a:spcBef>
                <a:spcPts val="200"/>
              </a:spcBef>
              <a:spcAft>
                <a:spcPts val="0"/>
              </a:spcAft>
              <a:buClr>
                <a:schemeClr val="dk1"/>
              </a:buClr>
              <a:buSzPts val="2000"/>
              <a:buChar char="▸"/>
            </a:pPr>
            <a:r>
              <a:rPr b="1" lang="en-US" sz="2000">
                <a:solidFill>
                  <a:schemeClr val="dk1"/>
                </a:solidFill>
              </a:rPr>
              <a:t>Scalability vs. Accuracy: </a:t>
            </a:r>
            <a:r>
              <a:rPr lang="en-US" sz="2000">
                <a:solidFill>
                  <a:schemeClr val="dk1"/>
                </a:solidFill>
              </a:rPr>
              <a:t>Need to balance processing speed and model complexity for optimal performance.</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cxnSp>
        <p:nvCxnSpPr>
          <p:cNvPr id="282" name="Google Shape;282;p34"/>
          <p:cNvCxnSpPr/>
          <p:nvPr/>
        </p:nvCxnSpPr>
        <p:spPr>
          <a:xfrm>
            <a:off x="474388" y="762564"/>
            <a:ext cx="11206556" cy="0"/>
          </a:xfrm>
          <a:prstGeom prst="straightConnector1">
            <a:avLst/>
          </a:prstGeom>
          <a:noFill/>
          <a:ln cap="flat" cmpd="sng" w="9525">
            <a:solidFill>
              <a:schemeClr val="dk1"/>
            </a:solidFill>
            <a:prstDash val="solid"/>
            <a:miter lim="800000"/>
            <a:headEnd len="sm" w="sm" type="none"/>
            <a:tailEnd len="sm" w="sm" type="none"/>
          </a:ln>
        </p:spPr>
      </p:cxnSp>
      <p:sp>
        <p:nvSpPr>
          <p:cNvPr id="283" name="Google Shape;283;p34"/>
          <p:cNvSpPr txBox="1"/>
          <p:nvPr/>
        </p:nvSpPr>
        <p:spPr>
          <a:xfrm>
            <a:off x="696594" y="1581297"/>
            <a:ext cx="10636581" cy="4159486"/>
          </a:xfrm>
          <a:prstGeom prst="rect">
            <a:avLst/>
          </a:prstGeom>
          <a:noFill/>
          <a:ln>
            <a:noFill/>
          </a:ln>
        </p:spPr>
        <p:txBody>
          <a:bodyPr anchorCtr="0" anchor="t" bIns="45700" lIns="91425" spcFirstLastPara="1" rIns="91425" wrap="square" tIns="45700">
            <a:noAutofit/>
          </a:bodyPr>
          <a:lstStyle/>
          <a:p>
            <a:pPr indent="-177800" lvl="0" marL="292100" marR="0" rtl="0" algn="l">
              <a:lnSpc>
                <a:spcPct val="100000"/>
              </a:lnSpc>
              <a:spcBef>
                <a:spcPts val="1000"/>
              </a:spcBef>
              <a:spcAft>
                <a:spcPts val="0"/>
              </a:spcAft>
              <a:buClr>
                <a:schemeClr val="accent3"/>
              </a:buClr>
              <a:buSzPts val="1800"/>
              <a:buFont typeface="NTR"/>
              <a:buNone/>
            </a:pPr>
            <a:r>
              <a:rPr b="1" lang="en-US" sz="1800" u="sng">
                <a:solidFill>
                  <a:schemeClr val="hlink"/>
                </a:solidFill>
                <a:hlinkClick r:id="rId3"/>
              </a:rPr>
              <a:t>https://liquidityguards-bluedevils.streamlit.app/</a:t>
            </a:r>
            <a:endParaRPr b="1" sz="1800">
              <a:solidFill>
                <a:schemeClr val="dk1"/>
              </a:solidFill>
            </a:endParaRPr>
          </a:p>
          <a:p>
            <a:pPr indent="-177800" lvl="0" marL="292100" marR="0" rtl="0" algn="l">
              <a:lnSpc>
                <a:spcPct val="100000"/>
              </a:lnSpc>
              <a:spcBef>
                <a:spcPts val="1000"/>
              </a:spcBef>
              <a:spcAft>
                <a:spcPts val="0"/>
              </a:spcAft>
              <a:buClr>
                <a:schemeClr val="accent3"/>
              </a:buClr>
              <a:buSzPts val="1800"/>
              <a:buFont typeface="NTR"/>
              <a:buNone/>
            </a:pPr>
            <a:r>
              <a:t/>
            </a:r>
            <a:endParaRPr b="1" sz="1800">
              <a:solidFill>
                <a:schemeClr val="dk1"/>
              </a:solidFill>
            </a:endParaRPr>
          </a:p>
        </p:txBody>
      </p:sp>
      <p:sp>
        <p:nvSpPr>
          <p:cNvPr id="284" name="Google Shape;284;p34"/>
          <p:cNvSpPr txBox="1"/>
          <p:nvPr/>
        </p:nvSpPr>
        <p:spPr>
          <a:xfrm>
            <a:off x="474387" y="211382"/>
            <a:ext cx="10858787" cy="5838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i="0" lang="en-US" sz="2800">
                <a:solidFill>
                  <a:schemeClr val="dk1"/>
                </a:solidFill>
                <a:latin typeface="Times New Roman"/>
                <a:ea typeface="Times New Roman"/>
                <a:cs typeface="Times New Roman"/>
                <a:sym typeface="Times New Roman"/>
              </a:rPr>
              <a:t>Demo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nvSpPr>
        <p:spPr>
          <a:xfrm>
            <a:off x="696594" y="1581297"/>
            <a:ext cx="10636581" cy="4159486"/>
          </a:xfrm>
          <a:prstGeom prst="rect">
            <a:avLst/>
          </a:prstGeom>
          <a:noFill/>
          <a:ln>
            <a:noFill/>
          </a:ln>
        </p:spPr>
        <p:txBody>
          <a:bodyPr anchorCtr="0" anchor="t" bIns="45700" lIns="91425" spcFirstLastPara="1" rIns="91425" wrap="square" tIns="45700">
            <a:noAutofit/>
          </a:bodyPr>
          <a:lstStyle/>
          <a:p>
            <a:pPr indent="-204787" lvl="0" marL="192087" marR="0" rtl="0" algn="l">
              <a:lnSpc>
                <a:spcPct val="100000"/>
              </a:lnSpc>
              <a:spcBef>
                <a:spcPts val="0"/>
              </a:spcBef>
              <a:spcAft>
                <a:spcPts val="0"/>
              </a:spcAft>
              <a:buClr>
                <a:schemeClr val="accent3"/>
              </a:buClr>
              <a:buSzPts val="2000"/>
              <a:buFont typeface="NTR"/>
              <a:buChar char="▸"/>
            </a:pPr>
            <a:r>
              <a:rPr b="1" lang="en-US" sz="2000">
                <a:solidFill>
                  <a:schemeClr val="dk1"/>
                </a:solidFill>
              </a:rPr>
              <a:t>LiquidityGuard </a:t>
            </a:r>
            <a:r>
              <a:rPr lang="en-US" sz="2000">
                <a:solidFill>
                  <a:schemeClr val="dk1"/>
                </a:solidFill>
              </a:rPr>
              <a:t>is </a:t>
            </a:r>
            <a:r>
              <a:rPr b="1" lang="en-US" sz="2000">
                <a:solidFill>
                  <a:schemeClr val="dk1"/>
                </a:solidFill>
              </a:rPr>
              <a:t>an innovative early-warning platform </a:t>
            </a:r>
            <a:r>
              <a:rPr lang="en-US" sz="2000">
                <a:solidFill>
                  <a:schemeClr val="dk1"/>
                </a:solidFill>
              </a:rPr>
              <a:t>that fills this critical gap </a:t>
            </a:r>
            <a:r>
              <a:rPr b="1" lang="en-US" sz="2000">
                <a:solidFill>
                  <a:schemeClr val="dk1"/>
                </a:solidFill>
              </a:rPr>
              <a:t>by leveraging NLP-driven sentiment analysis </a:t>
            </a:r>
            <a:r>
              <a:rPr lang="en-US" sz="2000">
                <a:solidFill>
                  <a:schemeClr val="dk1"/>
                </a:solidFill>
              </a:rPr>
              <a:t>to forecast</a:t>
            </a:r>
            <a:r>
              <a:rPr b="1" lang="en-US" sz="2000">
                <a:solidFill>
                  <a:schemeClr val="dk1"/>
                </a:solidFill>
              </a:rPr>
              <a:t> first-hour trading volume</a:t>
            </a:r>
            <a:r>
              <a:rPr lang="en-US" sz="2000">
                <a:solidFill>
                  <a:schemeClr val="dk1"/>
                </a:solidFill>
              </a:rPr>
              <a:t> with high accuracy</a:t>
            </a:r>
            <a:r>
              <a:rPr b="1" lang="en-US" sz="2000">
                <a:solidFill>
                  <a:schemeClr val="dk1"/>
                </a:solidFill>
              </a:rPr>
              <a:t>. </a:t>
            </a:r>
            <a:r>
              <a:rPr lang="en-US" sz="2000">
                <a:solidFill>
                  <a:schemeClr val="dk1"/>
                </a:solidFill>
              </a:rPr>
              <a:t>It enhances </a:t>
            </a:r>
            <a:r>
              <a:rPr b="1" lang="en-US" sz="2000">
                <a:solidFill>
                  <a:schemeClr val="dk1"/>
                </a:solidFill>
              </a:rPr>
              <a:t>clearing efficiency, mitigates risk, and ensures market stability from the opening bell </a:t>
            </a:r>
            <a:r>
              <a:rPr lang="en-US" sz="2000">
                <a:solidFill>
                  <a:schemeClr val="dk1"/>
                </a:solidFill>
              </a:rPr>
              <a:t>for DTCC.</a:t>
            </a:r>
            <a:endParaRPr sz="1600"/>
          </a:p>
          <a:p>
            <a:pPr indent="-77788" lvl="0" marL="192088" marR="0" rtl="0" algn="l">
              <a:lnSpc>
                <a:spcPct val="100000"/>
              </a:lnSpc>
              <a:spcBef>
                <a:spcPts val="200"/>
              </a:spcBef>
              <a:spcAft>
                <a:spcPts val="0"/>
              </a:spcAft>
              <a:buClr>
                <a:schemeClr val="accent3"/>
              </a:buClr>
              <a:buSzPts val="1800"/>
              <a:buFont typeface="NTR"/>
              <a:buNone/>
            </a:pPr>
            <a:r>
              <a:t/>
            </a:r>
            <a:endParaRPr sz="1800">
              <a:solidFill>
                <a:schemeClr val="dk1"/>
              </a:solidFill>
              <a:latin typeface="Arial"/>
              <a:ea typeface="Arial"/>
              <a:cs typeface="Arial"/>
              <a:sym typeface="Arial"/>
            </a:endParaRPr>
          </a:p>
          <a:p>
            <a:pPr indent="-77788" lvl="0" marL="192088" marR="0" rtl="0" algn="l">
              <a:lnSpc>
                <a:spcPct val="100000"/>
              </a:lnSpc>
              <a:spcBef>
                <a:spcPts val="200"/>
              </a:spcBef>
              <a:spcAft>
                <a:spcPts val="0"/>
              </a:spcAft>
              <a:buClr>
                <a:schemeClr val="accent3"/>
              </a:buClr>
              <a:buSzPts val="1800"/>
              <a:buFont typeface="NTR"/>
              <a:buNone/>
            </a:pPr>
            <a:r>
              <a:t/>
            </a:r>
            <a:endParaRPr b="1" sz="1800">
              <a:solidFill>
                <a:schemeClr val="dk1"/>
              </a:solidFill>
              <a:latin typeface="Arial"/>
              <a:ea typeface="Arial"/>
              <a:cs typeface="Arial"/>
              <a:sym typeface="Arial"/>
            </a:endParaRPr>
          </a:p>
          <a:p>
            <a:pPr indent="-177800" lvl="0" marL="292100" marR="0" rtl="0" algn="l">
              <a:lnSpc>
                <a:spcPct val="100000"/>
              </a:lnSpc>
              <a:spcBef>
                <a:spcPts val="1100"/>
              </a:spcBef>
              <a:spcAft>
                <a:spcPts val="0"/>
              </a:spcAft>
              <a:buClr>
                <a:schemeClr val="accent3"/>
              </a:buClr>
              <a:buSzPts val="1800"/>
              <a:buFont typeface="NTR"/>
              <a:buNone/>
            </a:pPr>
            <a:r>
              <a:t/>
            </a:r>
            <a:endParaRPr sz="1800">
              <a:solidFill>
                <a:schemeClr val="dk1"/>
              </a:solidFill>
              <a:latin typeface="Arial"/>
              <a:ea typeface="Arial"/>
              <a:cs typeface="Arial"/>
              <a:sym typeface="Arial"/>
            </a:endParaRPr>
          </a:p>
          <a:p>
            <a:pPr indent="-177800" lvl="0" marL="292100" marR="0" rtl="0" algn="l">
              <a:lnSpc>
                <a:spcPct val="100000"/>
              </a:lnSpc>
              <a:spcBef>
                <a:spcPts val="1000"/>
              </a:spcBef>
              <a:spcAft>
                <a:spcPts val="0"/>
              </a:spcAft>
              <a:buClr>
                <a:schemeClr val="accent3"/>
              </a:buClr>
              <a:buSzPts val="1800"/>
              <a:buFont typeface="NTR"/>
              <a:buNone/>
            </a:pPr>
            <a:r>
              <a:t/>
            </a:r>
            <a:endParaRPr sz="1800">
              <a:solidFill>
                <a:schemeClr val="dk1"/>
              </a:solidFill>
              <a:latin typeface="Arial"/>
              <a:ea typeface="Arial"/>
              <a:cs typeface="Arial"/>
              <a:sym typeface="Arial"/>
            </a:endParaRPr>
          </a:p>
        </p:txBody>
      </p:sp>
      <p:sp>
        <p:nvSpPr>
          <p:cNvPr id="290" name="Google Shape;290;p35"/>
          <p:cNvSpPr txBox="1"/>
          <p:nvPr/>
        </p:nvSpPr>
        <p:spPr>
          <a:xfrm>
            <a:off x="474387" y="211382"/>
            <a:ext cx="10858787" cy="5838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i="0" lang="en-US" sz="2800">
                <a:solidFill>
                  <a:schemeClr val="dk1"/>
                </a:solidFill>
                <a:latin typeface="Times New Roman"/>
                <a:ea typeface="Times New Roman"/>
                <a:cs typeface="Times New Roman"/>
                <a:sym typeface="Times New Roman"/>
              </a:rPr>
              <a:t>Conclusion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nvSpPr>
        <p:spPr>
          <a:xfrm>
            <a:off x="1463225" y="2122150"/>
            <a:ext cx="9162600" cy="1443000"/>
          </a:xfrm>
          <a:prstGeom prst="rect">
            <a:avLst/>
          </a:prstGeom>
          <a:solidFill>
            <a:srgbClr val="FFED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3"/>
              </a:buClr>
              <a:buSzPts val="6000"/>
              <a:buFont typeface="NTR"/>
              <a:buNone/>
            </a:pPr>
            <a:r>
              <a:rPr lang="en-US" sz="6000">
                <a:solidFill>
                  <a:schemeClr val="dk1"/>
                </a:solidFill>
              </a:rPr>
              <a:t>Thank you for your time!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nvSpPr>
        <p:spPr>
          <a:xfrm>
            <a:off x="1463225" y="2122150"/>
            <a:ext cx="9162600" cy="1443000"/>
          </a:xfrm>
          <a:prstGeom prst="rect">
            <a:avLst/>
          </a:prstGeom>
          <a:solidFill>
            <a:srgbClr val="FFED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3"/>
              </a:buClr>
              <a:buSzPts val="6000"/>
              <a:buFont typeface="NTR"/>
              <a:buNone/>
            </a:pPr>
            <a:r>
              <a:rPr lang="en-US" sz="6000">
                <a:solidFill>
                  <a:schemeClr val="dk1"/>
                </a:solidFill>
              </a:rPr>
              <a:t>Appendix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cxnSp>
        <p:nvCxnSpPr>
          <p:cNvPr id="305" name="Google Shape;305;p38"/>
          <p:cNvCxnSpPr/>
          <p:nvPr/>
        </p:nvCxnSpPr>
        <p:spPr>
          <a:xfrm>
            <a:off x="474388" y="762564"/>
            <a:ext cx="11206500" cy="0"/>
          </a:xfrm>
          <a:prstGeom prst="straightConnector1">
            <a:avLst/>
          </a:prstGeom>
          <a:noFill/>
          <a:ln cap="flat" cmpd="sng" w="9525">
            <a:solidFill>
              <a:schemeClr val="dk1"/>
            </a:solidFill>
            <a:prstDash val="solid"/>
            <a:miter lim="800000"/>
            <a:headEnd len="sm" w="sm" type="none"/>
            <a:tailEnd len="sm" w="sm" type="none"/>
          </a:ln>
        </p:spPr>
      </p:cxnSp>
      <p:sp>
        <p:nvSpPr>
          <p:cNvPr id="306" name="Google Shape;306;p38"/>
          <p:cNvSpPr txBox="1"/>
          <p:nvPr/>
        </p:nvSpPr>
        <p:spPr>
          <a:xfrm>
            <a:off x="474387" y="211382"/>
            <a:ext cx="10858800" cy="583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Model Performance</a:t>
            </a:r>
            <a:endParaRPr/>
          </a:p>
        </p:txBody>
      </p:sp>
      <p:pic>
        <p:nvPicPr>
          <p:cNvPr id="307" name="Google Shape;307;p38"/>
          <p:cNvPicPr preferRelativeResize="0"/>
          <p:nvPr/>
        </p:nvPicPr>
        <p:blipFill>
          <a:blip r:embed="rId3">
            <a:alphaModFix/>
          </a:blip>
          <a:stretch>
            <a:fillRect/>
          </a:stretch>
        </p:blipFill>
        <p:spPr>
          <a:xfrm>
            <a:off x="521400" y="1042825"/>
            <a:ext cx="2765125" cy="5066499"/>
          </a:xfrm>
          <a:prstGeom prst="rect">
            <a:avLst/>
          </a:prstGeom>
          <a:noFill/>
          <a:ln>
            <a:noFill/>
          </a:ln>
        </p:spPr>
      </p:pic>
      <p:pic>
        <p:nvPicPr>
          <p:cNvPr id="308" name="Google Shape;308;p38"/>
          <p:cNvPicPr preferRelativeResize="0"/>
          <p:nvPr/>
        </p:nvPicPr>
        <p:blipFill>
          <a:blip r:embed="rId4">
            <a:alphaModFix/>
          </a:blip>
          <a:stretch>
            <a:fillRect/>
          </a:stretch>
        </p:blipFill>
        <p:spPr>
          <a:xfrm>
            <a:off x="3198975" y="1042825"/>
            <a:ext cx="2254836" cy="5066500"/>
          </a:xfrm>
          <a:prstGeom prst="rect">
            <a:avLst/>
          </a:prstGeom>
          <a:noFill/>
          <a:ln>
            <a:noFill/>
          </a:ln>
        </p:spPr>
      </p:pic>
      <p:sp>
        <p:nvSpPr>
          <p:cNvPr id="309" name="Google Shape;309;p38"/>
          <p:cNvSpPr txBox="1"/>
          <p:nvPr/>
        </p:nvSpPr>
        <p:spPr>
          <a:xfrm>
            <a:off x="5845975" y="1107275"/>
            <a:ext cx="5147400" cy="3678900"/>
          </a:xfrm>
          <a:prstGeom prst="rect">
            <a:avLst/>
          </a:prstGeom>
          <a:noFill/>
          <a:ln>
            <a:noFill/>
          </a:ln>
        </p:spPr>
        <p:txBody>
          <a:bodyPr anchorCtr="0" anchor="t" bIns="91425" lIns="91425" spcFirstLastPara="1" rIns="91425" wrap="square" tIns="91425">
            <a:spAutoFit/>
          </a:bodyPr>
          <a:lstStyle/>
          <a:p>
            <a:pPr indent="-192087" lvl="0" marL="192087" rtl="0" algn="l">
              <a:spcBef>
                <a:spcPts val="200"/>
              </a:spcBef>
              <a:spcAft>
                <a:spcPts val="0"/>
              </a:spcAft>
              <a:buClr>
                <a:schemeClr val="accent3"/>
              </a:buClr>
              <a:buSzPts val="1800"/>
              <a:buFont typeface="NTR"/>
              <a:buChar char="▸"/>
            </a:pPr>
            <a:r>
              <a:rPr b="1" lang="en-US" sz="1800">
                <a:solidFill>
                  <a:schemeClr val="dk1"/>
                </a:solidFill>
              </a:rPr>
              <a:t>Significant </a:t>
            </a:r>
            <a:r>
              <a:rPr b="1" lang="en-US" sz="1800">
                <a:solidFill>
                  <a:schemeClr val="dk1"/>
                </a:solidFill>
              </a:rPr>
              <a:t>Variable</a:t>
            </a:r>
            <a:r>
              <a:rPr b="1" lang="en-US" sz="1800">
                <a:solidFill>
                  <a:schemeClr val="dk1"/>
                </a:solidFill>
              </a:rPr>
              <a:t> Coefficient</a:t>
            </a:r>
            <a:endParaRPr sz="1800">
              <a:solidFill>
                <a:schemeClr val="dk1"/>
              </a:solidFill>
            </a:endParaRPr>
          </a:p>
          <a:p>
            <a:pPr indent="0" lvl="0" marL="457200" rtl="0" algn="l">
              <a:spcBef>
                <a:spcPts val="200"/>
              </a:spcBef>
              <a:spcAft>
                <a:spcPts val="0"/>
              </a:spcAft>
              <a:buNone/>
            </a:pPr>
            <a:r>
              <a:rPr lang="en-US" sz="1600">
                <a:solidFill>
                  <a:schemeClr val="dk1"/>
                </a:solidFill>
              </a:rPr>
              <a:t>std</a:t>
            </a:r>
            <a:endParaRPr sz="1600">
              <a:solidFill>
                <a:schemeClr val="dk1"/>
              </a:solidFill>
            </a:endParaRPr>
          </a:p>
          <a:p>
            <a:pPr indent="0" lvl="0" marL="457200" rtl="0" algn="l">
              <a:spcBef>
                <a:spcPts val="200"/>
              </a:spcBef>
              <a:spcAft>
                <a:spcPts val="0"/>
              </a:spcAft>
              <a:buNone/>
            </a:pPr>
            <a:r>
              <a:rPr lang="en-US" sz="1600">
                <a:solidFill>
                  <a:schemeClr val="dk1"/>
                </a:solidFill>
              </a:rPr>
              <a:t>abs_sentiment_score</a:t>
            </a:r>
            <a:endParaRPr sz="1600">
              <a:solidFill>
                <a:schemeClr val="dk1"/>
              </a:solidFill>
            </a:endParaRPr>
          </a:p>
          <a:p>
            <a:pPr indent="0" lvl="0" marL="457200" rtl="0" algn="l">
              <a:spcBef>
                <a:spcPts val="200"/>
              </a:spcBef>
              <a:spcAft>
                <a:spcPts val="0"/>
              </a:spcAft>
              <a:buNone/>
            </a:pPr>
            <a:r>
              <a:rPr lang="en-US" sz="1600">
                <a:solidFill>
                  <a:schemeClr val="dk1"/>
                </a:solidFill>
              </a:rPr>
              <a:t>news_count</a:t>
            </a:r>
            <a:endParaRPr sz="1600">
              <a:solidFill>
                <a:schemeClr val="dk1"/>
              </a:solidFill>
            </a:endParaRPr>
          </a:p>
          <a:p>
            <a:pPr indent="0" lvl="0" marL="457200" rtl="0" algn="l">
              <a:spcBef>
                <a:spcPts val="200"/>
              </a:spcBef>
              <a:spcAft>
                <a:spcPts val="0"/>
              </a:spcAft>
              <a:buNone/>
            </a:pPr>
            <a:r>
              <a:rPr lang="en-US" sz="1600">
                <a:solidFill>
                  <a:schemeClr val="dk1"/>
                </a:solidFill>
              </a:rPr>
              <a:t>is_last_trading_day</a:t>
            </a:r>
            <a:endParaRPr sz="1600">
              <a:solidFill>
                <a:schemeClr val="dk1"/>
              </a:solidFill>
            </a:endParaRPr>
          </a:p>
          <a:p>
            <a:pPr indent="0" lvl="0" marL="457200" rtl="0" algn="l">
              <a:spcBef>
                <a:spcPts val="200"/>
              </a:spcBef>
              <a:spcAft>
                <a:spcPts val="0"/>
              </a:spcAft>
              <a:buNone/>
            </a:pPr>
            <a:r>
              <a:rPr lang="en-US" sz="1600">
                <a:solidFill>
                  <a:schemeClr val="dk1"/>
                </a:solidFill>
              </a:rPr>
              <a:t>tuesday</a:t>
            </a:r>
            <a:endParaRPr sz="1600">
              <a:solidFill>
                <a:schemeClr val="dk1"/>
              </a:solidFill>
            </a:endParaRPr>
          </a:p>
          <a:p>
            <a:pPr indent="0" lvl="0" marL="457200" rtl="0" algn="l">
              <a:spcBef>
                <a:spcPts val="200"/>
              </a:spcBef>
              <a:spcAft>
                <a:spcPts val="0"/>
              </a:spcAft>
              <a:buNone/>
            </a:pPr>
            <a:r>
              <a:rPr lang="en-US" sz="1600">
                <a:solidFill>
                  <a:schemeClr val="dk1"/>
                </a:solidFill>
              </a:rPr>
              <a:t>TSLA_volume_lag_1d</a:t>
            </a:r>
            <a:endParaRPr sz="1600">
              <a:solidFill>
                <a:schemeClr val="dk1"/>
              </a:solidFill>
            </a:endParaRPr>
          </a:p>
          <a:p>
            <a:pPr indent="0" lvl="0" marL="457200" rtl="0" algn="l">
              <a:spcBef>
                <a:spcPts val="200"/>
              </a:spcBef>
              <a:spcAft>
                <a:spcPts val="0"/>
              </a:spcAft>
              <a:buNone/>
            </a:pPr>
            <a:r>
              <a:t/>
            </a:r>
            <a:endParaRPr sz="1600">
              <a:solidFill>
                <a:schemeClr val="dk1"/>
              </a:solidFill>
            </a:endParaRPr>
          </a:p>
          <a:p>
            <a:pPr indent="-192087" lvl="0" marL="192087" rtl="0" algn="l">
              <a:spcBef>
                <a:spcPts val="200"/>
              </a:spcBef>
              <a:spcAft>
                <a:spcPts val="0"/>
              </a:spcAft>
              <a:buClr>
                <a:schemeClr val="dk1"/>
              </a:buClr>
              <a:buSzPts val="1800"/>
              <a:buChar char="▸"/>
            </a:pPr>
            <a:r>
              <a:rPr b="1" lang="en-US" sz="1800">
                <a:solidFill>
                  <a:schemeClr val="dk1"/>
                </a:solidFill>
              </a:rPr>
              <a:t>Intuition</a:t>
            </a:r>
            <a:endParaRPr b="1" sz="1800">
              <a:solidFill>
                <a:schemeClr val="dk1"/>
              </a:solidFill>
            </a:endParaRPr>
          </a:p>
          <a:p>
            <a:pPr indent="0" lvl="0" marL="457200" rtl="0" algn="l">
              <a:spcBef>
                <a:spcPts val="200"/>
              </a:spcBef>
              <a:spcAft>
                <a:spcPts val="0"/>
              </a:spcAft>
              <a:buNone/>
            </a:pPr>
            <a:r>
              <a:rPr lang="en-US" sz="1600">
                <a:solidFill>
                  <a:schemeClr val="dk1"/>
                </a:solidFill>
              </a:rPr>
              <a:t>News sentiment is a strong market indicator. Higher sentiment variability and more news suggest increased stock activity and market events.</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nvSpPr>
        <p:spPr>
          <a:xfrm>
            <a:off x="563146" y="1700730"/>
            <a:ext cx="3778266" cy="1479792"/>
          </a:xfrm>
          <a:prstGeom prst="rect">
            <a:avLst/>
          </a:prstGeom>
          <a:solidFill>
            <a:srgbClr val="FFEDC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accent3"/>
              </a:buClr>
              <a:buSzPts val="6000"/>
              <a:buFont typeface="NTR"/>
              <a:buNone/>
            </a:pPr>
            <a:r>
              <a:rPr b="0" i="0" lang="en-US" sz="6000" u="none" cap="none" strike="noStrike">
                <a:solidFill>
                  <a:schemeClr val="dk1"/>
                </a:solidFill>
                <a:latin typeface="Arial"/>
                <a:ea typeface="Arial"/>
                <a:cs typeface="Arial"/>
                <a:sym typeface="Arial"/>
              </a:rPr>
              <a:t>AGENDA</a:t>
            </a:r>
            <a:endParaRPr/>
          </a:p>
        </p:txBody>
      </p:sp>
      <p:sp>
        <p:nvSpPr>
          <p:cNvPr id="183" name="Google Shape;183;p21"/>
          <p:cNvSpPr txBox="1"/>
          <p:nvPr/>
        </p:nvSpPr>
        <p:spPr>
          <a:xfrm>
            <a:off x="5850425" y="1627379"/>
            <a:ext cx="5038800" cy="4103400"/>
          </a:xfrm>
          <a:prstGeom prst="rect">
            <a:avLst/>
          </a:prstGeom>
          <a:noFill/>
          <a:ln>
            <a:noFill/>
          </a:ln>
        </p:spPr>
        <p:txBody>
          <a:bodyPr anchorCtr="0" anchor="t" bIns="45700" lIns="91425" spcFirstLastPara="1" rIns="91425" wrap="square" tIns="45700">
            <a:noAutofit/>
          </a:bodyPr>
          <a:lstStyle/>
          <a:p>
            <a:pPr indent="-292100" lvl="0" marL="292100" marR="0" rtl="0" algn="l">
              <a:lnSpc>
                <a:spcPct val="100000"/>
              </a:lnSpc>
              <a:spcBef>
                <a:spcPts val="0"/>
              </a:spcBef>
              <a:spcAft>
                <a:spcPts val="0"/>
              </a:spcAft>
              <a:buClr>
                <a:schemeClr val="accent3"/>
              </a:buClr>
              <a:buSzPts val="4000"/>
              <a:buFont typeface="NTR"/>
              <a:buChar char="▸"/>
            </a:pPr>
            <a:r>
              <a:rPr lang="en-US" sz="4000">
                <a:solidFill>
                  <a:schemeClr val="dk1"/>
                </a:solidFill>
              </a:rPr>
              <a:t>Problem &amp; Solution </a:t>
            </a:r>
            <a:r>
              <a:rPr lang="en-US" sz="4000">
                <a:solidFill>
                  <a:schemeClr val="dk1"/>
                </a:solidFill>
              </a:rPr>
              <a:t>Approach</a:t>
            </a:r>
            <a:r>
              <a:rPr lang="en-US" sz="4000">
                <a:solidFill>
                  <a:schemeClr val="dk1"/>
                </a:solidFill>
              </a:rPr>
              <a:t> </a:t>
            </a:r>
            <a:endParaRPr/>
          </a:p>
          <a:p>
            <a:pPr indent="-292100" lvl="0" marL="292100" marR="0" rtl="0" algn="l">
              <a:lnSpc>
                <a:spcPct val="100000"/>
              </a:lnSpc>
              <a:spcBef>
                <a:spcPts val="1000"/>
              </a:spcBef>
              <a:spcAft>
                <a:spcPts val="0"/>
              </a:spcAft>
              <a:buClr>
                <a:schemeClr val="accent3"/>
              </a:buClr>
              <a:buSzPts val="4000"/>
              <a:buFont typeface="NTR"/>
              <a:buChar char="▸"/>
            </a:pPr>
            <a:r>
              <a:rPr lang="en-US" sz="4000">
                <a:solidFill>
                  <a:schemeClr val="dk1"/>
                </a:solidFill>
              </a:rPr>
              <a:t>Technical Implementation</a:t>
            </a:r>
            <a:endParaRPr sz="4000">
              <a:solidFill>
                <a:schemeClr val="dk1"/>
              </a:solidFill>
            </a:endParaRPr>
          </a:p>
          <a:p>
            <a:pPr indent="-292100" lvl="0" marL="292100" marR="0" rtl="0" algn="l">
              <a:lnSpc>
                <a:spcPct val="100000"/>
              </a:lnSpc>
              <a:spcBef>
                <a:spcPts val="1000"/>
              </a:spcBef>
              <a:spcAft>
                <a:spcPts val="0"/>
              </a:spcAft>
              <a:buClr>
                <a:schemeClr val="dk1"/>
              </a:buClr>
              <a:buSzPts val="4000"/>
              <a:buChar char="▸"/>
            </a:pPr>
            <a:r>
              <a:rPr lang="en-US" sz="4000">
                <a:solidFill>
                  <a:schemeClr val="dk1"/>
                </a:solidFill>
              </a:rPr>
              <a:t>Results</a:t>
            </a:r>
            <a:endParaRPr sz="40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cxnSp>
        <p:nvCxnSpPr>
          <p:cNvPr id="315" name="Google Shape;315;p39"/>
          <p:cNvCxnSpPr/>
          <p:nvPr/>
        </p:nvCxnSpPr>
        <p:spPr>
          <a:xfrm>
            <a:off x="474388" y="762564"/>
            <a:ext cx="11206556" cy="0"/>
          </a:xfrm>
          <a:prstGeom prst="straightConnector1">
            <a:avLst/>
          </a:prstGeom>
          <a:noFill/>
          <a:ln cap="flat" cmpd="sng" w="9525">
            <a:solidFill>
              <a:schemeClr val="dk1"/>
            </a:solidFill>
            <a:prstDash val="solid"/>
            <a:miter lim="800000"/>
            <a:headEnd len="sm" w="sm" type="none"/>
            <a:tailEnd len="sm" w="sm" type="none"/>
          </a:ln>
        </p:spPr>
      </p:cxnSp>
      <p:sp>
        <p:nvSpPr>
          <p:cNvPr id="316" name="Google Shape;316;p39"/>
          <p:cNvSpPr txBox="1"/>
          <p:nvPr/>
        </p:nvSpPr>
        <p:spPr>
          <a:xfrm>
            <a:off x="474388" y="294329"/>
            <a:ext cx="10879138" cy="430887"/>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chemeClr val="dk1"/>
              </a:buClr>
              <a:buSzPts val="2800"/>
              <a:buFont typeface="Arial Narrow"/>
              <a:buNone/>
            </a:pPr>
            <a:r>
              <a:rPr b="1" i="0" lang="en-US" sz="2800">
                <a:solidFill>
                  <a:schemeClr val="dk1"/>
                </a:solidFill>
                <a:latin typeface="Arial Narrow"/>
                <a:ea typeface="Arial Narrow"/>
                <a:cs typeface="Arial Narrow"/>
                <a:sym typeface="Arial Narrow"/>
              </a:rPr>
              <a:t>Judging Criteria and Scoring</a:t>
            </a:r>
            <a:endParaRPr b="1" i="0" sz="2800">
              <a:solidFill>
                <a:schemeClr val="accent3"/>
              </a:solidFill>
              <a:latin typeface="Arial Narrow"/>
              <a:ea typeface="Arial Narrow"/>
              <a:cs typeface="Arial Narrow"/>
              <a:sym typeface="Arial Narrow"/>
            </a:endParaRPr>
          </a:p>
        </p:txBody>
      </p:sp>
      <p:sp>
        <p:nvSpPr>
          <p:cNvPr id="317" name="Google Shape;317;p39"/>
          <p:cNvSpPr/>
          <p:nvPr/>
        </p:nvSpPr>
        <p:spPr>
          <a:xfrm>
            <a:off x="474387" y="1433016"/>
            <a:ext cx="1076117"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Technical Innovation</a:t>
            </a:r>
            <a:endParaRPr/>
          </a:p>
        </p:txBody>
      </p:sp>
      <p:sp>
        <p:nvSpPr>
          <p:cNvPr id="318" name="Google Shape;318;p39"/>
          <p:cNvSpPr/>
          <p:nvPr/>
        </p:nvSpPr>
        <p:spPr>
          <a:xfrm>
            <a:off x="474387" y="3619377"/>
            <a:ext cx="1076117"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Value Proposition</a:t>
            </a:r>
            <a:endParaRPr/>
          </a:p>
        </p:txBody>
      </p:sp>
      <p:sp>
        <p:nvSpPr>
          <p:cNvPr id="319" name="Google Shape;319;p39"/>
          <p:cNvSpPr/>
          <p:nvPr/>
        </p:nvSpPr>
        <p:spPr>
          <a:xfrm>
            <a:off x="474387" y="4571497"/>
            <a:ext cx="107611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Final Presentation and Demo</a:t>
            </a:r>
            <a:endParaRPr/>
          </a:p>
        </p:txBody>
      </p:sp>
      <p:sp>
        <p:nvSpPr>
          <p:cNvPr id="320" name="Google Shape;320;p39"/>
          <p:cNvSpPr/>
          <p:nvPr/>
        </p:nvSpPr>
        <p:spPr>
          <a:xfrm>
            <a:off x="1657470" y="1124934"/>
            <a:ext cx="1896763" cy="184666"/>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Metric</a:t>
            </a:r>
            <a:endParaRPr sz="1200">
              <a:solidFill>
                <a:schemeClr val="dk1"/>
              </a:solidFill>
              <a:latin typeface="Arial"/>
              <a:ea typeface="Arial"/>
              <a:cs typeface="Arial"/>
              <a:sym typeface="Arial"/>
            </a:endParaRPr>
          </a:p>
        </p:txBody>
      </p:sp>
      <p:cxnSp>
        <p:nvCxnSpPr>
          <p:cNvPr id="321" name="Google Shape;321;p39"/>
          <p:cNvCxnSpPr/>
          <p:nvPr/>
        </p:nvCxnSpPr>
        <p:spPr>
          <a:xfrm>
            <a:off x="474388" y="1354097"/>
            <a:ext cx="11210544" cy="0"/>
          </a:xfrm>
          <a:prstGeom prst="straightConnector1">
            <a:avLst/>
          </a:prstGeom>
          <a:noFill/>
          <a:ln cap="flat" cmpd="sng" w="12700">
            <a:solidFill>
              <a:srgbClr val="7F7F7F"/>
            </a:solidFill>
            <a:prstDash val="solid"/>
            <a:miter lim="800000"/>
            <a:headEnd len="sm" w="sm" type="none"/>
            <a:tailEnd len="sm" w="sm" type="none"/>
          </a:ln>
        </p:spPr>
      </p:cxnSp>
      <p:sp>
        <p:nvSpPr>
          <p:cNvPr id="322" name="Google Shape;322;p39"/>
          <p:cNvSpPr/>
          <p:nvPr/>
        </p:nvSpPr>
        <p:spPr>
          <a:xfrm>
            <a:off x="10976776" y="940268"/>
            <a:ext cx="708156" cy="369332"/>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Maximum Score</a:t>
            </a:r>
            <a:endParaRPr/>
          </a:p>
        </p:txBody>
      </p:sp>
      <p:sp>
        <p:nvSpPr>
          <p:cNvPr id="323" name="Google Shape;323;p39"/>
          <p:cNvSpPr/>
          <p:nvPr/>
        </p:nvSpPr>
        <p:spPr>
          <a:xfrm>
            <a:off x="1657470" y="2092877"/>
            <a:ext cx="1896763" cy="18466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Technical Implementation</a:t>
            </a:r>
            <a:endParaRPr/>
          </a:p>
        </p:txBody>
      </p:sp>
      <p:sp>
        <p:nvSpPr>
          <p:cNvPr id="324" name="Google Shape;324;p39"/>
          <p:cNvSpPr/>
          <p:nvPr/>
        </p:nvSpPr>
        <p:spPr>
          <a:xfrm>
            <a:off x="10976776" y="2092877"/>
            <a:ext cx="708156" cy="18466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10</a:t>
            </a:r>
            <a:endParaRPr/>
          </a:p>
        </p:txBody>
      </p:sp>
      <p:cxnSp>
        <p:nvCxnSpPr>
          <p:cNvPr id="325" name="Google Shape;325;p39"/>
          <p:cNvCxnSpPr/>
          <p:nvPr/>
        </p:nvCxnSpPr>
        <p:spPr>
          <a:xfrm>
            <a:off x="1657470" y="2040620"/>
            <a:ext cx="10027462" cy="0"/>
          </a:xfrm>
          <a:prstGeom prst="straightConnector1">
            <a:avLst/>
          </a:prstGeom>
          <a:noFill/>
          <a:ln cap="flat" cmpd="sng" w="9525">
            <a:solidFill>
              <a:srgbClr val="A5A5A5"/>
            </a:solidFill>
            <a:prstDash val="solid"/>
            <a:miter lim="800000"/>
            <a:headEnd len="sm" w="sm" type="none"/>
            <a:tailEnd len="sm" w="sm" type="none"/>
          </a:ln>
        </p:spPr>
      </p:cxnSp>
      <p:cxnSp>
        <p:nvCxnSpPr>
          <p:cNvPr id="326" name="Google Shape;326;p39"/>
          <p:cNvCxnSpPr/>
          <p:nvPr/>
        </p:nvCxnSpPr>
        <p:spPr>
          <a:xfrm>
            <a:off x="1657470" y="2514466"/>
            <a:ext cx="10027462" cy="0"/>
          </a:xfrm>
          <a:prstGeom prst="straightConnector1">
            <a:avLst/>
          </a:prstGeom>
          <a:noFill/>
          <a:ln cap="flat" cmpd="sng" w="9525">
            <a:solidFill>
              <a:srgbClr val="A5A5A5"/>
            </a:solidFill>
            <a:prstDash val="solid"/>
            <a:miter lim="800000"/>
            <a:headEnd len="sm" w="sm" type="none"/>
            <a:tailEnd len="sm" w="sm" type="none"/>
          </a:ln>
        </p:spPr>
      </p:cxnSp>
      <p:sp>
        <p:nvSpPr>
          <p:cNvPr id="327" name="Google Shape;327;p39"/>
          <p:cNvSpPr/>
          <p:nvPr/>
        </p:nvSpPr>
        <p:spPr>
          <a:xfrm>
            <a:off x="1657470" y="2566723"/>
            <a:ext cx="1896763" cy="18466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Solution Viability</a:t>
            </a:r>
            <a:endParaRPr/>
          </a:p>
        </p:txBody>
      </p:sp>
      <p:sp>
        <p:nvSpPr>
          <p:cNvPr id="328" name="Google Shape;328;p39"/>
          <p:cNvSpPr/>
          <p:nvPr/>
        </p:nvSpPr>
        <p:spPr>
          <a:xfrm>
            <a:off x="10976776" y="2566723"/>
            <a:ext cx="708156" cy="18466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10</a:t>
            </a:r>
            <a:endParaRPr/>
          </a:p>
        </p:txBody>
      </p:sp>
      <p:cxnSp>
        <p:nvCxnSpPr>
          <p:cNvPr id="329" name="Google Shape;329;p39"/>
          <p:cNvCxnSpPr/>
          <p:nvPr/>
        </p:nvCxnSpPr>
        <p:spPr>
          <a:xfrm>
            <a:off x="1657470" y="2803646"/>
            <a:ext cx="10027462" cy="0"/>
          </a:xfrm>
          <a:prstGeom prst="straightConnector1">
            <a:avLst/>
          </a:prstGeom>
          <a:noFill/>
          <a:ln cap="flat" cmpd="sng" w="9525">
            <a:solidFill>
              <a:srgbClr val="A5A5A5"/>
            </a:solidFill>
            <a:prstDash val="solid"/>
            <a:miter lim="800000"/>
            <a:headEnd len="sm" w="sm" type="none"/>
            <a:tailEnd len="sm" w="sm" type="none"/>
          </a:ln>
        </p:spPr>
      </p:cxnSp>
      <p:sp>
        <p:nvSpPr>
          <p:cNvPr id="330" name="Google Shape;330;p39"/>
          <p:cNvSpPr/>
          <p:nvPr/>
        </p:nvSpPr>
        <p:spPr>
          <a:xfrm>
            <a:off x="1657470" y="2855903"/>
            <a:ext cx="1896763"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Data Usage and Management</a:t>
            </a:r>
            <a:endParaRPr/>
          </a:p>
        </p:txBody>
      </p:sp>
      <p:sp>
        <p:nvSpPr>
          <p:cNvPr id="331" name="Google Shape;331;p39"/>
          <p:cNvSpPr/>
          <p:nvPr/>
        </p:nvSpPr>
        <p:spPr>
          <a:xfrm>
            <a:off x="10976776" y="2855903"/>
            <a:ext cx="708156" cy="18466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10</a:t>
            </a:r>
            <a:endParaRPr/>
          </a:p>
        </p:txBody>
      </p:sp>
      <p:cxnSp>
        <p:nvCxnSpPr>
          <p:cNvPr id="332" name="Google Shape;332;p39"/>
          <p:cNvCxnSpPr/>
          <p:nvPr/>
        </p:nvCxnSpPr>
        <p:spPr>
          <a:xfrm>
            <a:off x="1657470" y="3277492"/>
            <a:ext cx="10027462" cy="0"/>
          </a:xfrm>
          <a:prstGeom prst="straightConnector1">
            <a:avLst/>
          </a:prstGeom>
          <a:noFill/>
          <a:ln cap="flat" cmpd="sng" w="9525">
            <a:solidFill>
              <a:srgbClr val="A5A5A5"/>
            </a:solidFill>
            <a:prstDash val="solid"/>
            <a:miter lim="800000"/>
            <a:headEnd len="sm" w="sm" type="none"/>
            <a:tailEnd len="sm" w="sm" type="none"/>
          </a:ln>
        </p:spPr>
      </p:cxnSp>
      <p:sp>
        <p:nvSpPr>
          <p:cNvPr id="333" name="Google Shape;333;p39"/>
          <p:cNvSpPr/>
          <p:nvPr/>
        </p:nvSpPr>
        <p:spPr>
          <a:xfrm>
            <a:off x="1657470" y="1433018"/>
            <a:ext cx="1896763" cy="37023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Innovation and Originality of Solution Design</a:t>
            </a:r>
            <a:endParaRPr/>
          </a:p>
        </p:txBody>
      </p:sp>
      <p:sp>
        <p:nvSpPr>
          <p:cNvPr id="334" name="Google Shape;334;p39"/>
          <p:cNvSpPr/>
          <p:nvPr/>
        </p:nvSpPr>
        <p:spPr>
          <a:xfrm>
            <a:off x="10976776" y="1433018"/>
            <a:ext cx="708156" cy="18511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15</a:t>
            </a:r>
            <a:endParaRPr/>
          </a:p>
        </p:txBody>
      </p:sp>
      <p:sp>
        <p:nvSpPr>
          <p:cNvPr id="335" name="Google Shape;335;p39"/>
          <p:cNvSpPr/>
          <p:nvPr/>
        </p:nvSpPr>
        <p:spPr>
          <a:xfrm>
            <a:off x="1657470" y="3329749"/>
            <a:ext cx="1896763" cy="18511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Ease of Use</a:t>
            </a:r>
            <a:endParaRPr/>
          </a:p>
        </p:txBody>
      </p:sp>
      <p:sp>
        <p:nvSpPr>
          <p:cNvPr id="336" name="Google Shape;336;p39"/>
          <p:cNvSpPr/>
          <p:nvPr/>
        </p:nvSpPr>
        <p:spPr>
          <a:xfrm>
            <a:off x="10976776" y="3329749"/>
            <a:ext cx="708156" cy="18511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5</a:t>
            </a:r>
            <a:endParaRPr/>
          </a:p>
        </p:txBody>
      </p:sp>
      <p:cxnSp>
        <p:nvCxnSpPr>
          <p:cNvPr id="337" name="Google Shape;337;p39"/>
          <p:cNvCxnSpPr/>
          <p:nvPr/>
        </p:nvCxnSpPr>
        <p:spPr>
          <a:xfrm>
            <a:off x="474387" y="3567121"/>
            <a:ext cx="11210545" cy="0"/>
          </a:xfrm>
          <a:prstGeom prst="straightConnector1">
            <a:avLst/>
          </a:prstGeom>
          <a:noFill/>
          <a:ln cap="flat" cmpd="sng" w="9525">
            <a:solidFill>
              <a:srgbClr val="A5A5A5"/>
            </a:solidFill>
            <a:prstDash val="solid"/>
            <a:miter lim="800000"/>
            <a:headEnd len="sm" w="sm" type="none"/>
            <a:tailEnd len="sm" w="sm" type="none"/>
          </a:ln>
        </p:spPr>
      </p:cxnSp>
      <p:cxnSp>
        <p:nvCxnSpPr>
          <p:cNvPr id="338" name="Google Shape;338;p39"/>
          <p:cNvCxnSpPr/>
          <p:nvPr/>
        </p:nvCxnSpPr>
        <p:spPr>
          <a:xfrm>
            <a:off x="474387" y="4519241"/>
            <a:ext cx="11210545" cy="0"/>
          </a:xfrm>
          <a:prstGeom prst="straightConnector1">
            <a:avLst/>
          </a:prstGeom>
          <a:noFill/>
          <a:ln cap="flat" cmpd="sng" w="9525">
            <a:solidFill>
              <a:srgbClr val="A5A5A5"/>
            </a:solidFill>
            <a:prstDash val="solid"/>
            <a:miter lim="800000"/>
            <a:headEnd len="sm" w="sm" type="none"/>
            <a:tailEnd len="sm" w="sm" type="none"/>
          </a:ln>
        </p:spPr>
      </p:cxnSp>
      <p:cxnSp>
        <p:nvCxnSpPr>
          <p:cNvPr id="339" name="Google Shape;339;p39"/>
          <p:cNvCxnSpPr/>
          <p:nvPr/>
        </p:nvCxnSpPr>
        <p:spPr>
          <a:xfrm>
            <a:off x="1657470" y="4043181"/>
            <a:ext cx="10027462" cy="0"/>
          </a:xfrm>
          <a:prstGeom prst="straightConnector1">
            <a:avLst/>
          </a:prstGeom>
          <a:noFill/>
          <a:ln cap="flat" cmpd="sng" w="9525">
            <a:solidFill>
              <a:srgbClr val="A5A5A5"/>
            </a:solidFill>
            <a:prstDash val="solid"/>
            <a:miter lim="800000"/>
            <a:headEnd len="sm" w="sm" type="none"/>
            <a:tailEnd len="sm" w="sm" type="none"/>
          </a:ln>
        </p:spPr>
      </p:cxnSp>
      <p:sp>
        <p:nvSpPr>
          <p:cNvPr id="340" name="Google Shape;340;p39"/>
          <p:cNvSpPr/>
          <p:nvPr/>
        </p:nvSpPr>
        <p:spPr>
          <a:xfrm>
            <a:off x="1657470" y="3619378"/>
            <a:ext cx="1896763" cy="37154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Industry Impact and Viability</a:t>
            </a:r>
            <a:endParaRPr/>
          </a:p>
        </p:txBody>
      </p:sp>
      <p:sp>
        <p:nvSpPr>
          <p:cNvPr id="341" name="Google Shape;341;p39"/>
          <p:cNvSpPr/>
          <p:nvPr/>
        </p:nvSpPr>
        <p:spPr>
          <a:xfrm>
            <a:off x="10976776" y="3619378"/>
            <a:ext cx="708156" cy="18577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20</a:t>
            </a:r>
            <a:endParaRPr/>
          </a:p>
        </p:txBody>
      </p:sp>
      <p:sp>
        <p:nvSpPr>
          <p:cNvPr id="342" name="Google Shape;342;p39"/>
          <p:cNvSpPr/>
          <p:nvPr/>
        </p:nvSpPr>
        <p:spPr>
          <a:xfrm>
            <a:off x="1657470" y="4095438"/>
            <a:ext cx="1990837"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Industry Collaboration</a:t>
            </a:r>
            <a:endParaRPr/>
          </a:p>
          <a:p>
            <a:pPr indent="0" lvl="0" marL="0" marR="0" rtl="0" algn="l">
              <a:spcBef>
                <a:spcPts val="0"/>
              </a:spcBef>
              <a:spcAft>
                <a:spcPts val="0"/>
              </a:spcAft>
              <a:buNone/>
            </a:pPr>
            <a:r>
              <a:rPr b="1" i="1" lang="en-US" sz="1200">
                <a:solidFill>
                  <a:schemeClr val="dk1"/>
                </a:solidFill>
                <a:latin typeface="Arial"/>
                <a:ea typeface="Arial"/>
                <a:cs typeface="Arial"/>
                <a:sym typeface="Arial"/>
              </a:rPr>
              <a:t>(Bonus for "super teams")</a:t>
            </a:r>
            <a:endParaRPr/>
          </a:p>
        </p:txBody>
      </p:sp>
      <p:sp>
        <p:nvSpPr>
          <p:cNvPr id="343" name="Google Shape;343;p39"/>
          <p:cNvSpPr/>
          <p:nvPr/>
        </p:nvSpPr>
        <p:spPr>
          <a:xfrm>
            <a:off x="10976776" y="4095438"/>
            <a:ext cx="708156" cy="18577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15</a:t>
            </a:r>
            <a:endParaRPr/>
          </a:p>
        </p:txBody>
      </p:sp>
      <p:sp>
        <p:nvSpPr>
          <p:cNvPr id="344" name="Google Shape;344;p39"/>
          <p:cNvSpPr/>
          <p:nvPr/>
        </p:nvSpPr>
        <p:spPr>
          <a:xfrm>
            <a:off x="3823313" y="1124934"/>
            <a:ext cx="6877683" cy="184666"/>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Title</a:t>
            </a:r>
            <a:endParaRPr sz="1200">
              <a:solidFill>
                <a:schemeClr val="dk1"/>
              </a:solidFill>
              <a:latin typeface="Arial"/>
              <a:ea typeface="Arial"/>
              <a:cs typeface="Arial"/>
              <a:sym typeface="Arial"/>
            </a:endParaRPr>
          </a:p>
        </p:txBody>
      </p:sp>
      <p:sp>
        <p:nvSpPr>
          <p:cNvPr id="345" name="Google Shape;345;p39"/>
          <p:cNvSpPr/>
          <p:nvPr/>
        </p:nvSpPr>
        <p:spPr>
          <a:xfrm>
            <a:off x="3823313" y="2092877"/>
            <a:ext cx="6877683"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The quality and sophistication of the solution's architecture, design, tech stack, industry frameworks and efficiency of the solution.</a:t>
            </a:r>
            <a:endParaRPr/>
          </a:p>
        </p:txBody>
      </p:sp>
      <p:sp>
        <p:nvSpPr>
          <p:cNvPr id="346" name="Google Shape;346;p39"/>
          <p:cNvSpPr/>
          <p:nvPr/>
        </p:nvSpPr>
        <p:spPr>
          <a:xfrm>
            <a:off x="3823313" y="2566723"/>
            <a:ext cx="6877683" cy="18466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Solution’s potential for operationalization and enterprise use. </a:t>
            </a:r>
            <a:endParaRPr/>
          </a:p>
        </p:txBody>
      </p:sp>
      <p:sp>
        <p:nvSpPr>
          <p:cNvPr id="347" name="Google Shape;347;p39"/>
          <p:cNvSpPr/>
          <p:nvPr/>
        </p:nvSpPr>
        <p:spPr>
          <a:xfrm>
            <a:off x="3823313" y="2855903"/>
            <a:ext cx="6877683"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The effective use of provided datasets or external data sources, data preprocessing and feature engineering techniques, and handling of data privacy and security concerns will be evaluated.</a:t>
            </a:r>
            <a:endParaRPr/>
          </a:p>
        </p:txBody>
      </p:sp>
      <p:sp>
        <p:nvSpPr>
          <p:cNvPr id="348" name="Google Shape;348;p39"/>
          <p:cNvSpPr/>
          <p:nvPr/>
        </p:nvSpPr>
        <p:spPr>
          <a:xfrm>
            <a:off x="3823313" y="1433018"/>
            <a:ext cx="6877683" cy="55534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Does the solution have a creative approach to solve the problem?  Was AI used effectively to derive the solution? Judges will evaluate the uniqueness of the solution, the creative approach to solving the use case.</a:t>
            </a:r>
            <a:endParaRPr/>
          </a:p>
        </p:txBody>
      </p:sp>
      <p:sp>
        <p:nvSpPr>
          <p:cNvPr id="349" name="Google Shape;349;p39"/>
          <p:cNvSpPr/>
          <p:nvPr/>
        </p:nvSpPr>
        <p:spPr>
          <a:xfrm>
            <a:off x="3823313" y="3329749"/>
            <a:ext cx="6877683" cy="18511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Does it have a user-friendly interface? Can a user use the product with minimum instructions.</a:t>
            </a:r>
            <a:endParaRPr/>
          </a:p>
        </p:txBody>
      </p:sp>
      <p:sp>
        <p:nvSpPr>
          <p:cNvPr id="350" name="Google Shape;350;p39"/>
          <p:cNvSpPr/>
          <p:nvPr/>
        </p:nvSpPr>
        <p:spPr>
          <a:xfrm>
            <a:off x="3823313" y="3619378"/>
            <a:ext cx="6877683" cy="37154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Potential value to the Capital Markets industry broadly, market scalability, and revenue generation or cost-saving potential of the solution. </a:t>
            </a:r>
            <a:endParaRPr/>
          </a:p>
        </p:txBody>
      </p:sp>
      <p:sp>
        <p:nvSpPr>
          <p:cNvPr id="351" name="Google Shape;351;p39"/>
          <p:cNvSpPr/>
          <p:nvPr/>
        </p:nvSpPr>
        <p:spPr>
          <a:xfrm>
            <a:off x="3823313" y="4095438"/>
            <a:ext cx="6877683"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Does the implementation (or future phases of the implementation) facilitate/require collaboration across at least 2 or more industry participants? (e.g., through data sharing or other methodologies).</a:t>
            </a:r>
            <a:endParaRPr/>
          </a:p>
        </p:txBody>
      </p:sp>
      <p:sp>
        <p:nvSpPr>
          <p:cNvPr id="352" name="Google Shape;352;p39"/>
          <p:cNvSpPr/>
          <p:nvPr/>
        </p:nvSpPr>
        <p:spPr>
          <a:xfrm>
            <a:off x="3823313" y="5283056"/>
            <a:ext cx="6877683"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 clear explanation of the problem and solution, the quality of the pitch or demo, and technical design documentation of the project will be important factors.</a:t>
            </a:r>
            <a:endParaRPr/>
          </a:p>
        </p:txBody>
      </p:sp>
      <p:sp>
        <p:nvSpPr>
          <p:cNvPr id="353" name="Google Shape;353;p39"/>
          <p:cNvSpPr/>
          <p:nvPr/>
        </p:nvSpPr>
        <p:spPr>
          <a:xfrm>
            <a:off x="10976776" y="5283056"/>
            <a:ext cx="708156" cy="18466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1200">
                <a:solidFill>
                  <a:schemeClr val="dk1"/>
                </a:solidFill>
                <a:latin typeface="Arial"/>
                <a:ea typeface="Arial"/>
                <a:cs typeface="Arial"/>
                <a:sym typeface="Arial"/>
              </a:rPr>
              <a:t>15</a:t>
            </a:r>
            <a:endParaRPr/>
          </a:p>
        </p:txBody>
      </p:sp>
      <p:cxnSp>
        <p:nvCxnSpPr>
          <p:cNvPr id="354" name="Google Shape;354;p39"/>
          <p:cNvCxnSpPr/>
          <p:nvPr/>
        </p:nvCxnSpPr>
        <p:spPr>
          <a:xfrm>
            <a:off x="1657470" y="4993879"/>
            <a:ext cx="1898767" cy="0"/>
          </a:xfrm>
          <a:prstGeom prst="straightConnector1">
            <a:avLst/>
          </a:prstGeom>
          <a:noFill/>
          <a:ln cap="flat" cmpd="sng" w="9525">
            <a:solidFill>
              <a:srgbClr val="A5A5A5"/>
            </a:solidFill>
            <a:prstDash val="solid"/>
            <a:miter lim="800000"/>
            <a:headEnd len="sm" w="sm" type="none"/>
            <a:tailEnd len="sm" w="sm" type="none"/>
          </a:ln>
        </p:spPr>
      </p:cxnSp>
      <p:sp>
        <p:nvSpPr>
          <p:cNvPr id="355" name="Google Shape;355;p39"/>
          <p:cNvSpPr/>
          <p:nvPr/>
        </p:nvSpPr>
        <p:spPr>
          <a:xfrm>
            <a:off x="1657469" y="5114247"/>
            <a:ext cx="1896763" cy="184666"/>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Effective handling of Q&amp;A </a:t>
            </a:r>
            <a:endParaRPr/>
          </a:p>
        </p:txBody>
      </p:sp>
      <p:cxnSp>
        <p:nvCxnSpPr>
          <p:cNvPr id="356" name="Google Shape;356;p39"/>
          <p:cNvCxnSpPr/>
          <p:nvPr/>
        </p:nvCxnSpPr>
        <p:spPr>
          <a:xfrm>
            <a:off x="1657470" y="5467725"/>
            <a:ext cx="1898767" cy="0"/>
          </a:xfrm>
          <a:prstGeom prst="straightConnector1">
            <a:avLst/>
          </a:prstGeom>
          <a:noFill/>
          <a:ln cap="flat" cmpd="sng" w="9525">
            <a:solidFill>
              <a:srgbClr val="A5A5A5"/>
            </a:solidFill>
            <a:prstDash val="solid"/>
            <a:miter lim="800000"/>
            <a:headEnd len="sm" w="sm" type="none"/>
            <a:tailEnd len="sm" w="sm" type="none"/>
          </a:ln>
        </p:spPr>
      </p:cxnSp>
      <p:sp>
        <p:nvSpPr>
          <p:cNvPr id="357" name="Google Shape;357;p39"/>
          <p:cNvSpPr/>
          <p:nvPr/>
        </p:nvSpPr>
        <p:spPr>
          <a:xfrm>
            <a:off x="1657470" y="5519982"/>
            <a:ext cx="1896763" cy="369332"/>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Technical Design Documentation </a:t>
            </a:r>
            <a:endParaRPr/>
          </a:p>
        </p:txBody>
      </p:sp>
      <p:cxnSp>
        <p:nvCxnSpPr>
          <p:cNvPr id="358" name="Google Shape;358;p39"/>
          <p:cNvCxnSpPr/>
          <p:nvPr/>
        </p:nvCxnSpPr>
        <p:spPr>
          <a:xfrm>
            <a:off x="1657470" y="5941571"/>
            <a:ext cx="1898767" cy="0"/>
          </a:xfrm>
          <a:prstGeom prst="straightConnector1">
            <a:avLst/>
          </a:prstGeom>
          <a:noFill/>
          <a:ln cap="flat" cmpd="sng" w="9525">
            <a:solidFill>
              <a:srgbClr val="A5A5A5"/>
            </a:solidFill>
            <a:prstDash val="solid"/>
            <a:miter lim="800000"/>
            <a:headEnd len="sm" w="sm" type="none"/>
            <a:tailEnd len="sm" w="sm" type="none"/>
          </a:ln>
        </p:spPr>
      </p:cxnSp>
      <p:sp>
        <p:nvSpPr>
          <p:cNvPr id="359" name="Google Shape;359;p39"/>
          <p:cNvSpPr/>
          <p:nvPr/>
        </p:nvSpPr>
        <p:spPr>
          <a:xfrm>
            <a:off x="1657470" y="4571498"/>
            <a:ext cx="1896763" cy="37012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Clear Presentation of Problem and Solution </a:t>
            </a:r>
            <a:endParaRPr/>
          </a:p>
        </p:txBody>
      </p:sp>
      <p:sp>
        <p:nvSpPr>
          <p:cNvPr id="360" name="Google Shape;360;p39"/>
          <p:cNvSpPr/>
          <p:nvPr/>
        </p:nvSpPr>
        <p:spPr>
          <a:xfrm>
            <a:off x="1657470" y="5993827"/>
            <a:ext cx="1896763" cy="37012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200">
                <a:solidFill>
                  <a:schemeClr val="dk1"/>
                </a:solidFill>
                <a:latin typeface="Arial"/>
                <a:ea typeface="Arial"/>
                <a:cs typeface="Arial"/>
                <a:sym typeface="Arial"/>
              </a:rPr>
              <a:t>Bonus- visual appeal of presentation material</a:t>
            </a:r>
            <a:endParaRPr/>
          </a:p>
        </p:txBody>
      </p:sp>
      <p:pic>
        <p:nvPicPr>
          <p:cNvPr id="361" name="Google Shape;361;p39"/>
          <p:cNvPicPr preferRelativeResize="0"/>
          <p:nvPr/>
        </p:nvPicPr>
        <p:blipFill rotWithShape="1">
          <a:blip r:embed="rId3">
            <a:alphaModFix/>
          </a:blip>
          <a:srcRect b="0" l="0" r="0" t="0"/>
          <a:stretch/>
        </p:blipFill>
        <p:spPr>
          <a:xfrm>
            <a:off x="474387" y="1854603"/>
            <a:ext cx="555307" cy="467224"/>
          </a:xfrm>
          <a:prstGeom prst="rect">
            <a:avLst/>
          </a:prstGeom>
          <a:noFill/>
          <a:ln>
            <a:noFill/>
          </a:ln>
        </p:spPr>
      </p:pic>
      <p:pic>
        <p:nvPicPr>
          <p:cNvPr id="362" name="Google Shape;362;p39"/>
          <p:cNvPicPr preferRelativeResize="0"/>
          <p:nvPr/>
        </p:nvPicPr>
        <p:blipFill rotWithShape="1">
          <a:blip r:embed="rId4">
            <a:alphaModFix/>
          </a:blip>
          <a:srcRect b="0" l="0" r="0" t="0"/>
          <a:stretch/>
        </p:blipFill>
        <p:spPr>
          <a:xfrm>
            <a:off x="474387" y="5177751"/>
            <a:ext cx="555307" cy="601584"/>
          </a:xfrm>
          <a:prstGeom prst="rect">
            <a:avLst/>
          </a:prstGeom>
          <a:noFill/>
          <a:ln>
            <a:noFill/>
          </a:ln>
        </p:spPr>
      </p:pic>
      <p:pic>
        <p:nvPicPr>
          <p:cNvPr id="363" name="Google Shape;363;p39"/>
          <p:cNvPicPr preferRelativeResize="0"/>
          <p:nvPr/>
        </p:nvPicPr>
        <p:blipFill rotWithShape="1">
          <a:blip r:embed="rId5">
            <a:alphaModFix/>
          </a:blip>
          <a:srcRect b="0" l="0" r="0" t="0"/>
          <a:stretch/>
        </p:blipFill>
        <p:spPr>
          <a:xfrm>
            <a:off x="398336" y="3995182"/>
            <a:ext cx="707408" cy="44929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cxnSp>
        <p:nvCxnSpPr>
          <p:cNvPr id="368" name="Google Shape;368;p40"/>
          <p:cNvCxnSpPr/>
          <p:nvPr/>
        </p:nvCxnSpPr>
        <p:spPr>
          <a:xfrm>
            <a:off x="474388" y="762564"/>
            <a:ext cx="11206556" cy="0"/>
          </a:xfrm>
          <a:prstGeom prst="straightConnector1">
            <a:avLst/>
          </a:prstGeom>
          <a:noFill/>
          <a:ln cap="flat" cmpd="sng" w="9525">
            <a:solidFill>
              <a:schemeClr val="dk1"/>
            </a:solidFill>
            <a:prstDash val="solid"/>
            <a:miter lim="800000"/>
            <a:headEnd len="sm" w="sm" type="none"/>
            <a:tailEnd len="sm" w="sm" type="none"/>
          </a:ln>
        </p:spPr>
      </p:cxnSp>
      <p:sp>
        <p:nvSpPr>
          <p:cNvPr id="369" name="Google Shape;369;p40"/>
          <p:cNvSpPr txBox="1"/>
          <p:nvPr/>
        </p:nvSpPr>
        <p:spPr>
          <a:xfrm>
            <a:off x="696594" y="1581297"/>
            <a:ext cx="10636581" cy="4159486"/>
          </a:xfrm>
          <a:prstGeom prst="rect">
            <a:avLst/>
          </a:prstGeom>
          <a:noFill/>
          <a:ln>
            <a:noFill/>
          </a:ln>
        </p:spPr>
        <p:txBody>
          <a:bodyPr anchorCtr="0" anchor="t" bIns="45700" lIns="91425" spcFirstLastPara="1" rIns="91425" wrap="square" tIns="45700">
            <a:noAutofit/>
          </a:bodyPr>
          <a:lstStyle/>
          <a:p>
            <a:pPr indent="-192088" lvl="0" marL="192088" marR="0" rtl="0" algn="l">
              <a:lnSpc>
                <a:spcPct val="100000"/>
              </a:lnSpc>
              <a:spcBef>
                <a:spcPts val="0"/>
              </a:spcBef>
              <a:spcAft>
                <a:spcPts val="0"/>
              </a:spcAft>
              <a:buClr>
                <a:schemeClr val="accent3"/>
              </a:buClr>
              <a:buSzPts val="1800"/>
              <a:buFont typeface="NTR"/>
              <a:buChar char="▸"/>
            </a:pPr>
            <a:r>
              <a:rPr b="1" lang="en-US" sz="1800">
                <a:solidFill>
                  <a:schemeClr val="dk1"/>
                </a:solidFill>
                <a:latin typeface="Arial"/>
                <a:ea typeface="Arial"/>
                <a:cs typeface="Arial"/>
                <a:sym typeface="Arial"/>
              </a:rPr>
              <a:t>Tech Stack Overview:</a:t>
            </a:r>
            <a:r>
              <a:rPr lang="en-US" sz="1800">
                <a:solidFill>
                  <a:schemeClr val="dk1"/>
                </a:solidFill>
                <a:latin typeface="Arial"/>
                <a:ea typeface="Arial"/>
                <a:cs typeface="Arial"/>
                <a:sym typeface="Arial"/>
              </a:rPr>
              <a:t> What technologies (programming languages, frameworks, APIs, etc.) did you use?</a:t>
            </a:r>
            <a:endParaRPr/>
          </a:p>
          <a:p>
            <a:pPr indent="-192088" lvl="0" marL="192088" marR="0" rtl="0" algn="l">
              <a:lnSpc>
                <a:spcPct val="100000"/>
              </a:lnSpc>
              <a:spcBef>
                <a:spcPts val="200"/>
              </a:spcBef>
              <a:spcAft>
                <a:spcPts val="0"/>
              </a:spcAft>
              <a:buClr>
                <a:schemeClr val="accent3"/>
              </a:buClr>
              <a:buSzPts val="1800"/>
              <a:buFont typeface="NTR"/>
              <a:buChar char="▸"/>
            </a:pPr>
            <a:r>
              <a:rPr b="1" lang="en-US" sz="1800">
                <a:solidFill>
                  <a:schemeClr val="dk1"/>
                </a:solidFill>
                <a:latin typeface="Arial"/>
                <a:ea typeface="Arial"/>
                <a:cs typeface="Arial"/>
                <a:sym typeface="Arial"/>
              </a:rPr>
              <a:t>Architecture Diagram</a:t>
            </a:r>
            <a:r>
              <a:rPr lang="en-US" sz="1800">
                <a:solidFill>
                  <a:schemeClr val="dk1"/>
                </a:solidFill>
                <a:latin typeface="Arial"/>
                <a:ea typeface="Arial"/>
                <a:cs typeface="Arial"/>
                <a:sym typeface="Arial"/>
              </a:rPr>
              <a:t> If relevant, show the architecture of your solution</a:t>
            </a:r>
            <a:endParaRPr/>
          </a:p>
          <a:p>
            <a:pPr indent="-192088" lvl="0" marL="192088" marR="0" rtl="0" algn="l">
              <a:lnSpc>
                <a:spcPct val="100000"/>
              </a:lnSpc>
              <a:spcBef>
                <a:spcPts val="200"/>
              </a:spcBef>
              <a:spcAft>
                <a:spcPts val="0"/>
              </a:spcAft>
              <a:buClr>
                <a:schemeClr val="accent3"/>
              </a:buClr>
              <a:buSzPts val="1800"/>
              <a:buFont typeface="NTR"/>
              <a:buChar char="▸"/>
            </a:pPr>
            <a:r>
              <a:rPr b="1" lang="en-US" sz="1800">
                <a:solidFill>
                  <a:schemeClr val="dk1"/>
                </a:solidFill>
                <a:latin typeface="Arial"/>
                <a:ea typeface="Arial"/>
                <a:cs typeface="Arial"/>
                <a:sym typeface="Arial"/>
              </a:rPr>
              <a:t>Data Usage:</a:t>
            </a:r>
            <a:r>
              <a:rPr lang="en-US" sz="1800">
                <a:solidFill>
                  <a:schemeClr val="dk1"/>
                </a:solidFill>
                <a:latin typeface="Arial"/>
                <a:ea typeface="Arial"/>
                <a:cs typeface="Arial"/>
                <a:sym typeface="Arial"/>
              </a:rPr>
              <a:t> Explain how you effectively used data (e.g. sources, preprocessing, feature engineering), any responsible AI considerations </a:t>
            </a:r>
            <a:endParaRPr/>
          </a:p>
          <a:p>
            <a:pPr indent="-192088" lvl="0" marL="192088" marR="0" rtl="0" algn="l">
              <a:lnSpc>
                <a:spcPct val="100000"/>
              </a:lnSpc>
              <a:spcBef>
                <a:spcPts val="200"/>
              </a:spcBef>
              <a:spcAft>
                <a:spcPts val="0"/>
              </a:spcAft>
              <a:buClr>
                <a:schemeClr val="accent3"/>
              </a:buClr>
              <a:buSzPts val="1800"/>
              <a:buFont typeface="NTR"/>
              <a:buChar char="▸"/>
            </a:pPr>
            <a:r>
              <a:rPr b="1" lang="en-US" sz="1800">
                <a:solidFill>
                  <a:schemeClr val="dk1"/>
                </a:solidFill>
                <a:latin typeface="Arial"/>
                <a:ea typeface="Arial"/>
                <a:cs typeface="Arial"/>
                <a:sym typeface="Arial"/>
              </a:rPr>
              <a:t>Model Performance and Results:</a:t>
            </a:r>
            <a:r>
              <a:rPr lang="en-US" sz="1800">
                <a:solidFill>
                  <a:schemeClr val="dk1"/>
                </a:solidFill>
                <a:latin typeface="Arial"/>
                <a:ea typeface="Arial"/>
                <a:cs typeface="Arial"/>
                <a:sym typeface="Arial"/>
              </a:rPr>
              <a:t> Key performance metrics, comparisons against baselines or benchmarks, Visualizations to illustrate results</a:t>
            </a:r>
            <a:endParaRPr/>
          </a:p>
          <a:p>
            <a:pPr indent="-77788" lvl="0" marL="192088" marR="0" rtl="0" algn="l">
              <a:lnSpc>
                <a:spcPct val="100000"/>
              </a:lnSpc>
              <a:spcBef>
                <a:spcPts val="200"/>
              </a:spcBef>
              <a:spcAft>
                <a:spcPts val="0"/>
              </a:spcAft>
              <a:buClr>
                <a:schemeClr val="accent3"/>
              </a:buClr>
              <a:buSzPts val="1800"/>
              <a:buFont typeface="NTR"/>
              <a:buNone/>
            </a:pPr>
            <a:r>
              <a:t/>
            </a:r>
            <a:endParaRPr b="1" sz="1800">
              <a:solidFill>
                <a:schemeClr val="dk1"/>
              </a:solidFill>
              <a:latin typeface="Arial"/>
              <a:ea typeface="Arial"/>
              <a:cs typeface="Arial"/>
              <a:sym typeface="Arial"/>
            </a:endParaRPr>
          </a:p>
          <a:p>
            <a:pPr indent="-177800" lvl="0" marL="292100" marR="0" rtl="0" algn="l">
              <a:lnSpc>
                <a:spcPct val="100000"/>
              </a:lnSpc>
              <a:spcBef>
                <a:spcPts val="1100"/>
              </a:spcBef>
              <a:spcAft>
                <a:spcPts val="0"/>
              </a:spcAft>
              <a:buClr>
                <a:schemeClr val="accent3"/>
              </a:buClr>
              <a:buSzPts val="1800"/>
              <a:buFont typeface="NTR"/>
              <a:buNone/>
            </a:pPr>
            <a:r>
              <a:t/>
            </a:r>
            <a:endParaRPr sz="1800">
              <a:solidFill>
                <a:schemeClr val="dk1"/>
              </a:solidFill>
              <a:latin typeface="Arial"/>
              <a:ea typeface="Arial"/>
              <a:cs typeface="Arial"/>
              <a:sym typeface="Arial"/>
            </a:endParaRPr>
          </a:p>
          <a:p>
            <a:pPr indent="-177800" lvl="0" marL="292100" marR="0" rtl="0" algn="l">
              <a:lnSpc>
                <a:spcPct val="100000"/>
              </a:lnSpc>
              <a:spcBef>
                <a:spcPts val="1000"/>
              </a:spcBef>
              <a:spcAft>
                <a:spcPts val="0"/>
              </a:spcAft>
              <a:buClr>
                <a:schemeClr val="accent3"/>
              </a:buClr>
              <a:buSzPts val="1800"/>
              <a:buFont typeface="NTR"/>
              <a:buNone/>
            </a:pPr>
            <a:r>
              <a:t/>
            </a:r>
            <a:endParaRPr sz="1800">
              <a:solidFill>
                <a:schemeClr val="dk1"/>
              </a:solidFill>
              <a:latin typeface="Arial"/>
              <a:ea typeface="Arial"/>
              <a:cs typeface="Arial"/>
              <a:sym typeface="Arial"/>
            </a:endParaRPr>
          </a:p>
        </p:txBody>
      </p:sp>
      <p:sp>
        <p:nvSpPr>
          <p:cNvPr id="370" name="Google Shape;370;p40"/>
          <p:cNvSpPr txBox="1"/>
          <p:nvPr/>
        </p:nvSpPr>
        <p:spPr>
          <a:xfrm>
            <a:off x="474387" y="211382"/>
            <a:ext cx="10858787" cy="5838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i="0" lang="en-US" sz="2800">
                <a:solidFill>
                  <a:schemeClr val="dk1"/>
                </a:solidFill>
                <a:latin typeface="Times New Roman"/>
                <a:ea typeface="Times New Roman"/>
                <a:cs typeface="Times New Roman"/>
                <a:sym typeface="Times New Roman"/>
              </a:rPr>
              <a:t>Technical Implementation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nvSpPr>
        <p:spPr>
          <a:xfrm>
            <a:off x="696594" y="1581297"/>
            <a:ext cx="10636581" cy="4159486"/>
          </a:xfrm>
          <a:prstGeom prst="rect">
            <a:avLst/>
          </a:prstGeom>
          <a:noFill/>
          <a:ln>
            <a:noFill/>
          </a:ln>
        </p:spPr>
        <p:txBody>
          <a:bodyPr anchorCtr="0" anchor="t" bIns="45700" lIns="91425" spcFirstLastPara="1" rIns="91425" wrap="square" tIns="45700">
            <a:noAutofit/>
          </a:bodyPr>
          <a:lstStyle/>
          <a:p>
            <a:pPr indent="-292100" lvl="0" marL="292100" marR="0" rtl="0" algn="l">
              <a:lnSpc>
                <a:spcPct val="100000"/>
              </a:lnSpc>
              <a:spcBef>
                <a:spcPts val="0"/>
              </a:spcBef>
              <a:spcAft>
                <a:spcPts val="0"/>
              </a:spcAft>
              <a:buClr>
                <a:schemeClr val="accent3"/>
              </a:buClr>
              <a:buSzPts val="1800"/>
              <a:buFont typeface="NTR"/>
              <a:buChar char="▸"/>
            </a:pPr>
            <a:r>
              <a:rPr b="1" lang="en-US" sz="1800">
                <a:solidFill>
                  <a:schemeClr val="dk1"/>
                </a:solidFill>
              </a:rPr>
              <a:t>Background</a:t>
            </a:r>
            <a:r>
              <a:rPr lang="en-US" sz="1800">
                <a:solidFill>
                  <a:schemeClr val="dk1"/>
                </a:solidFill>
              </a:rPr>
              <a:t>: current risk management systems in financial markets rely heavily on historical trading data and real-time intraday monitoring, but are unable to anticipate in advance the impact of pre-opening news on trading volumes.</a:t>
            </a:r>
            <a:endParaRPr sz="1800">
              <a:solidFill>
                <a:schemeClr val="dk1"/>
              </a:solidFill>
            </a:endParaRPr>
          </a:p>
          <a:p>
            <a:pPr indent="0" lvl="0" marL="457200" marR="0" rtl="0" algn="l">
              <a:lnSpc>
                <a:spcPct val="100000"/>
              </a:lnSpc>
              <a:spcBef>
                <a:spcPts val="0"/>
              </a:spcBef>
              <a:spcAft>
                <a:spcPts val="0"/>
              </a:spcAft>
              <a:buNone/>
            </a:pPr>
            <a:r>
              <a:t/>
            </a:r>
            <a:endParaRPr sz="1800">
              <a:solidFill>
                <a:schemeClr val="dk1"/>
              </a:solidFill>
            </a:endParaRPr>
          </a:p>
          <a:p>
            <a:pPr indent="-292100" lvl="0" marL="292100" marR="0" rtl="0" algn="l">
              <a:lnSpc>
                <a:spcPct val="100000"/>
              </a:lnSpc>
              <a:spcBef>
                <a:spcPts val="0"/>
              </a:spcBef>
              <a:spcAft>
                <a:spcPts val="0"/>
              </a:spcAft>
              <a:buClr>
                <a:schemeClr val="dk1"/>
              </a:buClr>
              <a:buSzPts val="1800"/>
              <a:buChar char="▸"/>
            </a:pPr>
            <a:r>
              <a:rPr b="1" lang="en-US" sz="1800">
                <a:solidFill>
                  <a:schemeClr val="dk1"/>
                </a:solidFill>
              </a:rPr>
              <a:t>Reason</a:t>
            </a:r>
            <a:r>
              <a:rPr lang="en-US" sz="1800">
                <a:solidFill>
                  <a:schemeClr val="dk1"/>
                </a:solidFill>
              </a:rPr>
              <a:t>: information vacuum during non-trading hours, pre-opening news (e.g., earnings, policy, breaking news) is not entirely quantitative analyzed, resulting in a “black box” of liquidity fluctuations at the beginning of the trading day.</a:t>
            </a:r>
            <a:endParaRPr sz="1800">
              <a:solidFill>
                <a:schemeClr val="dk1"/>
              </a:solidFill>
            </a:endParaRPr>
          </a:p>
          <a:p>
            <a:pPr indent="0" lvl="0" marL="457200" marR="0" rtl="0" algn="l">
              <a:lnSpc>
                <a:spcPct val="100000"/>
              </a:lnSpc>
              <a:spcBef>
                <a:spcPts val="0"/>
              </a:spcBef>
              <a:spcAft>
                <a:spcPts val="0"/>
              </a:spcAft>
              <a:buNone/>
            </a:pPr>
            <a:r>
              <a:t/>
            </a:r>
            <a:endParaRPr sz="1800">
              <a:solidFill>
                <a:schemeClr val="dk1"/>
              </a:solidFill>
            </a:endParaRPr>
          </a:p>
          <a:p>
            <a:pPr indent="-292100" lvl="0" marL="292100" marR="0" rtl="0" algn="l">
              <a:lnSpc>
                <a:spcPct val="100000"/>
              </a:lnSpc>
              <a:spcBef>
                <a:spcPts val="0"/>
              </a:spcBef>
              <a:spcAft>
                <a:spcPts val="0"/>
              </a:spcAft>
              <a:buClr>
                <a:schemeClr val="dk1"/>
              </a:buClr>
              <a:buSzPts val="1800"/>
              <a:buChar char="▸"/>
            </a:pPr>
            <a:r>
              <a:rPr b="1" lang="en-US" sz="1800">
                <a:solidFill>
                  <a:schemeClr val="dk1"/>
                </a:solidFill>
              </a:rPr>
              <a:t>Results</a:t>
            </a:r>
            <a:r>
              <a:rPr lang="en-US" sz="1800">
                <a:solidFill>
                  <a:schemeClr val="dk1"/>
                </a:solidFill>
              </a:rPr>
              <a:t>: financial institutions may face reduced clearing efficiency, settlement delays and increased counterparty default risk due to misallocation of resources.</a:t>
            </a:r>
            <a:endParaRPr sz="1800">
              <a:solidFill>
                <a:schemeClr val="dk1"/>
              </a:solidFill>
            </a:endParaRPr>
          </a:p>
        </p:txBody>
      </p:sp>
      <p:sp>
        <p:nvSpPr>
          <p:cNvPr id="189" name="Google Shape;189;p22"/>
          <p:cNvSpPr txBox="1"/>
          <p:nvPr/>
        </p:nvSpPr>
        <p:spPr>
          <a:xfrm>
            <a:off x="474387" y="211382"/>
            <a:ext cx="10858787" cy="5838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i="0" lang="en-US" sz="2800">
                <a:solidFill>
                  <a:schemeClr val="dk1"/>
                </a:solidFill>
                <a:latin typeface="Times New Roman"/>
                <a:ea typeface="Times New Roman"/>
                <a:cs typeface="Times New Roman"/>
                <a:sym typeface="Times New Roman"/>
              </a:rPr>
              <a:t>Problem Statement</a:t>
            </a:r>
            <a:endParaRPr/>
          </a:p>
        </p:txBody>
      </p:sp>
      <p:cxnSp>
        <p:nvCxnSpPr>
          <p:cNvPr id="190" name="Google Shape;190;p22"/>
          <p:cNvCxnSpPr/>
          <p:nvPr/>
        </p:nvCxnSpPr>
        <p:spPr>
          <a:xfrm>
            <a:off x="474388" y="762564"/>
            <a:ext cx="11206556"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nvSpPr>
        <p:spPr>
          <a:xfrm>
            <a:off x="696594" y="1581297"/>
            <a:ext cx="10636500" cy="4159500"/>
          </a:xfrm>
          <a:prstGeom prst="rect">
            <a:avLst/>
          </a:prstGeom>
          <a:noFill/>
          <a:ln>
            <a:noFill/>
          </a:ln>
        </p:spPr>
        <p:txBody>
          <a:bodyPr anchorCtr="0" anchor="t" bIns="45700" lIns="91425" spcFirstLastPara="1" rIns="91425" wrap="square" tIns="45700">
            <a:noAutofit/>
          </a:bodyPr>
          <a:lstStyle/>
          <a:p>
            <a:pPr indent="-292100" lvl="0" marL="292100" marR="0" rtl="0" algn="l">
              <a:lnSpc>
                <a:spcPct val="100000"/>
              </a:lnSpc>
              <a:spcBef>
                <a:spcPts val="0"/>
              </a:spcBef>
              <a:spcAft>
                <a:spcPts val="0"/>
              </a:spcAft>
              <a:buClr>
                <a:schemeClr val="accent3"/>
              </a:buClr>
              <a:buSzPts val="1800"/>
              <a:buFont typeface="NTR"/>
              <a:buChar char="▸"/>
            </a:pPr>
            <a:r>
              <a:rPr b="1" lang="en-US" sz="1800">
                <a:solidFill>
                  <a:schemeClr val="dk1"/>
                </a:solidFill>
              </a:rPr>
              <a:t>“Extracting signals from emotional noise: quantitative modeling of multidimensional news.”</a:t>
            </a:r>
            <a:endParaRPr b="1" sz="1800">
              <a:solidFill>
                <a:schemeClr val="dk1"/>
              </a:solidFill>
            </a:endParaRPr>
          </a:p>
          <a:p>
            <a:pPr indent="0" lvl="0" marL="457200" marR="0" rtl="0" algn="l">
              <a:lnSpc>
                <a:spcPct val="100000"/>
              </a:lnSpc>
              <a:spcBef>
                <a:spcPts val="0"/>
              </a:spcBef>
              <a:spcAft>
                <a:spcPts val="0"/>
              </a:spcAft>
              <a:buNone/>
            </a:pPr>
            <a:r>
              <a:t/>
            </a:r>
            <a:endParaRPr sz="1800">
              <a:solidFill>
                <a:schemeClr val="dk1"/>
              </a:solidFill>
            </a:endParaRPr>
          </a:p>
          <a:p>
            <a:pPr indent="-292100" lvl="0" marL="292100" marR="0" rtl="0" algn="l">
              <a:lnSpc>
                <a:spcPct val="100000"/>
              </a:lnSpc>
              <a:spcBef>
                <a:spcPts val="0"/>
              </a:spcBef>
              <a:spcAft>
                <a:spcPts val="0"/>
              </a:spcAft>
              <a:buClr>
                <a:schemeClr val="dk1"/>
              </a:buClr>
              <a:buSzPts val="1800"/>
              <a:buChar char="▸"/>
            </a:pPr>
            <a:r>
              <a:rPr lang="en-US" sz="1800">
                <a:solidFill>
                  <a:schemeClr val="dk1"/>
                </a:solidFill>
              </a:rPr>
              <a:t>Sentiment score calculation using RoBERTa NLP machine learning model. Scores were calculated by weighting their positive/negative effects on the news headline recognition results represented.</a:t>
            </a:r>
            <a:endParaRPr sz="1800">
              <a:solidFill>
                <a:schemeClr val="dk1"/>
              </a:solidFill>
            </a:endParaRPr>
          </a:p>
          <a:p>
            <a:pPr indent="0" lvl="0" marL="0" marR="0" rtl="0" algn="l">
              <a:lnSpc>
                <a:spcPct val="100000"/>
              </a:lnSpc>
              <a:spcBef>
                <a:spcPts val="0"/>
              </a:spcBef>
              <a:spcAft>
                <a:spcPts val="0"/>
              </a:spcAft>
              <a:buNone/>
            </a:pPr>
            <a:r>
              <a:t/>
            </a:r>
            <a:endParaRPr b="1" sz="1800">
              <a:solidFill>
                <a:schemeClr val="dk1"/>
              </a:solidFill>
            </a:endParaRPr>
          </a:p>
          <a:p>
            <a:pPr indent="-292100" lvl="0" marL="292100" marR="0" rtl="0" algn="l">
              <a:lnSpc>
                <a:spcPct val="100000"/>
              </a:lnSpc>
              <a:spcBef>
                <a:spcPts val="0"/>
              </a:spcBef>
              <a:spcAft>
                <a:spcPts val="0"/>
              </a:spcAft>
              <a:buClr>
                <a:schemeClr val="dk1"/>
              </a:buClr>
              <a:buSzPts val="1800"/>
              <a:buChar char="▸"/>
            </a:pPr>
            <a:r>
              <a:rPr lang="en-US" sz="1800">
                <a:solidFill>
                  <a:schemeClr val="dk1"/>
                </a:solidFill>
              </a:rPr>
              <a:t>Three dimensions of our news impact model:</a:t>
            </a:r>
            <a:endParaRPr sz="1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a:p>
            <a:pPr indent="0" lvl="0" marL="457200" marR="0" rtl="0" algn="l">
              <a:lnSpc>
                <a:spcPct val="100000"/>
              </a:lnSpc>
              <a:spcBef>
                <a:spcPts val="0"/>
              </a:spcBef>
              <a:spcAft>
                <a:spcPts val="0"/>
              </a:spcAft>
              <a:buNone/>
            </a:pPr>
            <a:r>
              <a:rPr lang="en-US" sz="1800">
                <a:solidFill>
                  <a:schemeClr val="dk1"/>
                </a:solidFill>
              </a:rPr>
              <a:t>1. Emotional intensity (absolute value of score): measures the “impact” of the news on the market.</a:t>
            </a:r>
            <a:endParaRPr sz="1800">
              <a:solidFill>
                <a:schemeClr val="dk1"/>
              </a:solidFill>
            </a:endParaRPr>
          </a:p>
          <a:p>
            <a:pPr indent="0" lvl="0" marL="457200" marR="0" rtl="0" algn="l">
              <a:lnSpc>
                <a:spcPct val="100000"/>
              </a:lnSpc>
              <a:spcBef>
                <a:spcPts val="0"/>
              </a:spcBef>
              <a:spcAft>
                <a:spcPts val="0"/>
              </a:spcAft>
              <a:buNone/>
            </a:pPr>
            <a:r>
              <a:rPr lang="en-US" sz="1800">
                <a:solidFill>
                  <a:schemeClr val="dk1"/>
                </a:solidFill>
              </a:rPr>
              <a:t>2. Information density (number of news items): reflects market interest.</a:t>
            </a:r>
            <a:endParaRPr sz="1800">
              <a:solidFill>
                <a:schemeClr val="dk1"/>
              </a:solidFill>
            </a:endParaRPr>
          </a:p>
          <a:p>
            <a:pPr indent="0" lvl="0" marL="457200" marR="0" rtl="0" algn="l">
              <a:lnSpc>
                <a:spcPct val="100000"/>
              </a:lnSpc>
              <a:spcBef>
                <a:spcPts val="0"/>
              </a:spcBef>
              <a:spcAft>
                <a:spcPts val="0"/>
              </a:spcAft>
              <a:buNone/>
            </a:pPr>
            <a:r>
              <a:rPr lang="en-US" sz="1800">
                <a:solidFill>
                  <a:schemeClr val="dk1"/>
                </a:solidFill>
              </a:rPr>
              <a:t>3. Divergence of views (scored variance): capturing market hesitation or consensus.</a:t>
            </a:r>
            <a:endParaRPr sz="1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a:p>
            <a:pPr indent="-292100" lvl="0" marL="292100" rtl="0" algn="l">
              <a:spcBef>
                <a:spcPts val="0"/>
              </a:spcBef>
              <a:spcAft>
                <a:spcPts val="0"/>
              </a:spcAft>
              <a:buClr>
                <a:schemeClr val="dk1"/>
              </a:buClr>
              <a:buSzPts val="1800"/>
              <a:buChar char="▸"/>
            </a:pPr>
            <a:r>
              <a:rPr b="1" lang="en-US" sz="1800">
                <a:solidFill>
                  <a:schemeClr val="dk1"/>
                </a:solidFill>
              </a:rPr>
              <a:t>future first-hour trading volume = constant + β</a:t>
            </a:r>
            <a:r>
              <a:rPr b="1" baseline="-25000" lang="en-US" sz="1800">
                <a:solidFill>
                  <a:schemeClr val="dk1"/>
                </a:solidFill>
              </a:rPr>
              <a:t>1</a:t>
            </a:r>
            <a:r>
              <a:rPr b="1" lang="en-US" sz="1800">
                <a:solidFill>
                  <a:schemeClr val="dk1"/>
                </a:solidFill>
              </a:rPr>
              <a:t>abs_sentiment_score + β</a:t>
            </a:r>
            <a:r>
              <a:rPr b="1" baseline="-25000" lang="en-US" sz="1800">
                <a:solidFill>
                  <a:schemeClr val="dk1"/>
                </a:solidFill>
              </a:rPr>
              <a:t>2</a:t>
            </a:r>
            <a:r>
              <a:rPr b="1" lang="en-US" sz="1800">
                <a:solidFill>
                  <a:schemeClr val="dk1"/>
                </a:solidFill>
              </a:rPr>
              <a:t>news_num + β</a:t>
            </a:r>
            <a:r>
              <a:rPr b="1" baseline="-25000" lang="en-US" sz="1800">
                <a:solidFill>
                  <a:schemeClr val="dk1"/>
                </a:solidFill>
              </a:rPr>
              <a:t>3</a:t>
            </a:r>
            <a:r>
              <a:rPr b="1" lang="en-US" sz="1800">
                <a:solidFill>
                  <a:schemeClr val="dk1"/>
                </a:solidFill>
              </a:rPr>
              <a:t>score_var + other control variables</a:t>
            </a:r>
            <a:endParaRPr b="1" baseline="-25000" sz="1800">
              <a:solidFill>
                <a:schemeClr val="dk1"/>
              </a:solidFill>
            </a:endParaRPr>
          </a:p>
          <a:p>
            <a:pPr indent="0" lvl="0" marL="0" marR="0" rtl="0" algn="l">
              <a:lnSpc>
                <a:spcPct val="100000"/>
              </a:lnSpc>
              <a:spcBef>
                <a:spcPts val="0"/>
              </a:spcBef>
              <a:spcAft>
                <a:spcPts val="0"/>
              </a:spcAft>
              <a:buNone/>
            </a:pPr>
            <a:r>
              <a:t/>
            </a:r>
            <a:endParaRPr b="1" sz="1800">
              <a:solidFill>
                <a:schemeClr val="dk1"/>
              </a:solidFill>
            </a:endParaRPr>
          </a:p>
        </p:txBody>
      </p:sp>
      <p:sp>
        <p:nvSpPr>
          <p:cNvPr id="196" name="Google Shape;196;p23"/>
          <p:cNvSpPr txBox="1"/>
          <p:nvPr/>
        </p:nvSpPr>
        <p:spPr>
          <a:xfrm>
            <a:off x="474387" y="211382"/>
            <a:ext cx="10858800" cy="583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Solution Approach</a:t>
            </a:r>
            <a:endParaRPr/>
          </a:p>
        </p:txBody>
      </p:sp>
      <p:cxnSp>
        <p:nvCxnSpPr>
          <p:cNvPr id="197" name="Google Shape;197;p23"/>
          <p:cNvCxnSpPr/>
          <p:nvPr/>
        </p:nvCxnSpPr>
        <p:spPr>
          <a:xfrm>
            <a:off x="474388" y="762564"/>
            <a:ext cx="11206500"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4"/>
          <p:cNvPicPr preferRelativeResize="0"/>
          <p:nvPr/>
        </p:nvPicPr>
        <p:blipFill>
          <a:blip r:embed="rId3">
            <a:alphaModFix/>
          </a:blip>
          <a:stretch>
            <a:fillRect/>
          </a:stretch>
        </p:blipFill>
        <p:spPr>
          <a:xfrm>
            <a:off x="-18350" y="4809957"/>
            <a:ext cx="12192001" cy="2048036"/>
          </a:xfrm>
          <a:prstGeom prst="rect">
            <a:avLst/>
          </a:prstGeom>
          <a:noFill/>
          <a:ln>
            <a:noFill/>
          </a:ln>
        </p:spPr>
      </p:pic>
      <p:cxnSp>
        <p:nvCxnSpPr>
          <p:cNvPr id="203" name="Google Shape;203;p24"/>
          <p:cNvCxnSpPr/>
          <p:nvPr/>
        </p:nvCxnSpPr>
        <p:spPr>
          <a:xfrm>
            <a:off x="474388" y="762564"/>
            <a:ext cx="11206500" cy="0"/>
          </a:xfrm>
          <a:prstGeom prst="straightConnector1">
            <a:avLst/>
          </a:prstGeom>
          <a:noFill/>
          <a:ln cap="flat" cmpd="sng" w="9525">
            <a:solidFill>
              <a:schemeClr val="dk1"/>
            </a:solidFill>
            <a:prstDash val="solid"/>
            <a:miter lim="800000"/>
            <a:headEnd len="sm" w="sm" type="none"/>
            <a:tailEnd len="sm" w="sm" type="none"/>
          </a:ln>
        </p:spPr>
      </p:cxnSp>
      <p:sp>
        <p:nvSpPr>
          <p:cNvPr id="204" name="Google Shape;204;p24"/>
          <p:cNvSpPr txBox="1"/>
          <p:nvPr/>
        </p:nvSpPr>
        <p:spPr>
          <a:xfrm>
            <a:off x="652294" y="872472"/>
            <a:ext cx="10636500" cy="4159500"/>
          </a:xfrm>
          <a:prstGeom prst="rect">
            <a:avLst/>
          </a:prstGeom>
          <a:noFill/>
          <a:ln>
            <a:noFill/>
          </a:ln>
        </p:spPr>
        <p:txBody>
          <a:bodyPr anchorCtr="0" anchor="t" bIns="45700" lIns="91425" spcFirstLastPara="1" rIns="91425" wrap="square" tIns="45700">
            <a:noAutofit/>
          </a:bodyPr>
          <a:lstStyle/>
          <a:p>
            <a:pPr indent="-192087" lvl="0" marL="192087" marR="0" rtl="0" algn="l">
              <a:lnSpc>
                <a:spcPct val="100000"/>
              </a:lnSpc>
              <a:spcBef>
                <a:spcPts val="0"/>
              </a:spcBef>
              <a:spcAft>
                <a:spcPts val="0"/>
              </a:spcAft>
              <a:buClr>
                <a:schemeClr val="accent3"/>
              </a:buClr>
              <a:buSzPts val="1800"/>
              <a:buFont typeface="NTR"/>
              <a:buChar char="▸"/>
            </a:pPr>
            <a:r>
              <a:rPr b="1" lang="en-US" sz="1800">
                <a:solidFill>
                  <a:schemeClr val="dk1"/>
                </a:solidFill>
              </a:rPr>
              <a:t>LiquidityGuard</a:t>
            </a:r>
            <a:r>
              <a:rPr lang="en-US" sz="1800">
                <a:solidFill>
                  <a:schemeClr val="dk1"/>
                </a:solidFill>
              </a:rPr>
              <a:t>——Opening Liquidity Risk Early Warning Platform</a:t>
            </a:r>
            <a:endParaRPr sz="1800">
              <a:solidFill>
                <a:schemeClr val="dk1"/>
              </a:solidFill>
            </a:endParaRPr>
          </a:p>
          <a:p>
            <a:pPr indent="0" lvl="0" marL="457200" marR="0" rtl="0" algn="l">
              <a:lnSpc>
                <a:spcPct val="100000"/>
              </a:lnSpc>
              <a:spcBef>
                <a:spcPts val="0"/>
              </a:spcBef>
              <a:spcAft>
                <a:spcPts val="0"/>
              </a:spcAft>
              <a:buNone/>
            </a:pPr>
            <a:r>
              <a:t/>
            </a:r>
            <a:endParaRPr sz="1800">
              <a:solidFill>
                <a:schemeClr val="dk1"/>
              </a:solidFill>
            </a:endParaRPr>
          </a:p>
          <a:p>
            <a:pPr indent="-192087" lvl="0" marL="192087" marR="0" rtl="0" algn="l">
              <a:lnSpc>
                <a:spcPct val="100000"/>
              </a:lnSpc>
              <a:spcBef>
                <a:spcPts val="0"/>
              </a:spcBef>
              <a:spcAft>
                <a:spcPts val="0"/>
              </a:spcAft>
              <a:buClr>
                <a:schemeClr val="dk1"/>
              </a:buClr>
              <a:buSzPts val="1800"/>
              <a:buChar char="▸"/>
            </a:pPr>
            <a:r>
              <a:rPr lang="en-US" sz="1800">
                <a:solidFill>
                  <a:schemeClr val="dk1"/>
                </a:solidFill>
              </a:rPr>
              <a:t>Product components:</a:t>
            </a:r>
            <a:endParaRPr sz="1800">
              <a:solidFill>
                <a:schemeClr val="dk1"/>
              </a:solidFill>
            </a:endParaRPr>
          </a:p>
          <a:p>
            <a:pPr indent="0" lvl="0" marL="0" marR="0" rtl="0" algn="l">
              <a:lnSpc>
                <a:spcPct val="100000"/>
              </a:lnSpc>
              <a:spcBef>
                <a:spcPts val="0"/>
              </a:spcBef>
              <a:spcAft>
                <a:spcPts val="0"/>
              </a:spcAft>
              <a:buNone/>
            </a:pPr>
            <a:r>
              <a:t/>
            </a:r>
            <a:endParaRPr sz="1800">
              <a:solidFill>
                <a:schemeClr val="dk1"/>
              </a:solidFill>
            </a:endParaRPr>
          </a:p>
          <a:p>
            <a:pPr indent="0" lvl="0" marL="457200" marR="0" rtl="0" algn="l">
              <a:lnSpc>
                <a:spcPct val="100000"/>
              </a:lnSpc>
              <a:spcBef>
                <a:spcPts val="0"/>
              </a:spcBef>
              <a:spcAft>
                <a:spcPts val="0"/>
              </a:spcAft>
              <a:buNone/>
            </a:pPr>
            <a:r>
              <a:rPr lang="en-US" sz="1800">
                <a:solidFill>
                  <a:schemeClr val="dk1"/>
                </a:solidFill>
              </a:rPr>
              <a:t>Real-time API: Integration with DTCC clearing system to push predicted trading volume before the market opens.</a:t>
            </a:r>
            <a:endParaRPr sz="1800">
              <a:solidFill>
                <a:schemeClr val="dk1"/>
              </a:solidFill>
            </a:endParaRPr>
          </a:p>
          <a:p>
            <a:pPr indent="0" lvl="0" marL="457200" marR="0" rtl="0" algn="l">
              <a:lnSpc>
                <a:spcPct val="100000"/>
              </a:lnSpc>
              <a:spcBef>
                <a:spcPts val="0"/>
              </a:spcBef>
              <a:spcAft>
                <a:spcPts val="0"/>
              </a:spcAft>
              <a:buNone/>
            </a:pPr>
            <a:r>
              <a:rPr lang="en-US" sz="1800">
                <a:solidFill>
                  <a:schemeClr val="dk1"/>
                </a:solidFill>
              </a:rPr>
              <a:t>Dashboard: historical prediction accuracy, fitted model selection.</a:t>
            </a:r>
            <a:endParaRPr sz="1800">
              <a:solidFill>
                <a:schemeClr val="dk1"/>
              </a:solidFill>
            </a:endParaRPr>
          </a:p>
          <a:p>
            <a:pPr indent="0" lvl="0" marL="457200" marR="0" rtl="0" algn="l">
              <a:lnSpc>
                <a:spcPct val="100000"/>
              </a:lnSpc>
              <a:spcBef>
                <a:spcPts val="0"/>
              </a:spcBef>
              <a:spcAft>
                <a:spcPts val="0"/>
              </a:spcAft>
              <a:buNone/>
            </a:pPr>
            <a:r>
              <a:t/>
            </a:r>
            <a:endParaRPr sz="1800">
              <a:solidFill>
                <a:schemeClr val="dk1"/>
              </a:solidFill>
            </a:endParaRPr>
          </a:p>
          <a:p>
            <a:pPr indent="-192087" lvl="0" marL="192087" marR="0" rtl="0" algn="l">
              <a:lnSpc>
                <a:spcPct val="100000"/>
              </a:lnSpc>
              <a:spcBef>
                <a:spcPts val="0"/>
              </a:spcBef>
              <a:spcAft>
                <a:spcPts val="0"/>
              </a:spcAft>
              <a:buClr>
                <a:schemeClr val="dk1"/>
              </a:buClr>
              <a:buSzPts val="1800"/>
              <a:buChar char="▸"/>
            </a:pPr>
            <a:r>
              <a:rPr lang="en-US" sz="1800">
                <a:solidFill>
                  <a:schemeClr val="dk1"/>
                </a:solidFill>
              </a:rPr>
              <a:t>Core values: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US" sz="1800">
                <a:solidFill>
                  <a:schemeClr val="dk1"/>
                </a:solidFill>
              </a:rPr>
              <a:t>Helps DTCC dynamically adjust margin requirements and clearing resources, e.g., allocates additional clearing bandwidth in advance if the forecasted volume is above a threshold; warns of liquidity crises due to the “herd effect” if the news divergence is extremely low.</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US" sz="1800">
                <a:solidFill>
                  <a:schemeClr val="dk1"/>
                </a:solidFill>
              </a:rPr>
              <a:t>User Journey：</a:t>
            </a:r>
            <a:endParaRPr sz="1800">
              <a:solidFill>
                <a:schemeClr val="dk1"/>
              </a:solidFill>
            </a:endParaRPr>
          </a:p>
        </p:txBody>
      </p:sp>
      <p:sp>
        <p:nvSpPr>
          <p:cNvPr id="205" name="Google Shape;205;p24"/>
          <p:cNvSpPr txBox="1"/>
          <p:nvPr/>
        </p:nvSpPr>
        <p:spPr>
          <a:xfrm>
            <a:off x="474387" y="211382"/>
            <a:ext cx="10858800" cy="583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i="0" lang="en-US" sz="2800">
                <a:solidFill>
                  <a:schemeClr val="dk1"/>
                </a:solidFill>
                <a:latin typeface="Times New Roman"/>
                <a:ea typeface="Times New Roman"/>
                <a:cs typeface="Times New Roman"/>
                <a:sym typeface="Times New Roman"/>
              </a:rPr>
              <a:t>Solution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cxnSp>
        <p:nvCxnSpPr>
          <p:cNvPr id="210" name="Google Shape;210;p25"/>
          <p:cNvCxnSpPr/>
          <p:nvPr/>
        </p:nvCxnSpPr>
        <p:spPr>
          <a:xfrm>
            <a:off x="474388" y="762564"/>
            <a:ext cx="11206500" cy="0"/>
          </a:xfrm>
          <a:prstGeom prst="straightConnector1">
            <a:avLst/>
          </a:prstGeom>
          <a:noFill/>
          <a:ln cap="flat" cmpd="sng" w="9525">
            <a:solidFill>
              <a:schemeClr val="dk1"/>
            </a:solidFill>
            <a:prstDash val="solid"/>
            <a:miter lim="800000"/>
            <a:headEnd len="sm" w="sm" type="none"/>
            <a:tailEnd len="sm" w="sm" type="none"/>
          </a:ln>
        </p:spPr>
      </p:cxnSp>
      <p:sp>
        <p:nvSpPr>
          <p:cNvPr id="211" name="Google Shape;211;p25"/>
          <p:cNvSpPr txBox="1"/>
          <p:nvPr/>
        </p:nvSpPr>
        <p:spPr>
          <a:xfrm>
            <a:off x="696669" y="1525922"/>
            <a:ext cx="10636500" cy="4159500"/>
          </a:xfrm>
          <a:prstGeom prst="rect">
            <a:avLst/>
          </a:prstGeom>
          <a:noFill/>
          <a:ln>
            <a:noFill/>
          </a:ln>
        </p:spPr>
        <p:txBody>
          <a:bodyPr anchorCtr="0" anchor="t" bIns="45700" lIns="91425" spcFirstLastPara="1" rIns="91425" wrap="square" tIns="45700">
            <a:noAutofit/>
          </a:bodyPr>
          <a:lstStyle/>
          <a:p>
            <a:pPr indent="-342900" lvl="0" marL="457200" rtl="0" algn="l">
              <a:spcBef>
                <a:spcPts val="0"/>
              </a:spcBef>
              <a:spcAft>
                <a:spcPts val="0"/>
              </a:spcAft>
              <a:buClr>
                <a:schemeClr val="accent3"/>
              </a:buClr>
              <a:buSzPts val="1800"/>
              <a:buFont typeface="NTR"/>
              <a:buChar char="▸"/>
            </a:pPr>
            <a:r>
              <a:rPr b="1" lang="en-US" sz="1800">
                <a:solidFill>
                  <a:schemeClr val="dk1"/>
                </a:solidFill>
              </a:rPr>
              <a:t>Real-time forecasting</a:t>
            </a:r>
            <a:r>
              <a:rPr lang="en-US" sz="1800">
                <a:solidFill>
                  <a:schemeClr val="dk1"/>
                </a:solidFill>
              </a:rPr>
              <a:t>: Automatically collects multi-source financial news during the pre-market non-trading session, generate forecasts 30 minutes before the market opens, complementing traditional intraday monitoring.</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US" sz="1800">
                <a:solidFill>
                  <a:schemeClr val="dk1"/>
                </a:solidFill>
              </a:rPr>
              <a:t>Sentiment Scoring and Metrics Construction</a:t>
            </a:r>
            <a:r>
              <a:rPr lang="en-US" sz="1800">
                <a:solidFill>
                  <a:schemeClr val="dk1"/>
                </a:solidFill>
              </a:rPr>
              <a:t>:Quantifying the sentiment of news (positive and negative scoring), calculating absolute sentiment value, number of news and sentiment variance, capturing multiple dimensions of market sentiment.</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US" sz="1800">
                <a:solidFill>
                  <a:schemeClr val="dk1"/>
                </a:solidFill>
              </a:rPr>
              <a:t>Intuitive dashboard and early warning system:</a:t>
            </a:r>
            <a:r>
              <a:rPr lang="en-US" sz="1800">
                <a:solidFill>
                  <a:schemeClr val="dk1"/>
                </a:solidFill>
              </a:rPr>
              <a:t> Real-time display of forecasts and risk indicators, with thresholds set to trigger automatic warnings, facilitating rapid response by decision makers.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US" sz="1800">
                <a:solidFill>
                  <a:schemeClr val="dk1"/>
                </a:solidFill>
              </a:rPr>
              <a:t>Historical Data Retrospective and Model Iteration</a:t>
            </a:r>
            <a:r>
              <a:rPr lang="en-US" sz="1800">
                <a:solidFill>
                  <a:schemeClr val="dk1"/>
                </a:solidFill>
              </a:rPr>
              <a:t>: Storing historical data supports continuous model calibration and optimization to adapt to different market environment changes.</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212" name="Google Shape;212;p25"/>
          <p:cNvSpPr txBox="1"/>
          <p:nvPr/>
        </p:nvSpPr>
        <p:spPr>
          <a:xfrm>
            <a:off x="474387" y="211382"/>
            <a:ext cx="10858800" cy="583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Key Features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cxnSp>
        <p:nvCxnSpPr>
          <p:cNvPr id="217" name="Google Shape;217;p26"/>
          <p:cNvCxnSpPr/>
          <p:nvPr/>
        </p:nvCxnSpPr>
        <p:spPr>
          <a:xfrm>
            <a:off x="474388" y="762564"/>
            <a:ext cx="11206500" cy="0"/>
          </a:xfrm>
          <a:prstGeom prst="straightConnector1">
            <a:avLst/>
          </a:prstGeom>
          <a:noFill/>
          <a:ln cap="flat" cmpd="sng" w="9525">
            <a:solidFill>
              <a:schemeClr val="dk1"/>
            </a:solidFill>
            <a:prstDash val="solid"/>
            <a:miter lim="800000"/>
            <a:headEnd len="sm" w="sm" type="none"/>
            <a:tailEnd len="sm" w="sm" type="none"/>
          </a:ln>
        </p:spPr>
      </p:cxnSp>
      <p:sp>
        <p:nvSpPr>
          <p:cNvPr id="218" name="Google Shape;218;p26"/>
          <p:cNvSpPr txBox="1"/>
          <p:nvPr/>
        </p:nvSpPr>
        <p:spPr>
          <a:xfrm>
            <a:off x="474387" y="211382"/>
            <a:ext cx="10858800" cy="583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Architecture Diagram</a:t>
            </a:r>
            <a:endParaRPr/>
          </a:p>
        </p:txBody>
      </p:sp>
      <p:pic>
        <p:nvPicPr>
          <p:cNvPr id="219" name="Google Shape;219;p26"/>
          <p:cNvPicPr preferRelativeResize="0"/>
          <p:nvPr/>
        </p:nvPicPr>
        <p:blipFill>
          <a:blip r:embed="rId3">
            <a:alphaModFix/>
          </a:blip>
          <a:stretch>
            <a:fillRect/>
          </a:stretch>
        </p:blipFill>
        <p:spPr>
          <a:xfrm>
            <a:off x="2036175" y="928350"/>
            <a:ext cx="7735201" cy="500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cxnSp>
        <p:nvCxnSpPr>
          <p:cNvPr id="224" name="Google Shape;224;p27"/>
          <p:cNvCxnSpPr/>
          <p:nvPr/>
        </p:nvCxnSpPr>
        <p:spPr>
          <a:xfrm>
            <a:off x="474388" y="762564"/>
            <a:ext cx="11206500" cy="0"/>
          </a:xfrm>
          <a:prstGeom prst="straightConnector1">
            <a:avLst/>
          </a:prstGeom>
          <a:noFill/>
          <a:ln cap="flat" cmpd="sng" w="9525">
            <a:solidFill>
              <a:schemeClr val="dk1"/>
            </a:solidFill>
            <a:prstDash val="solid"/>
            <a:miter lim="800000"/>
            <a:headEnd len="sm" w="sm" type="none"/>
            <a:tailEnd len="sm" w="sm" type="none"/>
          </a:ln>
        </p:spPr>
      </p:cxnSp>
      <p:sp>
        <p:nvSpPr>
          <p:cNvPr id="225" name="Google Shape;225;p27"/>
          <p:cNvSpPr txBox="1"/>
          <p:nvPr/>
        </p:nvSpPr>
        <p:spPr>
          <a:xfrm>
            <a:off x="696594" y="1581297"/>
            <a:ext cx="10636500" cy="4159500"/>
          </a:xfrm>
          <a:prstGeom prst="rect">
            <a:avLst/>
          </a:prstGeom>
          <a:noFill/>
          <a:ln>
            <a:noFill/>
          </a:ln>
        </p:spPr>
        <p:txBody>
          <a:bodyPr anchorCtr="0" anchor="t" bIns="45700" lIns="91425" spcFirstLastPara="1" rIns="91425" wrap="square" tIns="45700">
            <a:noAutofit/>
          </a:bodyPr>
          <a:lstStyle/>
          <a:p>
            <a:pPr indent="-192087" lvl="0" marL="192087" marR="0" rtl="0" algn="l">
              <a:lnSpc>
                <a:spcPct val="100000"/>
              </a:lnSpc>
              <a:spcBef>
                <a:spcPts val="0"/>
              </a:spcBef>
              <a:spcAft>
                <a:spcPts val="0"/>
              </a:spcAft>
              <a:buClr>
                <a:schemeClr val="accent3"/>
              </a:buClr>
              <a:buSzPts val="1800"/>
              <a:buFont typeface="NTR"/>
              <a:buChar char="▸"/>
            </a:pPr>
            <a:r>
              <a:rPr b="1" lang="en-US" sz="1800">
                <a:solidFill>
                  <a:schemeClr val="dk1"/>
                </a:solidFill>
                <a:latin typeface="Arial"/>
                <a:ea typeface="Arial"/>
                <a:cs typeface="Arial"/>
                <a:sym typeface="Arial"/>
              </a:rPr>
              <a:t>Tech Stack Overview:</a:t>
            </a:r>
            <a:r>
              <a:rPr lang="en-US" sz="1800">
                <a:solidFill>
                  <a:schemeClr val="dk1"/>
                </a:solidFill>
                <a:latin typeface="Arial"/>
                <a:ea typeface="Arial"/>
                <a:cs typeface="Arial"/>
                <a:sym typeface="Arial"/>
              </a:rPr>
              <a:t> Python for the backend, </a:t>
            </a:r>
            <a:r>
              <a:rPr lang="en-US" sz="1800">
                <a:solidFill>
                  <a:schemeClr val="dk1"/>
                </a:solidFill>
              </a:rPr>
              <a:t>Streamlit </a:t>
            </a:r>
            <a:r>
              <a:rPr lang="en-US" sz="1800">
                <a:solidFill>
                  <a:schemeClr val="dk1"/>
                </a:solidFill>
                <a:latin typeface="Arial"/>
                <a:ea typeface="Arial"/>
                <a:cs typeface="Arial"/>
                <a:sym typeface="Arial"/>
              </a:rPr>
              <a:t>for the frontend,  API</a:t>
            </a:r>
            <a:r>
              <a:rPr lang="en-US" sz="1800">
                <a:solidFill>
                  <a:schemeClr val="dk1"/>
                </a:solidFill>
              </a:rPr>
              <a:t>s include Refinitiv Eikon and Interactive Brokers, Yahoo Finance, SQL database</a:t>
            </a:r>
            <a:endParaRPr/>
          </a:p>
          <a:p>
            <a:pPr indent="-192087" lvl="0" marL="192087" marR="0" rtl="0" algn="l">
              <a:lnSpc>
                <a:spcPct val="100000"/>
              </a:lnSpc>
              <a:spcBef>
                <a:spcPts val="200"/>
              </a:spcBef>
              <a:spcAft>
                <a:spcPts val="0"/>
              </a:spcAft>
              <a:buClr>
                <a:schemeClr val="accent3"/>
              </a:buClr>
              <a:buSzPts val="1800"/>
              <a:buFont typeface="NTR"/>
              <a:buChar char="▸"/>
            </a:pPr>
            <a:r>
              <a:rPr b="1" lang="en-US" sz="1800">
                <a:solidFill>
                  <a:schemeClr val="dk1"/>
                </a:solidFill>
                <a:latin typeface="Arial"/>
                <a:ea typeface="Arial"/>
                <a:cs typeface="Arial"/>
                <a:sym typeface="Arial"/>
              </a:rPr>
              <a:t>Data Usage:</a:t>
            </a:r>
            <a:r>
              <a:rPr lang="en-US" sz="1800">
                <a:solidFill>
                  <a:schemeClr val="dk1"/>
                </a:solidFill>
                <a:latin typeface="Arial"/>
                <a:ea typeface="Arial"/>
                <a:cs typeface="Arial"/>
                <a:sym typeface="Arial"/>
              </a:rPr>
              <a:t> </a:t>
            </a:r>
            <a:endParaRPr sz="1800">
              <a:solidFill>
                <a:schemeClr val="dk1"/>
              </a:solidFill>
            </a:endParaRPr>
          </a:p>
          <a:p>
            <a:pPr indent="-342900" lvl="1" marL="914400" marR="0" rtl="0" algn="l">
              <a:lnSpc>
                <a:spcPct val="100000"/>
              </a:lnSpc>
              <a:spcBef>
                <a:spcPts val="200"/>
              </a:spcBef>
              <a:spcAft>
                <a:spcPts val="0"/>
              </a:spcAft>
              <a:buClr>
                <a:schemeClr val="dk1"/>
              </a:buClr>
              <a:buSzPts val="1800"/>
              <a:buChar char="○"/>
            </a:pPr>
            <a:r>
              <a:rPr lang="en-US" sz="1800">
                <a:solidFill>
                  <a:schemeClr val="dk1"/>
                </a:solidFill>
              </a:rPr>
              <a:t>Details: next slide</a:t>
            </a:r>
            <a:endParaRPr sz="1800">
              <a:solidFill>
                <a:schemeClr val="dk1"/>
              </a:solidFill>
            </a:endParaRPr>
          </a:p>
          <a:p>
            <a:pPr indent="-342900" lvl="1" marL="914400" marR="0" rtl="0" algn="l">
              <a:lnSpc>
                <a:spcPct val="100000"/>
              </a:lnSpc>
              <a:spcBef>
                <a:spcPts val="200"/>
              </a:spcBef>
              <a:spcAft>
                <a:spcPts val="0"/>
              </a:spcAft>
              <a:buClr>
                <a:schemeClr val="dk1"/>
              </a:buClr>
              <a:buSzPts val="1800"/>
              <a:buChar char="○"/>
            </a:pPr>
            <a:r>
              <a:rPr lang="en-US" sz="1800">
                <a:solidFill>
                  <a:schemeClr val="dk1"/>
                </a:solidFill>
              </a:rPr>
              <a:t>Responsible</a:t>
            </a:r>
            <a:r>
              <a:rPr lang="en-US" sz="1800">
                <a:solidFill>
                  <a:schemeClr val="dk1"/>
                </a:solidFill>
              </a:rPr>
              <a:t> AI considerations:</a:t>
            </a:r>
            <a:endParaRPr sz="1800">
              <a:solidFill>
                <a:schemeClr val="dk1"/>
              </a:solidFill>
            </a:endParaRPr>
          </a:p>
          <a:p>
            <a:pPr indent="-342900" lvl="2" marL="1371600" marR="0" rtl="0" algn="l">
              <a:lnSpc>
                <a:spcPct val="100000"/>
              </a:lnSpc>
              <a:spcBef>
                <a:spcPts val="200"/>
              </a:spcBef>
              <a:spcAft>
                <a:spcPts val="0"/>
              </a:spcAft>
              <a:buClr>
                <a:schemeClr val="dk1"/>
              </a:buClr>
              <a:buSzPts val="1800"/>
              <a:buChar char="■"/>
            </a:pPr>
            <a:r>
              <a:rPr lang="en-US" sz="1800">
                <a:solidFill>
                  <a:schemeClr val="dk1"/>
                </a:solidFill>
              </a:rPr>
              <a:t>Fairness: Audit for biases in sentiment analysis and predictions.</a:t>
            </a:r>
            <a:endParaRPr sz="1800">
              <a:solidFill>
                <a:schemeClr val="dk1"/>
              </a:solidFill>
            </a:endParaRPr>
          </a:p>
          <a:p>
            <a:pPr indent="-342900" lvl="2" marL="1371600" marR="0" rtl="0" algn="l">
              <a:lnSpc>
                <a:spcPct val="100000"/>
              </a:lnSpc>
              <a:spcBef>
                <a:spcPts val="200"/>
              </a:spcBef>
              <a:spcAft>
                <a:spcPts val="0"/>
              </a:spcAft>
              <a:buClr>
                <a:schemeClr val="dk1"/>
              </a:buClr>
              <a:buSzPts val="1800"/>
              <a:buChar char="■"/>
            </a:pPr>
            <a:r>
              <a:rPr lang="en-US" sz="1800">
                <a:solidFill>
                  <a:schemeClr val="dk1"/>
                </a:solidFill>
              </a:rPr>
              <a:t>Transparency: Use interpretable models and document the process.</a:t>
            </a:r>
            <a:endParaRPr sz="1800">
              <a:solidFill>
                <a:schemeClr val="dk1"/>
              </a:solidFill>
            </a:endParaRPr>
          </a:p>
          <a:p>
            <a:pPr indent="0" lvl="0" marL="0" marR="0" rtl="0" algn="l">
              <a:lnSpc>
                <a:spcPct val="100000"/>
              </a:lnSpc>
              <a:spcBef>
                <a:spcPts val="200"/>
              </a:spcBef>
              <a:spcAft>
                <a:spcPts val="0"/>
              </a:spcAft>
              <a:buNone/>
            </a:pPr>
            <a:r>
              <a:t/>
            </a:r>
            <a:endParaRPr sz="1800">
              <a:solidFill>
                <a:schemeClr val="dk1"/>
              </a:solidFill>
            </a:endParaRPr>
          </a:p>
          <a:p>
            <a:pPr indent="0" lvl="0" marL="457200" marR="0" rtl="0" algn="l">
              <a:lnSpc>
                <a:spcPct val="100000"/>
              </a:lnSpc>
              <a:spcBef>
                <a:spcPts val="200"/>
              </a:spcBef>
              <a:spcAft>
                <a:spcPts val="0"/>
              </a:spcAft>
              <a:buNone/>
            </a:pPr>
            <a:r>
              <a:t/>
            </a:r>
            <a:endParaRPr/>
          </a:p>
          <a:p>
            <a:pPr indent="-77787" lvl="0" marL="192087" marR="0" rtl="0" algn="l">
              <a:lnSpc>
                <a:spcPct val="100000"/>
              </a:lnSpc>
              <a:spcBef>
                <a:spcPts val="200"/>
              </a:spcBef>
              <a:spcAft>
                <a:spcPts val="0"/>
              </a:spcAft>
              <a:buClr>
                <a:schemeClr val="accent3"/>
              </a:buClr>
              <a:buSzPts val="1800"/>
              <a:buFont typeface="NTR"/>
              <a:buNone/>
            </a:pPr>
            <a:r>
              <a:t/>
            </a:r>
            <a:endParaRPr b="1" sz="1800">
              <a:solidFill>
                <a:schemeClr val="dk1"/>
              </a:solidFill>
              <a:latin typeface="Arial"/>
              <a:ea typeface="Arial"/>
              <a:cs typeface="Arial"/>
              <a:sym typeface="Arial"/>
            </a:endParaRPr>
          </a:p>
          <a:p>
            <a:pPr indent="-177800" lvl="0" marL="292100" marR="0" rtl="0" algn="l">
              <a:lnSpc>
                <a:spcPct val="100000"/>
              </a:lnSpc>
              <a:spcBef>
                <a:spcPts val="1100"/>
              </a:spcBef>
              <a:spcAft>
                <a:spcPts val="0"/>
              </a:spcAft>
              <a:buClr>
                <a:schemeClr val="accent3"/>
              </a:buClr>
              <a:buSzPts val="1800"/>
              <a:buFont typeface="NTR"/>
              <a:buNone/>
            </a:pPr>
            <a:r>
              <a:t/>
            </a:r>
            <a:endParaRPr sz="1800">
              <a:solidFill>
                <a:schemeClr val="dk1"/>
              </a:solidFill>
              <a:latin typeface="Arial"/>
              <a:ea typeface="Arial"/>
              <a:cs typeface="Arial"/>
              <a:sym typeface="Arial"/>
            </a:endParaRPr>
          </a:p>
          <a:p>
            <a:pPr indent="-177800" lvl="0" marL="292100" marR="0" rtl="0" algn="l">
              <a:lnSpc>
                <a:spcPct val="100000"/>
              </a:lnSpc>
              <a:spcBef>
                <a:spcPts val="1000"/>
              </a:spcBef>
              <a:spcAft>
                <a:spcPts val="0"/>
              </a:spcAft>
              <a:buClr>
                <a:schemeClr val="accent3"/>
              </a:buClr>
              <a:buSzPts val="1800"/>
              <a:buFont typeface="NTR"/>
              <a:buNone/>
            </a:pPr>
            <a:r>
              <a:t/>
            </a:r>
            <a:endParaRPr sz="1800">
              <a:solidFill>
                <a:schemeClr val="dk1"/>
              </a:solidFill>
              <a:latin typeface="Arial"/>
              <a:ea typeface="Arial"/>
              <a:cs typeface="Arial"/>
              <a:sym typeface="Arial"/>
            </a:endParaRPr>
          </a:p>
        </p:txBody>
      </p:sp>
      <p:sp>
        <p:nvSpPr>
          <p:cNvPr id="226" name="Google Shape;226;p27"/>
          <p:cNvSpPr txBox="1"/>
          <p:nvPr/>
        </p:nvSpPr>
        <p:spPr>
          <a:xfrm>
            <a:off x="474387" y="211382"/>
            <a:ext cx="10858800" cy="583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i="0" lang="en-US" sz="2800">
                <a:solidFill>
                  <a:schemeClr val="dk1"/>
                </a:solidFill>
                <a:latin typeface="Times New Roman"/>
                <a:ea typeface="Times New Roman"/>
                <a:cs typeface="Times New Roman"/>
                <a:sym typeface="Times New Roman"/>
              </a:rPr>
              <a:t>Technical Implementation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cxnSp>
        <p:nvCxnSpPr>
          <p:cNvPr id="231" name="Google Shape;231;p28"/>
          <p:cNvCxnSpPr/>
          <p:nvPr/>
        </p:nvCxnSpPr>
        <p:spPr>
          <a:xfrm>
            <a:off x="474388" y="762564"/>
            <a:ext cx="11206500" cy="0"/>
          </a:xfrm>
          <a:prstGeom prst="straightConnector1">
            <a:avLst/>
          </a:prstGeom>
          <a:noFill/>
          <a:ln cap="flat" cmpd="sng" w="9525">
            <a:solidFill>
              <a:schemeClr val="dk1"/>
            </a:solidFill>
            <a:prstDash val="solid"/>
            <a:miter lim="800000"/>
            <a:headEnd len="sm" w="sm" type="none"/>
            <a:tailEnd len="sm" w="sm" type="none"/>
          </a:ln>
        </p:spPr>
      </p:cxnSp>
      <p:sp>
        <p:nvSpPr>
          <p:cNvPr id="232" name="Google Shape;232;p28"/>
          <p:cNvSpPr txBox="1"/>
          <p:nvPr/>
        </p:nvSpPr>
        <p:spPr>
          <a:xfrm>
            <a:off x="474387" y="211382"/>
            <a:ext cx="10858800" cy="5838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Data Usage</a:t>
            </a:r>
            <a:endParaRPr/>
          </a:p>
        </p:txBody>
      </p:sp>
      <p:pic>
        <p:nvPicPr>
          <p:cNvPr id="233" name="Google Shape;233;p28"/>
          <p:cNvPicPr preferRelativeResize="0"/>
          <p:nvPr/>
        </p:nvPicPr>
        <p:blipFill>
          <a:blip r:embed="rId3">
            <a:alphaModFix/>
          </a:blip>
          <a:stretch>
            <a:fillRect/>
          </a:stretch>
        </p:blipFill>
        <p:spPr>
          <a:xfrm>
            <a:off x="3292325" y="957557"/>
            <a:ext cx="6128894" cy="5758017"/>
          </a:xfrm>
          <a:prstGeom prst="rect">
            <a:avLst/>
          </a:prstGeom>
          <a:noFill/>
          <a:ln>
            <a:noFill/>
          </a:ln>
        </p:spPr>
      </p:pic>
      <p:graphicFrame>
        <p:nvGraphicFramePr>
          <p:cNvPr id="234" name="Google Shape;234;p28"/>
          <p:cNvGraphicFramePr/>
          <p:nvPr/>
        </p:nvGraphicFramePr>
        <p:xfrm>
          <a:off x="155400" y="3595125"/>
          <a:ext cx="3000000" cy="3000000"/>
        </p:xfrm>
        <a:graphic>
          <a:graphicData uri="http://schemas.openxmlformats.org/drawingml/2006/table">
            <a:tbl>
              <a:tblPr>
                <a:noFill/>
                <a:tableStyleId>{130102A5-E1E0-4319-80C1-60D81F628601}</a:tableStyleId>
              </a:tblPr>
              <a:tblGrid>
                <a:gridCol w="2192975"/>
              </a:tblGrid>
              <a:tr h="369625">
                <a:tc>
                  <a:txBody>
                    <a:bodyPr/>
                    <a:lstStyle/>
                    <a:p>
                      <a:pPr indent="0" lvl="0" marL="0" rtl="0" algn="l">
                        <a:spcBef>
                          <a:spcPts val="0"/>
                        </a:spcBef>
                        <a:spcAft>
                          <a:spcPts val="0"/>
                        </a:spcAft>
                        <a:buNone/>
                      </a:pPr>
                      <a:r>
                        <a:rPr lang="en-US"/>
                        <a:t>after-hour financial news</a:t>
                      </a:r>
                      <a:endParaRPr/>
                    </a:p>
                  </a:txBody>
                  <a:tcPr marT="91425" marB="91425" marR="91425" marL="91425"/>
                </a:tc>
              </a:tr>
              <a:tr h="369625">
                <a:tc>
                  <a:txBody>
                    <a:bodyPr/>
                    <a:lstStyle/>
                    <a:p>
                      <a:pPr indent="0" lvl="0" marL="0" rtl="0" algn="l">
                        <a:spcBef>
                          <a:spcPts val="0"/>
                        </a:spcBef>
                        <a:spcAft>
                          <a:spcPts val="0"/>
                        </a:spcAft>
                        <a:buNone/>
                      </a:pPr>
                      <a:r>
                        <a:rPr lang="en-US"/>
                        <a:t>volume data</a:t>
                      </a:r>
                      <a:endParaRPr/>
                    </a:p>
                  </a:txBody>
                  <a:tcPr marT="91425" marB="91425" marR="91425" marL="91425"/>
                </a:tc>
              </a:tr>
              <a:tr h="369625">
                <a:tc>
                  <a:txBody>
                    <a:bodyPr/>
                    <a:lstStyle/>
                    <a:p>
                      <a:pPr indent="0" lvl="0" marL="0" rtl="0" algn="l">
                        <a:spcBef>
                          <a:spcPts val="0"/>
                        </a:spcBef>
                        <a:spcAft>
                          <a:spcPts val="0"/>
                        </a:spcAft>
                        <a:buNone/>
                      </a:pPr>
                      <a:r>
                        <a:rPr lang="en-US"/>
                        <a:t>date</a:t>
                      </a:r>
                      <a:endParaRPr/>
                    </a:p>
                  </a:txBody>
                  <a:tcPr marT="91425" marB="91425" marR="91425" marL="91425"/>
                </a:tc>
              </a:tr>
            </a:tbl>
          </a:graphicData>
        </a:graphic>
      </p:graphicFrame>
      <p:cxnSp>
        <p:nvCxnSpPr>
          <p:cNvPr id="235" name="Google Shape;235;p28"/>
          <p:cNvCxnSpPr/>
          <p:nvPr/>
        </p:nvCxnSpPr>
        <p:spPr>
          <a:xfrm flipH="1" rot="10800000">
            <a:off x="2402300" y="2631425"/>
            <a:ext cx="787500" cy="1166400"/>
          </a:xfrm>
          <a:prstGeom prst="straightConnector1">
            <a:avLst/>
          </a:prstGeom>
          <a:noFill/>
          <a:ln cap="flat" cmpd="sng" w="9525">
            <a:solidFill>
              <a:schemeClr val="dk1"/>
            </a:solidFill>
            <a:prstDash val="solid"/>
            <a:round/>
            <a:headEnd len="med" w="med" type="none"/>
            <a:tailEnd len="med" w="med" type="triangle"/>
          </a:ln>
        </p:spPr>
      </p:cxnSp>
      <p:cxnSp>
        <p:nvCxnSpPr>
          <p:cNvPr id="236" name="Google Shape;236;p28"/>
          <p:cNvCxnSpPr/>
          <p:nvPr/>
        </p:nvCxnSpPr>
        <p:spPr>
          <a:xfrm flipH="1" rot="10800000">
            <a:off x="2382350" y="4176500"/>
            <a:ext cx="797400" cy="30000"/>
          </a:xfrm>
          <a:prstGeom prst="straightConnector1">
            <a:avLst/>
          </a:prstGeom>
          <a:noFill/>
          <a:ln cap="flat" cmpd="sng" w="9525">
            <a:solidFill>
              <a:schemeClr val="dk1"/>
            </a:solidFill>
            <a:prstDash val="solid"/>
            <a:round/>
            <a:headEnd len="med" w="med" type="none"/>
            <a:tailEnd len="med" w="med" type="triangle"/>
          </a:ln>
        </p:spPr>
      </p:cxnSp>
      <p:cxnSp>
        <p:nvCxnSpPr>
          <p:cNvPr id="237" name="Google Shape;237;p28"/>
          <p:cNvCxnSpPr/>
          <p:nvPr/>
        </p:nvCxnSpPr>
        <p:spPr>
          <a:xfrm>
            <a:off x="2362425" y="4754750"/>
            <a:ext cx="837300" cy="897300"/>
          </a:xfrm>
          <a:prstGeom prst="straightConnector1">
            <a:avLst/>
          </a:prstGeom>
          <a:noFill/>
          <a:ln cap="flat" cmpd="sng" w="9525">
            <a:solidFill>
              <a:schemeClr val="dk1"/>
            </a:solidFill>
            <a:prstDash val="solid"/>
            <a:round/>
            <a:headEnd len="med" w="med" type="none"/>
            <a:tailEnd len="med" w="med" type="triangle"/>
          </a:ln>
        </p:spPr>
      </p:cxnSp>
      <p:sp>
        <p:nvSpPr>
          <p:cNvPr id="238" name="Google Shape;238;p28"/>
          <p:cNvSpPr/>
          <p:nvPr/>
        </p:nvSpPr>
        <p:spPr>
          <a:xfrm>
            <a:off x="9738750" y="1315875"/>
            <a:ext cx="498300" cy="5399700"/>
          </a:xfrm>
          <a:prstGeom prst="rightArrowCallout">
            <a:avLst>
              <a:gd fmla="val 25000" name="adj1"/>
              <a:gd fmla="val 25000" name="adj2"/>
              <a:gd fmla="val 25000" name="adj3"/>
              <a:gd fmla="val 64977" name="adj4"/>
            </a:avLst>
          </a:prstGeom>
          <a:solidFill>
            <a:srgbClr val="D9EAD3"/>
          </a:solidFill>
          <a:ln cap="flat" cmpd="sng" w="9525">
            <a:solidFill>
              <a:srgbClr val="A5A5A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9" name="Google Shape;239;p28"/>
          <p:cNvSpPr txBox="1"/>
          <p:nvPr/>
        </p:nvSpPr>
        <p:spPr>
          <a:xfrm>
            <a:off x="10365175" y="3648300"/>
            <a:ext cx="1776000" cy="7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rPr>
              <a:t>next trading day 9.30-10.30 trading volume</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DTCC">
      <a:dk1>
        <a:srgbClr val="0E5447"/>
      </a:dk1>
      <a:lt1>
        <a:srgbClr val="FFFFFF"/>
      </a:lt1>
      <a:dk2>
        <a:srgbClr val="F5EAD9"/>
      </a:dk2>
      <a:lt2>
        <a:srgbClr val="FBF9F3"/>
      </a:lt2>
      <a:accent1>
        <a:srgbClr val="0E5447"/>
      </a:accent1>
      <a:accent2>
        <a:srgbClr val="F5EAD9"/>
      </a:accent2>
      <a:accent3>
        <a:srgbClr val="FF7540"/>
      </a:accent3>
      <a:accent4>
        <a:srgbClr val="FFA700"/>
      </a:accent4>
      <a:accent5>
        <a:srgbClr val="F6C544"/>
      </a:accent5>
      <a:accent6>
        <a:srgbClr val="B8E0D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