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81" r:id="rId5"/>
    <p:sldId id="2147483646" r:id="rId6"/>
    <p:sldId id="258" r:id="rId7"/>
    <p:sldId id="257" r:id="rId8"/>
    <p:sldId id="2147483647" r:id="rId9"/>
    <p:sldId id="259" r:id="rId10"/>
    <p:sldId id="260" r:id="rId11"/>
    <p:sldId id="261" r:id="rId12"/>
    <p:sldId id="2147483644" r:id="rId13"/>
    <p:sldId id="21474836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772"/>
    <a:srgbClr val="FBFAF4"/>
    <a:srgbClr val="D9117E"/>
    <a:srgbClr val="5E5A54"/>
    <a:srgbClr val="928D86"/>
    <a:srgbClr val="F5EAD9"/>
    <a:srgbClr val="395856"/>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92082-5D01-45E9-AF85-D44932B32DE1}" v="17" dt="2025-02-04T13:25:26.739"/>
    <p1510:client id="{A4067855-460C-134F-351E-6F7583C7D4CC}" v="31" dt="2025-02-04T14:01:50.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A633B-85CF-4E59-8195-0CC2AB835C7B}"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BCD7D5E7-9519-4DB7-9365-06A1B8957466}">
      <dgm:prSet phldrT="[Text]"/>
      <dgm:spPr/>
      <dgm:t>
        <a:bodyPr/>
        <a:lstStyle/>
        <a:p>
          <a:pPr>
            <a:buClrTx/>
            <a:buSzTx/>
            <a:buFontTx/>
            <a:buChar char="•"/>
          </a:pPr>
          <a:r>
            <a:rPr kumimoji="0" lang="en-US" altLang="en-US" b="1" i="0" u="none" strike="noStrike" cap="none" normalizeH="0" baseline="0">
              <a:ln/>
              <a:effectLst/>
              <a:latin typeface="Arial" panose="020B0604020202020204" pitchFamily="34" charset="0"/>
            </a:rPr>
            <a:t>Current Underwriting Processes are Slow and Inefficient</a:t>
          </a:r>
          <a:endParaRPr lang="en-US" dirty="0"/>
        </a:p>
      </dgm:t>
    </dgm:pt>
    <dgm:pt modelId="{79C17367-D03E-41BC-A75C-77BA04EB25C8}" type="parTrans" cxnId="{B4767D5F-9DDC-4815-8326-04C615899862}">
      <dgm:prSet/>
      <dgm:spPr/>
      <dgm:t>
        <a:bodyPr/>
        <a:lstStyle/>
        <a:p>
          <a:endParaRPr lang="en-US"/>
        </a:p>
      </dgm:t>
    </dgm:pt>
    <dgm:pt modelId="{F5419993-4C87-482C-ACB1-8CD408E24206}" type="sibTrans" cxnId="{B4767D5F-9DDC-4815-8326-04C615899862}">
      <dgm:prSet/>
      <dgm:spPr/>
      <dgm:t>
        <a:bodyPr/>
        <a:lstStyle/>
        <a:p>
          <a:endParaRPr lang="en-US"/>
        </a:p>
      </dgm:t>
    </dgm:pt>
    <dgm:pt modelId="{26DDE9BA-A801-4D70-BD49-D6B53FA34FEE}">
      <dgm:prSet/>
      <dgm:spPr/>
      <dgm:t>
        <a:bodyPr/>
        <a:lstStyle/>
        <a:p>
          <a:r>
            <a:rPr kumimoji="0" lang="en-US" altLang="en-US" b="1" i="0" u="none" strike="noStrike" cap="none" normalizeH="0" baseline="0">
              <a:ln/>
              <a:effectLst/>
              <a:latin typeface="Arial" panose="020B0604020202020204" pitchFamily="34" charset="0"/>
            </a:rPr>
            <a:t>Bias and Inconsistency:</a:t>
          </a:r>
          <a:endParaRPr kumimoji="0" lang="en-US" altLang="en-US" b="0" i="0" u="none" strike="noStrike" cap="none" normalizeH="0" baseline="0" dirty="0">
            <a:ln/>
            <a:effectLst/>
            <a:latin typeface="Arial" panose="020B0604020202020204" pitchFamily="34" charset="0"/>
          </a:endParaRPr>
        </a:p>
      </dgm:t>
    </dgm:pt>
    <dgm:pt modelId="{3E6B196F-9D1B-47A3-B4A9-69F77F13CF49}" type="parTrans" cxnId="{969D88C8-A0A0-47F6-8262-86E81B127789}">
      <dgm:prSet/>
      <dgm:spPr/>
      <dgm:t>
        <a:bodyPr/>
        <a:lstStyle/>
        <a:p>
          <a:endParaRPr lang="en-US"/>
        </a:p>
      </dgm:t>
    </dgm:pt>
    <dgm:pt modelId="{65C61C44-6391-480C-A60F-0E4751F2D79A}" type="sibTrans" cxnId="{969D88C8-A0A0-47F6-8262-86E81B127789}">
      <dgm:prSet/>
      <dgm:spPr/>
      <dgm:t>
        <a:bodyPr/>
        <a:lstStyle/>
        <a:p>
          <a:endParaRPr lang="en-US"/>
        </a:p>
      </dgm:t>
    </dgm:pt>
    <dgm:pt modelId="{F888ED43-AC21-4F27-8F4C-FD04F9D27BE4}">
      <dgm:prSet/>
      <dgm:spPr/>
      <dgm:t>
        <a:bodyPr/>
        <a:lstStyle/>
        <a:p>
          <a:r>
            <a:rPr kumimoji="0" lang="en-US" altLang="en-US" b="1" i="0" u="none" strike="noStrike" cap="none" normalizeH="0" baseline="0">
              <a:ln/>
              <a:effectLst/>
              <a:latin typeface="Arial" panose="020B0604020202020204" pitchFamily="34" charset="0"/>
            </a:rPr>
            <a:t>Limited Data Utilization</a:t>
          </a:r>
          <a:endParaRPr kumimoji="0" lang="en-US" altLang="en-US" b="0" i="0" u="none" strike="noStrike" cap="none" normalizeH="0" baseline="0" dirty="0">
            <a:ln/>
            <a:effectLst/>
            <a:latin typeface="Arial" panose="020B0604020202020204" pitchFamily="34" charset="0"/>
          </a:endParaRPr>
        </a:p>
      </dgm:t>
    </dgm:pt>
    <dgm:pt modelId="{89774B66-6275-41EF-B18F-1D91E6E27F6F}" type="parTrans" cxnId="{66771C2F-C080-4D12-B046-299DE9837D06}">
      <dgm:prSet/>
      <dgm:spPr/>
      <dgm:t>
        <a:bodyPr/>
        <a:lstStyle/>
        <a:p>
          <a:endParaRPr lang="en-US"/>
        </a:p>
      </dgm:t>
    </dgm:pt>
    <dgm:pt modelId="{28B03F16-572A-447F-B1C6-159F8BEE347F}" type="sibTrans" cxnId="{66771C2F-C080-4D12-B046-299DE9837D06}">
      <dgm:prSet/>
      <dgm:spPr/>
      <dgm:t>
        <a:bodyPr/>
        <a:lstStyle/>
        <a:p>
          <a:endParaRPr lang="en-US"/>
        </a:p>
      </dgm:t>
    </dgm:pt>
    <dgm:pt modelId="{5B7EBB88-A4FD-4884-9DCF-F93C16126501}">
      <dgm:prSet/>
      <dgm:spPr/>
      <dgm:t>
        <a:bodyPr/>
        <a:lstStyle/>
        <a:p>
          <a:r>
            <a:rPr kumimoji="0" lang="en-US" altLang="en-US" b="1" i="0" u="none" strike="noStrike" cap="none" normalizeH="0" baseline="0">
              <a:ln/>
              <a:effectLst/>
              <a:latin typeface="Arial" panose="020B0604020202020204" pitchFamily="34" charset="0"/>
            </a:rPr>
            <a:t>Static Credit Policies</a:t>
          </a:r>
          <a:endParaRPr kumimoji="0" lang="en-US" altLang="en-US" b="0" i="0" u="none" strike="noStrike" cap="none" normalizeH="0" baseline="0" dirty="0">
            <a:ln/>
            <a:effectLst/>
            <a:latin typeface="Arial" panose="020B0604020202020204" pitchFamily="34" charset="0"/>
          </a:endParaRPr>
        </a:p>
      </dgm:t>
    </dgm:pt>
    <dgm:pt modelId="{50AF24E6-7A77-4136-AF00-192C3A7F012D}" type="parTrans" cxnId="{789A3AF9-077A-45C4-8213-256BCB79E18A}">
      <dgm:prSet/>
      <dgm:spPr/>
      <dgm:t>
        <a:bodyPr/>
        <a:lstStyle/>
        <a:p>
          <a:endParaRPr lang="en-US"/>
        </a:p>
      </dgm:t>
    </dgm:pt>
    <dgm:pt modelId="{556508B1-0998-4BD6-AF4E-00A79A95099D}" type="sibTrans" cxnId="{789A3AF9-077A-45C4-8213-256BCB79E18A}">
      <dgm:prSet/>
      <dgm:spPr/>
      <dgm:t>
        <a:bodyPr/>
        <a:lstStyle/>
        <a:p>
          <a:endParaRPr lang="en-US"/>
        </a:p>
      </dgm:t>
    </dgm:pt>
    <dgm:pt modelId="{2FE5279E-67CF-4280-A45F-2372BF4FD5C1}">
      <dgm:prSet phldrT="[Text]"/>
      <dgm:spPr/>
      <dgm:t>
        <a:bodyPr/>
        <a:lstStyle/>
        <a:p>
          <a:pPr>
            <a:buClrTx/>
            <a:buSzTx/>
            <a:buFontTx/>
            <a:buChar char="•"/>
          </a:pPr>
          <a:r>
            <a:rPr kumimoji="0" lang="en-US" altLang="en-US" b="0" i="0" u="none" strike="noStrike" cap="none" normalizeH="0" baseline="0">
              <a:ln/>
              <a:effectLst/>
              <a:latin typeface="Arial" panose="020B0604020202020204" pitchFamily="34" charset="0"/>
            </a:rPr>
            <a:t>Manual reviews lead to long processing times, delaying loan approvals and frustrating applicants. </a:t>
          </a:r>
          <a:endParaRPr lang="en-US" dirty="0"/>
        </a:p>
      </dgm:t>
    </dgm:pt>
    <dgm:pt modelId="{4C738415-9C02-460B-80C3-9859AE2030E4}" type="parTrans" cxnId="{2EAE2718-DD90-4ED7-AE72-11629C255CA9}">
      <dgm:prSet/>
      <dgm:spPr/>
      <dgm:t>
        <a:bodyPr/>
        <a:lstStyle/>
        <a:p>
          <a:endParaRPr lang="en-US"/>
        </a:p>
      </dgm:t>
    </dgm:pt>
    <dgm:pt modelId="{8399D066-29AA-4748-847C-DDF49FA61B18}" type="sibTrans" cxnId="{2EAE2718-DD90-4ED7-AE72-11629C255CA9}">
      <dgm:prSet/>
      <dgm:spPr/>
      <dgm:t>
        <a:bodyPr/>
        <a:lstStyle/>
        <a:p>
          <a:endParaRPr lang="en-US"/>
        </a:p>
      </dgm:t>
    </dgm:pt>
    <dgm:pt modelId="{E976BC3C-EE4A-46D5-BB35-EA47FAD1AB32}">
      <dgm:prSet/>
      <dgm:spPr/>
      <dgm:t>
        <a:bodyPr/>
        <a:lstStyle/>
        <a:p>
          <a:r>
            <a:rPr kumimoji="0" lang="en-US" altLang="en-US" b="0" i="0" u="none" strike="noStrike" cap="none" normalizeH="0" baseline="0">
              <a:ln/>
              <a:effectLst/>
              <a:latin typeface="Arial" panose="020B0604020202020204" pitchFamily="34" charset="0"/>
            </a:rPr>
            <a:t>Human judgment can be subjective, leading to biased lending practices and inconsistent evaluations. </a:t>
          </a:r>
          <a:endParaRPr kumimoji="0" lang="en-US" altLang="en-US" b="0" i="0" u="none" strike="noStrike" cap="none" normalizeH="0" baseline="0" dirty="0">
            <a:ln/>
            <a:effectLst/>
            <a:latin typeface="Arial" panose="020B0604020202020204" pitchFamily="34" charset="0"/>
          </a:endParaRPr>
        </a:p>
      </dgm:t>
    </dgm:pt>
    <dgm:pt modelId="{D558873C-D9A7-4C07-88B5-69E6AFBAA8DF}" type="parTrans" cxnId="{BE1B6C2C-4720-4B6D-A88E-5A64C6085328}">
      <dgm:prSet/>
      <dgm:spPr/>
      <dgm:t>
        <a:bodyPr/>
        <a:lstStyle/>
        <a:p>
          <a:endParaRPr lang="en-US"/>
        </a:p>
      </dgm:t>
    </dgm:pt>
    <dgm:pt modelId="{382091E7-9B7E-4E38-9156-6B3602F5933C}" type="sibTrans" cxnId="{BE1B6C2C-4720-4B6D-A88E-5A64C6085328}">
      <dgm:prSet/>
      <dgm:spPr/>
      <dgm:t>
        <a:bodyPr/>
        <a:lstStyle/>
        <a:p>
          <a:endParaRPr lang="en-US"/>
        </a:p>
      </dgm:t>
    </dgm:pt>
    <dgm:pt modelId="{5B62C1F8-2242-4C8C-ADD6-A0EC7FBEFD84}">
      <dgm:prSet/>
      <dgm:spPr/>
      <dgm:t>
        <a:bodyPr/>
        <a:lstStyle/>
        <a:p>
          <a:r>
            <a:rPr kumimoji="0" lang="en-US" altLang="en-US" b="0" i="0" u="none" strike="noStrike" cap="none" normalizeH="0" baseline="0">
              <a:ln/>
              <a:effectLst/>
              <a:latin typeface="Arial" panose="020B0604020202020204" pitchFamily="34" charset="0"/>
            </a:rPr>
            <a:t>Traditional methods often fail to leverage the full potential of available data, resulting in inaccurate risk assessments. </a:t>
          </a:r>
          <a:endParaRPr kumimoji="0" lang="en-US" altLang="en-US" b="0" i="0" u="none" strike="noStrike" cap="none" normalizeH="0" baseline="0" dirty="0">
            <a:ln/>
            <a:effectLst/>
            <a:latin typeface="Arial" panose="020B0604020202020204" pitchFamily="34" charset="0"/>
          </a:endParaRPr>
        </a:p>
      </dgm:t>
    </dgm:pt>
    <dgm:pt modelId="{8484EEDB-0B34-4C07-B732-B9DA94EA6CFC}" type="parTrans" cxnId="{043BB4C4-F70D-4A1E-A593-B9507FBEA6D9}">
      <dgm:prSet/>
      <dgm:spPr/>
      <dgm:t>
        <a:bodyPr/>
        <a:lstStyle/>
        <a:p>
          <a:endParaRPr lang="en-US"/>
        </a:p>
      </dgm:t>
    </dgm:pt>
    <dgm:pt modelId="{690468AD-EA04-436A-A4DE-775954586482}" type="sibTrans" cxnId="{043BB4C4-F70D-4A1E-A593-B9507FBEA6D9}">
      <dgm:prSet/>
      <dgm:spPr/>
      <dgm:t>
        <a:bodyPr/>
        <a:lstStyle/>
        <a:p>
          <a:endParaRPr lang="en-US"/>
        </a:p>
      </dgm:t>
    </dgm:pt>
    <dgm:pt modelId="{7ED1459B-9BE5-4E5B-9DA1-9F30CF4A2B4F}">
      <dgm:prSet/>
      <dgm:spPr/>
      <dgm:t>
        <a:bodyPr/>
        <a:lstStyle/>
        <a:p>
          <a:r>
            <a:rPr kumimoji="0" lang="en-US" altLang="en-US" b="0" i="0" u="none" strike="noStrike" cap="none" normalizeH="0" baseline="0">
              <a:ln/>
              <a:effectLst/>
              <a:latin typeface="Arial" panose="020B0604020202020204" pitchFamily="34" charset="0"/>
            </a:rPr>
            <a:t>Adapting to changing market conditions and risk appetites is challenging with rigid, manually updated policies. </a:t>
          </a:r>
          <a:endParaRPr kumimoji="0" lang="en-US" altLang="en-US" b="0" i="0" u="none" strike="noStrike" cap="none" normalizeH="0" baseline="0" dirty="0">
            <a:ln/>
            <a:effectLst/>
            <a:latin typeface="Arial" panose="020B0604020202020204" pitchFamily="34" charset="0"/>
          </a:endParaRPr>
        </a:p>
      </dgm:t>
    </dgm:pt>
    <dgm:pt modelId="{44475B52-EFC8-402B-8D4F-532B6D66CB63}" type="parTrans" cxnId="{FC7E7EA8-96C3-4EBB-9AAA-291331B87FAD}">
      <dgm:prSet/>
      <dgm:spPr/>
      <dgm:t>
        <a:bodyPr/>
        <a:lstStyle/>
        <a:p>
          <a:endParaRPr lang="en-US"/>
        </a:p>
      </dgm:t>
    </dgm:pt>
    <dgm:pt modelId="{EDD764A8-0C44-4421-88D9-216EF8A9D7D8}" type="sibTrans" cxnId="{FC7E7EA8-96C3-4EBB-9AAA-291331B87FAD}">
      <dgm:prSet/>
      <dgm:spPr/>
      <dgm:t>
        <a:bodyPr/>
        <a:lstStyle/>
        <a:p>
          <a:endParaRPr lang="en-US"/>
        </a:p>
      </dgm:t>
    </dgm:pt>
    <dgm:pt modelId="{175953C8-AAF9-494A-A9FC-FB6C503BA2D4}" type="pres">
      <dgm:prSet presAssocID="{692A633B-85CF-4E59-8195-0CC2AB835C7B}" presName="linear" presStyleCnt="0">
        <dgm:presLayoutVars>
          <dgm:dir/>
          <dgm:animLvl val="lvl"/>
          <dgm:resizeHandles val="exact"/>
        </dgm:presLayoutVars>
      </dgm:prSet>
      <dgm:spPr/>
    </dgm:pt>
    <dgm:pt modelId="{D759E434-E9D0-4C21-B128-7E58007487BE}" type="pres">
      <dgm:prSet presAssocID="{BCD7D5E7-9519-4DB7-9365-06A1B8957466}" presName="parentLin" presStyleCnt="0"/>
      <dgm:spPr/>
    </dgm:pt>
    <dgm:pt modelId="{79B5B231-34CB-4FCD-8B2C-B6CF57B193BB}" type="pres">
      <dgm:prSet presAssocID="{BCD7D5E7-9519-4DB7-9365-06A1B8957466}" presName="parentLeftMargin" presStyleLbl="node1" presStyleIdx="0" presStyleCnt="4"/>
      <dgm:spPr/>
    </dgm:pt>
    <dgm:pt modelId="{074B1077-D872-4059-9C6D-3B22B97B782A}" type="pres">
      <dgm:prSet presAssocID="{BCD7D5E7-9519-4DB7-9365-06A1B8957466}" presName="parentText" presStyleLbl="node1" presStyleIdx="0" presStyleCnt="4">
        <dgm:presLayoutVars>
          <dgm:chMax val="0"/>
          <dgm:bulletEnabled val="1"/>
        </dgm:presLayoutVars>
      </dgm:prSet>
      <dgm:spPr/>
    </dgm:pt>
    <dgm:pt modelId="{5C36961F-452E-421A-A6B0-F0FA6C066E4E}" type="pres">
      <dgm:prSet presAssocID="{BCD7D5E7-9519-4DB7-9365-06A1B8957466}" presName="negativeSpace" presStyleCnt="0"/>
      <dgm:spPr/>
    </dgm:pt>
    <dgm:pt modelId="{4F477899-89A1-4548-89BD-0B98B1856481}" type="pres">
      <dgm:prSet presAssocID="{BCD7D5E7-9519-4DB7-9365-06A1B8957466}" presName="childText" presStyleLbl="conFgAcc1" presStyleIdx="0" presStyleCnt="4">
        <dgm:presLayoutVars>
          <dgm:bulletEnabled val="1"/>
        </dgm:presLayoutVars>
      </dgm:prSet>
      <dgm:spPr/>
    </dgm:pt>
    <dgm:pt modelId="{2B86F4B4-3960-446C-8E12-AD65A5414076}" type="pres">
      <dgm:prSet presAssocID="{F5419993-4C87-482C-ACB1-8CD408E24206}" presName="spaceBetweenRectangles" presStyleCnt="0"/>
      <dgm:spPr/>
    </dgm:pt>
    <dgm:pt modelId="{63E4AE43-36DF-4595-BC4B-5803783372FF}" type="pres">
      <dgm:prSet presAssocID="{26DDE9BA-A801-4D70-BD49-D6B53FA34FEE}" presName="parentLin" presStyleCnt="0"/>
      <dgm:spPr/>
    </dgm:pt>
    <dgm:pt modelId="{6744C88E-A03B-4625-A584-909FA3EF4D08}" type="pres">
      <dgm:prSet presAssocID="{26DDE9BA-A801-4D70-BD49-D6B53FA34FEE}" presName="parentLeftMargin" presStyleLbl="node1" presStyleIdx="0" presStyleCnt="4"/>
      <dgm:spPr/>
    </dgm:pt>
    <dgm:pt modelId="{4EE3D078-07B1-4AC0-BDEE-B1B5A90342CA}" type="pres">
      <dgm:prSet presAssocID="{26DDE9BA-A801-4D70-BD49-D6B53FA34FEE}" presName="parentText" presStyleLbl="node1" presStyleIdx="1" presStyleCnt="4">
        <dgm:presLayoutVars>
          <dgm:chMax val="0"/>
          <dgm:bulletEnabled val="1"/>
        </dgm:presLayoutVars>
      </dgm:prSet>
      <dgm:spPr/>
    </dgm:pt>
    <dgm:pt modelId="{4CA26418-9EB9-4AB4-A24C-CE1236DD2ED1}" type="pres">
      <dgm:prSet presAssocID="{26DDE9BA-A801-4D70-BD49-D6B53FA34FEE}" presName="negativeSpace" presStyleCnt="0"/>
      <dgm:spPr/>
    </dgm:pt>
    <dgm:pt modelId="{13C6546D-E8F1-4155-8FAE-D8220DCBB52B}" type="pres">
      <dgm:prSet presAssocID="{26DDE9BA-A801-4D70-BD49-D6B53FA34FEE}" presName="childText" presStyleLbl="conFgAcc1" presStyleIdx="1" presStyleCnt="4">
        <dgm:presLayoutVars>
          <dgm:bulletEnabled val="1"/>
        </dgm:presLayoutVars>
      </dgm:prSet>
      <dgm:spPr/>
    </dgm:pt>
    <dgm:pt modelId="{3A58918F-5371-4381-B983-CD43F465C842}" type="pres">
      <dgm:prSet presAssocID="{65C61C44-6391-480C-A60F-0E4751F2D79A}" presName="spaceBetweenRectangles" presStyleCnt="0"/>
      <dgm:spPr/>
    </dgm:pt>
    <dgm:pt modelId="{F37799E1-0E0C-46CF-ADDD-3E87183983D7}" type="pres">
      <dgm:prSet presAssocID="{F888ED43-AC21-4F27-8F4C-FD04F9D27BE4}" presName="parentLin" presStyleCnt="0"/>
      <dgm:spPr/>
    </dgm:pt>
    <dgm:pt modelId="{AFFE5B72-66C9-4814-906E-FCB900B516B7}" type="pres">
      <dgm:prSet presAssocID="{F888ED43-AC21-4F27-8F4C-FD04F9D27BE4}" presName="parentLeftMargin" presStyleLbl="node1" presStyleIdx="1" presStyleCnt="4"/>
      <dgm:spPr/>
    </dgm:pt>
    <dgm:pt modelId="{7D9A49BE-B295-4285-94CC-2F8BB3A8133E}" type="pres">
      <dgm:prSet presAssocID="{F888ED43-AC21-4F27-8F4C-FD04F9D27BE4}" presName="parentText" presStyleLbl="node1" presStyleIdx="2" presStyleCnt="4">
        <dgm:presLayoutVars>
          <dgm:chMax val="0"/>
          <dgm:bulletEnabled val="1"/>
        </dgm:presLayoutVars>
      </dgm:prSet>
      <dgm:spPr/>
    </dgm:pt>
    <dgm:pt modelId="{AB52D6FA-F2CB-4A21-8FB1-D84BC1387F96}" type="pres">
      <dgm:prSet presAssocID="{F888ED43-AC21-4F27-8F4C-FD04F9D27BE4}" presName="negativeSpace" presStyleCnt="0"/>
      <dgm:spPr/>
    </dgm:pt>
    <dgm:pt modelId="{419D3E1F-84F9-452D-B5E2-F16383B9AD81}" type="pres">
      <dgm:prSet presAssocID="{F888ED43-AC21-4F27-8F4C-FD04F9D27BE4}" presName="childText" presStyleLbl="conFgAcc1" presStyleIdx="2" presStyleCnt="4">
        <dgm:presLayoutVars>
          <dgm:bulletEnabled val="1"/>
        </dgm:presLayoutVars>
      </dgm:prSet>
      <dgm:spPr/>
    </dgm:pt>
    <dgm:pt modelId="{EBFEF804-9920-4048-A602-CE30E5059354}" type="pres">
      <dgm:prSet presAssocID="{28B03F16-572A-447F-B1C6-159F8BEE347F}" presName="spaceBetweenRectangles" presStyleCnt="0"/>
      <dgm:spPr/>
    </dgm:pt>
    <dgm:pt modelId="{64B8042C-3C9C-4D13-AC79-14F6780297B0}" type="pres">
      <dgm:prSet presAssocID="{5B7EBB88-A4FD-4884-9DCF-F93C16126501}" presName="parentLin" presStyleCnt="0"/>
      <dgm:spPr/>
    </dgm:pt>
    <dgm:pt modelId="{31517A84-0C5D-4993-ADFE-A7B09CBB41FA}" type="pres">
      <dgm:prSet presAssocID="{5B7EBB88-A4FD-4884-9DCF-F93C16126501}" presName="parentLeftMargin" presStyleLbl="node1" presStyleIdx="2" presStyleCnt="4"/>
      <dgm:spPr/>
    </dgm:pt>
    <dgm:pt modelId="{5A517719-B626-4895-84DB-BF3EBA364F62}" type="pres">
      <dgm:prSet presAssocID="{5B7EBB88-A4FD-4884-9DCF-F93C16126501}" presName="parentText" presStyleLbl="node1" presStyleIdx="3" presStyleCnt="4">
        <dgm:presLayoutVars>
          <dgm:chMax val="0"/>
          <dgm:bulletEnabled val="1"/>
        </dgm:presLayoutVars>
      </dgm:prSet>
      <dgm:spPr/>
    </dgm:pt>
    <dgm:pt modelId="{7AA40489-757E-4360-8C28-BD9112887831}" type="pres">
      <dgm:prSet presAssocID="{5B7EBB88-A4FD-4884-9DCF-F93C16126501}" presName="negativeSpace" presStyleCnt="0"/>
      <dgm:spPr/>
    </dgm:pt>
    <dgm:pt modelId="{668CC340-B5DF-44CA-8972-7EA1D24140DF}" type="pres">
      <dgm:prSet presAssocID="{5B7EBB88-A4FD-4884-9DCF-F93C16126501}" presName="childText" presStyleLbl="conFgAcc1" presStyleIdx="3" presStyleCnt="4">
        <dgm:presLayoutVars>
          <dgm:bulletEnabled val="1"/>
        </dgm:presLayoutVars>
      </dgm:prSet>
      <dgm:spPr/>
    </dgm:pt>
  </dgm:ptLst>
  <dgm:cxnLst>
    <dgm:cxn modelId="{951C3C0B-59AE-4512-84EB-A28FDF5B5E97}" type="presOf" srcId="{26DDE9BA-A801-4D70-BD49-D6B53FA34FEE}" destId="{6744C88E-A03B-4625-A584-909FA3EF4D08}" srcOrd="0" destOrd="0" presId="urn:microsoft.com/office/officeart/2005/8/layout/list1"/>
    <dgm:cxn modelId="{0961A60D-1A9E-48BD-844C-751B0D24734D}" type="presOf" srcId="{7ED1459B-9BE5-4E5B-9DA1-9F30CF4A2B4F}" destId="{668CC340-B5DF-44CA-8972-7EA1D24140DF}" srcOrd="0" destOrd="0" presId="urn:microsoft.com/office/officeart/2005/8/layout/list1"/>
    <dgm:cxn modelId="{2EAE2718-DD90-4ED7-AE72-11629C255CA9}" srcId="{BCD7D5E7-9519-4DB7-9365-06A1B8957466}" destId="{2FE5279E-67CF-4280-A45F-2372BF4FD5C1}" srcOrd="0" destOrd="0" parTransId="{4C738415-9C02-460B-80C3-9859AE2030E4}" sibTransId="{8399D066-29AA-4748-847C-DDF49FA61B18}"/>
    <dgm:cxn modelId="{E903592A-634E-4893-8130-D3157D5F68D6}" type="presOf" srcId="{5B62C1F8-2242-4C8C-ADD6-A0EC7FBEFD84}" destId="{419D3E1F-84F9-452D-B5E2-F16383B9AD81}" srcOrd="0" destOrd="0" presId="urn:microsoft.com/office/officeart/2005/8/layout/list1"/>
    <dgm:cxn modelId="{BE1B6C2C-4720-4B6D-A88E-5A64C6085328}" srcId="{26DDE9BA-A801-4D70-BD49-D6B53FA34FEE}" destId="{E976BC3C-EE4A-46D5-BB35-EA47FAD1AB32}" srcOrd="0" destOrd="0" parTransId="{D558873C-D9A7-4C07-88B5-69E6AFBAA8DF}" sibTransId="{382091E7-9B7E-4E38-9156-6B3602F5933C}"/>
    <dgm:cxn modelId="{66771C2F-C080-4D12-B046-299DE9837D06}" srcId="{692A633B-85CF-4E59-8195-0CC2AB835C7B}" destId="{F888ED43-AC21-4F27-8F4C-FD04F9D27BE4}" srcOrd="2" destOrd="0" parTransId="{89774B66-6275-41EF-B18F-1D91E6E27F6F}" sibTransId="{28B03F16-572A-447F-B1C6-159F8BEE347F}"/>
    <dgm:cxn modelId="{B4767D5F-9DDC-4815-8326-04C615899862}" srcId="{692A633B-85CF-4E59-8195-0CC2AB835C7B}" destId="{BCD7D5E7-9519-4DB7-9365-06A1B8957466}" srcOrd="0" destOrd="0" parTransId="{79C17367-D03E-41BC-A75C-77BA04EB25C8}" sibTransId="{F5419993-4C87-482C-ACB1-8CD408E24206}"/>
    <dgm:cxn modelId="{64786A73-09B9-44B9-866E-1C475946AE87}" type="presOf" srcId="{E976BC3C-EE4A-46D5-BB35-EA47FAD1AB32}" destId="{13C6546D-E8F1-4155-8FAE-D8220DCBB52B}" srcOrd="0" destOrd="0" presId="urn:microsoft.com/office/officeart/2005/8/layout/list1"/>
    <dgm:cxn modelId="{FC30B054-1160-4AE7-892D-DA99ED621AFE}" type="presOf" srcId="{BCD7D5E7-9519-4DB7-9365-06A1B8957466}" destId="{79B5B231-34CB-4FCD-8B2C-B6CF57B193BB}" srcOrd="0" destOrd="0" presId="urn:microsoft.com/office/officeart/2005/8/layout/list1"/>
    <dgm:cxn modelId="{C2E24456-5B11-42F1-8D96-9155CAECA4E0}" type="presOf" srcId="{F888ED43-AC21-4F27-8F4C-FD04F9D27BE4}" destId="{AFFE5B72-66C9-4814-906E-FCB900B516B7}" srcOrd="0" destOrd="0" presId="urn:microsoft.com/office/officeart/2005/8/layout/list1"/>
    <dgm:cxn modelId="{66903180-EDCF-4383-BB6A-9A4A226A710C}" type="presOf" srcId="{2FE5279E-67CF-4280-A45F-2372BF4FD5C1}" destId="{4F477899-89A1-4548-89BD-0B98B1856481}" srcOrd="0" destOrd="0" presId="urn:microsoft.com/office/officeart/2005/8/layout/list1"/>
    <dgm:cxn modelId="{FC7E7EA8-96C3-4EBB-9AAA-291331B87FAD}" srcId="{5B7EBB88-A4FD-4884-9DCF-F93C16126501}" destId="{7ED1459B-9BE5-4E5B-9DA1-9F30CF4A2B4F}" srcOrd="0" destOrd="0" parTransId="{44475B52-EFC8-402B-8D4F-532B6D66CB63}" sibTransId="{EDD764A8-0C44-4421-88D9-216EF8A9D7D8}"/>
    <dgm:cxn modelId="{65003DB4-2B55-4256-AE2E-A9216DE6B45A}" type="presOf" srcId="{5B7EBB88-A4FD-4884-9DCF-F93C16126501}" destId="{31517A84-0C5D-4993-ADFE-A7B09CBB41FA}" srcOrd="0" destOrd="0" presId="urn:microsoft.com/office/officeart/2005/8/layout/list1"/>
    <dgm:cxn modelId="{EC72F9B4-1DB1-482D-B882-1D7805230AFA}" type="presOf" srcId="{BCD7D5E7-9519-4DB7-9365-06A1B8957466}" destId="{074B1077-D872-4059-9C6D-3B22B97B782A}" srcOrd="1" destOrd="0" presId="urn:microsoft.com/office/officeart/2005/8/layout/list1"/>
    <dgm:cxn modelId="{5CDC54B5-8C0E-4C1B-A45B-235545B54FF3}" type="presOf" srcId="{F888ED43-AC21-4F27-8F4C-FD04F9D27BE4}" destId="{7D9A49BE-B295-4285-94CC-2F8BB3A8133E}" srcOrd="1" destOrd="0" presId="urn:microsoft.com/office/officeart/2005/8/layout/list1"/>
    <dgm:cxn modelId="{DA490ABC-C8F3-41D6-9B99-E4E2FE5F3E83}" type="presOf" srcId="{692A633B-85CF-4E59-8195-0CC2AB835C7B}" destId="{175953C8-AAF9-494A-A9FC-FB6C503BA2D4}" srcOrd="0" destOrd="0" presId="urn:microsoft.com/office/officeart/2005/8/layout/list1"/>
    <dgm:cxn modelId="{350148C0-A318-4F2F-99E1-B14A78715D7B}" type="presOf" srcId="{5B7EBB88-A4FD-4884-9DCF-F93C16126501}" destId="{5A517719-B626-4895-84DB-BF3EBA364F62}" srcOrd="1" destOrd="0" presId="urn:microsoft.com/office/officeart/2005/8/layout/list1"/>
    <dgm:cxn modelId="{043BB4C4-F70D-4A1E-A593-B9507FBEA6D9}" srcId="{F888ED43-AC21-4F27-8F4C-FD04F9D27BE4}" destId="{5B62C1F8-2242-4C8C-ADD6-A0EC7FBEFD84}" srcOrd="0" destOrd="0" parTransId="{8484EEDB-0B34-4C07-B732-B9DA94EA6CFC}" sibTransId="{690468AD-EA04-436A-A4DE-775954586482}"/>
    <dgm:cxn modelId="{969D88C8-A0A0-47F6-8262-86E81B127789}" srcId="{692A633B-85CF-4E59-8195-0CC2AB835C7B}" destId="{26DDE9BA-A801-4D70-BD49-D6B53FA34FEE}" srcOrd="1" destOrd="0" parTransId="{3E6B196F-9D1B-47A3-B4A9-69F77F13CF49}" sibTransId="{65C61C44-6391-480C-A60F-0E4751F2D79A}"/>
    <dgm:cxn modelId="{472A6EE6-6D97-4109-AC55-AE9FA477CA61}" type="presOf" srcId="{26DDE9BA-A801-4D70-BD49-D6B53FA34FEE}" destId="{4EE3D078-07B1-4AC0-BDEE-B1B5A90342CA}" srcOrd="1" destOrd="0" presId="urn:microsoft.com/office/officeart/2005/8/layout/list1"/>
    <dgm:cxn modelId="{789A3AF9-077A-45C4-8213-256BCB79E18A}" srcId="{692A633B-85CF-4E59-8195-0CC2AB835C7B}" destId="{5B7EBB88-A4FD-4884-9DCF-F93C16126501}" srcOrd="3" destOrd="0" parTransId="{50AF24E6-7A77-4136-AF00-192C3A7F012D}" sibTransId="{556508B1-0998-4BD6-AF4E-00A79A95099D}"/>
    <dgm:cxn modelId="{9A7E5E80-44E2-4849-8A6E-A1BC65F5B221}" type="presParOf" srcId="{175953C8-AAF9-494A-A9FC-FB6C503BA2D4}" destId="{D759E434-E9D0-4C21-B128-7E58007487BE}" srcOrd="0" destOrd="0" presId="urn:microsoft.com/office/officeart/2005/8/layout/list1"/>
    <dgm:cxn modelId="{17ABBBFE-1D15-49C8-A240-C4B0316AF186}" type="presParOf" srcId="{D759E434-E9D0-4C21-B128-7E58007487BE}" destId="{79B5B231-34CB-4FCD-8B2C-B6CF57B193BB}" srcOrd="0" destOrd="0" presId="urn:microsoft.com/office/officeart/2005/8/layout/list1"/>
    <dgm:cxn modelId="{95E7EF09-4B9F-4197-9AA8-51EDC47113F9}" type="presParOf" srcId="{D759E434-E9D0-4C21-B128-7E58007487BE}" destId="{074B1077-D872-4059-9C6D-3B22B97B782A}" srcOrd="1" destOrd="0" presId="urn:microsoft.com/office/officeart/2005/8/layout/list1"/>
    <dgm:cxn modelId="{F39FE5DA-5FB0-4501-BEF2-AEAD8637BC79}" type="presParOf" srcId="{175953C8-AAF9-494A-A9FC-FB6C503BA2D4}" destId="{5C36961F-452E-421A-A6B0-F0FA6C066E4E}" srcOrd="1" destOrd="0" presId="urn:microsoft.com/office/officeart/2005/8/layout/list1"/>
    <dgm:cxn modelId="{A9568A8D-D36B-4BB2-9812-0C282969AB21}" type="presParOf" srcId="{175953C8-AAF9-494A-A9FC-FB6C503BA2D4}" destId="{4F477899-89A1-4548-89BD-0B98B1856481}" srcOrd="2" destOrd="0" presId="urn:microsoft.com/office/officeart/2005/8/layout/list1"/>
    <dgm:cxn modelId="{6C8A2094-0B36-47B7-A0D5-8F2B147D0F3F}" type="presParOf" srcId="{175953C8-AAF9-494A-A9FC-FB6C503BA2D4}" destId="{2B86F4B4-3960-446C-8E12-AD65A5414076}" srcOrd="3" destOrd="0" presId="urn:microsoft.com/office/officeart/2005/8/layout/list1"/>
    <dgm:cxn modelId="{0C549BC3-89B8-4C1E-B6DE-F6EC51F5AD84}" type="presParOf" srcId="{175953C8-AAF9-494A-A9FC-FB6C503BA2D4}" destId="{63E4AE43-36DF-4595-BC4B-5803783372FF}" srcOrd="4" destOrd="0" presId="urn:microsoft.com/office/officeart/2005/8/layout/list1"/>
    <dgm:cxn modelId="{FD608021-6E96-4D26-AABC-DADFB753C6F9}" type="presParOf" srcId="{63E4AE43-36DF-4595-BC4B-5803783372FF}" destId="{6744C88E-A03B-4625-A584-909FA3EF4D08}" srcOrd="0" destOrd="0" presId="urn:microsoft.com/office/officeart/2005/8/layout/list1"/>
    <dgm:cxn modelId="{A451CF06-A597-43F3-B7E8-EAE992E01586}" type="presParOf" srcId="{63E4AE43-36DF-4595-BC4B-5803783372FF}" destId="{4EE3D078-07B1-4AC0-BDEE-B1B5A90342CA}" srcOrd="1" destOrd="0" presId="urn:microsoft.com/office/officeart/2005/8/layout/list1"/>
    <dgm:cxn modelId="{40DD10CC-728A-4828-8E87-7A3E5E7C868A}" type="presParOf" srcId="{175953C8-AAF9-494A-A9FC-FB6C503BA2D4}" destId="{4CA26418-9EB9-4AB4-A24C-CE1236DD2ED1}" srcOrd="5" destOrd="0" presId="urn:microsoft.com/office/officeart/2005/8/layout/list1"/>
    <dgm:cxn modelId="{C7FC35C1-F379-40F1-BB14-8DC0ABC8FF6A}" type="presParOf" srcId="{175953C8-AAF9-494A-A9FC-FB6C503BA2D4}" destId="{13C6546D-E8F1-4155-8FAE-D8220DCBB52B}" srcOrd="6" destOrd="0" presId="urn:microsoft.com/office/officeart/2005/8/layout/list1"/>
    <dgm:cxn modelId="{67CCE7B0-9B88-416A-9701-09D096893A6D}" type="presParOf" srcId="{175953C8-AAF9-494A-A9FC-FB6C503BA2D4}" destId="{3A58918F-5371-4381-B983-CD43F465C842}" srcOrd="7" destOrd="0" presId="urn:microsoft.com/office/officeart/2005/8/layout/list1"/>
    <dgm:cxn modelId="{E9F955A1-652A-4075-AE57-D27F4B8D9665}" type="presParOf" srcId="{175953C8-AAF9-494A-A9FC-FB6C503BA2D4}" destId="{F37799E1-0E0C-46CF-ADDD-3E87183983D7}" srcOrd="8" destOrd="0" presId="urn:microsoft.com/office/officeart/2005/8/layout/list1"/>
    <dgm:cxn modelId="{7682EACF-B423-455D-8FDB-A6BD62B5806F}" type="presParOf" srcId="{F37799E1-0E0C-46CF-ADDD-3E87183983D7}" destId="{AFFE5B72-66C9-4814-906E-FCB900B516B7}" srcOrd="0" destOrd="0" presId="urn:microsoft.com/office/officeart/2005/8/layout/list1"/>
    <dgm:cxn modelId="{FA9B3595-6515-4BF9-B188-0F7F0148E42D}" type="presParOf" srcId="{F37799E1-0E0C-46CF-ADDD-3E87183983D7}" destId="{7D9A49BE-B295-4285-94CC-2F8BB3A8133E}" srcOrd="1" destOrd="0" presId="urn:microsoft.com/office/officeart/2005/8/layout/list1"/>
    <dgm:cxn modelId="{372A6D03-6E51-41B3-87C1-4657437AAADF}" type="presParOf" srcId="{175953C8-AAF9-494A-A9FC-FB6C503BA2D4}" destId="{AB52D6FA-F2CB-4A21-8FB1-D84BC1387F96}" srcOrd="9" destOrd="0" presId="urn:microsoft.com/office/officeart/2005/8/layout/list1"/>
    <dgm:cxn modelId="{217302D6-3021-4081-A79A-CFACA7EF5C7A}" type="presParOf" srcId="{175953C8-AAF9-494A-A9FC-FB6C503BA2D4}" destId="{419D3E1F-84F9-452D-B5E2-F16383B9AD81}" srcOrd="10" destOrd="0" presId="urn:microsoft.com/office/officeart/2005/8/layout/list1"/>
    <dgm:cxn modelId="{DDAC2FF2-0F5C-413E-B246-1885A0EBE28A}" type="presParOf" srcId="{175953C8-AAF9-494A-A9FC-FB6C503BA2D4}" destId="{EBFEF804-9920-4048-A602-CE30E5059354}" srcOrd="11" destOrd="0" presId="urn:microsoft.com/office/officeart/2005/8/layout/list1"/>
    <dgm:cxn modelId="{7FF817A3-6317-4E33-BA02-894C7572A04F}" type="presParOf" srcId="{175953C8-AAF9-494A-A9FC-FB6C503BA2D4}" destId="{64B8042C-3C9C-4D13-AC79-14F6780297B0}" srcOrd="12" destOrd="0" presId="urn:microsoft.com/office/officeart/2005/8/layout/list1"/>
    <dgm:cxn modelId="{E4659A63-6732-425B-BC48-F5F23AEF6D26}" type="presParOf" srcId="{64B8042C-3C9C-4D13-AC79-14F6780297B0}" destId="{31517A84-0C5D-4993-ADFE-A7B09CBB41FA}" srcOrd="0" destOrd="0" presId="urn:microsoft.com/office/officeart/2005/8/layout/list1"/>
    <dgm:cxn modelId="{91363490-75E1-415E-B058-AC6A5BAC140E}" type="presParOf" srcId="{64B8042C-3C9C-4D13-AC79-14F6780297B0}" destId="{5A517719-B626-4895-84DB-BF3EBA364F62}" srcOrd="1" destOrd="0" presId="urn:microsoft.com/office/officeart/2005/8/layout/list1"/>
    <dgm:cxn modelId="{A333AB46-047E-4CE9-A18F-B7110B35CD84}" type="presParOf" srcId="{175953C8-AAF9-494A-A9FC-FB6C503BA2D4}" destId="{7AA40489-757E-4360-8C28-BD9112887831}" srcOrd="13" destOrd="0" presId="urn:microsoft.com/office/officeart/2005/8/layout/list1"/>
    <dgm:cxn modelId="{F173F8C2-3118-416E-BDE6-0A44DB68C0E7}" type="presParOf" srcId="{175953C8-AAF9-494A-A9FC-FB6C503BA2D4}" destId="{668CC340-B5DF-44CA-8972-7EA1D24140D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F95E4B-2C8C-4264-8CAF-777C5AA0C70A}"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B2A6E4D3-C8AD-4BFC-94DB-E82297C210FA}">
      <dgm:prSet phldrT="[Text]"/>
      <dgm:spPr/>
      <dgm:t>
        <a:bodyPr/>
        <a:lstStyle/>
        <a:p>
          <a:pPr>
            <a:buClrTx/>
            <a:buSzTx/>
            <a:buFontTx/>
            <a:buChar char="•"/>
          </a:pPr>
          <a:r>
            <a:rPr kumimoji="0" lang="en-US" altLang="en-US" b="1" i="0" u="none" strike="noStrike" cap="none" normalizeH="0" baseline="0">
              <a:ln/>
              <a:effectLst/>
              <a:latin typeface="Arial" panose="020B0604020202020204" pitchFamily="34" charset="0"/>
            </a:rPr>
            <a:t>Dynamic Credit Policy Integration</a:t>
          </a:r>
          <a:endParaRPr lang="en-US" dirty="0"/>
        </a:p>
      </dgm:t>
    </dgm:pt>
    <dgm:pt modelId="{E1308563-73BF-41E5-A57B-566A70D0965B}" type="parTrans" cxnId="{2CA663E9-5A6F-4FFD-8559-BE35961D7A1B}">
      <dgm:prSet/>
      <dgm:spPr/>
      <dgm:t>
        <a:bodyPr/>
        <a:lstStyle/>
        <a:p>
          <a:endParaRPr lang="en-US"/>
        </a:p>
      </dgm:t>
    </dgm:pt>
    <dgm:pt modelId="{FEFBD6A4-D793-48D6-87D4-F8F1D5B8E80A}" type="sibTrans" cxnId="{2CA663E9-5A6F-4FFD-8559-BE35961D7A1B}">
      <dgm:prSet/>
      <dgm:spPr/>
      <dgm:t>
        <a:bodyPr/>
        <a:lstStyle/>
        <a:p>
          <a:endParaRPr lang="en-US"/>
        </a:p>
      </dgm:t>
    </dgm:pt>
    <dgm:pt modelId="{6461C3BE-8577-4F48-BF82-0D57D26AF3D9}">
      <dgm:prSet/>
      <dgm:spPr/>
      <dgm:t>
        <a:bodyPr/>
        <a:lstStyle/>
        <a:p>
          <a:r>
            <a:rPr kumimoji="0" lang="en-US" altLang="en-US" b="1" i="0" u="none" strike="noStrike" cap="none" normalizeH="0" baseline="0">
              <a:ln/>
              <a:effectLst/>
              <a:latin typeface="Arial" panose="020B0604020202020204" pitchFamily="34" charset="0"/>
            </a:rPr>
            <a:t>AI-Powered Evaluation</a:t>
          </a:r>
          <a:endParaRPr kumimoji="0" lang="en-US" altLang="en-US" b="0" i="0" u="none" strike="noStrike" cap="none" normalizeH="0" baseline="0" dirty="0">
            <a:ln/>
            <a:effectLst/>
            <a:latin typeface="Arial" panose="020B0604020202020204" pitchFamily="34" charset="0"/>
          </a:endParaRPr>
        </a:p>
      </dgm:t>
    </dgm:pt>
    <dgm:pt modelId="{D7870C42-33B3-4AE4-AC6A-4F8904639573}" type="parTrans" cxnId="{94CBD305-47AD-48E3-9A7E-39D924C10B4E}">
      <dgm:prSet/>
      <dgm:spPr/>
      <dgm:t>
        <a:bodyPr/>
        <a:lstStyle/>
        <a:p>
          <a:endParaRPr lang="en-US"/>
        </a:p>
      </dgm:t>
    </dgm:pt>
    <dgm:pt modelId="{C74BA2C5-10FD-4598-8272-F2BC8F78A6AA}" type="sibTrans" cxnId="{94CBD305-47AD-48E3-9A7E-39D924C10B4E}">
      <dgm:prSet/>
      <dgm:spPr/>
      <dgm:t>
        <a:bodyPr/>
        <a:lstStyle/>
        <a:p>
          <a:endParaRPr lang="en-US"/>
        </a:p>
      </dgm:t>
    </dgm:pt>
    <dgm:pt modelId="{9AAF8E5C-E2C2-41D3-B0F0-BF15FC96BECE}">
      <dgm:prSet/>
      <dgm:spPr/>
      <dgm:t>
        <a:bodyPr/>
        <a:lstStyle/>
        <a:p>
          <a:r>
            <a:rPr kumimoji="0" lang="en-US" altLang="en-US" b="1" i="0" u="none" strike="noStrike" cap="none" normalizeH="0" baseline="0">
              <a:ln/>
              <a:effectLst/>
              <a:latin typeface="Arial" panose="020B0604020202020204" pitchFamily="34" charset="0"/>
            </a:rPr>
            <a:t>Real-time Creditworthiness Rating</a:t>
          </a:r>
          <a:endParaRPr kumimoji="0" lang="en-US" altLang="en-US" b="0" i="0" u="none" strike="noStrike" cap="none" normalizeH="0" baseline="0" dirty="0">
            <a:ln/>
            <a:effectLst/>
            <a:latin typeface="Arial" panose="020B0604020202020204" pitchFamily="34" charset="0"/>
          </a:endParaRPr>
        </a:p>
      </dgm:t>
    </dgm:pt>
    <dgm:pt modelId="{22EAF0D5-CD63-470F-AC9B-B28B46317F85}" type="parTrans" cxnId="{F775B029-9C2D-4345-AF06-1C6DC4723E4F}">
      <dgm:prSet/>
      <dgm:spPr/>
      <dgm:t>
        <a:bodyPr/>
        <a:lstStyle/>
        <a:p>
          <a:endParaRPr lang="en-US"/>
        </a:p>
      </dgm:t>
    </dgm:pt>
    <dgm:pt modelId="{E26A94E9-256E-463B-B6E0-343A320E183E}" type="sibTrans" cxnId="{F775B029-9C2D-4345-AF06-1C6DC4723E4F}">
      <dgm:prSet/>
      <dgm:spPr/>
      <dgm:t>
        <a:bodyPr/>
        <a:lstStyle/>
        <a:p>
          <a:endParaRPr lang="en-US"/>
        </a:p>
      </dgm:t>
    </dgm:pt>
    <dgm:pt modelId="{4C1D6CB8-DE91-42B1-A2E2-067C4EFC8396}">
      <dgm:prSet/>
      <dgm:spPr/>
      <dgm:t>
        <a:bodyPr/>
        <a:lstStyle/>
        <a:p>
          <a:r>
            <a:rPr kumimoji="0" lang="en-US" altLang="en-US" b="1" i="0" u="none" strike="noStrike" cap="none" normalizeH="0" baseline="0">
              <a:ln/>
              <a:effectLst/>
              <a:latin typeface="Arial" panose="020B0604020202020204" pitchFamily="34" charset="0"/>
            </a:rPr>
            <a:t>Explainable AI</a:t>
          </a:r>
          <a:endParaRPr kumimoji="0" lang="en-US" altLang="en-US" b="0" i="0" u="none" strike="noStrike" cap="none" normalizeH="0" baseline="0" dirty="0">
            <a:ln/>
            <a:effectLst/>
            <a:latin typeface="Arial" panose="020B0604020202020204" pitchFamily="34" charset="0"/>
          </a:endParaRPr>
        </a:p>
      </dgm:t>
    </dgm:pt>
    <dgm:pt modelId="{87A42D41-2414-4479-AC9C-C6B873473D11}" type="parTrans" cxnId="{EED858F7-1D12-4E4B-81D3-513E581A3754}">
      <dgm:prSet/>
      <dgm:spPr/>
      <dgm:t>
        <a:bodyPr/>
        <a:lstStyle/>
        <a:p>
          <a:endParaRPr lang="en-US"/>
        </a:p>
      </dgm:t>
    </dgm:pt>
    <dgm:pt modelId="{53F41EC3-9CF1-42CE-A10D-2B48F3EEEA02}" type="sibTrans" cxnId="{EED858F7-1D12-4E4B-81D3-513E581A3754}">
      <dgm:prSet/>
      <dgm:spPr/>
      <dgm:t>
        <a:bodyPr/>
        <a:lstStyle/>
        <a:p>
          <a:endParaRPr lang="en-US"/>
        </a:p>
      </dgm:t>
    </dgm:pt>
    <dgm:pt modelId="{53B87CE9-C9CC-456A-BC38-CEE98D598A89}">
      <dgm:prSet/>
      <dgm:spPr/>
      <dgm:t>
        <a:bodyPr/>
        <a:lstStyle/>
        <a:p>
          <a:r>
            <a:rPr kumimoji="0" lang="en-US" altLang="en-US" b="1" i="0" u="none" strike="noStrike" cap="none" normalizeH="0" baseline="0">
              <a:ln/>
              <a:effectLst/>
              <a:latin typeface="Arial" panose="020B0604020202020204" pitchFamily="34" charset="0"/>
            </a:rPr>
            <a:t>Automated Decisioning</a:t>
          </a:r>
          <a:endParaRPr kumimoji="0" lang="en-US" altLang="en-US" b="0" i="0" u="none" strike="noStrike" cap="none" normalizeH="0" baseline="0" dirty="0">
            <a:ln/>
            <a:effectLst/>
            <a:latin typeface="Arial" panose="020B0604020202020204" pitchFamily="34" charset="0"/>
          </a:endParaRPr>
        </a:p>
      </dgm:t>
    </dgm:pt>
    <dgm:pt modelId="{63223FD5-7995-4194-A36F-F13C36B6DF5B}" type="parTrans" cxnId="{6773360B-6A32-4364-A8B9-4456D1F1E0CC}">
      <dgm:prSet/>
      <dgm:spPr/>
      <dgm:t>
        <a:bodyPr/>
        <a:lstStyle/>
        <a:p>
          <a:endParaRPr lang="en-US"/>
        </a:p>
      </dgm:t>
    </dgm:pt>
    <dgm:pt modelId="{BEC24B5A-6CC7-453D-8093-61A78590A591}" type="sibTrans" cxnId="{6773360B-6A32-4364-A8B9-4456D1F1E0CC}">
      <dgm:prSet/>
      <dgm:spPr/>
      <dgm:t>
        <a:bodyPr/>
        <a:lstStyle/>
        <a:p>
          <a:endParaRPr lang="en-US"/>
        </a:p>
      </dgm:t>
    </dgm:pt>
    <dgm:pt modelId="{8B8C1FB1-DA34-488C-A592-5CDFD5A5B3D6}">
      <dgm:prSet phldrT="[Text]"/>
      <dgm:spPr/>
      <dgm:t>
        <a:bodyPr/>
        <a:lstStyle/>
        <a:p>
          <a:pPr>
            <a:buClrTx/>
            <a:buSzTx/>
            <a:buFontTx/>
            <a:buChar char="•"/>
          </a:pPr>
          <a:r>
            <a:rPr kumimoji="0" lang="en-US" altLang="en-US" b="0" i="0" u="none" strike="noStrike" cap="none" normalizeH="0" baseline="0">
              <a:ln/>
              <a:effectLst/>
              <a:latin typeface="Arial" panose="020B0604020202020204" pitchFamily="34" charset="0"/>
            </a:rPr>
            <a:t>Seamlessly integrates with institutional credit policies, automatically adapting to changes in regulations and risk appetite. </a:t>
          </a:r>
          <a:endParaRPr lang="en-US"/>
        </a:p>
      </dgm:t>
    </dgm:pt>
    <dgm:pt modelId="{3B47BCC8-80EE-4B8D-A58F-EE0C6D56A5A6}" type="parTrans" cxnId="{5194AB9D-0FDA-4927-9EF2-32F9C691188B}">
      <dgm:prSet/>
      <dgm:spPr/>
      <dgm:t>
        <a:bodyPr/>
        <a:lstStyle/>
        <a:p>
          <a:endParaRPr lang="en-US"/>
        </a:p>
      </dgm:t>
    </dgm:pt>
    <dgm:pt modelId="{46218956-535E-48C5-AC98-8E299F06E2D6}" type="sibTrans" cxnId="{5194AB9D-0FDA-4927-9EF2-32F9C691188B}">
      <dgm:prSet/>
      <dgm:spPr/>
      <dgm:t>
        <a:bodyPr/>
        <a:lstStyle/>
        <a:p>
          <a:endParaRPr lang="en-US"/>
        </a:p>
      </dgm:t>
    </dgm:pt>
    <dgm:pt modelId="{0A42AAFA-972A-4545-8DDF-1C79DB4EAB42}">
      <dgm:prSet/>
      <dgm:spPr/>
      <dgm:t>
        <a:bodyPr/>
        <a:lstStyle/>
        <a:p>
          <a:r>
            <a:rPr kumimoji="0" lang="en-US" altLang="en-US" b="0" i="0" u="none" strike="noStrike" cap="none" normalizeH="0" baseline="0">
              <a:ln/>
              <a:effectLst/>
              <a:latin typeface="Arial" panose="020B0604020202020204" pitchFamily="34" charset="0"/>
            </a:rPr>
            <a:t>Employs advanced machine learning algorithms to analyze applicant data, including financial history, demographics, and alternative data sources. </a:t>
          </a:r>
          <a:endParaRPr kumimoji="0" lang="en-US" altLang="en-US" b="0" i="0" u="none" strike="noStrike" cap="none" normalizeH="0" baseline="0" dirty="0">
            <a:ln/>
            <a:effectLst/>
            <a:latin typeface="Arial" panose="020B0604020202020204" pitchFamily="34" charset="0"/>
          </a:endParaRPr>
        </a:p>
      </dgm:t>
    </dgm:pt>
    <dgm:pt modelId="{32408C09-39E4-460A-ADC7-46DB94373E04}" type="parTrans" cxnId="{9ACF5CC9-78C9-4C93-8C38-ADA115747D5B}">
      <dgm:prSet/>
      <dgm:spPr/>
      <dgm:t>
        <a:bodyPr/>
        <a:lstStyle/>
        <a:p>
          <a:endParaRPr lang="en-US"/>
        </a:p>
      </dgm:t>
    </dgm:pt>
    <dgm:pt modelId="{6A9E38C8-2462-4538-A79B-8154BBC1BCBB}" type="sibTrans" cxnId="{9ACF5CC9-78C9-4C93-8C38-ADA115747D5B}">
      <dgm:prSet/>
      <dgm:spPr/>
      <dgm:t>
        <a:bodyPr/>
        <a:lstStyle/>
        <a:p>
          <a:endParaRPr lang="en-US"/>
        </a:p>
      </dgm:t>
    </dgm:pt>
    <dgm:pt modelId="{FED1B9EE-6A00-4F4E-A0CE-E430FA5F9EAC}">
      <dgm:prSet/>
      <dgm:spPr/>
      <dgm:t>
        <a:bodyPr/>
        <a:lstStyle/>
        <a:p>
          <a:r>
            <a:rPr kumimoji="0" lang="en-US" altLang="en-US" b="0" i="0" u="none" strike="noStrike" cap="none" normalizeH="0" baseline="0">
              <a:ln/>
              <a:effectLst/>
              <a:latin typeface="Arial" panose="020B0604020202020204" pitchFamily="34" charset="0"/>
            </a:rPr>
            <a:t>Provides an instant creditworthiness score (1-5 rating) based on the current credit policy, enabling quick and informed decisions. </a:t>
          </a:r>
          <a:endParaRPr kumimoji="0" lang="en-US" altLang="en-US" b="0" i="0" u="none" strike="noStrike" cap="none" normalizeH="0" baseline="0" dirty="0">
            <a:ln/>
            <a:effectLst/>
            <a:latin typeface="Arial" panose="020B0604020202020204" pitchFamily="34" charset="0"/>
          </a:endParaRPr>
        </a:p>
      </dgm:t>
    </dgm:pt>
    <dgm:pt modelId="{87991A0D-BC59-4FE9-9AC7-2873469F88B3}" type="parTrans" cxnId="{6F6814A0-D361-4908-A865-75125714C6D2}">
      <dgm:prSet/>
      <dgm:spPr/>
      <dgm:t>
        <a:bodyPr/>
        <a:lstStyle/>
        <a:p>
          <a:endParaRPr lang="en-US"/>
        </a:p>
      </dgm:t>
    </dgm:pt>
    <dgm:pt modelId="{8D218055-50E6-4CBC-BCF4-FA5831D65C31}" type="sibTrans" cxnId="{6F6814A0-D361-4908-A865-75125714C6D2}">
      <dgm:prSet/>
      <dgm:spPr/>
      <dgm:t>
        <a:bodyPr/>
        <a:lstStyle/>
        <a:p>
          <a:endParaRPr lang="en-US"/>
        </a:p>
      </dgm:t>
    </dgm:pt>
    <dgm:pt modelId="{AA29BB44-BB71-4405-9D90-5BFD3307DE11}">
      <dgm:prSet/>
      <dgm:spPr/>
      <dgm:t>
        <a:bodyPr/>
        <a:lstStyle/>
        <a:p>
          <a:r>
            <a:rPr kumimoji="0" lang="en-US" altLang="en-US" b="0" i="0" u="none" strike="noStrike" cap="none" normalizeH="0" baseline="0">
              <a:ln/>
              <a:effectLst/>
              <a:latin typeface="Arial" panose="020B0604020202020204" pitchFamily="34" charset="0"/>
            </a:rPr>
            <a:t>Offers transparent insights into the factors influencing the creditworthiness rating, fostering trust and understanding. </a:t>
          </a:r>
          <a:endParaRPr kumimoji="0" lang="en-US" altLang="en-US" b="0" i="0" u="none" strike="noStrike" cap="none" normalizeH="0" baseline="0" dirty="0">
            <a:ln/>
            <a:effectLst/>
            <a:latin typeface="Arial" panose="020B0604020202020204" pitchFamily="34" charset="0"/>
          </a:endParaRPr>
        </a:p>
      </dgm:t>
    </dgm:pt>
    <dgm:pt modelId="{F48D9953-E627-44C8-B43C-381C1BE55578}" type="parTrans" cxnId="{D4209D1A-E4DD-42E7-8EFD-8994BB7F37A3}">
      <dgm:prSet/>
      <dgm:spPr/>
      <dgm:t>
        <a:bodyPr/>
        <a:lstStyle/>
        <a:p>
          <a:endParaRPr lang="en-US"/>
        </a:p>
      </dgm:t>
    </dgm:pt>
    <dgm:pt modelId="{3930F333-8393-41B9-9FFD-3E71E559DB30}" type="sibTrans" cxnId="{D4209D1A-E4DD-42E7-8EFD-8994BB7F37A3}">
      <dgm:prSet/>
      <dgm:spPr/>
      <dgm:t>
        <a:bodyPr/>
        <a:lstStyle/>
        <a:p>
          <a:endParaRPr lang="en-US"/>
        </a:p>
      </dgm:t>
    </dgm:pt>
    <dgm:pt modelId="{85647501-31BA-4914-88F6-D3A34A03D7ED}">
      <dgm:prSet/>
      <dgm:spPr/>
      <dgm:t>
        <a:bodyPr/>
        <a:lstStyle/>
        <a:p>
          <a:r>
            <a:rPr kumimoji="0" lang="en-US" altLang="en-US" b="0" i="0" u="none" strike="noStrike" cap="none" normalizeH="0" baseline="0">
              <a:ln/>
              <a:effectLst/>
              <a:latin typeface="Arial" panose="020B0604020202020204" pitchFamily="34" charset="0"/>
            </a:rPr>
            <a:t> Streamlines the loan approval process, reducing manual intervention and accelerating loan disbursal. </a:t>
          </a:r>
          <a:endParaRPr kumimoji="0" lang="en-US" altLang="en-US" b="0" i="0" u="none" strike="noStrike" cap="none" normalizeH="0" baseline="0" dirty="0">
            <a:ln/>
            <a:effectLst/>
            <a:latin typeface="Arial" panose="020B0604020202020204" pitchFamily="34" charset="0"/>
          </a:endParaRPr>
        </a:p>
      </dgm:t>
    </dgm:pt>
    <dgm:pt modelId="{03B74362-F7A3-4576-B926-CEA54803FE05}" type="parTrans" cxnId="{F2C4A70F-A6A5-494B-B96E-4AAE404981CB}">
      <dgm:prSet/>
      <dgm:spPr/>
      <dgm:t>
        <a:bodyPr/>
        <a:lstStyle/>
        <a:p>
          <a:endParaRPr lang="en-US"/>
        </a:p>
      </dgm:t>
    </dgm:pt>
    <dgm:pt modelId="{234B2476-125C-42CC-8E2F-29083B7083DE}" type="sibTrans" cxnId="{F2C4A70F-A6A5-494B-B96E-4AAE404981CB}">
      <dgm:prSet/>
      <dgm:spPr/>
      <dgm:t>
        <a:bodyPr/>
        <a:lstStyle/>
        <a:p>
          <a:endParaRPr lang="en-US"/>
        </a:p>
      </dgm:t>
    </dgm:pt>
    <dgm:pt modelId="{CA9E178A-19C4-4C0C-AC11-393D06EC305B}" type="pres">
      <dgm:prSet presAssocID="{78F95E4B-2C8C-4264-8CAF-777C5AA0C70A}" presName="Name0" presStyleCnt="0">
        <dgm:presLayoutVars>
          <dgm:dir/>
          <dgm:animLvl val="lvl"/>
          <dgm:resizeHandles val="exact"/>
        </dgm:presLayoutVars>
      </dgm:prSet>
      <dgm:spPr/>
    </dgm:pt>
    <dgm:pt modelId="{844FA326-8BC2-4988-A7D6-FA80BAA4B84E}" type="pres">
      <dgm:prSet presAssocID="{B2A6E4D3-C8AD-4BFC-94DB-E82297C210FA}" presName="composite" presStyleCnt="0"/>
      <dgm:spPr/>
    </dgm:pt>
    <dgm:pt modelId="{841F39EA-A748-47BD-A321-5853ABB00473}" type="pres">
      <dgm:prSet presAssocID="{B2A6E4D3-C8AD-4BFC-94DB-E82297C210FA}" presName="parTx" presStyleLbl="alignNode1" presStyleIdx="0" presStyleCnt="5">
        <dgm:presLayoutVars>
          <dgm:chMax val="0"/>
          <dgm:chPref val="0"/>
          <dgm:bulletEnabled val="1"/>
        </dgm:presLayoutVars>
      </dgm:prSet>
      <dgm:spPr/>
    </dgm:pt>
    <dgm:pt modelId="{F3B6E340-5617-49BA-A931-3312C59950D1}" type="pres">
      <dgm:prSet presAssocID="{B2A6E4D3-C8AD-4BFC-94DB-E82297C210FA}" presName="desTx" presStyleLbl="alignAccFollowNode1" presStyleIdx="0" presStyleCnt="5">
        <dgm:presLayoutVars>
          <dgm:bulletEnabled val="1"/>
        </dgm:presLayoutVars>
      </dgm:prSet>
      <dgm:spPr/>
    </dgm:pt>
    <dgm:pt modelId="{DB0E79FB-0671-444C-8286-6180ED9087F9}" type="pres">
      <dgm:prSet presAssocID="{FEFBD6A4-D793-48D6-87D4-F8F1D5B8E80A}" presName="space" presStyleCnt="0"/>
      <dgm:spPr/>
    </dgm:pt>
    <dgm:pt modelId="{1A79801B-E874-4E72-9213-157797DB83BB}" type="pres">
      <dgm:prSet presAssocID="{6461C3BE-8577-4F48-BF82-0D57D26AF3D9}" presName="composite" presStyleCnt="0"/>
      <dgm:spPr/>
    </dgm:pt>
    <dgm:pt modelId="{16A1F837-98A7-4EF4-AD80-2B5EE7E3A8DE}" type="pres">
      <dgm:prSet presAssocID="{6461C3BE-8577-4F48-BF82-0D57D26AF3D9}" presName="parTx" presStyleLbl="alignNode1" presStyleIdx="1" presStyleCnt="5">
        <dgm:presLayoutVars>
          <dgm:chMax val="0"/>
          <dgm:chPref val="0"/>
          <dgm:bulletEnabled val="1"/>
        </dgm:presLayoutVars>
      </dgm:prSet>
      <dgm:spPr/>
    </dgm:pt>
    <dgm:pt modelId="{B81759FD-23CF-4F63-AF2B-C63CC4D4D57B}" type="pres">
      <dgm:prSet presAssocID="{6461C3BE-8577-4F48-BF82-0D57D26AF3D9}" presName="desTx" presStyleLbl="alignAccFollowNode1" presStyleIdx="1" presStyleCnt="5">
        <dgm:presLayoutVars>
          <dgm:bulletEnabled val="1"/>
        </dgm:presLayoutVars>
      </dgm:prSet>
      <dgm:spPr/>
    </dgm:pt>
    <dgm:pt modelId="{66ADC2C9-4C03-40CA-9067-984CB6660431}" type="pres">
      <dgm:prSet presAssocID="{C74BA2C5-10FD-4598-8272-F2BC8F78A6AA}" presName="space" presStyleCnt="0"/>
      <dgm:spPr/>
    </dgm:pt>
    <dgm:pt modelId="{D9A49045-7C47-47C5-9E3E-3118DF5614B2}" type="pres">
      <dgm:prSet presAssocID="{9AAF8E5C-E2C2-41D3-B0F0-BF15FC96BECE}" presName="composite" presStyleCnt="0"/>
      <dgm:spPr/>
    </dgm:pt>
    <dgm:pt modelId="{AF606990-1AFF-4ACD-93F7-83A932C074F3}" type="pres">
      <dgm:prSet presAssocID="{9AAF8E5C-E2C2-41D3-B0F0-BF15FC96BECE}" presName="parTx" presStyleLbl="alignNode1" presStyleIdx="2" presStyleCnt="5">
        <dgm:presLayoutVars>
          <dgm:chMax val="0"/>
          <dgm:chPref val="0"/>
          <dgm:bulletEnabled val="1"/>
        </dgm:presLayoutVars>
      </dgm:prSet>
      <dgm:spPr/>
    </dgm:pt>
    <dgm:pt modelId="{73E43B98-5B4A-4977-90D1-077345ED6E61}" type="pres">
      <dgm:prSet presAssocID="{9AAF8E5C-E2C2-41D3-B0F0-BF15FC96BECE}" presName="desTx" presStyleLbl="alignAccFollowNode1" presStyleIdx="2" presStyleCnt="5">
        <dgm:presLayoutVars>
          <dgm:bulletEnabled val="1"/>
        </dgm:presLayoutVars>
      </dgm:prSet>
      <dgm:spPr/>
    </dgm:pt>
    <dgm:pt modelId="{D1B650D2-E95E-4E0A-A803-D2D294999908}" type="pres">
      <dgm:prSet presAssocID="{E26A94E9-256E-463B-B6E0-343A320E183E}" presName="space" presStyleCnt="0"/>
      <dgm:spPr/>
    </dgm:pt>
    <dgm:pt modelId="{2748B433-CA55-4507-984A-67211226DB9F}" type="pres">
      <dgm:prSet presAssocID="{4C1D6CB8-DE91-42B1-A2E2-067C4EFC8396}" presName="composite" presStyleCnt="0"/>
      <dgm:spPr/>
    </dgm:pt>
    <dgm:pt modelId="{9A749026-CC87-40F2-9C85-FE4654A47B47}" type="pres">
      <dgm:prSet presAssocID="{4C1D6CB8-DE91-42B1-A2E2-067C4EFC8396}" presName="parTx" presStyleLbl="alignNode1" presStyleIdx="3" presStyleCnt="5">
        <dgm:presLayoutVars>
          <dgm:chMax val="0"/>
          <dgm:chPref val="0"/>
          <dgm:bulletEnabled val="1"/>
        </dgm:presLayoutVars>
      </dgm:prSet>
      <dgm:spPr/>
    </dgm:pt>
    <dgm:pt modelId="{BE1C615E-7385-42DD-B65B-AE5A1F426FBF}" type="pres">
      <dgm:prSet presAssocID="{4C1D6CB8-DE91-42B1-A2E2-067C4EFC8396}" presName="desTx" presStyleLbl="alignAccFollowNode1" presStyleIdx="3" presStyleCnt="5">
        <dgm:presLayoutVars>
          <dgm:bulletEnabled val="1"/>
        </dgm:presLayoutVars>
      </dgm:prSet>
      <dgm:spPr/>
    </dgm:pt>
    <dgm:pt modelId="{40BEADB0-A13B-4A85-B7E0-CD79C424678A}" type="pres">
      <dgm:prSet presAssocID="{53F41EC3-9CF1-42CE-A10D-2B48F3EEEA02}" presName="space" presStyleCnt="0"/>
      <dgm:spPr/>
    </dgm:pt>
    <dgm:pt modelId="{D5F54798-6037-4E69-A72B-1FC74F32C696}" type="pres">
      <dgm:prSet presAssocID="{53B87CE9-C9CC-456A-BC38-CEE98D598A89}" presName="composite" presStyleCnt="0"/>
      <dgm:spPr/>
    </dgm:pt>
    <dgm:pt modelId="{72C93973-6A5D-4061-B0DE-C512AF61F758}" type="pres">
      <dgm:prSet presAssocID="{53B87CE9-C9CC-456A-BC38-CEE98D598A89}" presName="parTx" presStyleLbl="alignNode1" presStyleIdx="4" presStyleCnt="5">
        <dgm:presLayoutVars>
          <dgm:chMax val="0"/>
          <dgm:chPref val="0"/>
          <dgm:bulletEnabled val="1"/>
        </dgm:presLayoutVars>
      </dgm:prSet>
      <dgm:spPr/>
    </dgm:pt>
    <dgm:pt modelId="{6AC853F8-4165-458F-9EAC-5ACC547E827B}" type="pres">
      <dgm:prSet presAssocID="{53B87CE9-C9CC-456A-BC38-CEE98D598A89}" presName="desTx" presStyleLbl="alignAccFollowNode1" presStyleIdx="4" presStyleCnt="5">
        <dgm:presLayoutVars>
          <dgm:bulletEnabled val="1"/>
        </dgm:presLayoutVars>
      </dgm:prSet>
      <dgm:spPr/>
    </dgm:pt>
  </dgm:ptLst>
  <dgm:cxnLst>
    <dgm:cxn modelId="{94CBD305-47AD-48E3-9A7E-39D924C10B4E}" srcId="{78F95E4B-2C8C-4264-8CAF-777C5AA0C70A}" destId="{6461C3BE-8577-4F48-BF82-0D57D26AF3D9}" srcOrd="1" destOrd="0" parTransId="{D7870C42-33B3-4AE4-AC6A-4F8904639573}" sibTransId="{C74BA2C5-10FD-4598-8272-F2BC8F78A6AA}"/>
    <dgm:cxn modelId="{6773360B-6A32-4364-A8B9-4456D1F1E0CC}" srcId="{78F95E4B-2C8C-4264-8CAF-777C5AA0C70A}" destId="{53B87CE9-C9CC-456A-BC38-CEE98D598A89}" srcOrd="4" destOrd="0" parTransId="{63223FD5-7995-4194-A36F-F13C36B6DF5B}" sibTransId="{BEC24B5A-6CC7-453D-8093-61A78590A591}"/>
    <dgm:cxn modelId="{F2C4A70F-A6A5-494B-B96E-4AAE404981CB}" srcId="{53B87CE9-C9CC-456A-BC38-CEE98D598A89}" destId="{85647501-31BA-4914-88F6-D3A34A03D7ED}" srcOrd="0" destOrd="0" parTransId="{03B74362-F7A3-4576-B926-CEA54803FE05}" sibTransId="{234B2476-125C-42CC-8E2F-29083B7083DE}"/>
    <dgm:cxn modelId="{D4209D1A-E4DD-42E7-8EFD-8994BB7F37A3}" srcId="{4C1D6CB8-DE91-42B1-A2E2-067C4EFC8396}" destId="{AA29BB44-BB71-4405-9D90-5BFD3307DE11}" srcOrd="0" destOrd="0" parTransId="{F48D9953-E627-44C8-B43C-381C1BE55578}" sibTransId="{3930F333-8393-41B9-9FFD-3E71E559DB30}"/>
    <dgm:cxn modelId="{6349E926-1592-47DF-8370-A48C1B459C33}" type="presOf" srcId="{8B8C1FB1-DA34-488C-A592-5CDFD5A5B3D6}" destId="{F3B6E340-5617-49BA-A931-3312C59950D1}" srcOrd="0" destOrd="0" presId="urn:microsoft.com/office/officeart/2005/8/layout/hList1"/>
    <dgm:cxn modelId="{F775B029-9C2D-4345-AF06-1C6DC4723E4F}" srcId="{78F95E4B-2C8C-4264-8CAF-777C5AA0C70A}" destId="{9AAF8E5C-E2C2-41D3-B0F0-BF15FC96BECE}" srcOrd="2" destOrd="0" parTransId="{22EAF0D5-CD63-470F-AC9B-B28B46317F85}" sibTransId="{E26A94E9-256E-463B-B6E0-343A320E183E}"/>
    <dgm:cxn modelId="{AB37013F-5926-452C-A41C-559E964BB78E}" type="presOf" srcId="{4C1D6CB8-DE91-42B1-A2E2-067C4EFC8396}" destId="{9A749026-CC87-40F2-9C85-FE4654A47B47}" srcOrd="0" destOrd="0" presId="urn:microsoft.com/office/officeart/2005/8/layout/hList1"/>
    <dgm:cxn modelId="{A8E3F990-6DF6-43EB-892E-969EAD99E5E4}" type="presOf" srcId="{FED1B9EE-6A00-4F4E-A0CE-E430FA5F9EAC}" destId="{73E43B98-5B4A-4977-90D1-077345ED6E61}" srcOrd="0" destOrd="0" presId="urn:microsoft.com/office/officeart/2005/8/layout/hList1"/>
    <dgm:cxn modelId="{5194AB9D-0FDA-4927-9EF2-32F9C691188B}" srcId="{B2A6E4D3-C8AD-4BFC-94DB-E82297C210FA}" destId="{8B8C1FB1-DA34-488C-A592-5CDFD5A5B3D6}" srcOrd="0" destOrd="0" parTransId="{3B47BCC8-80EE-4B8D-A58F-EE0C6D56A5A6}" sibTransId="{46218956-535E-48C5-AC98-8E299F06E2D6}"/>
    <dgm:cxn modelId="{6F6814A0-D361-4908-A865-75125714C6D2}" srcId="{9AAF8E5C-E2C2-41D3-B0F0-BF15FC96BECE}" destId="{FED1B9EE-6A00-4F4E-A0CE-E430FA5F9EAC}" srcOrd="0" destOrd="0" parTransId="{87991A0D-BC59-4FE9-9AC7-2873469F88B3}" sibTransId="{8D218055-50E6-4CBC-BCF4-FA5831D65C31}"/>
    <dgm:cxn modelId="{D705F8A5-12FD-4886-87E9-1FE52727E4AC}" type="presOf" srcId="{0A42AAFA-972A-4545-8DDF-1C79DB4EAB42}" destId="{B81759FD-23CF-4F63-AF2B-C63CC4D4D57B}" srcOrd="0" destOrd="0" presId="urn:microsoft.com/office/officeart/2005/8/layout/hList1"/>
    <dgm:cxn modelId="{066B69AF-E064-4AEA-87DB-4C77A8DD6B47}" type="presOf" srcId="{85647501-31BA-4914-88F6-D3A34A03D7ED}" destId="{6AC853F8-4165-458F-9EAC-5ACC547E827B}" srcOrd="0" destOrd="0" presId="urn:microsoft.com/office/officeart/2005/8/layout/hList1"/>
    <dgm:cxn modelId="{D78834B5-7C50-4F61-ABC8-49DEFDD6C34B}" type="presOf" srcId="{9AAF8E5C-E2C2-41D3-B0F0-BF15FC96BECE}" destId="{AF606990-1AFF-4ACD-93F7-83A932C074F3}" srcOrd="0" destOrd="0" presId="urn:microsoft.com/office/officeart/2005/8/layout/hList1"/>
    <dgm:cxn modelId="{D12A64BC-98F5-44C5-A24F-BF8F258F7CA8}" type="presOf" srcId="{AA29BB44-BB71-4405-9D90-5BFD3307DE11}" destId="{BE1C615E-7385-42DD-B65B-AE5A1F426FBF}" srcOrd="0" destOrd="0" presId="urn:microsoft.com/office/officeart/2005/8/layout/hList1"/>
    <dgm:cxn modelId="{9AC1B4C2-A218-44B5-A8A9-7CF5197BB5F1}" type="presOf" srcId="{6461C3BE-8577-4F48-BF82-0D57D26AF3D9}" destId="{16A1F837-98A7-4EF4-AD80-2B5EE7E3A8DE}" srcOrd="0" destOrd="0" presId="urn:microsoft.com/office/officeart/2005/8/layout/hList1"/>
    <dgm:cxn modelId="{9ACF5CC9-78C9-4C93-8C38-ADA115747D5B}" srcId="{6461C3BE-8577-4F48-BF82-0D57D26AF3D9}" destId="{0A42AAFA-972A-4545-8DDF-1C79DB4EAB42}" srcOrd="0" destOrd="0" parTransId="{32408C09-39E4-460A-ADC7-46DB94373E04}" sibTransId="{6A9E38C8-2462-4538-A79B-8154BBC1BCBB}"/>
    <dgm:cxn modelId="{36C5ACD7-8430-4BF4-8522-BEEE4633E8A0}" type="presOf" srcId="{78F95E4B-2C8C-4264-8CAF-777C5AA0C70A}" destId="{CA9E178A-19C4-4C0C-AC11-393D06EC305B}" srcOrd="0" destOrd="0" presId="urn:microsoft.com/office/officeart/2005/8/layout/hList1"/>
    <dgm:cxn modelId="{2CA663E9-5A6F-4FFD-8559-BE35961D7A1B}" srcId="{78F95E4B-2C8C-4264-8CAF-777C5AA0C70A}" destId="{B2A6E4D3-C8AD-4BFC-94DB-E82297C210FA}" srcOrd="0" destOrd="0" parTransId="{E1308563-73BF-41E5-A57B-566A70D0965B}" sibTransId="{FEFBD6A4-D793-48D6-87D4-F8F1D5B8E80A}"/>
    <dgm:cxn modelId="{8B1032F4-817F-414B-A4ED-BD38D54C8D12}" type="presOf" srcId="{53B87CE9-C9CC-456A-BC38-CEE98D598A89}" destId="{72C93973-6A5D-4061-B0DE-C512AF61F758}" srcOrd="0" destOrd="0" presId="urn:microsoft.com/office/officeart/2005/8/layout/hList1"/>
    <dgm:cxn modelId="{862DFBF6-29B6-4735-A833-98C7D56B0418}" type="presOf" srcId="{B2A6E4D3-C8AD-4BFC-94DB-E82297C210FA}" destId="{841F39EA-A748-47BD-A321-5853ABB00473}" srcOrd="0" destOrd="0" presId="urn:microsoft.com/office/officeart/2005/8/layout/hList1"/>
    <dgm:cxn modelId="{EED858F7-1D12-4E4B-81D3-513E581A3754}" srcId="{78F95E4B-2C8C-4264-8CAF-777C5AA0C70A}" destId="{4C1D6CB8-DE91-42B1-A2E2-067C4EFC8396}" srcOrd="3" destOrd="0" parTransId="{87A42D41-2414-4479-AC9C-C6B873473D11}" sibTransId="{53F41EC3-9CF1-42CE-A10D-2B48F3EEEA02}"/>
    <dgm:cxn modelId="{1E0FA3CF-AC02-43FD-85CD-0A7E52ED593C}" type="presParOf" srcId="{CA9E178A-19C4-4C0C-AC11-393D06EC305B}" destId="{844FA326-8BC2-4988-A7D6-FA80BAA4B84E}" srcOrd="0" destOrd="0" presId="urn:microsoft.com/office/officeart/2005/8/layout/hList1"/>
    <dgm:cxn modelId="{33A29C6F-278D-4F3C-9B77-ECF42316C903}" type="presParOf" srcId="{844FA326-8BC2-4988-A7D6-FA80BAA4B84E}" destId="{841F39EA-A748-47BD-A321-5853ABB00473}" srcOrd="0" destOrd="0" presId="urn:microsoft.com/office/officeart/2005/8/layout/hList1"/>
    <dgm:cxn modelId="{EE251FB4-C144-4BCF-B77C-206C149DB3DF}" type="presParOf" srcId="{844FA326-8BC2-4988-A7D6-FA80BAA4B84E}" destId="{F3B6E340-5617-49BA-A931-3312C59950D1}" srcOrd="1" destOrd="0" presId="urn:microsoft.com/office/officeart/2005/8/layout/hList1"/>
    <dgm:cxn modelId="{5397F44C-4E9D-4435-BD3F-326D90C321BB}" type="presParOf" srcId="{CA9E178A-19C4-4C0C-AC11-393D06EC305B}" destId="{DB0E79FB-0671-444C-8286-6180ED9087F9}" srcOrd="1" destOrd="0" presId="urn:microsoft.com/office/officeart/2005/8/layout/hList1"/>
    <dgm:cxn modelId="{D1C6178A-1DD5-4631-95C1-F058111FE4E7}" type="presParOf" srcId="{CA9E178A-19C4-4C0C-AC11-393D06EC305B}" destId="{1A79801B-E874-4E72-9213-157797DB83BB}" srcOrd="2" destOrd="0" presId="urn:microsoft.com/office/officeart/2005/8/layout/hList1"/>
    <dgm:cxn modelId="{926A8286-B7DB-46A8-8B25-328F922440F0}" type="presParOf" srcId="{1A79801B-E874-4E72-9213-157797DB83BB}" destId="{16A1F837-98A7-4EF4-AD80-2B5EE7E3A8DE}" srcOrd="0" destOrd="0" presId="urn:microsoft.com/office/officeart/2005/8/layout/hList1"/>
    <dgm:cxn modelId="{A585AEC2-E73A-4387-848E-54C1340022EE}" type="presParOf" srcId="{1A79801B-E874-4E72-9213-157797DB83BB}" destId="{B81759FD-23CF-4F63-AF2B-C63CC4D4D57B}" srcOrd="1" destOrd="0" presId="urn:microsoft.com/office/officeart/2005/8/layout/hList1"/>
    <dgm:cxn modelId="{32A5C4CA-1C1E-48F0-9E97-3CF7C70F557A}" type="presParOf" srcId="{CA9E178A-19C4-4C0C-AC11-393D06EC305B}" destId="{66ADC2C9-4C03-40CA-9067-984CB6660431}" srcOrd="3" destOrd="0" presId="urn:microsoft.com/office/officeart/2005/8/layout/hList1"/>
    <dgm:cxn modelId="{F32B2361-694E-424E-A4F2-D91D90E8264E}" type="presParOf" srcId="{CA9E178A-19C4-4C0C-AC11-393D06EC305B}" destId="{D9A49045-7C47-47C5-9E3E-3118DF5614B2}" srcOrd="4" destOrd="0" presId="urn:microsoft.com/office/officeart/2005/8/layout/hList1"/>
    <dgm:cxn modelId="{BC957CEE-8BE4-4AE4-899D-C1815034DFDE}" type="presParOf" srcId="{D9A49045-7C47-47C5-9E3E-3118DF5614B2}" destId="{AF606990-1AFF-4ACD-93F7-83A932C074F3}" srcOrd="0" destOrd="0" presId="urn:microsoft.com/office/officeart/2005/8/layout/hList1"/>
    <dgm:cxn modelId="{1CEE409F-946B-47C5-88A1-92244ECBA614}" type="presParOf" srcId="{D9A49045-7C47-47C5-9E3E-3118DF5614B2}" destId="{73E43B98-5B4A-4977-90D1-077345ED6E61}" srcOrd="1" destOrd="0" presId="urn:microsoft.com/office/officeart/2005/8/layout/hList1"/>
    <dgm:cxn modelId="{1A626EC0-6E1B-4F46-8B54-9CBE790CD07D}" type="presParOf" srcId="{CA9E178A-19C4-4C0C-AC11-393D06EC305B}" destId="{D1B650D2-E95E-4E0A-A803-D2D294999908}" srcOrd="5" destOrd="0" presId="urn:microsoft.com/office/officeart/2005/8/layout/hList1"/>
    <dgm:cxn modelId="{B3B6BFD1-6456-4A24-82F0-6349454C3A84}" type="presParOf" srcId="{CA9E178A-19C4-4C0C-AC11-393D06EC305B}" destId="{2748B433-CA55-4507-984A-67211226DB9F}" srcOrd="6" destOrd="0" presId="urn:microsoft.com/office/officeart/2005/8/layout/hList1"/>
    <dgm:cxn modelId="{E34BD895-2AE5-483D-AC70-D17B5578865B}" type="presParOf" srcId="{2748B433-CA55-4507-984A-67211226DB9F}" destId="{9A749026-CC87-40F2-9C85-FE4654A47B47}" srcOrd="0" destOrd="0" presId="urn:microsoft.com/office/officeart/2005/8/layout/hList1"/>
    <dgm:cxn modelId="{B0433107-8583-4BF4-A547-CD72B2CD3FBD}" type="presParOf" srcId="{2748B433-CA55-4507-984A-67211226DB9F}" destId="{BE1C615E-7385-42DD-B65B-AE5A1F426FBF}" srcOrd="1" destOrd="0" presId="urn:microsoft.com/office/officeart/2005/8/layout/hList1"/>
    <dgm:cxn modelId="{B213045F-F695-4A47-8181-1ACE0536AAB1}" type="presParOf" srcId="{CA9E178A-19C4-4C0C-AC11-393D06EC305B}" destId="{40BEADB0-A13B-4A85-B7E0-CD79C424678A}" srcOrd="7" destOrd="0" presId="urn:microsoft.com/office/officeart/2005/8/layout/hList1"/>
    <dgm:cxn modelId="{4079E808-1BE4-4AB2-84A4-72A6337753DA}" type="presParOf" srcId="{CA9E178A-19C4-4C0C-AC11-393D06EC305B}" destId="{D5F54798-6037-4E69-A72B-1FC74F32C696}" srcOrd="8" destOrd="0" presId="urn:microsoft.com/office/officeart/2005/8/layout/hList1"/>
    <dgm:cxn modelId="{C8BE9306-F4EE-42FC-9B12-03C344251358}" type="presParOf" srcId="{D5F54798-6037-4E69-A72B-1FC74F32C696}" destId="{72C93973-6A5D-4061-B0DE-C512AF61F758}" srcOrd="0" destOrd="0" presId="urn:microsoft.com/office/officeart/2005/8/layout/hList1"/>
    <dgm:cxn modelId="{0661357A-5DB4-448C-A933-E86474115578}" type="presParOf" srcId="{D5F54798-6037-4E69-A72B-1FC74F32C696}" destId="{6AC853F8-4165-458F-9EAC-5ACC547E827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77899-89A1-4548-89BD-0B98B1856481}">
      <dsp:nvSpPr>
        <dsp:cNvPr id="0" name=""/>
        <dsp:cNvSpPr/>
      </dsp:nvSpPr>
      <dsp:spPr>
        <a:xfrm>
          <a:off x="0" y="313353"/>
          <a:ext cx="81280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lrTx/>
            <a:buSzTx/>
            <a:buFontTx/>
            <a:buChar char="•"/>
          </a:pPr>
          <a:r>
            <a:rPr kumimoji="0" lang="en-US" altLang="en-US" sz="1800" b="0" i="0" u="none" strike="noStrike" kern="1200" cap="none" normalizeH="0" baseline="0">
              <a:ln/>
              <a:effectLst/>
              <a:latin typeface="Arial" panose="020B0604020202020204" pitchFamily="34" charset="0"/>
            </a:rPr>
            <a:t>Manual reviews lead to long processing times, delaying loan approvals and frustrating applicants. </a:t>
          </a:r>
          <a:endParaRPr lang="en-US" sz="1800" kern="1200" dirty="0"/>
        </a:p>
      </dsp:txBody>
      <dsp:txXfrm>
        <a:off x="0" y="313353"/>
        <a:ext cx="8128000" cy="992250"/>
      </dsp:txXfrm>
    </dsp:sp>
    <dsp:sp modelId="{074B1077-D872-4059-9C6D-3B22B97B782A}">
      <dsp:nvSpPr>
        <dsp:cNvPr id="0" name=""/>
        <dsp:cNvSpPr/>
      </dsp:nvSpPr>
      <dsp:spPr>
        <a:xfrm>
          <a:off x="406400" y="47673"/>
          <a:ext cx="568960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ClrTx/>
            <a:buSzTx/>
            <a:buFontTx/>
            <a:buNone/>
          </a:pPr>
          <a:r>
            <a:rPr kumimoji="0" lang="en-US" altLang="en-US" sz="1800" b="1" i="0" u="none" strike="noStrike" kern="1200" cap="none" normalizeH="0" baseline="0">
              <a:ln/>
              <a:effectLst/>
              <a:latin typeface="Arial" panose="020B0604020202020204" pitchFamily="34" charset="0"/>
            </a:rPr>
            <a:t>Current Underwriting Processes are Slow and Inefficient</a:t>
          </a:r>
          <a:endParaRPr lang="en-US" sz="1800" kern="1200" dirty="0"/>
        </a:p>
      </dsp:txBody>
      <dsp:txXfrm>
        <a:off x="432339" y="73612"/>
        <a:ext cx="5637722" cy="479482"/>
      </dsp:txXfrm>
    </dsp:sp>
    <dsp:sp modelId="{13C6546D-E8F1-4155-8FAE-D8220DCBB52B}">
      <dsp:nvSpPr>
        <dsp:cNvPr id="0" name=""/>
        <dsp:cNvSpPr/>
      </dsp:nvSpPr>
      <dsp:spPr>
        <a:xfrm>
          <a:off x="0" y="1668483"/>
          <a:ext cx="81280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kumimoji="0" lang="en-US" altLang="en-US" sz="1800" b="0" i="0" u="none" strike="noStrike" kern="1200" cap="none" normalizeH="0" baseline="0">
              <a:ln/>
              <a:effectLst/>
              <a:latin typeface="Arial" panose="020B0604020202020204" pitchFamily="34" charset="0"/>
            </a:rPr>
            <a:t>Human judgment can be subjective, leading to biased lending practices and inconsistent evaluations. </a:t>
          </a:r>
          <a:endParaRPr kumimoji="0" lang="en-US" altLang="en-US" sz="1800" b="0" i="0" u="none" strike="noStrike" kern="1200" cap="none" normalizeH="0" baseline="0" dirty="0">
            <a:ln/>
            <a:effectLst/>
            <a:latin typeface="Arial" panose="020B0604020202020204" pitchFamily="34" charset="0"/>
          </a:endParaRPr>
        </a:p>
      </dsp:txBody>
      <dsp:txXfrm>
        <a:off x="0" y="1668483"/>
        <a:ext cx="8128000" cy="992250"/>
      </dsp:txXfrm>
    </dsp:sp>
    <dsp:sp modelId="{4EE3D078-07B1-4AC0-BDEE-B1B5A90342CA}">
      <dsp:nvSpPr>
        <dsp:cNvPr id="0" name=""/>
        <dsp:cNvSpPr/>
      </dsp:nvSpPr>
      <dsp:spPr>
        <a:xfrm>
          <a:off x="406400" y="1402803"/>
          <a:ext cx="568960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kumimoji="0" lang="en-US" altLang="en-US" sz="1800" b="1" i="0" u="none" strike="noStrike" kern="1200" cap="none" normalizeH="0" baseline="0">
              <a:ln/>
              <a:effectLst/>
              <a:latin typeface="Arial" panose="020B0604020202020204" pitchFamily="34" charset="0"/>
            </a:rPr>
            <a:t>Bias and Inconsistency:</a:t>
          </a:r>
          <a:endParaRPr kumimoji="0" lang="en-US" altLang="en-US" sz="1800" b="0" i="0" u="none" strike="noStrike" kern="1200" cap="none" normalizeH="0" baseline="0" dirty="0">
            <a:ln/>
            <a:effectLst/>
            <a:latin typeface="Arial" panose="020B0604020202020204" pitchFamily="34" charset="0"/>
          </a:endParaRPr>
        </a:p>
      </dsp:txBody>
      <dsp:txXfrm>
        <a:off x="432339" y="1428742"/>
        <a:ext cx="5637722" cy="479482"/>
      </dsp:txXfrm>
    </dsp:sp>
    <dsp:sp modelId="{419D3E1F-84F9-452D-B5E2-F16383B9AD81}">
      <dsp:nvSpPr>
        <dsp:cNvPr id="0" name=""/>
        <dsp:cNvSpPr/>
      </dsp:nvSpPr>
      <dsp:spPr>
        <a:xfrm>
          <a:off x="0" y="3023613"/>
          <a:ext cx="81280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kumimoji="0" lang="en-US" altLang="en-US" sz="1800" b="0" i="0" u="none" strike="noStrike" kern="1200" cap="none" normalizeH="0" baseline="0">
              <a:ln/>
              <a:effectLst/>
              <a:latin typeface="Arial" panose="020B0604020202020204" pitchFamily="34" charset="0"/>
            </a:rPr>
            <a:t>Traditional methods often fail to leverage the full potential of available data, resulting in inaccurate risk assessments. </a:t>
          </a:r>
          <a:endParaRPr kumimoji="0" lang="en-US" altLang="en-US" sz="1800" b="0" i="0" u="none" strike="noStrike" kern="1200" cap="none" normalizeH="0" baseline="0" dirty="0">
            <a:ln/>
            <a:effectLst/>
            <a:latin typeface="Arial" panose="020B0604020202020204" pitchFamily="34" charset="0"/>
          </a:endParaRPr>
        </a:p>
      </dsp:txBody>
      <dsp:txXfrm>
        <a:off x="0" y="3023613"/>
        <a:ext cx="8128000" cy="992250"/>
      </dsp:txXfrm>
    </dsp:sp>
    <dsp:sp modelId="{7D9A49BE-B295-4285-94CC-2F8BB3A8133E}">
      <dsp:nvSpPr>
        <dsp:cNvPr id="0" name=""/>
        <dsp:cNvSpPr/>
      </dsp:nvSpPr>
      <dsp:spPr>
        <a:xfrm>
          <a:off x="406400" y="2757933"/>
          <a:ext cx="568960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kumimoji="0" lang="en-US" altLang="en-US" sz="1800" b="1" i="0" u="none" strike="noStrike" kern="1200" cap="none" normalizeH="0" baseline="0">
              <a:ln/>
              <a:effectLst/>
              <a:latin typeface="Arial" panose="020B0604020202020204" pitchFamily="34" charset="0"/>
            </a:rPr>
            <a:t>Limited Data Utilization</a:t>
          </a:r>
          <a:endParaRPr kumimoji="0" lang="en-US" altLang="en-US" sz="1800" b="0" i="0" u="none" strike="noStrike" kern="1200" cap="none" normalizeH="0" baseline="0" dirty="0">
            <a:ln/>
            <a:effectLst/>
            <a:latin typeface="Arial" panose="020B0604020202020204" pitchFamily="34" charset="0"/>
          </a:endParaRPr>
        </a:p>
      </dsp:txBody>
      <dsp:txXfrm>
        <a:off x="432339" y="2783872"/>
        <a:ext cx="5637722" cy="479482"/>
      </dsp:txXfrm>
    </dsp:sp>
    <dsp:sp modelId="{668CC340-B5DF-44CA-8972-7EA1D24140DF}">
      <dsp:nvSpPr>
        <dsp:cNvPr id="0" name=""/>
        <dsp:cNvSpPr/>
      </dsp:nvSpPr>
      <dsp:spPr>
        <a:xfrm>
          <a:off x="0" y="4378743"/>
          <a:ext cx="81280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kumimoji="0" lang="en-US" altLang="en-US" sz="1800" b="0" i="0" u="none" strike="noStrike" kern="1200" cap="none" normalizeH="0" baseline="0">
              <a:ln/>
              <a:effectLst/>
              <a:latin typeface="Arial" panose="020B0604020202020204" pitchFamily="34" charset="0"/>
            </a:rPr>
            <a:t>Adapting to changing market conditions and risk appetites is challenging with rigid, manually updated policies. </a:t>
          </a:r>
          <a:endParaRPr kumimoji="0" lang="en-US" altLang="en-US" sz="1800" b="0" i="0" u="none" strike="noStrike" kern="1200" cap="none" normalizeH="0" baseline="0" dirty="0">
            <a:ln/>
            <a:effectLst/>
            <a:latin typeface="Arial" panose="020B0604020202020204" pitchFamily="34" charset="0"/>
          </a:endParaRPr>
        </a:p>
      </dsp:txBody>
      <dsp:txXfrm>
        <a:off x="0" y="4378743"/>
        <a:ext cx="8128000" cy="992250"/>
      </dsp:txXfrm>
    </dsp:sp>
    <dsp:sp modelId="{5A517719-B626-4895-84DB-BF3EBA364F62}">
      <dsp:nvSpPr>
        <dsp:cNvPr id="0" name=""/>
        <dsp:cNvSpPr/>
      </dsp:nvSpPr>
      <dsp:spPr>
        <a:xfrm>
          <a:off x="406400" y="4113063"/>
          <a:ext cx="568960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kumimoji="0" lang="en-US" altLang="en-US" sz="1800" b="1" i="0" u="none" strike="noStrike" kern="1200" cap="none" normalizeH="0" baseline="0">
              <a:ln/>
              <a:effectLst/>
              <a:latin typeface="Arial" panose="020B0604020202020204" pitchFamily="34" charset="0"/>
            </a:rPr>
            <a:t>Static Credit Policies</a:t>
          </a:r>
          <a:endParaRPr kumimoji="0" lang="en-US" altLang="en-US" sz="1800" b="0" i="0" u="none" strike="noStrike" kern="1200" cap="none" normalizeH="0" baseline="0" dirty="0">
            <a:ln/>
            <a:effectLst/>
            <a:latin typeface="Arial" panose="020B0604020202020204" pitchFamily="34" charset="0"/>
          </a:endParaRPr>
        </a:p>
      </dsp:txBody>
      <dsp:txXfrm>
        <a:off x="432339" y="4139002"/>
        <a:ext cx="563772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F39EA-A748-47BD-A321-5853ABB00473}">
      <dsp:nvSpPr>
        <dsp:cNvPr id="0" name=""/>
        <dsp:cNvSpPr/>
      </dsp:nvSpPr>
      <dsp:spPr>
        <a:xfrm>
          <a:off x="5121"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ClrTx/>
            <a:buSzTx/>
            <a:buFontTx/>
            <a:buNone/>
          </a:pPr>
          <a:r>
            <a:rPr kumimoji="0" lang="en-US" altLang="en-US" sz="1600" b="1" i="0" u="none" strike="noStrike" kern="1200" cap="none" normalizeH="0" baseline="0">
              <a:ln/>
              <a:effectLst/>
              <a:latin typeface="Arial" panose="020B0604020202020204" pitchFamily="34" charset="0"/>
            </a:rPr>
            <a:t>Dynamic Credit Policy Integration</a:t>
          </a:r>
          <a:endParaRPr lang="en-US" sz="1600" kern="1200" dirty="0"/>
        </a:p>
      </dsp:txBody>
      <dsp:txXfrm>
        <a:off x="5121" y="390642"/>
        <a:ext cx="1963094" cy="763376"/>
      </dsp:txXfrm>
    </dsp:sp>
    <dsp:sp modelId="{F3B6E340-5617-49BA-A931-3312C59950D1}">
      <dsp:nvSpPr>
        <dsp:cNvPr id="0" name=""/>
        <dsp:cNvSpPr/>
      </dsp:nvSpPr>
      <dsp:spPr>
        <a:xfrm>
          <a:off x="5121"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lrTx/>
            <a:buSzTx/>
            <a:buFontTx/>
            <a:buChar char="•"/>
          </a:pPr>
          <a:r>
            <a:rPr kumimoji="0" lang="en-US" altLang="en-US" sz="1600" b="0" i="0" u="none" strike="noStrike" kern="1200" cap="none" normalizeH="0" baseline="0">
              <a:ln/>
              <a:effectLst/>
              <a:latin typeface="Arial" panose="020B0604020202020204" pitchFamily="34" charset="0"/>
            </a:rPr>
            <a:t>Seamlessly integrates with institutional credit policies, automatically adapting to changes in regulations and risk appetite. </a:t>
          </a:r>
          <a:endParaRPr lang="en-US" sz="1600" kern="1200"/>
        </a:p>
      </dsp:txBody>
      <dsp:txXfrm>
        <a:off x="5121" y="1154018"/>
        <a:ext cx="1963094" cy="2371680"/>
      </dsp:txXfrm>
    </dsp:sp>
    <dsp:sp modelId="{16A1F837-98A7-4EF4-AD80-2B5EE7E3A8DE}">
      <dsp:nvSpPr>
        <dsp:cNvPr id="0" name=""/>
        <dsp:cNvSpPr/>
      </dsp:nvSpPr>
      <dsp:spPr>
        <a:xfrm>
          <a:off x="2243048"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kumimoji="0" lang="en-US" altLang="en-US" sz="1600" b="1" i="0" u="none" strike="noStrike" kern="1200" cap="none" normalizeH="0" baseline="0">
              <a:ln/>
              <a:effectLst/>
              <a:latin typeface="Arial" panose="020B0604020202020204" pitchFamily="34" charset="0"/>
            </a:rPr>
            <a:t>AI-Powered Evaluation</a:t>
          </a:r>
          <a:endParaRPr kumimoji="0" lang="en-US" altLang="en-US" sz="1600" b="0" i="0" u="none" strike="noStrike" kern="1200" cap="none" normalizeH="0" baseline="0" dirty="0">
            <a:ln/>
            <a:effectLst/>
            <a:latin typeface="Arial" panose="020B0604020202020204" pitchFamily="34" charset="0"/>
          </a:endParaRPr>
        </a:p>
      </dsp:txBody>
      <dsp:txXfrm>
        <a:off x="2243048" y="390642"/>
        <a:ext cx="1963094" cy="763376"/>
      </dsp:txXfrm>
    </dsp:sp>
    <dsp:sp modelId="{B81759FD-23CF-4F63-AF2B-C63CC4D4D57B}">
      <dsp:nvSpPr>
        <dsp:cNvPr id="0" name=""/>
        <dsp:cNvSpPr/>
      </dsp:nvSpPr>
      <dsp:spPr>
        <a:xfrm>
          <a:off x="2243048"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a:ln/>
              <a:effectLst/>
              <a:latin typeface="Arial" panose="020B0604020202020204" pitchFamily="34" charset="0"/>
            </a:rPr>
            <a:t>Employs advanced machine learning algorithms to analyze applicant data, including financial history, demographics, and alternative data sources. </a:t>
          </a:r>
          <a:endParaRPr kumimoji="0" lang="en-US" altLang="en-US" sz="1600" b="0" i="0" u="none" strike="noStrike" kern="1200" cap="none" normalizeH="0" baseline="0" dirty="0">
            <a:ln/>
            <a:effectLst/>
            <a:latin typeface="Arial" panose="020B0604020202020204" pitchFamily="34" charset="0"/>
          </a:endParaRPr>
        </a:p>
      </dsp:txBody>
      <dsp:txXfrm>
        <a:off x="2243048" y="1154018"/>
        <a:ext cx="1963094" cy="2371680"/>
      </dsp:txXfrm>
    </dsp:sp>
    <dsp:sp modelId="{AF606990-1AFF-4ACD-93F7-83A932C074F3}">
      <dsp:nvSpPr>
        <dsp:cNvPr id="0" name=""/>
        <dsp:cNvSpPr/>
      </dsp:nvSpPr>
      <dsp:spPr>
        <a:xfrm>
          <a:off x="4480976"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kumimoji="0" lang="en-US" altLang="en-US" sz="1600" b="1" i="0" u="none" strike="noStrike" kern="1200" cap="none" normalizeH="0" baseline="0">
              <a:ln/>
              <a:effectLst/>
              <a:latin typeface="Arial" panose="020B0604020202020204" pitchFamily="34" charset="0"/>
            </a:rPr>
            <a:t>Real-time Creditworthiness Rating</a:t>
          </a:r>
          <a:endParaRPr kumimoji="0" lang="en-US" altLang="en-US" sz="1600" b="0" i="0" u="none" strike="noStrike" kern="1200" cap="none" normalizeH="0" baseline="0" dirty="0">
            <a:ln/>
            <a:effectLst/>
            <a:latin typeface="Arial" panose="020B0604020202020204" pitchFamily="34" charset="0"/>
          </a:endParaRPr>
        </a:p>
      </dsp:txBody>
      <dsp:txXfrm>
        <a:off x="4480976" y="390642"/>
        <a:ext cx="1963094" cy="763376"/>
      </dsp:txXfrm>
    </dsp:sp>
    <dsp:sp modelId="{73E43B98-5B4A-4977-90D1-077345ED6E61}">
      <dsp:nvSpPr>
        <dsp:cNvPr id="0" name=""/>
        <dsp:cNvSpPr/>
      </dsp:nvSpPr>
      <dsp:spPr>
        <a:xfrm>
          <a:off x="4480976"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a:ln/>
              <a:effectLst/>
              <a:latin typeface="Arial" panose="020B0604020202020204" pitchFamily="34" charset="0"/>
            </a:rPr>
            <a:t>Provides an instant creditworthiness score (1-5 rating) based on the current credit policy, enabling quick and informed decisions. </a:t>
          </a:r>
          <a:endParaRPr kumimoji="0" lang="en-US" altLang="en-US" sz="1600" b="0" i="0" u="none" strike="noStrike" kern="1200" cap="none" normalizeH="0" baseline="0" dirty="0">
            <a:ln/>
            <a:effectLst/>
            <a:latin typeface="Arial" panose="020B0604020202020204" pitchFamily="34" charset="0"/>
          </a:endParaRPr>
        </a:p>
      </dsp:txBody>
      <dsp:txXfrm>
        <a:off x="4480976" y="1154018"/>
        <a:ext cx="1963094" cy="2371680"/>
      </dsp:txXfrm>
    </dsp:sp>
    <dsp:sp modelId="{9A749026-CC87-40F2-9C85-FE4654A47B47}">
      <dsp:nvSpPr>
        <dsp:cNvPr id="0" name=""/>
        <dsp:cNvSpPr/>
      </dsp:nvSpPr>
      <dsp:spPr>
        <a:xfrm>
          <a:off x="6718904"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kumimoji="0" lang="en-US" altLang="en-US" sz="1600" b="1" i="0" u="none" strike="noStrike" kern="1200" cap="none" normalizeH="0" baseline="0">
              <a:ln/>
              <a:effectLst/>
              <a:latin typeface="Arial" panose="020B0604020202020204" pitchFamily="34" charset="0"/>
            </a:rPr>
            <a:t>Explainable AI</a:t>
          </a:r>
          <a:endParaRPr kumimoji="0" lang="en-US" altLang="en-US" sz="1600" b="0" i="0" u="none" strike="noStrike" kern="1200" cap="none" normalizeH="0" baseline="0" dirty="0">
            <a:ln/>
            <a:effectLst/>
            <a:latin typeface="Arial" panose="020B0604020202020204" pitchFamily="34" charset="0"/>
          </a:endParaRPr>
        </a:p>
      </dsp:txBody>
      <dsp:txXfrm>
        <a:off x="6718904" y="390642"/>
        <a:ext cx="1963094" cy="763376"/>
      </dsp:txXfrm>
    </dsp:sp>
    <dsp:sp modelId="{BE1C615E-7385-42DD-B65B-AE5A1F426FBF}">
      <dsp:nvSpPr>
        <dsp:cNvPr id="0" name=""/>
        <dsp:cNvSpPr/>
      </dsp:nvSpPr>
      <dsp:spPr>
        <a:xfrm>
          <a:off x="6718904"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a:ln/>
              <a:effectLst/>
              <a:latin typeface="Arial" panose="020B0604020202020204" pitchFamily="34" charset="0"/>
            </a:rPr>
            <a:t>Offers transparent insights into the factors influencing the creditworthiness rating, fostering trust and understanding. </a:t>
          </a:r>
          <a:endParaRPr kumimoji="0" lang="en-US" altLang="en-US" sz="1600" b="0" i="0" u="none" strike="noStrike" kern="1200" cap="none" normalizeH="0" baseline="0" dirty="0">
            <a:ln/>
            <a:effectLst/>
            <a:latin typeface="Arial" panose="020B0604020202020204" pitchFamily="34" charset="0"/>
          </a:endParaRPr>
        </a:p>
      </dsp:txBody>
      <dsp:txXfrm>
        <a:off x="6718904" y="1154018"/>
        <a:ext cx="1963094" cy="2371680"/>
      </dsp:txXfrm>
    </dsp:sp>
    <dsp:sp modelId="{72C93973-6A5D-4061-B0DE-C512AF61F758}">
      <dsp:nvSpPr>
        <dsp:cNvPr id="0" name=""/>
        <dsp:cNvSpPr/>
      </dsp:nvSpPr>
      <dsp:spPr>
        <a:xfrm>
          <a:off x="8956832"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kumimoji="0" lang="en-US" altLang="en-US" sz="1600" b="1" i="0" u="none" strike="noStrike" kern="1200" cap="none" normalizeH="0" baseline="0">
              <a:ln/>
              <a:effectLst/>
              <a:latin typeface="Arial" panose="020B0604020202020204" pitchFamily="34" charset="0"/>
            </a:rPr>
            <a:t>Automated Decisioning</a:t>
          </a:r>
          <a:endParaRPr kumimoji="0" lang="en-US" altLang="en-US" sz="1600" b="0" i="0" u="none" strike="noStrike" kern="1200" cap="none" normalizeH="0" baseline="0" dirty="0">
            <a:ln/>
            <a:effectLst/>
            <a:latin typeface="Arial" panose="020B0604020202020204" pitchFamily="34" charset="0"/>
          </a:endParaRPr>
        </a:p>
      </dsp:txBody>
      <dsp:txXfrm>
        <a:off x="8956832" y="390642"/>
        <a:ext cx="1963094" cy="763376"/>
      </dsp:txXfrm>
    </dsp:sp>
    <dsp:sp modelId="{6AC853F8-4165-458F-9EAC-5ACC547E827B}">
      <dsp:nvSpPr>
        <dsp:cNvPr id="0" name=""/>
        <dsp:cNvSpPr/>
      </dsp:nvSpPr>
      <dsp:spPr>
        <a:xfrm>
          <a:off x="8956832"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a:ln/>
              <a:effectLst/>
              <a:latin typeface="Arial" panose="020B0604020202020204" pitchFamily="34" charset="0"/>
            </a:rPr>
            <a:t> Streamlines the loan approval process, reducing manual intervention and accelerating loan disbursal. </a:t>
          </a:r>
          <a:endParaRPr kumimoji="0" lang="en-US" altLang="en-US" sz="1600" b="0" i="0" u="none" strike="noStrike" kern="1200" cap="none" normalizeH="0" baseline="0" dirty="0">
            <a:ln/>
            <a:effectLst/>
            <a:latin typeface="Arial" panose="020B0604020202020204" pitchFamily="34" charset="0"/>
          </a:endParaRPr>
        </a:p>
      </dsp:txBody>
      <dsp:txXfrm>
        <a:off x="8956832" y="1154018"/>
        <a:ext cx="1963094" cy="23716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2/6/2025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1.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7.png"/><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454668" y="5514161"/>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PRESENTER:</a:t>
            </a:r>
          </a:p>
        </p:txBody>
      </p:sp>
      <p:sp>
        <p:nvSpPr>
          <p:cNvPr id="23" name="TextBox 22">
            <a:extLst>
              <a:ext uri="{FF2B5EF4-FFF2-40B4-BE49-F238E27FC236}">
                <a16:creationId xmlns:a16="http://schemas.microsoft.com/office/drawing/2014/main" id="{28BF3A29-82F0-1DD0-8BC3-AE9589A1657B}"/>
              </a:ext>
            </a:extLst>
          </p:cNvPr>
          <p:cNvSpPr txBox="1"/>
          <p:nvPr/>
        </p:nvSpPr>
        <p:spPr>
          <a:xfrm>
            <a:off x="448174" y="5715151"/>
            <a:ext cx="584979"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DATE:</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565553" y="2491018"/>
            <a:ext cx="9319111" cy="1755648"/>
          </a:xfrm>
        </p:spPr>
        <p:txBody>
          <a:bodyPr>
            <a:noAutofit/>
          </a:bodyPr>
          <a:lstStyle/>
          <a:p>
            <a:pPr marL="192088" indent="-192088">
              <a:spcBef>
                <a:spcPts val="100"/>
              </a:spcBef>
              <a:spcAft>
                <a:spcPts val="100"/>
              </a:spcAft>
            </a:pPr>
            <a:r>
              <a:rPr lang="en-US" dirty="0"/>
              <a:t>Smart Credit Underwriter </a:t>
            </a:r>
            <a:r>
              <a:rPr lang="en-US" sz="3600" dirty="0">
                <a:solidFill>
                  <a:schemeClr val="accent3"/>
                </a:solidFill>
              </a:rPr>
              <a:t>Democratizing Access to Credit</a:t>
            </a:r>
            <a:endParaRPr lang="en-US" dirty="0">
              <a:solidFill>
                <a:schemeClr val="accent3"/>
              </a:solidFill>
            </a:endParaRPr>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p:txBody>
          <a:bodyPr>
            <a:noAutofit/>
          </a:bodyPr>
          <a:lstStyle/>
          <a:p>
            <a:r>
              <a:rPr lang="en-US" sz="1800" dirty="0" err="1">
                <a:solidFill>
                  <a:schemeClr val="tx1"/>
                </a:solidFill>
              </a:rPr>
              <a:t>LoanLex</a:t>
            </a:r>
            <a:br>
              <a:rPr lang="en-US" sz="1800" dirty="0">
                <a:solidFill>
                  <a:schemeClr val="tx1"/>
                </a:solidFill>
              </a:rPr>
            </a:br>
            <a:r>
              <a:rPr lang="en-US" sz="1800" dirty="0">
                <a:solidFill>
                  <a:schemeClr val="tx1"/>
                </a:solidFill>
              </a:rPr>
              <a:t>Broadridge - AWS</a:t>
            </a:r>
            <a:br>
              <a:rPr lang="en-US" sz="1800" dirty="0">
                <a:solidFill>
                  <a:schemeClr val="tx1"/>
                </a:solidFill>
              </a:rPr>
            </a:b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290049" y="5507742"/>
            <a:ext cx="3739151" cy="253490"/>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Saitharun, Augustine, Max Winter, Abhinav Guptha</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848608" y="5717223"/>
            <a:ext cx="859133" cy="24622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7</a:t>
            </a:r>
            <a:r>
              <a:rPr lang="en-US" sz="1000" baseline="30000" dirty="0"/>
              <a:t>th</a:t>
            </a:r>
            <a:r>
              <a:rPr lang="en-US" sz="1000" dirty="0"/>
              <a:t> Feb</a:t>
            </a:r>
          </a:p>
        </p:txBody>
      </p:sp>
    </p:spTree>
    <p:extLst>
      <p:ext uri="{BB962C8B-B14F-4D97-AF65-F5344CB8AC3E}">
        <p14:creationId xmlns:p14="http://schemas.microsoft.com/office/powerpoint/2010/main" val="79463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A8E471-E982-E142-602A-987D56D87AD1}"/>
              </a:ext>
            </a:extLst>
          </p:cNvPr>
          <p:cNvSpPr txBox="1">
            <a:spLocks/>
          </p:cNvSpPr>
          <p:nvPr/>
        </p:nvSpPr>
        <p:spPr>
          <a:xfrm>
            <a:off x="3171175" y="2122149"/>
            <a:ext cx="5491162" cy="146754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a:t>Appendix</a:t>
            </a:r>
          </a:p>
        </p:txBody>
      </p:sp>
    </p:spTree>
    <p:extLst>
      <p:ext uri="{BB962C8B-B14F-4D97-AF65-F5344CB8AC3E}">
        <p14:creationId xmlns:p14="http://schemas.microsoft.com/office/powerpoint/2010/main" val="336318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663730" y="2930625"/>
            <a:ext cx="3778266" cy="996750"/>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5777278" y="1216019"/>
            <a:ext cx="5038725" cy="4425961"/>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Problem Statement</a:t>
            </a:r>
          </a:p>
          <a:p>
            <a:r>
              <a:rPr lang="en-US" sz="4000" dirty="0"/>
              <a:t>Solution</a:t>
            </a:r>
          </a:p>
          <a:p>
            <a:r>
              <a:rPr lang="en-US" sz="4000" dirty="0"/>
              <a:t>Tech Architecture</a:t>
            </a:r>
          </a:p>
          <a:p>
            <a:r>
              <a:rPr lang="en-US" sz="4000" dirty="0"/>
              <a:t>Industry Impact</a:t>
            </a:r>
          </a:p>
          <a:p>
            <a:r>
              <a:rPr lang="en-US" sz="4000" dirty="0"/>
              <a:t>Demo</a:t>
            </a:r>
          </a:p>
          <a:p>
            <a:r>
              <a:rPr lang="en-US" sz="4000" dirty="0"/>
              <a:t>Future Scope</a:t>
            </a:r>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sian middle aged farmer man wearing straw hat write on clipboard in rice field with smile during keep data">
            <a:extLst>
              <a:ext uri="{FF2B5EF4-FFF2-40B4-BE49-F238E27FC236}">
                <a16:creationId xmlns:a16="http://schemas.microsoft.com/office/drawing/2014/main" id="{8D6FFC69-CB70-2691-78B4-59E51033E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595" y="1443037"/>
            <a:ext cx="596265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leased young schoolgirl wearing back bag holding money her thumb up on purple">
            <a:extLst>
              <a:ext uri="{FF2B5EF4-FFF2-40B4-BE49-F238E27FC236}">
                <a16:creationId xmlns:a16="http://schemas.microsoft.com/office/drawing/2014/main" id="{64D9D042-9AC4-33FD-624C-BC6BCBBF6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467" y="404315"/>
            <a:ext cx="4264533" cy="30246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 smiling vendor selling fresh vegetables to happy customers outdoors generated by artificial intelligence">
            <a:extLst>
              <a:ext uri="{FF2B5EF4-FFF2-40B4-BE49-F238E27FC236}">
                <a16:creationId xmlns:a16="http://schemas.microsoft.com/office/drawing/2014/main" id="{9E7A3E48-DD57-1061-4D59-0DD3CDB06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883" y="3043735"/>
            <a:ext cx="59626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4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Problem Statement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0AA40503-08EC-E92B-CC2E-5AC6D9AEFA6D}"/>
              </a:ext>
            </a:extLst>
          </p:cNvPr>
          <p:cNvGraphicFramePr/>
          <p:nvPr>
            <p:extLst>
              <p:ext uri="{D42A27DB-BD31-4B8C-83A1-F6EECF244321}">
                <p14:modId xmlns:p14="http://schemas.microsoft.com/office/powerpoint/2010/main" val="3752600480"/>
              </p:ext>
            </p:extLst>
          </p:nvPr>
        </p:nvGraphicFramePr>
        <p:xfrm>
          <a:off x="3376168" y="98484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Isosceles Triangle 5">
            <a:extLst>
              <a:ext uri="{FF2B5EF4-FFF2-40B4-BE49-F238E27FC236}">
                <a16:creationId xmlns:a16="http://schemas.microsoft.com/office/drawing/2014/main" id="{C0532131-C167-4D3F-5893-417DD204A77C}"/>
              </a:ext>
            </a:extLst>
          </p:cNvPr>
          <p:cNvSpPr/>
          <p:nvPr/>
        </p:nvSpPr>
        <p:spPr>
          <a:xfrm rot="16200000">
            <a:off x="-64855" y="3292686"/>
            <a:ext cx="5287942" cy="93370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07C4005-8CAE-689B-675C-B1E59A7D113E}"/>
              </a:ext>
            </a:extLst>
          </p:cNvPr>
          <p:cNvSpPr/>
          <p:nvPr/>
        </p:nvSpPr>
        <p:spPr>
          <a:xfrm>
            <a:off x="292100" y="3009729"/>
            <a:ext cx="1655064" cy="1499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Inefficient Credit Underwriting Process</a:t>
            </a:r>
          </a:p>
        </p:txBody>
      </p:sp>
    </p:spTree>
    <p:extLst>
      <p:ext uri="{BB962C8B-B14F-4D97-AF65-F5344CB8AC3E}">
        <p14:creationId xmlns:p14="http://schemas.microsoft.com/office/powerpoint/2010/main" val="360396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DB932B8-6553-FCAA-D56C-18D413DDCA24}"/>
              </a:ext>
            </a:extLst>
          </p:cNvPr>
          <p:cNvGraphicFramePr/>
          <p:nvPr>
            <p:extLst>
              <p:ext uri="{D42A27DB-BD31-4B8C-83A1-F6EECF244321}">
                <p14:modId xmlns:p14="http://schemas.microsoft.com/office/powerpoint/2010/main" val="4156113026"/>
              </p:ext>
            </p:extLst>
          </p:nvPr>
        </p:nvGraphicFramePr>
        <p:xfrm>
          <a:off x="715264" y="2663619"/>
          <a:ext cx="10925048" cy="3916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background with white letters&#10;&#10;Description automatically generated">
            <a:extLst>
              <a:ext uri="{FF2B5EF4-FFF2-40B4-BE49-F238E27FC236}">
                <a16:creationId xmlns:a16="http://schemas.microsoft.com/office/drawing/2014/main" id="{1608190E-B6BE-72AC-A90D-99AA67C1E6D9}"/>
              </a:ext>
            </a:extLst>
          </p:cNvPr>
          <p:cNvPicPr>
            <a:picLocks noChangeAspect="1"/>
          </p:cNvPicPr>
          <p:nvPr/>
        </p:nvPicPr>
        <p:blipFill>
          <a:blip r:embed="rId7"/>
          <a:stretch>
            <a:fillRect/>
          </a:stretch>
        </p:blipFill>
        <p:spPr>
          <a:xfrm>
            <a:off x="3795712" y="472779"/>
            <a:ext cx="4600575" cy="1181100"/>
          </a:xfrm>
          <a:prstGeom prst="rect">
            <a:avLst/>
          </a:prstGeom>
        </p:spPr>
      </p:pic>
      <p:sp>
        <p:nvSpPr>
          <p:cNvPr id="7" name="TextBox 6">
            <a:extLst>
              <a:ext uri="{FF2B5EF4-FFF2-40B4-BE49-F238E27FC236}">
                <a16:creationId xmlns:a16="http://schemas.microsoft.com/office/drawing/2014/main" id="{9029FF7F-224B-EB78-AB5A-AF278A4E5C36}"/>
              </a:ext>
            </a:extLst>
          </p:cNvPr>
          <p:cNvSpPr txBox="1"/>
          <p:nvPr/>
        </p:nvSpPr>
        <p:spPr>
          <a:xfrm>
            <a:off x="1996567" y="1734235"/>
            <a:ext cx="8362442" cy="954107"/>
          </a:xfrm>
          <a:prstGeom prst="rect">
            <a:avLst/>
          </a:prstGeom>
          <a:noFill/>
        </p:spPr>
        <p:txBody>
          <a:bodyPr wrap="square">
            <a:spAutoFit/>
          </a:bodyPr>
          <a:lstStyle/>
          <a:p>
            <a:pPr algn="ctr"/>
            <a:r>
              <a:rPr lang="en-US" sz="2800" dirty="0"/>
              <a:t>An intelligent system that automates and enhances credit risk assessment using cutting-edge AI</a:t>
            </a:r>
          </a:p>
        </p:txBody>
      </p:sp>
    </p:spTree>
    <p:extLst>
      <p:ext uri="{BB962C8B-B14F-4D97-AF65-F5344CB8AC3E}">
        <p14:creationId xmlns:p14="http://schemas.microsoft.com/office/powerpoint/2010/main" val="145170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pic>
        <p:nvPicPr>
          <p:cNvPr id="3" name="Picture 2" descr="A screenshot of a computer&#10;&#10;Description automatically generated">
            <a:extLst>
              <a:ext uri="{FF2B5EF4-FFF2-40B4-BE49-F238E27FC236}">
                <a16:creationId xmlns:a16="http://schemas.microsoft.com/office/drawing/2014/main" id="{D5B2EAF7-E6B9-4DF3-B18D-17BC54A1D64A}"/>
              </a:ext>
            </a:extLst>
          </p:cNvPr>
          <p:cNvPicPr>
            <a:picLocks noChangeAspect="1"/>
          </p:cNvPicPr>
          <p:nvPr/>
        </p:nvPicPr>
        <p:blipFill>
          <a:blip r:embed="rId2"/>
          <a:stretch>
            <a:fillRect/>
          </a:stretch>
        </p:blipFill>
        <p:spPr>
          <a:xfrm>
            <a:off x="718461" y="1145509"/>
            <a:ext cx="10962483" cy="5275312"/>
          </a:xfrm>
          <a:prstGeom prst="rect">
            <a:avLst/>
          </a:prstGeom>
        </p:spPr>
      </p:pic>
    </p:spTree>
    <p:extLst>
      <p:ext uri="{BB962C8B-B14F-4D97-AF65-F5344CB8AC3E}">
        <p14:creationId xmlns:p14="http://schemas.microsoft.com/office/powerpoint/2010/main" val="226174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Industry Impact, Collaboration and Production Viability</a:t>
            </a:r>
          </a:p>
        </p:txBody>
      </p:sp>
      <p:pic>
        <p:nvPicPr>
          <p:cNvPr id="3074" name="Picture 2">
            <a:extLst>
              <a:ext uri="{FF2B5EF4-FFF2-40B4-BE49-F238E27FC236}">
                <a16:creationId xmlns:a16="http://schemas.microsoft.com/office/drawing/2014/main" id="{83C331FB-4768-8D01-3D8D-3348A38579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81" b="10305"/>
          <a:stretch/>
        </p:blipFill>
        <p:spPr bwMode="auto">
          <a:xfrm>
            <a:off x="1695310" y="2295145"/>
            <a:ext cx="8801379" cy="42153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BAE96D9B-E6A7-052D-B9FA-7825EA8E4E1A}"/>
              </a:ext>
            </a:extLst>
          </p:cNvPr>
          <p:cNvSpPr/>
          <p:nvPr/>
        </p:nvSpPr>
        <p:spPr>
          <a:xfrm>
            <a:off x="4390344" y="860889"/>
            <a:ext cx="3374644" cy="1499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Industry Impact</a:t>
            </a:r>
          </a:p>
        </p:txBody>
      </p:sp>
    </p:spTree>
    <p:extLst>
      <p:ext uri="{BB962C8B-B14F-4D97-AF65-F5344CB8AC3E}">
        <p14:creationId xmlns:p14="http://schemas.microsoft.com/office/powerpoint/2010/main" val="267838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C8E6-12DE-995B-60EE-028DC42D8FE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EE7AE2-88BB-3EA8-BED0-902F304A1EB4}"/>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9FD5C49A-C708-3CF9-F709-78F4DD11134F}"/>
              </a:ext>
            </a:extLst>
          </p:cNvPr>
          <p:cNvSpPr txBox="1">
            <a:spLocks/>
          </p:cNvSpPr>
          <p:nvPr/>
        </p:nvSpPr>
        <p:spPr>
          <a:xfrm>
            <a:off x="777708" y="4116598"/>
            <a:ext cx="10636581" cy="583832"/>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00"/>
              </a:spcBef>
              <a:spcAft>
                <a:spcPts val="100"/>
              </a:spcAft>
              <a:buNone/>
            </a:pPr>
            <a:r>
              <a:rPr lang="en-US" sz="2800" dirty="0"/>
              <a:t>Early Product Walkthrough</a:t>
            </a:r>
            <a:endParaRPr lang="en-US" sz="2800" spc="-20" dirty="0"/>
          </a:p>
        </p:txBody>
      </p:sp>
      <p:sp>
        <p:nvSpPr>
          <p:cNvPr id="6" name="Title 6">
            <a:extLst>
              <a:ext uri="{FF2B5EF4-FFF2-40B4-BE49-F238E27FC236}">
                <a16:creationId xmlns:a16="http://schemas.microsoft.com/office/drawing/2014/main" id="{90AB7C0C-CDC3-D195-D648-35BBC1D21F24}"/>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Demo</a:t>
            </a:r>
          </a:p>
        </p:txBody>
      </p:sp>
      <p:pic>
        <p:nvPicPr>
          <p:cNvPr id="2" name="Picture 1" descr="A black background with white letters&#10;&#10;Description automatically generated">
            <a:extLst>
              <a:ext uri="{FF2B5EF4-FFF2-40B4-BE49-F238E27FC236}">
                <a16:creationId xmlns:a16="http://schemas.microsoft.com/office/drawing/2014/main" id="{9AF70796-FA78-6DE1-1577-2E30BCFDEF20}"/>
              </a:ext>
            </a:extLst>
          </p:cNvPr>
          <p:cNvPicPr>
            <a:picLocks noChangeAspect="1"/>
          </p:cNvPicPr>
          <p:nvPr/>
        </p:nvPicPr>
        <p:blipFill>
          <a:blip r:embed="rId2"/>
          <a:stretch>
            <a:fillRect/>
          </a:stretch>
        </p:blipFill>
        <p:spPr>
          <a:xfrm>
            <a:off x="3795712" y="2421362"/>
            <a:ext cx="4600575" cy="1181100"/>
          </a:xfrm>
          <a:prstGeom prst="rect">
            <a:avLst/>
          </a:prstGeom>
        </p:spPr>
      </p:pic>
    </p:spTree>
    <p:extLst>
      <p:ext uri="{BB962C8B-B14F-4D97-AF65-F5344CB8AC3E}">
        <p14:creationId xmlns:p14="http://schemas.microsoft.com/office/powerpoint/2010/main" val="107672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cs typeface="Arial"/>
              </a:rPr>
              <a:t>Future Scope</a:t>
            </a:r>
          </a:p>
        </p:txBody>
      </p:sp>
      <p:pic>
        <p:nvPicPr>
          <p:cNvPr id="6146" name="Picture 2">
            <a:extLst>
              <a:ext uri="{FF2B5EF4-FFF2-40B4-BE49-F238E27FC236}">
                <a16:creationId xmlns:a16="http://schemas.microsoft.com/office/drawing/2014/main" id="{ACAAE62B-75AE-6CD9-089F-542D4BBB8F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333" b="5867"/>
          <a:stretch/>
        </p:blipFill>
        <p:spPr bwMode="auto">
          <a:xfrm>
            <a:off x="1001712" y="1289304"/>
            <a:ext cx="10188575" cy="499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700664"/>
      </p:ext>
    </p:extLst>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671692A-3EFE-48B4-AC97-E6DDEACD88F0}">
  <ds:schemaRefs>
    <ds:schemaRef ds:uri="http://schemas.microsoft.com/sharepoint/v3/contenttype/forms"/>
  </ds:schemaRefs>
</ds:datastoreItem>
</file>

<file path=customXml/itemProps2.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43BF5B5-40F2-4997-8968-A7C02944E0E9}">
  <ds:schemaRefs>
    <ds:schemaRef ds:uri="1065a63a-d1fb-4e7c-b49a-75e3b7913b1b"/>
    <ds:schemaRef ds:uri="4a284ed9-66f8-4526-8ffe-a759eb7a51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264</Words>
  <Application>Microsoft Office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System Font Regular</vt:lpstr>
      <vt:lpstr>Times New Roman</vt:lpstr>
      <vt:lpstr>Office Theme</vt:lpstr>
      <vt:lpstr>Smart Credit Underwriter Democratizing Access to Credit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Ghosh, Ranjana</dc:creator>
  <cp:lastModifiedBy>Guptha, Abhinav</cp:lastModifiedBy>
  <cp:revision>2</cp:revision>
  <dcterms:created xsi:type="dcterms:W3CDTF">2025-02-04T13:05:55Z</dcterms:created>
  <dcterms:modified xsi:type="dcterms:W3CDTF">2025-02-06T13:26:00Z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