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4630400" cy="8229600"/>
  <p:notesSz cx="8229600" cy="14630400"/>
  <p:embeddedFontLst>
    <p:embeddedFont>
      <p:font typeface="IBM Plex Sans Medium"/>
      <p:regular r:id="rId21"/>
    </p:embeddedFont>
    <p:embeddedFont>
      <p:font typeface="IBM Plex Sans Medium"/>
      <p:regular r:id="rId22"/>
    </p:embeddedFont>
    <p:embeddedFont>
      <p:font typeface="IBM Plex Sans Medium"/>
      <p:regular r:id="rId23"/>
    </p:embeddedFont>
    <p:embeddedFont>
      <p:font typeface="IBM Plex Sans Medium"/>
      <p:regular r:id="rId24"/>
    </p:embeddedFont>
    <p:embeddedFont>
      <p:font typeface="Roboto"/>
      <p:regular r:id="rId25"/>
    </p:embeddedFont>
    <p:embeddedFont>
      <p:font typeface="Roboto"/>
      <p:regular r:id="rId26"/>
    </p:embeddedFont>
    <p:embeddedFont>
      <p:font typeface="Roboto"/>
      <p:regular r:id="rId27"/>
    </p:embeddedFont>
    <p:embeddedFont>
      <p:font typeface="Roboto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inos-labs/dtcch-2025-db" TargetMode="External"/><Relationship Id="rId2" Type="http://schemas.openxmlformats.org/officeDocument/2006/relationships/hyperlink" Target="https://dtcch-2025-db.sibnick.men" TargetMode="External"/><Relationship Id="rId3" Type="http://schemas.openxmlformats.org/officeDocument/2006/relationships/hyperlink" Target="https://github.com/finos-labs/dtcch-2025-db/blob/main/README.md" TargetMode="External"/><Relationship Id="rId4" Type="http://schemas.openxmlformats.org/officeDocument/2006/relationships/hyperlink" Target="https://github.com/finos-labs/dtcch-2025-db/blob/main/TECHNICAL.md" TargetMode="External"/><Relationship Id="rId5" Type="http://schemas.openxmlformats.org/officeDocument/2006/relationships/image" Target="../media/image-13-1.png"/><Relationship Id="rId6" Type="http://schemas.openxmlformats.org/officeDocument/2006/relationships/image" Target="../media/image-13-2.png"/><Relationship Id="rId7" Type="http://schemas.openxmlformats.org/officeDocument/2006/relationships/slideLayout" Target="../slideLayouts/slideLayout14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axim-romanovsky/" TargetMode="External"/><Relationship Id="rId2" Type="http://schemas.openxmlformats.org/officeDocument/2006/relationships/hyperlink" Target="mailto:maksim.s.romanovskii@gmail.com" TargetMode="External"/><Relationship Id="rId3" Type="http://schemas.openxmlformats.org/officeDocument/2006/relationships/image" Target="../media/image-14-1.png"/><Relationship Id="rId4" Type="http://schemas.openxmlformats.org/officeDocument/2006/relationships/image" Target="../media/image-14-2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9105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KYC Agent: Leveraging AI for Enhanced Efficiency and Security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257550"/>
            <a:ext cx="75564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financial industry is increasingly reliant on Know Your Customer (KYC) processes to mitigate risk and comply with regulations. However, traditional KYC methods are often manual, time-consuming, and prone to errors especially for rapidly changing regulatory requirements and compliance standards. We propose an innovative AI-powered KYC agent that streamlines KYC processes, makes it cost-efficient, and always stays up to date with regulatory requirements.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0530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6784452"/>
            <a:ext cx="7556421" cy="35957"/>
          </a:xfrm>
          <a:prstGeom prst="rect">
            <a:avLst/>
          </a:prstGeom>
          <a:solidFill>
            <a:srgbClr val="D4D4D1">
              <a:alpha val="5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793790" y="70755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0808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DB Team, DTCC AI Hackathon, Feb 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85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KYC Market size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1591"/>
            <a:ext cx="51569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18567"/>
            <a:ext cx="51569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436620"/>
            <a:ext cx="5156954" cy="1678781"/>
          </a:xfrm>
          <a:prstGeom prst="roundRect">
            <a:avLst>
              <a:gd name="adj" fmla="val 202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410" y="3444240"/>
            <a:ext cx="5141714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28343" y="3587948"/>
            <a:ext cx="24388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KYC market size, 2024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3928467" y="3587948"/>
            <a:ext cx="1787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$30.8bn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094559"/>
            <a:ext cx="5141714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343" y="4238268"/>
            <a:ext cx="24388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KYC market size, 2029 (estimated)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3928467" y="4238268"/>
            <a:ext cx="1787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$52.9bn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511766" y="2251591"/>
            <a:ext cx="7332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KYC Market size, $Bn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766" y="2869644"/>
            <a:ext cx="7332345" cy="41061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10119"/>
            <a:ext cx="85438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Transforming the KYC Landscape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9060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Industry Impact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576292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KYC Agent will drastically decrease costs for KYC processes, make it more robust, accurate and efficient. It will increase transparency for regulators and customers satisfaction.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859060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7655481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576292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solution fosters collaboration between financial institutions and regulators by providing transparent and auditable KYC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3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Roadmap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076331"/>
            <a:ext cx="3260646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323749"/>
            <a:ext cx="280701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Finish current functionality, make it stable and easy to deploy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020604" y="454854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quality of KYC checks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20604" y="5410438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supervisory and audit functionality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6272332"/>
            <a:ext cx="28070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35" y="2076331"/>
            <a:ext cx="3260765" cy="90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81249" y="3323749"/>
            <a:ext cx="28071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Examinate responsible AI practices and compliance (GDPR, EU AI Act, etc)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4281249" y="4548545"/>
            <a:ext cx="280713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functionality: versioning of policies and KYC procedures, interaction with KYC process on every step (human in the loop), receiving of information from external sources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76331"/>
            <a:ext cx="3260646" cy="907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42014" y="3323749"/>
            <a:ext cx="280701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AI KYC Agent for re-evaluation of risks scores for existed clients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542014" y="454854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AI KYC Agent for 1% of KYC requests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6" y="2076331"/>
            <a:ext cx="3260765" cy="907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02660" y="3323749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for all KYC requests within organization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23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Appendix 1. Links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75322"/>
            <a:ext cx="61535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42298"/>
            <a:ext cx="61535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repo: 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https://github.com/finos-labs/dtcch-2025-db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09273"/>
            <a:ext cx="61535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Application: 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https://dtcch-2025-db.sibnick.men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76249"/>
            <a:ext cx="61535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started guide: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43224"/>
            <a:ext cx="61535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Documentation: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08319" y="2575322"/>
            <a:ext cx="2891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repo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319" y="3193375"/>
            <a:ext cx="2891790" cy="289179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08319" y="6340316"/>
            <a:ext cx="2891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961132" y="2575322"/>
            <a:ext cx="28904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75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1132" y="3193375"/>
            <a:ext cx="2890480" cy="289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218"/>
            <a:ext cx="11501557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Appendix 2. Want to use, invest or contribute?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4858" y="1722120"/>
            <a:ext cx="13100685" cy="436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 Maxim Romanovsky via </a:t>
            </a:r>
            <a:pPr algn="l" indent="0" marL="0">
              <a:lnSpc>
                <a:spcPts val="3400"/>
              </a:lnSpc>
              <a:buNone/>
            </a:pPr>
            <a:r>
              <a:rPr lang="en-US" sz="2150" b="1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pPr algn="l" indent="0" marL="0">
              <a:lnSpc>
                <a:spcPts val="3400"/>
              </a:lnSpc>
              <a:buNone/>
            </a:pPr>
            <a:r>
              <a:rPr lang="en-US" sz="2150" b="1" u="sng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64858" y="2601397"/>
            <a:ext cx="6283762" cy="436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LinkedIn</a:t>
            </a:r>
            <a:endParaRPr lang="en-US" sz="21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70" y="3284101"/>
            <a:ext cx="4097417" cy="409741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89401" y="2601397"/>
            <a:ext cx="6283762" cy="436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</a:t>
            </a:r>
            <a:endParaRPr lang="en-US" sz="21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14" y="3284101"/>
            <a:ext cx="4097417" cy="40974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660" y="405170"/>
            <a:ext cx="3683675" cy="460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Team</a:t>
            </a:r>
            <a:endParaRPr lang="en-US" sz="2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405" y="1160264"/>
            <a:ext cx="1218367" cy="121836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11699" y="2562701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Maxim Romanovsky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515660" y="2881193"/>
            <a:ext cx="32339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Lead</a:t>
            </a:r>
            <a:endParaRPr lang="en-US" sz="11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0" y="1160264"/>
            <a:ext cx="1218486" cy="121848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666774" y="2562820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Haydn Griffith-Jones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3970615" y="2881313"/>
            <a:ext cx="32340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 Owner</a:t>
            </a:r>
            <a:endParaRPr lang="en-US" sz="11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35" y="1160264"/>
            <a:ext cx="1218367" cy="12183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21729" y="2562701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Elena Podgornova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7425690" y="2881193"/>
            <a:ext cx="32339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Fullstack Engineer</a:t>
            </a:r>
            <a:endParaRPr lang="en-US" sz="11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391" y="1160264"/>
            <a:ext cx="1218486" cy="121848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576804" y="2562820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Somnath Pailwan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10880646" y="2881313"/>
            <a:ext cx="32340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Fullstack Engineer</a:t>
            </a:r>
            <a:endParaRPr lang="en-US" sz="11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05" y="3559016"/>
            <a:ext cx="1218367" cy="121836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188244" y="4961453"/>
            <a:ext cx="1888807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Nikolay Tolstokulakov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515660" y="5279946"/>
            <a:ext cx="32339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Fullstack Engineer</a:t>
            </a:r>
            <a:endParaRPr lang="en-US" sz="11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360" y="3559016"/>
            <a:ext cx="1218486" cy="121848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666774" y="4961573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Valeria Bladinieres</a:t>
            </a:r>
            <a:endParaRPr lang="en-US" sz="1450" dirty="0"/>
          </a:p>
        </p:txBody>
      </p:sp>
      <p:sp>
        <p:nvSpPr>
          <p:cNvPr id="20" name="Text 12"/>
          <p:cNvSpPr/>
          <p:nvPr/>
        </p:nvSpPr>
        <p:spPr>
          <a:xfrm>
            <a:off x="3970615" y="5280065"/>
            <a:ext cx="32340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Engineer</a:t>
            </a:r>
            <a:endParaRPr lang="en-US" sz="115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435" y="3559016"/>
            <a:ext cx="1218367" cy="1218367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8121729" y="4961453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Matthew Barley</a:t>
            </a:r>
            <a:endParaRPr lang="en-US" sz="1450" dirty="0"/>
          </a:p>
        </p:txBody>
      </p:sp>
      <p:sp>
        <p:nvSpPr>
          <p:cNvPr id="23" name="Text 14"/>
          <p:cNvSpPr/>
          <p:nvPr/>
        </p:nvSpPr>
        <p:spPr>
          <a:xfrm>
            <a:off x="7425690" y="5279946"/>
            <a:ext cx="32339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Engineer</a:t>
            </a:r>
            <a:endParaRPr lang="en-US" sz="115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8391" y="3559016"/>
            <a:ext cx="1218486" cy="1218486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1576804" y="4961573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Pulkit Khera</a:t>
            </a:r>
            <a:endParaRPr lang="en-US" sz="1450" dirty="0"/>
          </a:p>
        </p:txBody>
      </p:sp>
      <p:sp>
        <p:nvSpPr>
          <p:cNvPr id="26" name="Text 16"/>
          <p:cNvSpPr/>
          <p:nvPr/>
        </p:nvSpPr>
        <p:spPr>
          <a:xfrm>
            <a:off x="10880646" y="5280065"/>
            <a:ext cx="32340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Engineer</a:t>
            </a:r>
            <a:endParaRPr lang="en-US" sz="1150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360" y="5957768"/>
            <a:ext cx="1218486" cy="1218486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4666774" y="7360325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Alessio Sordo</a:t>
            </a:r>
            <a:endParaRPr lang="en-US" sz="1450" dirty="0"/>
          </a:p>
        </p:txBody>
      </p:sp>
      <p:sp>
        <p:nvSpPr>
          <p:cNvPr id="29" name="Text 18"/>
          <p:cNvSpPr/>
          <p:nvPr/>
        </p:nvSpPr>
        <p:spPr>
          <a:xfrm>
            <a:off x="3970615" y="7678817"/>
            <a:ext cx="32340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Engineer</a:t>
            </a:r>
            <a:endParaRPr lang="en-US" sz="1150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3435" y="5957768"/>
            <a:ext cx="1218367" cy="1218367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8121729" y="7360206"/>
            <a:ext cx="1841778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Meeka Lenisa</a:t>
            </a:r>
            <a:endParaRPr lang="en-US" sz="1450" dirty="0"/>
          </a:p>
        </p:txBody>
      </p:sp>
      <p:sp>
        <p:nvSpPr>
          <p:cNvPr id="32" name="Text 20"/>
          <p:cNvSpPr/>
          <p:nvPr/>
        </p:nvSpPr>
        <p:spPr>
          <a:xfrm>
            <a:off x="7425690" y="7678698"/>
            <a:ext cx="32339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Scientist</a:t>
            </a:r>
            <a:endParaRPr lang="en-US" sz="1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0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49354"/>
            <a:ext cx="617732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KYC is very expensive and low-efficient 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3214807"/>
            <a:ext cx="4196358" cy="1870948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441621"/>
            <a:ext cx="374273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Current KYC processes are mostly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manual (30-60%),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slow and expensive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, making client onboarding inefficient.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5216962" y="3214807"/>
            <a:ext cx="4196358" cy="1870948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441621"/>
            <a:ext cx="374273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Businesses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struggle to stay compliant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with evolving global regulations.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9640133" y="3214807"/>
            <a:ext cx="4196358" cy="1870948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/>
        </p:spPr>
      </p:sp>
      <p:sp>
        <p:nvSpPr>
          <p:cNvPr id="9" name="Text 7"/>
          <p:cNvSpPr/>
          <p:nvPr/>
        </p:nvSpPr>
        <p:spPr>
          <a:xfrm>
            <a:off x="9866948" y="3441621"/>
            <a:ext cx="374273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Difficult verification steps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frustrate users and increase drop-off rates.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793790" y="5312569"/>
            <a:ext cx="6408063" cy="1516618"/>
          </a:xfrm>
          <a:prstGeom prst="roundRect">
            <a:avLst>
              <a:gd name="adj" fmla="val 2243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1020604" y="5539383"/>
            <a:ext cx="595443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Existing solutions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fail to detect sophisticated fraud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, such as deepfakes and synthetic identities.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428667" y="5312569"/>
            <a:ext cx="6408063" cy="1516618"/>
          </a:xfrm>
          <a:prstGeom prst="roundRect">
            <a:avLst>
              <a:gd name="adj" fmla="val 2243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539383"/>
            <a:ext cx="595443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There is a need for an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AI-driven KYC solution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that is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fast, secure, cost-effective, and user-friendly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4009" y="506016"/>
            <a:ext cx="7801094" cy="575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AI KYC Agent: high level of autonomy</a:t>
            </a:r>
            <a:endParaRPr lang="en-US" sz="3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09" y="1449110"/>
            <a:ext cx="10824091" cy="55202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4009" y="7176254"/>
            <a:ext cx="13342382" cy="588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KYC AI Agent targets to achieve Level 4 autonomy, demonstrating high automation capabilities. It will handle complex KYC processes with minimal human intervention, significantly enhancing efficiency and accuracy.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802" y="551140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 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00802" y="1477208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 E2E KYC for a client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00802" y="1947624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Request information from a client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00802" y="2418040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information from client messages and documents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00802" y="2888456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 risk assessment 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00802" y="3358872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summarisation of the client risk and risk matrix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00802" y="3829288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4-eyes review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00802" y="4299704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Escalate risk to AFC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00802" y="4770120"/>
            <a:ext cx="9571196" cy="800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policy to change the process and reasses risks for all clients affected by changed policy 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00802" y="5640943"/>
            <a:ext cx="9571196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Transparency and explainability on every step, fully audit-friendly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00802" y="6266617"/>
            <a:ext cx="957119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700802" y="6812280"/>
            <a:ext cx="957119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700802" y="7357943"/>
            <a:ext cx="957119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226" y="520303"/>
            <a:ext cx="4730829" cy="591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DEMO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226" y="1489948"/>
            <a:ext cx="11100673" cy="62666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535" y="521375"/>
            <a:ext cx="4740116" cy="592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Workflow 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00" y="1492925"/>
            <a:ext cx="11120199" cy="62576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7457" y="477322"/>
            <a:ext cx="433923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Architecture Diagram</a:t>
            </a:r>
            <a:endParaRPr lang="en-US" sz="3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297" y="1366838"/>
            <a:ext cx="10265688" cy="64480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0200" y="510897"/>
            <a:ext cx="4644747" cy="580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 stack</a:t>
            </a:r>
            <a:endParaRPr lang="en-US" sz="36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0" y="1370052"/>
            <a:ext cx="464463" cy="4644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0200" y="2020253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Python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50200" y="2421969"/>
            <a:ext cx="3782497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Core language for AI model development and data processing.</a:t>
            </a:r>
            <a:endParaRPr lang="en-US" sz="14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03" y="1370052"/>
            <a:ext cx="464463" cy="4644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11303" y="2020253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React.JS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4711303" y="2421969"/>
            <a:ext cx="3782497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building the user-friendly interface of our solution.</a:t>
            </a:r>
            <a:endParaRPr lang="en-US" sz="14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00" y="3573661"/>
            <a:ext cx="464463" cy="4644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0200" y="4223861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Postgres SQL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50200" y="4625578"/>
            <a:ext cx="3782497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 robust and secure database for storing and managing KYC data.</a:t>
            </a:r>
            <a:endParaRPr lang="en-US" sz="14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303" y="3573661"/>
            <a:ext cx="464463" cy="4644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11303" y="4223861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CCCCCC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Agent framework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4711303" y="4625578"/>
            <a:ext cx="3782497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CCCCC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Self written implementation of core Agent concepts.</a:t>
            </a:r>
            <a:endParaRPr lang="en-US" sz="14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00" y="5777270"/>
            <a:ext cx="464463" cy="46446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50200" y="6427470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Claude Sonnet 3.5</a:t>
            </a:r>
            <a:endParaRPr lang="en-US" sz="1800" dirty="0"/>
          </a:p>
        </p:txBody>
      </p:sp>
      <p:sp>
        <p:nvSpPr>
          <p:cNvPr id="18" name="Text 10"/>
          <p:cNvSpPr/>
          <p:nvPr/>
        </p:nvSpPr>
        <p:spPr>
          <a:xfrm>
            <a:off x="650200" y="6829187"/>
            <a:ext cx="3782497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Fast, capable SOTA LLM model by Anthropic, optimized for reasoning, coding, and conversation.</a:t>
            </a:r>
            <a:endParaRPr lang="en-US" sz="14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303" y="5777270"/>
            <a:ext cx="464463" cy="464463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4711303" y="6427470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AWS Bedrock</a:t>
            </a:r>
            <a:endParaRPr lang="en-US" sz="1800" dirty="0"/>
          </a:p>
        </p:txBody>
      </p:sp>
      <p:sp>
        <p:nvSpPr>
          <p:cNvPr id="21" name="Text 12"/>
          <p:cNvSpPr/>
          <p:nvPr/>
        </p:nvSpPr>
        <p:spPr>
          <a:xfrm>
            <a:off x="4711303" y="6829187"/>
            <a:ext cx="3782497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 solution enables developers to build and scale generative AI apps using foundation models.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2025-02-06T19:24:53Z</dcterms:created>
  <dcterms:modified xsi:type="dcterms:W3CDTF">2025-02-06T19:24:53Z</dcterms:modified>
</cp:coreProperties>
</file>