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0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1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2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3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4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5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3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4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5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6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7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8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9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192020" y="923925"/>
            <a:ext cx="11704320" cy="2002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166100" y="2926079"/>
            <a:ext cx="5730240" cy="5303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211466" y="7493000"/>
            <a:ext cx="273655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finos-labs/dtcch-2025-db" TargetMode="External"/><Relationship Id="rId3" Type="http://schemas.openxmlformats.org/officeDocument/2006/relationships/hyperlink" Target="https://dtcch-2025-db.sibnick.men" TargetMode="External"/><Relationship Id="rId4" Type="http://schemas.openxmlformats.org/officeDocument/2006/relationships/hyperlink" Target="https://github.com/finos-labs/dtcch-2025-db/blob/main/README.md" TargetMode="External"/><Relationship Id="rId5" Type="http://schemas.openxmlformats.org/officeDocument/2006/relationships/hyperlink" Target="https://github.com/finos-labs/dtcch-2025-db/blob/main/TECHNICAL.md" TargetMode="External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linkedin.com/in/maxim-romanovsky/" TargetMode="External"/><Relationship Id="rId3" Type="http://schemas.openxmlformats.org/officeDocument/2006/relationships/hyperlink" Target="mailto:maksim.s.romanovskii@gmail.com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ext 0"/>
          <p:cNvSpPr txBox="1"/>
          <p:nvPr/>
        </p:nvSpPr>
        <p:spPr>
          <a:xfrm>
            <a:off x="793790" y="791050"/>
            <a:ext cx="7556421" cy="2084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KYC Agent: Leveraging AI for Enhanced Efficiency and Security</a:t>
            </a:r>
          </a:p>
        </p:txBody>
      </p:sp>
      <p:sp>
        <p:nvSpPr>
          <p:cNvPr id="162" name="Text 1"/>
          <p:cNvSpPr txBox="1"/>
          <p:nvPr/>
        </p:nvSpPr>
        <p:spPr>
          <a:xfrm>
            <a:off x="793790" y="3257548"/>
            <a:ext cx="7556421" cy="246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The financial industry is increasingly reliant on Know Your Customer (KYC) processes to mitigate risk and comply with regulations. However, traditional KYC methods are often manual, time-consuming, and prone to errors especially for rapidly changing regulatory requirements and compliance standards. We propose an innovative AI-powered KYC agent that streamlines KYC processes, makes it cost-efficient, and always stays up to date with regulatory requirements.</a:t>
            </a:r>
          </a:p>
        </p:txBody>
      </p:sp>
      <p:sp>
        <p:nvSpPr>
          <p:cNvPr id="163" name="Shape 3"/>
          <p:cNvSpPr/>
          <p:nvPr/>
        </p:nvSpPr>
        <p:spPr>
          <a:xfrm>
            <a:off x="793790" y="6784451"/>
            <a:ext cx="7556421" cy="35959"/>
          </a:xfrm>
          <a:prstGeom prst="rect">
            <a:avLst/>
          </a:prstGeom>
          <a:solidFill>
            <a:srgbClr val="D4D4D1">
              <a:alpha val="5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4" name="Text 4"/>
          <p:cNvSpPr txBox="1"/>
          <p:nvPr/>
        </p:nvSpPr>
        <p:spPr>
          <a:xfrm>
            <a:off x="793790" y="7075527"/>
            <a:ext cx="3992935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DB Team, DTCC AI Hackathon, Feb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0"/>
          <p:cNvSpPr txBox="1"/>
          <p:nvPr/>
        </p:nvSpPr>
        <p:spPr>
          <a:xfrm>
            <a:off x="793789" y="998577"/>
            <a:ext cx="4173688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KYC Market size</a:t>
            </a:r>
          </a:p>
        </p:txBody>
      </p:sp>
      <p:sp>
        <p:nvSpPr>
          <p:cNvPr id="258" name="Shape 3"/>
          <p:cNvSpPr/>
          <p:nvPr/>
        </p:nvSpPr>
        <p:spPr>
          <a:xfrm>
            <a:off x="793790" y="3436620"/>
            <a:ext cx="5156954" cy="1678783"/>
          </a:xfrm>
          <a:prstGeom prst="roundRect">
            <a:avLst>
              <a:gd name="adj" fmla="val 2027"/>
            </a:avLst>
          </a:prstGeom>
          <a:ln w="7620">
            <a:solidFill>
              <a:srgbClr val="FFFFFF">
                <a:alpha val="24000"/>
              </a:srgbClr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9" name="Shape 4"/>
          <p:cNvSpPr/>
          <p:nvPr/>
        </p:nvSpPr>
        <p:spPr>
          <a:xfrm>
            <a:off x="801408" y="3444240"/>
            <a:ext cx="5141717" cy="650321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0" name="Text 5"/>
          <p:cNvSpPr txBox="1"/>
          <p:nvPr/>
        </p:nvSpPr>
        <p:spPr>
          <a:xfrm>
            <a:off x="1028343" y="3587948"/>
            <a:ext cx="2220615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KYC market size, 2024</a:t>
            </a:r>
          </a:p>
        </p:txBody>
      </p:sp>
      <p:sp>
        <p:nvSpPr>
          <p:cNvPr id="261" name="Text 6"/>
          <p:cNvSpPr txBox="1"/>
          <p:nvPr/>
        </p:nvSpPr>
        <p:spPr>
          <a:xfrm>
            <a:off x="3928467" y="3587948"/>
            <a:ext cx="816738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$30.8bn</a:t>
            </a:r>
          </a:p>
        </p:txBody>
      </p:sp>
      <p:sp>
        <p:nvSpPr>
          <p:cNvPr id="262" name="Shape 7"/>
          <p:cNvSpPr/>
          <p:nvPr/>
        </p:nvSpPr>
        <p:spPr>
          <a:xfrm>
            <a:off x="801408" y="4094559"/>
            <a:ext cx="514171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3" name="Text 8"/>
          <p:cNvSpPr txBox="1"/>
          <p:nvPr/>
        </p:nvSpPr>
        <p:spPr>
          <a:xfrm>
            <a:off x="1028343" y="4238268"/>
            <a:ext cx="2438877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KYC market size, 2029 (estimated)</a:t>
            </a:r>
          </a:p>
        </p:txBody>
      </p:sp>
      <p:sp>
        <p:nvSpPr>
          <p:cNvPr id="264" name="Text 9"/>
          <p:cNvSpPr txBox="1"/>
          <p:nvPr/>
        </p:nvSpPr>
        <p:spPr>
          <a:xfrm>
            <a:off x="3928467" y="4238268"/>
            <a:ext cx="816738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$52.9bn</a:t>
            </a:r>
          </a:p>
        </p:txBody>
      </p:sp>
      <p:sp>
        <p:nvSpPr>
          <p:cNvPr id="265" name="Text 10"/>
          <p:cNvSpPr txBox="1"/>
          <p:nvPr/>
        </p:nvSpPr>
        <p:spPr>
          <a:xfrm>
            <a:off x="9067735" y="2251591"/>
            <a:ext cx="2220405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800"/>
              </a:lnSpc>
              <a:defRPr b="1"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KYC Market size, $Bn</a:t>
            </a:r>
          </a:p>
        </p:txBody>
      </p:sp>
      <p:pic>
        <p:nvPicPr>
          <p:cNvPr id="26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1766" y="2869644"/>
            <a:ext cx="7332345" cy="410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835237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ext 0"/>
          <p:cNvSpPr txBox="1"/>
          <p:nvPr/>
        </p:nvSpPr>
        <p:spPr>
          <a:xfrm>
            <a:off x="793789" y="3810117"/>
            <a:ext cx="8409708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Transforming the KYC Landscape</a:t>
            </a:r>
          </a:p>
        </p:txBody>
      </p:sp>
      <p:sp>
        <p:nvSpPr>
          <p:cNvPr id="270" name="Shape 1"/>
          <p:cNvSpPr/>
          <p:nvPr/>
        </p:nvSpPr>
        <p:spPr>
          <a:xfrm>
            <a:off x="793790" y="4859058"/>
            <a:ext cx="6408064" cy="2395660"/>
          </a:xfrm>
          <a:prstGeom prst="roundRect">
            <a:avLst>
              <a:gd name="adj" fmla="val 1420"/>
            </a:avLst>
          </a:prstGeom>
          <a:solidFill>
            <a:srgbClr val="484B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71" name="Text 2"/>
          <p:cNvSpPr txBox="1"/>
          <p:nvPr/>
        </p:nvSpPr>
        <p:spPr>
          <a:xfrm>
            <a:off x="1020603" y="5085874"/>
            <a:ext cx="1922661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Industry Impact</a:t>
            </a:r>
          </a:p>
        </p:txBody>
      </p:sp>
      <p:sp>
        <p:nvSpPr>
          <p:cNvPr id="272" name="Text 3"/>
          <p:cNvSpPr txBox="1"/>
          <p:nvPr/>
        </p:nvSpPr>
        <p:spPr>
          <a:xfrm>
            <a:off x="1020602" y="5576292"/>
            <a:ext cx="5954438" cy="140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AI KYC Agent will drastically decrease costs for KYC processes, make it more robust, accurate and efficient. It will increase transparency for regulators and customers satisfaction.</a:t>
            </a:r>
          </a:p>
        </p:txBody>
      </p:sp>
      <p:sp>
        <p:nvSpPr>
          <p:cNvPr id="273" name="Shape 4"/>
          <p:cNvSpPr/>
          <p:nvPr/>
        </p:nvSpPr>
        <p:spPr>
          <a:xfrm>
            <a:off x="7428665" y="4859058"/>
            <a:ext cx="6408065" cy="2395660"/>
          </a:xfrm>
          <a:prstGeom prst="roundRect">
            <a:avLst>
              <a:gd name="adj" fmla="val 1420"/>
            </a:avLst>
          </a:prstGeom>
          <a:solidFill>
            <a:srgbClr val="484B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74" name="Text 5"/>
          <p:cNvSpPr txBox="1"/>
          <p:nvPr/>
        </p:nvSpPr>
        <p:spPr>
          <a:xfrm>
            <a:off x="7655480" y="5085874"/>
            <a:ext cx="1659087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Collaboration</a:t>
            </a:r>
          </a:p>
        </p:txBody>
      </p:sp>
      <p:sp>
        <p:nvSpPr>
          <p:cNvPr id="275" name="Text 6"/>
          <p:cNvSpPr txBox="1"/>
          <p:nvPr/>
        </p:nvSpPr>
        <p:spPr>
          <a:xfrm>
            <a:off x="7655479" y="5576292"/>
            <a:ext cx="5954438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Our solution fosters collaboration between financial institutions and regulators by providing transparent and auditable KYC processes.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 0"/>
          <p:cNvSpPr txBox="1"/>
          <p:nvPr/>
        </p:nvSpPr>
        <p:spPr>
          <a:xfrm>
            <a:off x="793789" y="913922"/>
            <a:ext cx="2435623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Roadmap</a:t>
            </a:r>
          </a:p>
        </p:txBody>
      </p:sp>
      <p:pic>
        <p:nvPicPr>
          <p:cNvPr id="27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90" y="2076331"/>
            <a:ext cx="3260646" cy="907256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Text 1"/>
          <p:cNvSpPr txBox="1"/>
          <p:nvPr/>
        </p:nvSpPr>
        <p:spPr>
          <a:xfrm>
            <a:off x="1020603" y="3323749"/>
            <a:ext cx="2807019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Finish current functionality, make it stable and easy to deploy</a:t>
            </a:r>
          </a:p>
        </p:txBody>
      </p:sp>
      <p:sp>
        <p:nvSpPr>
          <p:cNvPr id="280" name="Text 2"/>
          <p:cNvSpPr txBox="1"/>
          <p:nvPr/>
        </p:nvSpPr>
        <p:spPr>
          <a:xfrm>
            <a:off x="1020603" y="4548544"/>
            <a:ext cx="2807019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Evaluate quality of KYC checks</a:t>
            </a:r>
          </a:p>
        </p:txBody>
      </p:sp>
      <p:sp>
        <p:nvSpPr>
          <p:cNvPr id="281" name="Text 3"/>
          <p:cNvSpPr txBox="1"/>
          <p:nvPr/>
        </p:nvSpPr>
        <p:spPr>
          <a:xfrm>
            <a:off x="1020603" y="5410436"/>
            <a:ext cx="2807019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Implement supervisory and audit functionality</a:t>
            </a:r>
          </a:p>
        </p:txBody>
      </p:sp>
      <p:pic>
        <p:nvPicPr>
          <p:cNvPr id="28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4435" y="2076331"/>
            <a:ext cx="3260765" cy="907256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Text 5"/>
          <p:cNvSpPr txBox="1"/>
          <p:nvPr/>
        </p:nvSpPr>
        <p:spPr>
          <a:xfrm>
            <a:off x="4281249" y="3323749"/>
            <a:ext cx="2807139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Examine responsible AI practices and compliance (GDPR, EU AI Act, etc)</a:t>
            </a:r>
          </a:p>
        </p:txBody>
      </p:sp>
      <p:sp>
        <p:nvSpPr>
          <p:cNvPr id="284" name="Text 6"/>
          <p:cNvSpPr txBox="1"/>
          <p:nvPr/>
        </p:nvSpPr>
        <p:spPr>
          <a:xfrm>
            <a:off x="4281249" y="4548544"/>
            <a:ext cx="2807139" cy="246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Enhanced functionality: versioning of policies and KYC procedures, interaction with KYC process on every step (human in the loop), receiving of information from external sources</a:t>
            </a:r>
          </a:p>
        </p:txBody>
      </p:sp>
      <p:pic>
        <p:nvPicPr>
          <p:cNvPr id="285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15200" y="2076331"/>
            <a:ext cx="3260646" cy="907256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Text 7"/>
          <p:cNvSpPr txBox="1"/>
          <p:nvPr/>
        </p:nvSpPr>
        <p:spPr>
          <a:xfrm>
            <a:off x="7542014" y="3323749"/>
            <a:ext cx="2807020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Introduce AI KYC Agent for re-evaluation of risks scores for existed clients</a:t>
            </a:r>
          </a:p>
        </p:txBody>
      </p:sp>
      <p:sp>
        <p:nvSpPr>
          <p:cNvPr id="287" name="Text 8"/>
          <p:cNvSpPr txBox="1"/>
          <p:nvPr/>
        </p:nvSpPr>
        <p:spPr>
          <a:xfrm>
            <a:off x="7542014" y="4548544"/>
            <a:ext cx="2807020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Use AI KYC Agent for 1% of KYC requests</a:t>
            </a:r>
          </a:p>
        </p:txBody>
      </p:sp>
      <p:pic>
        <p:nvPicPr>
          <p:cNvPr id="288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75845" y="2076331"/>
            <a:ext cx="3260767" cy="907256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Text 9"/>
          <p:cNvSpPr txBox="1"/>
          <p:nvPr/>
        </p:nvSpPr>
        <p:spPr>
          <a:xfrm>
            <a:off x="10802660" y="3323749"/>
            <a:ext cx="2807137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Apply for all KYC requests within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 0"/>
          <p:cNvSpPr txBox="1"/>
          <p:nvPr/>
        </p:nvSpPr>
        <p:spPr>
          <a:xfrm>
            <a:off x="793790" y="1322308"/>
            <a:ext cx="4423892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Appendix 1. Links</a:t>
            </a:r>
          </a:p>
        </p:txBody>
      </p:sp>
      <p:sp>
        <p:nvSpPr>
          <p:cNvPr id="292" name="Text 2"/>
          <p:cNvSpPr txBox="1"/>
          <p:nvPr/>
        </p:nvSpPr>
        <p:spPr>
          <a:xfrm>
            <a:off x="793790" y="3142296"/>
            <a:ext cx="5425065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GitHub repo: </a:t>
            </a:r>
            <a:r>
              <a:rPr u="sng">
                <a:solidFill>
                  <a:schemeClr val="accent2"/>
                </a:solidFill>
                <a:hlinkClick r:id="rId2" invalidUrl="" action="" tgtFrame="" tooltip="" history="1" highlightClick="0" endSnd="0"/>
              </a:rPr>
              <a:t>https://github.com/finos-labs/dtcch-2025-db</a:t>
            </a:r>
          </a:p>
        </p:txBody>
      </p:sp>
      <p:sp>
        <p:nvSpPr>
          <p:cNvPr id="293" name="Text 3"/>
          <p:cNvSpPr txBox="1"/>
          <p:nvPr/>
        </p:nvSpPr>
        <p:spPr>
          <a:xfrm>
            <a:off x="793790" y="3709272"/>
            <a:ext cx="4417039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Application: </a:t>
            </a:r>
            <a:r>
              <a:rPr u="sng">
                <a:solidFill>
                  <a:schemeClr val="accent2"/>
                </a:solidFill>
                <a:hlinkClick r:id="rId3" invalidUrl="" action="" tgtFrame="" tooltip="" history="1" highlightClick="0" endSnd="0"/>
              </a:rPr>
              <a:t>https://dtcch-2025-db.sibnick.men</a:t>
            </a:r>
          </a:p>
        </p:txBody>
      </p:sp>
      <p:sp>
        <p:nvSpPr>
          <p:cNvPr id="294" name="Text 4"/>
          <p:cNvSpPr txBox="1"/>
          <p:nvPr/>
        </p:nvSpPr>
        <p:spPr>
          <a:xfrm>
            <a:off x="793790" y="4276249"/>
            <a:ext cx="2112876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Get started guide:</a:t>
            </a:r>
            <a:r>
              <a:rPr b="1"/>
              <a:t> </a:t>
            </a:r>
            <a:r>
              <a:rPr u="sng">
                <a:solidFill>
                  <a:schemeClr val="accent2"/>
                </a:solidFill>
                <a:hlinkClick r:id="rId4" invalidUrl="" action="" tgtFrame="" tooltip="" history="1" highlightClick="0" endSnd="0"/>
              </a:rPr>
              <a:t>link</a:t>
            </a:r>
          </a:p>
        </p:txBody>
      </p:sp>
      <p:sp>
        <p:nvSpPr>
          <p:cNvPr id="295" name="Text 5"/>
          <p:cNvSpPr txBox="1"/>
          <p:nvPr/>
        </p:nvSpPr>
        <p:spPr>
          <a:xfrm>
            <a:off x="793790" y="4843224"/>
            <a:ext cx="1908783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Documentation:</a:t>
            </a:r>
            <a:r>
              <a:rPr b="1"/>
              <a:t> </a:t>
            </a:r>
            <a:r>
              <a:rPr u="sng">
                <a:solidFill>
                  <a:schemeClr val="accent2"/>
                </a:solidFill>
                <a:hlinkClick r:id="rId5" invalidUrl="" action="" tgtFrame="" tooltip="" history="1" highlightClick="0" endSnd="0"/>
              </a:rPr>
              <a:t>link</a:t>
            </a:r>
          </a:p>
        </p:txBody>
      </p:sp>
      <p:sp>
        <p:nvSpPr>
          <p:cNvPr id="296" name="Text 6"/>
          <p:cNvSpPr txBox="1"/>
          <p:nvPr/>
        </p:nvSpPr>
        <p:spPr>
          <a:xfrm>
            <a:off x="8324198" y="2575322"/>
            <a:ext cx="1260030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800"/>
              </a:lnSpc>
              <a:defRPr b="1"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GitHub repo</a:t>
            </a:r>
          </a:p>
        </p:txBody>
      </p:sp>
      <p:pic>
        <p:nvPicPr>
          <p:cNvPr id="297" name="Image 0" descr="Image 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08319" y="3193375"/>
            <a:ext cx="2891792" cy="289179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Text 8"/>
          <p:cNvSpPr txBox="1"/>
          <p:nvPr/>
        </p:nvSpPr>
        <p:spPr>
          <a:xfrm>
            <a:off x="11782313" y="2575322"/>
            <a:ext cx="1248117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2800"/>
              </a:lnSpc>
              <a:defRPr b="1" sz="17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Application</a:t>
            </a:r>
            <a:r>
              <a:rPr b="0"/>
              <a:t> </a:t>
            </a:r>
          </a:p>
        </p:txBody>
      </p:sp>
      <p:pic>
        <p:nvPicPr>
          <p:cNvPr id="299" name="Image 1" descr="Image 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961130" y="3193375"/>
            <a:ext cx="2890482" cy="2890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 0"/>
          <p:cNvSpPr txBox="1"/>
          <p:nvPr/>
        </p:nvSpPr>
        <p:spPr>
          <a:xfrm>
            <a:off x="764857" y="602217"/>
            <a:ext cx="11163754" cy="664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300"/>
              </a:lnSpc>
              <a:defRPr sz="43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Appendix 2. Want to use, invest or contribute?</a:t>
            </a:r>
          </a:p>
        </p:txBody>
      </p:sp>
      <p:sp>
        <p:nvSpPr>
          <p:cNvPr id="302" name="Text 1"/>
          <p:cNvSpPr txBox="1"/>
          <p:nvPr/>
        </p:nvSpPr>
        <p:spPr>
          <a:xfrm>
            <a:off x="764857" y="1722120"/>
            <a:ext cx="6356072" cy="40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400"/>
              </a:lnSpc>
              <a:defRPr b="1" sz="21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Contact Maxim Romanovsky via </a:t>
            </a:r>
            <a:r>
              <a:rPr u="sng">
                <a:solidFill>
                  <a:schemeClr val="accent2"/>
                </a:solidFill>
                <a:hlinkClick r:id="rId2" invalidUrl="" action="" tgtFrame="" tooltip="" history="1" highlightClick="0" endSnd="0"/>
              </a:rPr>
              <a:t>LinkedIn</a:t>
            </a:r>
            <a:r>
              <a:t> or </a:t>
            </a:r>
            <a:r>
              <a:rPr u="sng">
                <a:solidFill>
                  <a:schemeClr val="accent2"/>
                </a:solidFill>
                <a:hlinkClick r:id="rId3" invalidUrl="" action="" tgtFrame="" tooltip="" history="1" highlightClick="0" endSnd="0"/>
              </a:rPr>
              <a:t>email</a:t>
            </a:r>
          </a:p>
        </p:txBody>
      </p:sp>
      <p:sp>
        <p:nvSpPr>
          <p:cNvPr id="303" name="Text 2"/>
          <p:cNvSpPr txBox="1"/>
          <p:nvPr/>
        </p:nvSpPr>
        <p:spPr>
          <a:xfrm>
            <a:off x="3352143" y="2601397"/>
            <a:ext cx="1109192" cy="40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400"/>
              </a:lnSpc>
              <a:defRPr b="1" sz="21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LinkedIn</a:t>
            </a:r>
          </a:p>
        </p:txBody>
      </p:sp>
      <p:pic>
        <p:nvPicPr>
          <p:cNvPr id="304" name="Image 0" descr="Image 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57968" y="3284101"/>
            <a:ext cx="4097420" cy="4097419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Text 3"/>
          <p:cNvSpPr txBox="1"/>
          <p:nvPr/>
        </p:nvSpPr>
        <p:spPr>
          <a:xfrm>
            <a:off x="10369157" y="2601397"/>
            <a:ext cx="724249" cy="40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400"/>
              </a:lnSpc>
              <a:defRPr b="1" sz="21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Email</a:t>
            </a:r>
          </a:p>
        </p:txBody>
      </p:sp>
      <p:pic>
        <p:nvPicPr>
          <p:cNvPr id="306" name="Image 1" descr="Image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82514" y="3284101"/>
            <a:ext cx="4097419" cy="4097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 0"/>
          <p:cNvSpPr txBox="1"/>
          <p:nvPr/>
        </p:nvSpPr>
        <p:spPr>
          <a:xfrm>
            <a:off x="515658" y="405170"/>
            <a:ext cx="913310" cy="450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600"/>
              </a:lnSpc>
              <a:defRPr sz="29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Team</a:t>
            </a:r>
          </a:p>
        </p:txBody>
      </p:sp>
      <p:pic>
        <p:nvPicPr>
          <p:cNvPr id="16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404" y="1160262"/>
            <a:ext cx="1218368" cy="121836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ext 1"/>
          <p:cNvSpPr txBox="1"/>
          <p:nvPr/>
        </p:nvSpPr>
        <p:spPr>
          <a:xfrm>
            <a:off x="1271486" y="2562699"/>
            <a:ext cx="1722203" cy="223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b="1" sz="14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Maxim Romanovsky</a:t>
            </a:r>
          </a:p>
        </p:txBody>
      </p:sp>
      <p:sp>
        <p:nvSpPr>
          <p:cNvPr id="169" name="Text 2"/>
          <p:cNvSpPr txBox="1"/>
          <p:nvPr/>
        </p:nvSpPr>
        <p:spPr>
          <a:xfrm>
            <a:off x="1780696" y="2881191"/>
            <a:ext cx="703903" cy="215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sz="11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Team Lead</a:t>
            </a:r>
          </a:p>
        </p:txBody>
      </p:sp>
      <p:pic>
        <p:nvPicPr>
          <p:cNvPr id="170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360" y="1160262"/>
            <a:ext cx="1218488" cy="121848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 3"/>
          <p:cNvSpPr txBox="1"/>
          <p:nvPr/>
        </p:nvSpPr>
        <p:spPr>
          <a:xfrm>
            <a:off x="4702123" y="2562818"/>
            <a:ext cx="1771080" cy="223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b="1" sz="14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Haydn Griffith-Jones</a:t>
            </a:r>
          </a:p>
        </p:txBody>
      </p:sp>
      <p:sp>
        <p:nvSpPr>
          <p:cNvPr id="172" name="Text 4"/>
          <p:cNvSpPr txBox="1"/>
          <p:nvPr/>
        </p:nvSpPr>
        <p:spPr>
          <a:xfrm>
            <a:off x="5115452" y="2881313"/>
            <a:ext cx="944420" cy="21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sz="11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Product Owner</a:t>
            </a:r>
          </a:p>
        </p:txBody>
      </p:sp>
      <p:pic>
        <p:nvPicPr>
          <p:cNvPr id="173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33434" y="1160262"/>
            <a:ext cx="1218369" cy="121836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ext 5"/>
          <p:cNvSpPr txBox="1"/>
          <p:nvPr/>
        </p:nvSpPr>
        <p:spPr>
          <a:xfrm>
            <a:off x="8255788" y="2562699"/>
            <a:ext cx="1573660" cy="223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b="1" sz="14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Elena Podgornova</a:t>
            </a:r>
          </a:p>
        </p:txBody>
      </p:sp>
      <p:sp>
        <p:nvSpPr>
          <p:cNvPr id="175" name="Text 6"/>
          <p:cNvSpPr txBox="1"/>
          <p:nvPr/>
        </p:nvSpPr>
        <p:spPr>
          <a:xfrm>
            <a:off x="8461736" y="2881191"/>
            <a:ext cx="1161883" cy="215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sz="11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Fullstack Engineer</a:t>
            </a:r>
          </a:p>
        </p:txBody>
      </p:sp>
      <p:pic>
        <p:nvPicPr>
          <p:cNvPr id="176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888389" y="1160262"/>
            <a:ext cx="1218488" cy="121848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 7"/>
          <p:cNvSpPr txBox="1"/>
          <p:nvPr/>
        </p:nvSpPr>
        <p:spPr>
          <a:xfrm>
            <a:off x="11755312" y="2562818"/>
            <a:ext cx="1484760" cy="223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b="1" sz="14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Somnath Pailwan</a:t>
            </a:r>
          </a:p>
        </p:txBody>
      </p:sp>
      <p:sp>
        <p:nvSpPr>
          <p:cNvPr id="178" name="Text 8"/>
          <p:cNvSpPr txBox="1"/>
          <p:nvPr/>
        </p:nvSpPr>
        <p:spPr>
          <a:xfrm>
            <a:off x="11916751" y="2881313"/>
            <a:ext cx="1161884" cy="21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sz="11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Fullstack Engineer</a:t>
            </a:r>
          </a:p>
        </p:txBody>
      </p:sp>
      <p:pic>
        <p:nvPicPr>
          <p:cNvPr id="179" name="Image 4" descr="Imag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23404" y="3559016"/>
            <a:ext cx="1218368" cy="121836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ext 9"/>
          <p:cNvSpPr txBox="1"/>
          <p:nvPr/>
        </p:nvSpPr>
        <p:spPr>
          <a:xfrm>
            <a:off x="1194192" y="4961451"/>
            <a:ext cx="1876910" cy="223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b="1" sz="14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Nikolay Tolstokulakov</a:t>
            </a:r>
          </a:p>
        </p:txBody>
      </p:sp>
      <p:sp>
        <p:nvSpPr>
          <p:cNvPr id="181" name="Text 10"/>
          <p:cNvSpPr txBox="1"/>
          <p:nvPr/>
        </p:nvSpPr>
        <p:spPr>
          <a:xfrm>
            <a:off x="1551705" y="5279945"/>
            <a:ext cx="1161884" cy="21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sz="11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Fullstack Engineer</a:t>
            </a:r>
          </a:p>
        </p:txBody>
      </p:sp>
      <p:pic>
        <p:nvPicPr>
          <p:cNvPr id="182" name="Image 5" descr="Image 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78360" y="3559016"/>
            <a:ext cx="1218488" cy="121848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ext 11"/>
          <p:cNvSpPr txBox="1"/>
          <p:nvPr/>
        </p:nvSpPr>
        <p:spPr>
          <a:xfrm>
            <a:off x="4790588" y="4961573"/>
            <a:ext cx="1594149" cy="22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b="1" sz="14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Valeria Bladinieres</a:t>
            </a:r>
          </a:p>
        </p:txBody>
      </p:sp>
      <p:sp>
        <p:nvSpPr>
          <p:cNvPr id="184" name="Text 12"/>
          <p:cNvSpPr txBox="1"/>
          <p:nvPr/>
        </p:nvSpPr>
        <p:spPr>
          <a:xfrm>
            <a:off x="5187825" y="5280064"/>
            <a:ext cx="799674" cy="21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sz="11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ML Engineer</a:t>
            </a:r>
          </a:p>
        </p:txBody>
      </p:sp>
      <p:pic>
        <p:nvPicPr>
          <p:cNvPr id="185" name="Image 6" descr="Image 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433434" y="3559016"/>
            <a:ext cx="1218369" cy="1218369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xt 13"/>
          <p:cNvSpPr txBox="1"/>
          <p:nvPr/>
        </p:nvSpPr>
        <p:spPr>
          <a:xfrm>
            <a:off x="8384146" y="4961451"/>
            <a:ext cx="1316944" cy="223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b="1" sz="14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Matthew Barley</a:t>
            </a:r>
          </a:p>
        </p:txBody>
      </p:sp>
      <p:sp>
        <p:nvSpPr>
          <p:cNvPr id="187" name="Text 14"/>
          <p:cNvSpPr txBox="1"/>
          <p:nvPr/>
        </p:nvSpPr>
        <p:spPr>
          <a:xfrm>
            <a:off x="8642842" y="5279945"/>
            <a:ext cx="799673" cy="21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sz="11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ML Engineer</a:t>
            </a:r>
          </a:p>
        </p:txBody>
      </p:sp>
      <p:pic>
        <p:nvPicPr>
          <p:cNvPr id="188" name="Image 7" descr="Image 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888389" y="3559016"/>
            <a:ext cx="1218488" cy="1218488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ext 15"/>
          <p:cNvSpPr txBox="1"/>
          <p:nvPr/>
        </p:nvSpPr>
        <p:spPr>
          <a:xfrm>
            <a:off x="11972614" y="4961573"/>
            <a:ext cx="1050157" cy="22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b="1" sz="14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Pulkit Khera</a:t>
            </a:r>
          </a:p>
        </p:txBody>
      </p:sp>
      <p:sp>
        <p:nvSpPr>
          <p:cNvPr id="190" name="Text 16"/>
          <p:cNvSpPr txBox="1"/>
          <p:nvPr/>
        </p:nvSpPr>
        <p:spPr>
          <a:xfrm>
            <a:off x="12097856" y="5280064"/>
            <a:ext cx="799674" cy="21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sz="11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ML Engineer</a:t>
            </a:r>
          </a:p>
        </p:txBody>
      </p:sp>
      <p:pic>
        <p:nvPicPr>
          <p:cNvPr id="191" name="Image 8" descr="Image 8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978360" y="5957768"/>
            <a:ext cx="1218488" cy="121848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ext 17"/>
          <p:cNvSpPr txBox="1"/>
          <p:nvPr/>
        </p:nvSpPr>
        <p:spPr>
          <a:xfrm>
            <a:off x="4983581" y="7360325"/>
            <a:ext cx="1208163" cy="22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b="1" sz="14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Alessio Sordo</a:t>
            </a:r>
          </a:p>
        </p:txBody>
      </p:sp>
      <p:sp>
        <p:nvSpPr>
          <p:cNvPr id="193" name="Text 18"/>
          <p:cNvSpPr txBox="1"/>
          <p:nvPr/>
        </p:nvSpPr>
        <p:spPr>
          <a:xfrm>
            <a:off x="5187825" y="7678817"/>
            <a:ext cx="799674" cy="21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sz="11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ML Engineer</a:t>
            </a:r>
          </a:p>
        </p:txBody>
      </p:sp>
      <p:pic>
        <p:nvPicPr>
          <p:cNvPr id="194" name="Image 9" descr="Image 9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433434" y="5957768"/>
            <a:ext cx="1218369" cy="1218369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 19"/>
          <p:cNvSpPr txBox="1"/>
          <p:nvPr/>
        </p:nvSpPr>
        <p:spPr>
          <a:xfrm>
            <a:off x="8458113" y="7360205"/>
            <a:ext cx="1169009" cy="22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b="1" sz="14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Meeka Lenisa</a:t>
            </a:r>
          </a:p>
        </p:txBody>
      </p:sp>
      <p:sp>
        <p:nvSpPr>
          <p:cNvPr id="196" name="Text 20"/>
          <p:cNvSpPr txBox="1"/>
          <p:nvPr/>
        </p:nvSpPr>
        <p:spPr>
          <a:xfrm>
            <a:off x="8605393" y="7678697"/>
            <a:ext cx="874571" cy="21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1800"/>
              </a:lnSpc>
              <a:defRPr sz="11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Data Scientist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 0"/>
          <p:cNvSpPr txBox="1"/>
          <p:nvPr/>
        </p:nvSpPr>
        <p:spPr>
          <a:xfrm>
            <a:off x="793789" y="1400411"/>
            <a:ext cx="4702474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99" name="Text 1"/>
          <p:cNvSpPr txBox="1"/>
          <p:nvPr/>
        </p:nvSpPr>
        <p:spPr>
          <a:xfrm>
            <a:off x="793788" y="2449353"/>
            <a:ext cx="5879717" cy="411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KYC is very expensive and low-efficient </a:t>
            </a:r>
          </a:p>
        </p:txBody>
      </p:sp>
      <p:sp>
        <p:nvSpPr>
          <p:cNvPr id="200" name="Shape 2"/>
          <p:cNvSpPr/>
          <p:nvPr/>
        </p:nvSpPr>
        <p:spPr>
          <a:xfrm>
            <a:off x="793790" y="3214807"/>
            <a:ext cx="4196358" cy="1870950"/>
          </a:xfrm>
          <a:prstGeom prst="roundRect">
            <a:avLst>
              <a:gd name="adj" fmla="val 1819"/>
            </a:avLst>
          </a:prstGeom>
          <a:solidFill>
            <a:srgbClr val="484B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1" name="Text 3"/>
          <p:cNvSpPr txBox="1"/>
          <p:nvPr/>
        </p:nvSpPr>
        <p:spPr>
          <a:xfrm>
            <a:off x="1020603" y="3441620"/>
            <a:ext cx="3742733" cy="1367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700"/>
              </a:lnSpc>
              <a:defRPr sz="22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pPr>
            <a:r>
              <a:t>Current KYC processes are mostly </a:t>
            </a:r>
            <a:r>
              <a:rPr b="1"/>
              <a:t>manual (30-60%),</a:t>
            </a:r>
            <a:r>
              <a:t> </a:t>
            </a:r>
            <a:r>
              <a:rPr b="1"/>
              <a:t>slow and expensive</a:t>
            </a:r>
            <a:r>
              <a:t>, making client onboarding inefficient.</a:t>
            </a:r>
          </a:p>
        </p:txBody>
      </p:sp>
      <p:sp>
        <p:nvSpPr>
          <p:cNvPr id="202" name="Shape 4"/>
          <p:cNvSpPr/>
          <p:nvPr/>
        </p:nvSpPr>
        <p:spPr>
          <a:xfrm>
            <a:off x="5216962" y="3214807"/>
            <a:ext cx="4196358" cy="1870950"/>
          </a:xfrm>
          <a:prstGeom prst="roundRect">
            <a:avLst>
              <a:gd name="adj" fmla="val 1819"/>
            </a:avLst>
          </a:prstGeom>
          <a:solidFill>
            <a:srgbClr val="484B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3" name="Text 5"/>
          <p:cNvSpPr txBox="1"/>
          <p:nvPr/>
        </p:nvSpPr>
        <p:spPr>
          <a:xfrm>
            <a:off x="5443775" y="3441620"/>
            <a:ext cx="3742731" cy="102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700"/>
              </a:lnSpc>
              <a:defRPr sz="22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pPr>
            <a:r>
              <a:t>Businesses </a:t>
            </a:r>
            <a:r>
              <a:rPr b="1"/>
              <a:t>struggle to stay compliant</a:t>
            </a:r>
            <a:r>
              <a:t> with evolving global regulations.</a:t>
            </a:r>
          </a:p>
        </p:txBody>
      </p:sp>
      <p:sp>
        <p:nvSpPr>
          <p:cNvPr id="204" name="Shape 6"/>
          <p:cNvSpPr/>
          <p:nvPr/>
        </p:nvSpPr>
        <p:spPr>
          <a:xfrm>
            <a:off x="9640133" y="3214807"/>
            <a:ext cx="4196360" cy="1870950"/>
          </a:xfrm>
          <a:prstGeom prst="roundRect">
            <a:avLst>
              <a:gd name="adj" fmla="val 1819"/>
            </a:avLst>
          </a:prstGeom>
          <a:solidFill>
            <a:srgbClr val="484B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5" name="Text 7"/>
          <p:cNvSpPr txBox="1"/>
          <p:nvPr/>
        </p:nvSpPr>
        <p:spPr>
          <a:xfrm>
            <a:off x="9866948" y="3441620"/>
            <a:ext cx="3742731" cy="102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700"/>
              </a:lnSpc>
              <a:defRPr b="1" sz="22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pPr>
            <a:r>
              <a:t>Difficult verification steps</a:t>
            </a:r>
            <a:r>
              <a:rPr b="0"/>
              <a:t> frustrate users and increase drop-off rates.</a:t>
            </a:r>
          </a:p>
        </p:txBody>
      </p:sp>
      <p:sp>
        <p:nvSpPr>
          <p:cNvPr id="206" name="Shape 8"/>
          <p:cNvSpPr/>
          <p:nvPr/>
        </p:nvSpPr>
        <p:spPr>
          <a:xfrm>
            <a:off x="793790" y="5312569"/>
            <a:ext cx="6408064" cy="1516620"/>
          </a:xfrm>
          <a:prstGeom prst="roundRect">
            <a:avLst>
              <a:gd name="adj" fmla="val 2243"/>
            </a:avLst>
          </a:prstGeom>
          <a:solidFill>
            <a:srgbClr val="484B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7" name="Text 9"/>
          <p:cNvSpPr txBox="1"/>
          <p:nvPr/>
        </p:nvSpPr>
        <p:spPr>
          <a:xfrm>
            <a:off x="1020602" y="5539382"/>
            <a:ext cx="5954438" cy="102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700"/>
              </a:lnSpc>
              <a:defRPr sz="22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pPr>
            <a:r>
              <a:t>Existing solutions </a:t>
            </a:r>
            <a:r>
              <a:rPr b="1"/>
              <a:t>fail to detect sophisticated fraud</a:t>
            </a:r>
            <a:r>
              <a:t>, such as deepfakes and synthetic identities.</a:t>
            </a:r>
          </a:p>
        </p:txBody>
      </p:sp>
      <p:sp>
        <p:nvSpPr>
          <p:cNvPr id="208" name="Shape 10"/>
          <p:cNvSpPr/>
          <p:nvPr/>
        </p:nvSpPr>
        <p:spPr>
          <a:xfrm>
            <a:off x="7428665" y="5312569"/>
            <a:ext cx="6408065" cy="1516620"/>
          </a:xfrm>
          <a:prstGeom prst="roundRect">
            <a:avLst>
              <a:gd name="adj" fmla="val 2243"/>
            </a:avLst>
          </a:prstGeom>
          <a:solidFill>
            <a:srgbClr val="484B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9" name="Text 11"/>
          <p:cNvSpPr txBox="1"/>
          <p:nvPr/>
        </p:nvSpPr>
        <p:spPr>
          <a:xfrm>
            <a:off x="7655479" y="5539382"/>
            <a:ext cx="5954438" cy="102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700"/>
              </a:lnSpc>
              <a:defRPr sz="220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pPr>
            <a:r>
              <a:t>There is a need for an </a:t>
            </a:r>
            <a:r>
              <a:rPr b="1"/>
              <a:t>AI-driven KYC solution</a:t>
            </a:r>
            <a:r>
              <a:t> that is </a:t>
            </a:r>
            <a:r>
              <a:rPr b="1"/>
              <a:t>fast, secure, cost-effective, and user-friendly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 0"/>
          <p:cNvSpPr txBox="1"/>
          <p:nvPr/>
        </p:nvSpPr>
        <p:spPr>
          <a:xfrm>
            <a:off x="644008" y="506016"/>
            <a:ext cx="7637537" cy="56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500"/>
              </a:lnSpc>
              <a:defRPr sz="36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AI KYC Agent: high level of autonomy</a:t>
            </a:r>
          </a:p>
        </p:txBody>
      </p:sp>
      <p:pic>
        <p:nvPicPr>
          <p:cNvPr id="21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007" y="1449109"/>
            <a:ext cx="10824094" cy="552021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ext 1"/>
          <p:cNvSpPr txBox="1"/>
          <p:nvPr/>
        </p:nvSpPr>
        <p:spPr>
          <a:xfrm>
            <a:off x="644007" y="7176254"/>
            <a:ext cx="13342385" cy="566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300"/>
              </a:lnSpc>
              <a:defRPr sz="14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KYC AI Agent targets to achieve Level 4 autonomy, demonstrating high automation capabilities. It will handle complex KYC processes with minimal human intervention, significantly enhancing efficiency and accuracy.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ext 0"/>
          <p:cNvSpPr txBox="1"/>
          <p:nvPr/>
        </p:nvSpPr>
        <p:spPr>
          <a:xfrm>
            <a:off x="700800" y="551139"/>
            <a:ext cx="2931054" cy="61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900"/>
              </a:lnSpc>
              <a:defRPr sz="39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Key features </a:t>
            </a:r>
          </a:p>
        </p:txBody>
      </p:sp>
      <p:sp>
        <p:nvSpPr>
          <p:cNvPr id="217" name="Text 1"/>
          <p:cNvSpPr txBox="1"/>
          <p:nvPr/>
        </p:nvSpPr>
        <p:spPr>
          <a:xfrm>
            <a:off x="700801" y="1477207"/>
            <a:ext cx="2970419" cy="297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500"/>
              </a:lnSpc>
              <a:buSzPct val="100000"/>
              <a:buChar char="•"/>
              <a:defRPr b="1" sz="15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Perform E2E KYC for a client</a:t>
            </a:r>
          </a:p>
        </p:txBody>
      </p:sp>
      <p:sp>
        <p:nvSpPr>
          <p:cNvPr id="218" name="Text 2"/>
          <p:cNvSpPr txBox="1"/>
          <p:nvPr/>
        </p:nvSpPr>
        <p:spPr>
          <a:xfrm>
            <a:off x="700801" y="1947622"/>
            <a:ext cx="3493773" cy="297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marL="685800" indent="-342900">
              <a:lnSpc>
                <a:spcPts val="2500"/>
              </a:lnSpc>
              <a:buSzPct val="100000"/>
              <a:buChar char="•"/>
              <a:defRPr sz="15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Request information from a client</a:t>
            </a:r>
          </a:p>
        </p:txBody>
      </p:sp>
      <p:sp>
        <p:nvSpPr>
          <p:cNvPr id="219" name="Text 3"/>
          <p:cNvSpPr txBox="1"/>
          <p:nvPr/>
        </p:nvSpPr>
        <p:spPr>
          <a:xfrm>
            <a:off x="700801" y="2418039"/>
            <a:ext cx="5494860" cy="297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marL="685800" indent="-342900">
              <a:lnSpc>
                <a:spcPts val="2500"/>
              </a:lnSpc>
              <a:buSzPct val="100000"/>
              <a:buChar char="•"/>
              <a:defRPr sz="15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Extract information from client messages and documents</a:t>
            </a:r>
          </a:p>
        </p:txBody>
      </p:sp>
      <p:sp>
        <p:nvSpPr>
          <p:cNvPr id="220" name="Text 4"/>
          <p:cNvSpPr txBox="1"/>
          <p:nvPr/>
        </p:nvSpPr>
        <p:spPr>
          <a:xfrm>
            <a:off x="700801" y="2888456"/>
            <a:ext cx="2847394" cy="297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marL="685800" indent="-342900">
              <a:lnSpc>
                <a:spcPts val="2500"/>
              </a:lnSpc>
              <a:buSzPct val="100000"/>
              <a:buChar char="•"/>
              <a:defRPr sz="15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Perform risk assessment </a:t>
            </a:r>
          </a:p>
        </p:txBody>
      </p:sp>
      <p:sp>
        <p:nvSpPr>
          <p:cNvPr id="221" name="Text 5"/>
          <p:cNvSpPr txBox="1"/>
          <p:nvPr/>
        </p:nvSpPr>
        <p:spPr>
          <a:xfrm>
            <a:off x="700801" y="3358872"/>
            <a:ext cx="5303802" cy="297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marL="685800" indent="-342900">
              <a:lnSpc>
                <a:spcPts val="2500"/>
              </a:lnSpc>
              <a:buSzPct val="100000"/>
              <a:buChar char="•"/>
              <a:defRPr sz="15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Provide summarisation of the client risk and risk matrix</a:t>
            </a:r>
          </a:p>
        </p:txBody>
      </p:sp>
      <p:sp>
        <p:nvSpPr>
          <p:cNvPr id="222" name="Text 6"/>
          <p:cNvSpPr txBox="1"/>
          <p:nvPr/>
        </p:nvSpPr>
        <p:spPr>
          <a:xfrm>
            <a:off x="700802" y="3829286"/>
            <a:ext cx="2593827" cy="297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marL="685800" indent="-342900">
              <a:lnSpc>
                <a:spcPts val="2500"/>
              </a:lnSpc>
              <a:buSzPct val="100000"/>
              <a:buChar char="•"/>
              <a:defRPr sz="15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Support 4-eyes review</a:t>
            </a:r>
          </a:p>
        </p:txBody>
      </p:sp>
      <p:sp>
        <p:nvSpPr>
          <p:cNvPr id="223" name="Text 7"/>
          <p:cNvSpPr txBox="1"/>
          <p:nvPr/>
        </p:nvSpPr>
        <p:spPr>
          <a:xfrm>
            <a:off x="700801" y="4299703"/>
            <a:ext cx="2413653" cy="297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marL="685800" indent="-342900">
              <a:lnSpc>
                <a:spcPts val="2500"/>
              </a:lnSpc>
              <a:buSzPct val="100000"/>
              <a:buChar char="•"/>
              <a:defRPr sz="15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Escalate risk to AFC</a:t>
            </a:r>
          </a:p>
        </p:txBody>
      </p:sp>
      <p:sp>
        <p:nvSpPr>
          <p:cNvPr id="224" name="Text 8"/>
          <p:cNvSpPr txBox="1"/>
          <p:nvPr/>
        </p:nvSpPr>
        <p:spPr>
          <a:xfrm>
            <a:off x="700802" y="4911834"/>
            <a:ext cx="9571196" cy="297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ts val="2500"/>
              </a:lnSpc>
              <a:buSzPct val="100000"/>
              <a:buChar char="•"/>
              <a:defRPr sz="15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Upload policy to change the process and reasses risks for all clients affected by changed policy </a:t>
            </a:r>
          </a:p>
        </p:txBody>
      </p:sp>
      <p:sp>
        <p:nvSpPr>
          <p:cNvPr id="225" name="Text 9"/>
          <p:cNvSpPr txBox="1"/>
          <p:nvPr/>
        </p:nvSpPr>
        <p:spPr>
          <a:xfrm>
            <a:off x="700801" y="5640942"/>
            <a:ext cx="5812478" cy="297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500"/>
              </a:lnSpc>
              <a:buSzPct val="100000"/>
              <a:buChar char="•"/>
              <a:defRPr sz="15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Transparency and explainability on every step, fully audit-friendly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 0"/>
          <p:cNvSpPr txBox="1"/>
          <p:nvPr/>
        </p:nvSpPr>
        <p:spPr>
          <a:xfrm>
            <a:off x="662224" y="520301"/>
            <a:ext cx="1422401" cy="575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600"/>
              </a:lnSpc>
              <a:defRPr sz="37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DEMO</a:t>
            </a:r>
          </a:p>
        </p:txBody>
      </p:sp>
      <p:pic>
        <p:nvPicPr>
          <p:cNvPr id="22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1498600"/>
            <a:ext cx="11100673" cy="62666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 0"/>
          <p:cNvSpPr txBox="1"/>
          <p:nvPr/>
        </p:nvSpPr>
        <p:spPr>
          <a:xfrm>
            <a:off x="663534" y="521373"/>
            <a:ext cx="2066907" cy="575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600"/>
              </a:lnSpc>
              <a:defRPr sz="37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Workflow </a:t>
            </a:r>
          </a:p>
        </p:txBody>
      </p:sp>
      <p:pic>
        <p:nvPicPr>
          <p:cNvPr id="23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5100" y="1492923"/>
            <a:ext cx="11120199" cy="6257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 0"/>
          <p:cNvSpPr txBox="1"/>
          <p:nvPr/>
        </p:nvSpPr>
        <p:spPr>
          <a:xfrm>
            <a:off x="607456" y="477321"/>
            <a:ext cx="4068206" cy="526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200"/>
              </a:lnSpc>
              <a:defRPr sz="34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Architecture Diagram</a:t>
            </a:r>
          </a:p>
        </p:txBody>
      </p:sp>
      <p:pic>
        <p:nvPicPr>
          <p:cNvPr id="23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2297" y="1366837"/>
            <a:ext cx="10265689" cy="6448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31624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ext 0"/>
          <p:cNvSpPr txBox="1"/>
          <p:nvPr/>
        </p:nvSpPr>
        <p:spPr>
          <a:xfrm>
            <a:off x="650199" y="510897"/>
            <a:ext cx="2172569" cy="56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500"/>
              </a:lnSpc>
              <a:defRPr sz="36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Tech stack</a:t>
            </a:r>
          </a:p>
        </p:txBody>
      </p:sp>
      <p:pic>
        <p:nvPicPr>
          <p:cNvPr id="238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199" y="1370052"/>
            <a:ext cx="464465" cy="464465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Text 1"/>
          <p:cNvSpPr txBox="1"/>
          <p:nvPr/>
        </p:nvSpPr>
        <p:spPr>
          <a:xfrm>
            <a:off x="650199" y="2020253"/>
            <a:ext cx="724397" cy="27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200"/>
              </a:lnSpc>
              <a:defRPr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Python</a:t>
            </a:r>
          </a:p>
        </p:txBody>
      </p:sp>
      <p:sp>
        <p:nvSpPr>
          <p:cNvPr id="240" name="Text 2"/>
          <p:cNvSpPr txBox="1"/>
          <p:nvPr/>
        </p:nvSpPr>
        <p:spPr>
          <a:xfrm>
            <a:off x="650199" y="2421969"/>
            <a:ext cx="3782500" cy="566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300"/>
              </a:lnSpc>
              <a:defRPr sz="14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Core language for AI model development and data processing.</a:t>
            </a:r>
          </a:p>
        </p:txBody>
      </p:sp>
      <p:pic>
        <p:nvPicPr>
          <p:cNvPr id="241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1303" y="1370052"/>
            <a:ext cx="464465" cy="464465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ext 3"/>
          <p:cNvSpPr txBox="1"/>
          <p:nvPr/>
        </p:nvSpPr>
        <p:spPr>
          <a:xfrm>
            <a:off x="4711303" y="2020253"/>
            <a:ext cx="940160" cy="27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200"/>
              </a:lnSpc>
              <a:defRPr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React.JS</a:t>
            </a:r>
          </a:p>
        </p:txBody>
      </p:sp>
      <p:sp>
        <p:nvSpPr>
          <p:cNvPr id="243" name="Text 4"/>
          <p:cNvSpPr txBox="1"/>
          <p:nvPr/>
        </p:nvSpPr>
        <p:spPr>
          <a:xfrm>
            <a:off x="4711303" y="2421969"/>
            <a:ext cx="3782499" cy="566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300"/>
              </a:lnSpc>
              <a:defRPr sz="14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Used for building the user-friendly interface of our solution.</a:t>
            </a:r>
          </a:p>
        </p:txBody>
      </p:sp>
      <p:pic>
        <p:nvPicPr>
          <p:cNvPr id="244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0199" y="3573660"/>
            <a:ext cx="464465" cy="464465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Text 5"/>
          <p:cNvSpPr txBox="1"/>
          <p:nvPr/>
        </p:nvSpPr>
        <p:spPr>
          <a:xfrm>
            <a:off x="650198" y="4223861"/>
            <a:ext cx="1435759" cy="27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200"/>
              </a:lnSpc>
              <a:defRPr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Postgres SQL</a:t>
            </a:r>
          </a:p>
        </p:txBody>
      </p:sp>
      <p:sp>
        <p:nvSpPr>
          <p:cNvPr id="246" name="Text 6"/>
          <p:cNvSpPr txBox="1"/>
          <p:nvPr/>
        </p:nvSpPr>
        <p:spPr>
          <a:xfrm>
            <a:off x="650199" y="4625578"/>
            <a:ext cx="3782500" cy="566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300"/>
              </a:lnSpc>
              <a:defRPr sz="14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Provides a robust and secure database for storing and managing KYC data.</a:t>
            </a:r>
          </a:p>
        </p:txBody>
      </p:sp>
      <p:pic>
        <p:nvPicPr>
          <p:cNvPr id="247" name="Image 4" descr="Imag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11303" y="3573660"/>
            <a:ext cx="464465" cy="464465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Text 7"/>
          <p:cNvSpPr txBox="1"/>
          <p:nvPr/>
        </p:nvSpPr>
        <p:spPr>
          <a:xfrm>
            <a:off x="4711303" y="4223861"/>
            <a:ext cx="1740595" cy="27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200"/>
              </a:lnSpc>
              <a:defRPr>
                <a:solidFill>
                  <a:srgbClr val="CCCCC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Agent framework</a:t>
            </a:r>
          </a:p>
        </p:txBody>
      </p:sp>
      <p:sp>
        <p:nvSpPr>
          <p:cNvPr id="249" name="Text 8"/>
          <p:cNvSpPr txBox="1"/>
          <p:nvPr/>
        </p:nvSpPr>
        <p:spPr>
          <a:xfrm>
            <a:off x="4711303" y="4625578"/>
            <a:ext cx="3782499" cy="566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300"/>
              </a:lnSpc>
              <a:defRPr sz="14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Self written implementation of core Agent concepts.</a:t>
            </a:r>
          </a:p>
        </p:txBody>
      </p:sp>
      <p:pic>
        <p:nvPicPr>
          <p:cNvPr id="250" name="Image 5" descr="Image 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0199" y="5777269"/>
            <a:ext cx="464465" cy="464465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ext 9"/>
          <p:cNvSpPr txBox="1"/>
          <p:nvPr/>
        </p:nvSpPr>
        <p:spPr>
          <a:xfrm>
            <a:off x="650199" y="6427470"/>
            <a:ext cx="1906464" cy="27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200"/>
              </a:lnSpc>
              <a:defRPr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Claude Sonnet 3.5</a:t>
            </a:r>
          </a:p>
        </p:txBody>
      </p:sp>
      <p:sp>
        <p:nvSpPr>
          <p:cNvPr id="252" name="Text 10"/>
          <p:cNvSpPr txBox="1"/>
          <p:nvPr/>
        </p:nvSpPr>
        <p:spPr>
          <a:xfrm>
            <a:off x="650199" y="6829187"/>
            <a:ext cx="3782500" cy="858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300"/>
              </a:lnSpc>
              <a:defRPr sz="14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Fast, capable SOTA LLM model by Anthropic, optimized for reasoning, coding, and conversation.</a:t>
            </a:r>
          </a:p>
        </p:txBody>
      </p:sp>
      <p:pic>
        <p:nvPicPr>
          <p:cNvPr id="253" name="Image 6" descr="Image 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11303" y="5777269"/>
            <a:ext cx="464465" cy="46446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ext 11"/>
          <p:cNvSpPr txBox="1"/>
          <p:nvPr/>
        </p:nvSpPr>
        <p:spPr>
          <a:xfrm>
            <a:off x="4711303" y="6427470"/>
            <a:ext cx="1427163" cy="27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200"/>
              </a:lnSpc>
              <a:defRPr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</a:lstStyle>
          <a:p>
            <a:pPr/>
            <a:r>
              <a:t>AWS Bedrock</a:t>
            </a:r>
          </a:p>
        </p:txBody>
      </p:sp>
      <p:sp>
        <p:nvSpPr>
          <p:cNvPr id="255" name="Text 12"/>
          <p:cNvSpPr txBox="1"/>
          <p:nvPr/>
        </p:nvSpPr>
        <p:spPr>
          <a:xfrm>
            <a:off x="4711303" y="6829187"/>
            <a:ext cx="3782499" cy="858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300"/>
              </a:lnSpc>
              <a:defRPr sz="14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Cloud solution enables developers to build and scale generative AI apps using foundation models.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