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57" r:id="rId3"/>
    <p:sldId id="259" r:id="rId4"/>
    <p:sldId id="258" r:id="rId5"/>
    <p:sldId id="262" r:id="rId6"/>
    <p:sldId id="260" r:id="rId7"/>
    <p:sldId id="263" r:id="rId8"/>
    <p:sldId id="261"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itchFamily="2" charset="77"/>
      <p:regular r:id="rId16"/>
      <p:bold r:id="rId17"/>
      <p:italic r:id="rId18"/>
      <p:boldItalic r:id="rId19"/>
    </p:embeddedFont>
    <p:embeddedFont>
      <p:font typeface="Montserrat Light" panose="020F0302020204030204" pitchFamily="34" charset="0"/>
      <p:regular r:id="rId20"/>
      <p:bold r:id="rId21"/>
      <p:italic r:id="rId22"/>
      <p:boldItalic r:id="rId23"/>
    </p:embeddedFont>
    <p:embeddedFont>
      <p:font typeface="Montserrat Medium"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5"/>
    <p:restoredTop sz="94603"/>
  </p:normalViewPr>
  <p:slideViewPr>
    <p:cSldViewPr snapToGrid="0">
      <p:cViewPr>
        <p:scale>
          <a:sx n="136" d="100"/>
          <a:sy n="136" d="100"/>
        </p:scale>
        <p:origin x="156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38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42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74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829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39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5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866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9">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111AC472-8DCA-37BB-F045-69DECACEE67D}"/>
              </a:ext>
            </a:extLst>
          </p:cNvPr>
          <p:cNvSpPr txBox="1"/>
          <p:nvPr userDrawn="1">
            <p:extLst>
              <p:ext uri="{1162E1C5-73C7-4A58-AE30-91384D911F3F}">
                <p184:classification xmlns:p184="http://schemas.microsoft.com/office/powerpoint/2018/4/main" val="ftr"/>
              </p:ext>
            </p:extLst>
          </p:nvPr>
        </p:nvSpPr>
        <p:spPr>
          <a:xfrm>
            <a:off x="4417187" y="4927600"/>
            <a:ext cx="338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iscoverfinancial/a11y-theme-builder-sdk"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discoverfinancial.github.io/a11y-theme-builder-sdk/modules.html" TargetMode="External"/><Relationship Id="rId4" Type="http://schemas.openxmlformats.org/officeDocument/2006/relationships/hyperlink" Target="https://github.com/discoverfinancial/a11y-theme-builder-sdk/blob/main/TUTORIAL.md#accessibility-theme-builder-sdk-tutoria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discoverfinancial/a11y-theme-builder-sdk/blob/main/src/molecules/molecule.ts" TargetMode="External"/><Relationship Id="rId13" Type="http://schemas.openxmlformats.org/officeDocument/2006/relationships/hyperlink" Target="https://github.com/discoverfinancial/a11y-theme-builder-sdk/blob/main/src/storage" TargetMode="External"/><Relationship Id="rId18" Type="http://schemas.openxmlformats.org/officeDocument/2006/relationships/hyperlink" Target="https://github.com/discoverfinancial/a11y-theme-builder-sdk/blob/main/src/util" TargetMode="External"/><Relationship Id="rId3" Type="http://schemas.openxmlformats.org/officeDocument/2006/relationships/hyperlink" Target="https://github.com/discoverfinancial/a11y-theme-builder-sdk/blob/main/src/themeBuilder.ts" TargetMode="External"/><Relationship Id="rId7" Type="http://schemas.openxmlformats.org/officeDocument/2006/relationships/hyperlink" Target="https://github.com/discoverfinancial/a11y-theme-builder-sdk/blob/main/src/molecules" TargetMode="External"/><Relationship Id="rId12" Type="http://schemas.openxmlformats.org/officeDocument/2006/relationships/hyperlink" Target="https://github.com/discoverfinancial/a11y-theme-builder-sdk/blob/main/src/layers/layers.ts" TargetMode="External"/><Relationship Id="rId17" Type="http://schemas.openxmlformats.org/officeDocument/2006/relationships/hyperlink" Target="https://github.com/discoverfinancial/a11y-theme-builder-sdk/blob/main/src/common/shade.ts" TargetMode="External"/><Relationship Id="rId2" Type="http://schemas.openxmlformats.org/officeDocument/2006/relationships/notesSlide" Target="../notesSlides/notesSlide6.xml"/><Relationship Id="rId16" Type="http://schemas.openxmlformats.org/officeDocument/2006/relationships/hyperlink" Target="https://github.com/discoverfinancial/a11y-theme-builder-sdk/blob/main/src/common/props.ts" TargetMode="External"/><Relationship Id="rId1" Type="http://schemas.openxmlformats.org/officeDocument/2006/relationships/slideLayout" Target="../slideLayouts/slideLayout4.xml"/><Relationship Id="rId6" Type="http://schemas.openxmlformats.org/officeDocument/2006/relationships/hyperlink" Target="https://github.com/discoverfinancial/a11y-theme-builder-sdk/blob/main/src/atoms/atom.ts" TargetMode="External"/><Relationship Id="rId11" Type="http://schemas.openxmlformats.org/officeDocument/2006/relationships/hyperlink" Target="https://github.com/discoverfinancial/a11y-theme-builder-sdk/blob/main/src/layers" TargetMode="External"/><Relationship Id="rId5" Type="http://schemas.openxmlformats.org/officeDocument/2006/relationships/hyperlink" Target="https://github.com/discoverfinancial/a11y-theme-builder-sdk/blob/main/src/atoms" TargetMode="External"/><Relationship Id="rId15" Type="http://schemas.openxmlformats.org/officeDocument/2006/relationships/hyperlink" Target="https://github.com/discoverfinancial/a11y-theme-builder-sdk/blob/main/src/common/node.ts" TargetMode="External"/><Relationship Id="rId10" Type="http://schemas.openxmlformats.org/officeDocument/2006/relationships/hyperlink" Target="https://github.com/discoverfinancial/a11y-theme-builder-sdk/blob/main/src/organisms/organism.ts" TargetMode="External"/><Relationship Id="rId4" Type="http://schemas.openxmlformats.org/officeDocument/2006/relationships/hyperlink" Target="https://github.com/discoverfinancial/a11y-theme-builder-sdk/blob/main/src/designSystem.ts" TargetMode="External"/><Relationship Id="rId9" Type="http://schemas.openxmlformats.org/officeDocument/2006/relationships/hyperlink" Target="https://github.com/discoverfinancial/a11y-theme-builder-sdk/blob/main/src/organisms" TargetMode="External"/><Relationship Id="rId14" Type="http://schemas.openxmlformats.org/officeDocument/2006/relationships/hyperlink" Target="https://github.com/discoverfinancial/a11y-theme-builder-sdk/blob/main/src/comm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Atomic Theme Builder SDK </a:t>
            </a:r>
            <a:br>
              <a:rPr lang="en" dirty="0"/>
            </a:br>
            <a:r>
              <a:rPr lang="en" dirty="0"/>
              <a:t>for Developers</a:t>
            </a:r>
            <a:br>
              <a:rPr lang="en" dirty="0"/>
            </a:br>
            <a:br>
              <a:rPr lang="en" dirty="0"/>
            </a:br>
            <a:endParaRPr dirty="0"/>
          </a:p>
        </p:txBody>
      </p:sp>
      <p:sp>
        <p:nvSpPr>
          <p:cNvPr id="65" name="Google Shape;65;p11"/>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i="1" dirty="0"/>
              <a:t>Keith Smith</a:t>
            </a:r>
          </a:p>
          <a:p>
            <a:pPr marL="0" lvl="0" indent="0" algn="l" rtl="0">
              <a:spcBef>
                <a:spcPts val="0"/>
              </a:spcBef>
              <a:spcAft>
                <a:spcPts val="0"/>
              </a:spcAft>
              <a:buNone/>
            </a:pPr>
            <a:r>
              <a:rPr lang="en-US" sz="1050" dirty="0" err="1"/>
              <a:t>keithsmith@discover.com</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Agenda</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 sz="2400" dirty="0"/>
              <a:t>Use cases</a:t>
            </a:r>
          </a:p>
          <a:p>
            <a:pPr marL="285750" indent="-285750">
              <a:spcAft>
                <a:spcPts val="800"/>
              </a:spcAft>
            </a:pPr>
            <a:r>
              <a:rPr lang="en" sz="2400" dirty="0"/>
              <a:t>Design principles</a:t>
            </a:r>
          </a:p>
          <a:p>
            <a:pPr marL="285750" indent="-285750">
              <a:spcAft>
                <a:spcPts val="800"/>
              </a:spcAft>
            </a:pPr>
            <a:r>
              <a:rPr lang="en" sz="2400" dirty="0"/>
              <a:t>Using the SDK</a:t>
            </a:r>
          </a:p>
          <a:p>
            <a:pPr marL="285750" indent="-285750">
              <a:spcAft>
                <a:spcPts val="800"/>
              </a:spcAft>
            </a:pPr>
            <a:r>
              <a:rPr lang="en" sz="2400" dirty="0"/>
              <a:t>Code structure</a:t>
            </a:r>
          </a:p>
          <a:p>
            <a:pPr marL="285750" indent="-285750">
              <a:spcAft>
                <a:spcPts val="800"/>
              </a:spcAft>
            </a:pPr>
            <a:r>
              <a:rPr lang="en" sz="2400" dirty="0"/>
              <a:t>Building and Testing</a:t>
            </a:r>
          </a:p>
          <a:p>
            <a:pPr marL="285750" indent="-285750">
              <a:spcAft>
                <a:spcPts val="800"/>
              </a:spcAft>
            </a:pPr>
            <a:r>
              <a:rPr lang="en" sz="2400" dirty="0"/>
              <a:t>Extending the SDK</a:t>
            </a:r>
          </a:p>
          <a:p>
            <a:pPr marL="285750"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Use Cases</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 sz="2400" dirty="0"/>
              <a:t>Usable by any UI</a:t>
            </a:r>
          </a:p>
          <a:p>
            <a:pPr marL="285750" indent="-285750">
              <a:spcAft>
                <a:spcPts val="800"/>
              </a:spcAft>
            </a:pPr>
            <a:r>
              <a:rPr lang="en" sz="2400" dirty="0"/>
              <a:t>Automation</a:t>
            </a:r>
            <a:r>
              <a:rPr lang="en" dirty="0"/>
              <a:t> </a:t>
            </a:r>
          </a:p>
          <a:p>
            <a:pPr marL="742950" lvl="1" indent="-285750">
              <a:spcAft>
                <a:spcPts val="800"/>
              </a:spcAft>
            </a:pPr>
            <a:r>
              <a:rPr lang="en" sz="1800" dirty="0"/>
              <a:t>CI/CD pipeline: generate compliant output (CSS, JSON, PPT, </a:t>
            </a:r>
            <a:r>
              <a:rPr lang="en" sz="1800" dirty="0" err="1"/>
              <a:t>etc</a:t>
            </a:r>
            <a:r>
              <a:rPr lang="en" sz="1800" dirty="0"/>
              <a:t>) or fail if not possible</a:t>
            </a:r>
          </a:p>
          <a:p>
            <a:pPr marL="742950" lvl="1" indent="-285750">
              <a:spcAft>
                <a:spcPts val="800"/>
              </a:spcAft>
            </a:pPr>
            <a:r>
              <a:rPr lang="en-US" sz="1800" dirty="0"/>
              <a:t>Any o</a:t>
            </a:r>
            <a:r>
              <a:rPr lang="en" sz="1800" dirty="0" err="1"/>
              <a:t>ther</a:t>
            </a:r>
            <a:r>
              <a:rPr lang="en" sz="1800" dirty="0"/>
              <a:t> automated use cases</a:t>
            </a:r>
          </a:p>
          <a:p>
            <a:pPr marL="742950" lvl="1"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Tree>
    <p:extLst>
      <p:ext uri="{BB962C8B-B14F-4D97-AF65-F5344CB8AC3E}">
        <p14:creationId xmlns:p14="http://schemas.microsoft.com/office/powerpoint/2010/main" val="396937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Design Principles</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 sz="1800" dirty="0"/>
              <a:t>Typescript - easily embed into SPA</a:t>
            </a:r>
          </a:p>
          <a:p>
            <a:pPr marL="285750" indent="-285750">
              <a:spcAft>
                <a:spcPts val="800"/>
              </a:spcAft>
            </a:pPr>
            <a:r>
              <a:rPr lang="en" sz="1800" dirty="0"/>
              <a:t>Code structured similar to UI, based on logical separation of atomic elements</a:t>
            </a:r>
          </a:p>
          <a:p>
            <a:pPr marL="285750" indent="-285750">
              <a:spcAft>
                <a:spcPts val="800"/>
              </a:spcAft>
            </a:pPr>
            <a:r>
              <a:rPr lang="en" sz="1800" dirty="0"/>
              <a:t>Push max logic down into SDK to foster reuse (e.g. dependency graph)</a:t>
            </a:r>
          </a:p>
          <a:p>
            <a:pPr marL="457200" lvl="1" indent="0">
              <a:lnSpc>
                <a:spcPct val="20000"/>
              </a:lnSpc>
              <a:spcAft>
                <a:spcPts val="800"/>
              </a:spcAft>
              <a:buNone/>
            </a:pPr>
            <a:endParaRPr lang="en" dirty="0"/>
          </a:p>
          <a:p>
            <a:pPr marL="457200" lvl="1" indent="0">
              <a:lnSpc>
                <a:spcPct val="20000"/>
              </a:lnSpc>
              <a:spcAft>
                <a:spcPts val="800"/>
              </a:spcAft>
              <a:buNone/>
            </a:pPr>
            <a:r>
              <a:rPr lang="en" sz="1200" dirty="0"/>
              <a:t>Design System </a:t>
            </a:r>
            <a:r>
              <a:rPr lang="en" sz="1200" i="1" dirty="0">
                <a:sym typeface="Wingdings" pitchFamily="2" charset="2"/>
              </a:rPr>
              <a:t></a:t>
            </a:r>
            <a:r>
              <a:rPr lang="en" sz="1200" dirty="0"/>
              <a:t> Atoms           </a:t>
            </a:r>
            <a:r>
              <a:rPr lang="en" sz="1200" i="1" dirty="0">
                <a:sym typeface="Wingdings" pitchFamily="2" charset="2"/>
              </a:rPr>
              <a:t></a:t>
            </a:r>
            <a:r>
              <a:rPr lang="en" sz="1200" dirty="0"/>
              <a:t>  &lt;</a:t>
            </a:r>
            <a:r>
              <a:rPr lang="en" sz="1200" i="1" dirty="0"/>
              <a:t>Atom&gt;          </a:t>
            </a:r>
            <a:r>
              <a:rPr lang="en" sz="1200" i="1" dirty="0">
                <a:sym typeface="Wingdings" pitchFamily="2" charset="2"/>
              </a:rPr>
              <a:t> Properties</a:t>
            </a:r>
          </a:p>
          <a:p>
            <a:pPr marL="457200" lvl="1" indent="0">
              <a:lnSpc>
                <a:spcPct val="20000"/>
              </a:lnSpc>
              <a:spcAft>
                <a:spcPts val="800"/>
              </a:spcAft>
              <a:buNone/>
            </a:pPr>
            <a:r>
              <a:rPr lang="en" sz="1200" dirty="0"/>
              <a:t>                              </a:t>
            </a:r>
            <a:r>
              <a:rPr lang="en" sz="1200" i="1" dirty="0">
                <a:sym typeface="Wingdings" pitchFamily="2" charset="2"/>
              </a:rPr>
              <a:t></a:t>
            </a:r>
            <a:r>
              <a:rPr lang="en" sz="1200" dirty="0"/>
              <a:t> Molecules    </a:t>
            </a:r>
            <a:r>
              <a:rPr lang="en" sz="1200" i="1" dirty="0">
                <a:sym typeface="Wingdings" pitchFamily="2" charset="2"/>
              </a:rPr>
              <a:t></a:t>
            </a:r>
            <a:r>
              <a:rPr lang="en" sz="1200" dirty="0"/>
              <a:t>  &lt;</a:t>
            </a:r>
            <a:r>
              <a:rPr lang="en" sz="1200" i="1" dirty="0"/>
              <a:t>Molecule&gt;   </a:t>
            </a:r>
            <a:r>
              <a:rPr lang="en" sz="1200" i="1" dirty="0">
                <a:sym typeface="Wingdings" pitchFamily="2" charset="2"/>
              </a:rPr>
              <a:t> Properties</a:t>
            </a:r>
          </a:p>
          <a:p>
            <a:pPr marL="457200" lvl="1" indent="0">
              <a:lnSpc>
                <a:spcPct val="20000"/>
              </a:lnSpc>
              <a:spcAft>
                <a:spcPts val="800"/>
              </a:spcAft>
              <a:buNone/>
            </a:pPr>
            <a:r>
              <a:rPr lang="en" sz="1200" dirty="0"/>
              <a:t>                              </a:t>
            </a:r>
            <a:r>
              <a:rPr lang="en" sz="1200" i="1" dirty="0">
                <a:sym typeface="Wingdings" pitchFamily="2" charset="2"/>
              </a:rPr>
              <a:t></a:t>
            </a:r>
            <a:r>
              <a:rPr lang="en" sz="1200" dirty="0"/>
              <a:t> Organisms  </a:t>
            </a:r>
            <a:r>
              <a:rPr lang="en" sz="1200" i="1" dirty="0">
                <a:sym typeface="Wingdings" pitchFamily="2" charset="2"/>
              </a:rPr>
              <a:t></a:t>
            </a:r>
            <a:r>
              <a:rPr lang="en" sz="1200" dirty="0"/>
              <a:t>  &lt;</a:t>
            </a:r>
            <a:r>
              <a:rPr lang="en" sz="1200" i="1" dirty="0"/>
              <a:t>Organism&gt; </a:t>
            </a:r>
            <a:r>
              <a:rPr lang="en" sz="1200" i="1" dirty="0">
                <a:sym typeface="Wingdings" pitchFamily="2" charset="2"/>
              </a:rPr>
              <a:t> Properties</a:t>
            </a:r>
          </a:p>
          <a:p>
            <a:pPr marL="457200" lvl="1" indent="0">
              <a:lnSpc>
                <a:spcPct val="20000"/>
              </a:lnSpc>
              <a:spcAft>
                <a:spcPts val="800"/>
              </a:spcAft>
              <a:buNone/>
            </a:pPr>
            <a:r>
              <a:rPr lang="en" sz="1200" i="1" dirty="0">
                <a:sym typeface="Wingdings" pitchFamily="2" charset="2"/>
              </a:rPr>
              <a:t>                              </a:t>
            </a:r>
            <a:r>
              <a:rPr lang="en" sz="1200" dirty="0"/>
              <a:t> Layers.          </a:t>
            </a:r>
            <a:r>
              <a:rPr lang="en" sz="1200" i="1" dirty="0">
                <a:sym typeface="Wingdings" pitchFamily="2" charset="2"/>
              </a:rPr>
              <a:t></a:t>
            </a:r>
            <a:r>
              <a:rPr lang="en" sz="1200" dirty="0"/>
              <a:t>  &lt;Accessibility </a:t>
            </a:r>
            <a:r>
              <a:rPr lang="en" sz="1200" i="1" dirty="0"/>
              <a:t>Layer&gt;</a:t>
            </a:r>
            <a:endParaRPr lang="en" sz="1200" i="1" dirty="0">
              <a:sym typeface="Wingdings" pitchFamily="2" charset="2"/>
            </a:endParaRPr>
          </a:p>
          <a:p>
            <a:pPr marL="457200" lvl="1" indent="0">
              <a:lnSpc>
                <a:spcPct val="20000"/>
              </a:lnSpc>
              <a:spcAft>
                <a:spcPts val="800"/>
              </a:spcAft>
              <a:buNone/>
            </a:pPr>
            <a:r>
              <a:rPr lang="en" sz="1200" dirty="0"/>
              <a:t>                              </a:t>
            </a:r>
            <a:r>
              <a:rPr lang="en" sz="1200" i="1" dirty="0">
                <a:sym typeface="Wingdings" pitchFamily="2" charset="2"/>
              </a:rPr>
              <a:t></a:t>
            </a:r>
            <a:r>
              <a:rPr lang="en" sz="1200" dirty="0"/>
              <a:t> Code.            </a:t>
            </a:r>
            <a:r>
              <a:rPr lang="en" sz="1200" i="1" dirty="0">
                <a:sym typeface="Wingdings" pitchFamily="2" charset="2"/>
              </a:rPr>
              <a:t></a:t>
            </a:r>
            <a:r>
              <a:rPr lang="en" sz="1200" dirty="0"/>
              <a:t>  &lt;</a:t>
            </a:r>
            <a:r>
              <a:rPr lang="en" sz="1200" i="1" dirty="0"/>
              <a:t>Code Generator&gt;</a:t>
            </a:r>
            <a:endParaRPr lang="en" sz="1200" dirty="0"/>
          </a:p>
          <a:p>
            <a:pPr marL="457200" lvl="1" indent="0">
              <a:spcAft>
                <a:spcPts val="800"/>
              </a:spcAft>
              <a:buNone/>
            </a:pPr>
            <a:endParaRPr lang="en" sz="1600" dirty="0"/>
          </a:p>
          <a:p>
            <a:pPr marL="914400" lvl="2" indent="0">
              <a:spcAft>
                <a:spcPts val="800"/>
              </a:spcAft>
              <a:buNone/>
            </a:pPr>
            <a:endParaRPr lang="en" sz="1400" dirty="0"/>
          </a:p>
          <a:p>
            <a:pPr marL="285750" indent="-285750">
              <a:spcAft>
                <a:spcPts val="800"/>
              </a:spcAft>
            </a:pPr>
            <a:endParaRPr lang="en" sz="1800" dirty="0"/>
          </a:p>
          <a:p>
            <a:pPr marL="285750" indent="-285750">
              <a:spcAft>
                <a:spcPts val="800"/>
              </a:spcAft>
            </a:pPr>
            <a:endParaRPr lang="en" sz="1800" dirty="0"/>
          </a:p>
          <a:p>
            <a:pPr marL="285750" indent="-285750">
              <a:spcAft>
                <a:spcPts val="800"/>
              </a:spcAft>
            </a:pPr>
            <a:endParaRPr lang="en" sz="1800" dirty="0"/>
          </a:p>
          <a:p>
            <a:pPr marL="285750"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
        <p:nvSpPr>
          <p:cNvPr id="4" name="TextBox 3">
            <a:extLst>
              <a:ext uri="{FF2B5EF4-FFF2-40B4-BE49-F238E27FC236}">
                <a16:creationId xmlns:a16="http://schemas.microsoft.com/office/drawing/2014/main" id="{2D9EA129-7E50-B632-7917-9504637D28FF}"/>
              </a:ext>
            </a:extLst>
          </p:cNvPr>
          <p:cNvSpPr txBox="1"/>
          <p:nvPr/>
        </p:nvSpPr>
        <p:spPr>
          <a:xfrm>
            <a:off x="5915607" y="2954125"/>
            <a:ext cx="2845837"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Each node is </a:t>
            </a:r>
            <a:r>
              <a:rPr lang="en-US" sz="1200" b="1" dirty="0"/>
              <a:t>initialized</a:t>
            </a:r>
            <a:r>
              <a:rPr lang="en-US" sz="1200" dirty="0"/>
              <a:t> if all child required properties that have no default value have been initialized</a:t>
            </a:r>
          </a:p>
          <a:p>
            <a:pPr marL="285750" indent="-285750">
              <a:buFont typeface="Arial" panose="020B0604020202020204" pitchFamily="34" charset="0"/>
              <a:buChar char="•"/>
            </a:pPr>
            <a:r>
              <a:rPr lang="en-US" sz="1200" dirty="0"/>
              <a:t>Each node is </a:t>
            </a:r>
            <a:r>
              <a:rPr lang="en-US" sz="1200" b="1" dirty="0"/>
              <a:t>enabled</a:t>
            </a:r>
            <a:r>
              <a:rPr lang="en-US" sz="1200" dirty="0"/>
              <a:t> if all dependent nodes are initialized</a:t>
            </a:r>
          </a:p>
        </p:txBody>
      </p:sp>
    </p:spTree>
    <p:extLst>
      <p:ext uri="{BB962C8B-B14F-4D97-AF65-F5344CB8AC3E}">
        <p14:creationId xmlns:p14="http://schemas.microsoft.com/office/powerpoint/2010/main" val="31752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Using the SDK</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US" sz="2400" dirty="0" err="1"/>
              <a:t>Github</a:t>
            </a:r>
            <a:r>
              <a:rPr lang="en-US" sz="2400" dirty="0"/>
              <a:t> repo: </a:t>
            </a:r>
            <a:r>
              <a:rPr lang="en-US" sz="1600" dirty="0">
                <a:hlinkClick r:id="rId3"/>
              </a:rPr>
              <a:t>https://github.com/discoverfinancial/a11y-theme-builder-sdk</a:t>
            </a:r>
            <a:endParaRPr lang="en-US" sz="1200" dirty="0"/>
          </a:p>
          <a:p>
            <a:pPr marL="285750" indent="-285750">
              <a:spcAft>
                <a:spcPts val="800"/>
              </a:spcAft>
            </a:pPr>
            <a:r>
              <a:rPr lang="en-US" sz="2400" dirty="0"/>
              <a:t>Build </a:t>
            </a:r>
            <a:r>
              <a:rPr lang="en-US" sz="1600" dirty="0"/>
              <a:t>(</a:t>
            </a:r>
            <a:r>
              <a:rPr lang="en-US" sz="1600" dirty="0" err="1"/>
              <a:t>npm</a:t>
            </a:r>
            <a:r>
              <a:rPr lang="en-US" sz="1600" dirty="0"/>
              <a:t> run build)</a:t>
            </a:r>
            <a:endParaRPr lang="en-US" sz="1000" dirty="0"/>
          </a:p>
          <a:p>
            <a:pPr marL="285750" indent="-285750">
              <a:spcAft>
                <a:spcPts val="800"/>
              </a:spcAft>
            </a:pPr>
            <a:r>
              <a:rPr lang="en-US" sz="2400" dirty="0"/>
              <a:t>Test </a:t>
            </a:r>
            <a:r>
              <a:rPr lang="en-US" sz="1600" dirty="0"/>
              <a:t>(</a:t>
            </a:r>
            <a:r>
              <a:rPr lang="en-US" sz="1600" dirty="0" err="1"/>
              <a:t>npm</a:t>
            </a:r>
            <a:r>
              <a:rPr lang="en-US" sz="1600" dirty="0"/>
              <a:t> run </a:t>
            </a:r>
            <a:r>
              <a:rPr lang="en-US" sz="1600" dirty="0" err="1"/>
              <a:t>dotest</a:t>
            </a:r>
            <a:r>
              <a:rPr lang="en-US" sz="1600" dirty="0"/>
              <a:t>/test)</a:t>
            </a:r>
          </a:p>
          <a:p>
            <a:pPr marL="285750" indent="-285750">
              <a:spcAft>
                <a:spcPts val="800"/>
              </a:spcAft>
            </a:pPr>
            <a:r>
              <a:rPr lang="en-US" sz="2000" dirty="0"/>
              <a:t>Tutorial: </a:t>
            </a:r>
            <a:r>
              <a:rPr lang="en-US" sz="1400" dirty="0">
                <a:hlinkClick r:id="rId4"/>
              </a:rPr>
              <a:t>https://github.com/discoverfinancial/a11y-theme-builder-sdk/blob/main/TUTORIAL.md - accessibility-theme-builder-sdk-tutorial</a:t>
            </a:r>
            <a:endParaRPr lang="en-US" sz="1400" dirty="0"/>
          </a:p>
          <a:p>
            <a:pPr marL="285750" indent="-285750">
              <a:spcAft>
                <a:spcPts val="800"/>
              </a:spcAft>
            </a:pPr>
            <a:r>
              <a:rPr lang="en-US" sz="2000" dirty="0"/>
              <a:t>APIs </a:t>
            </a:r>
            <a:r>
              <a:rPr lang="en-US" sz="1600" dirty="0">
                <a:hlinkClick r:id="rId5"/>
              </a:rPr>
              <a:t>https://discoverfinancial.github.io/a11y-theme-builder-sdk/modules.html</a:t>
            </a:r>
            <a:endParaRPr lang="en-US" sz="1200" dirty="0"/>
          </a:p>
          <a:p>
            <a:pPr marL="285750" indent="-285750">
              <a:spcAft>
                <a:spcPts val="800"/>
              </a:spcAft>
            </a:pPr>
            <a:endParaRPr lang="en-US" sz="2000" dirty="0"/>
          </a:p>
          <a:p>
            <a:pPr marL="285750" indent="-285750">
              <a:spcAft>
                <a:spcPts val="800"/>
              </a:spcAft>
            </a:pPr>
            <a:endParaRPr lang="en-US" dirty="0"/>
          </a:p>
          <a:p>
            <a:pPr marL="285750" indent="-285750">
              <a:spcAft>
                <a:spcPts val="800"/>
              </a:spcAft>
            </a:pPr>
            <a:endParaRPr lang="en" sz="2400" dirty="0"/>
          </a:p>
          <a:p>
            <a:pPr marL="285750" indent="-285750">
              <a:spcAft>
                <a:spcPts val="800"/>
              </a:spcAft>
            </a:pPr>
            <a:endParaRPr lang="en" sz="2400" dirty="0"/>
          </a:p>
          <a:p>
            <a:pPr marL="285750"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Tree>
    <p:extLst>
      <p:ext uri="{BB962C8B-B14F-4D97-AF65-F5344CB8AC3E}">
        <p14:creationId xmlns:p14="http://schemas.microsoft.com/office/powerpoint/2010/main" val="392335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Code structure</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algn="l">
              <a:buFont typeface="Arial" panose="020B0604020202020204" pitchFamily="34" charset="0"/>
              <a:buChar char="•"/>
            </a:pPr>
            <a:r>
              <a:rPr lang="en-US" sz="1350" b="0" i="0" u="none" strike="noStrike" dirty="0">
                <a:solidFill>
                  <a:srgbClr val="1F2328"/>
                </a:solidFill>
                <a:effectLst/>
                <a:latin typeface="-apple-system"/>
                <a:hlinkClick r:id="rId3"/>
              </a:rPr>
              <a:t>src/themeBuilder.ts</a:t>
            </a:r>
            <a:r>
              <a:rPr lang="en-US" sz="1350" b="0" i="0" dirty="0">
                <a:solidFill>
                  <a:srgbClr val="1F2328"/>
                </a:solidFill>
                <a:effectLst/>
                <a:latin typeface="-apple-system"/>
              </a:rPr>
              <a:t> - The main theme builder class</a:t>
            </a:r>
          </a:p>
          <a:p>
            <a:pPr algn="l">
              <a:buFont typeface="Arial" panose="020B0604020202020204" pitchFamily="34" charset="0"/>
              <a:buChar char="•"/>
            </a:pPr>
            <a:r>
              <a:rPr lang="en-US" sz="1350" b="0" i="0" u="none" strike="noStrike" dirty="0">
                <a:solidFill>
                  <a:srgbClr val="1F2328"/>
                </a:solidFill>
                <a:effectLst/>
                <a:latin typeface="-apple-system"/>
                <a:hlinkClick r:id="rId4"/>
              </a:rPr>
              <a:t>src/designSystem.ts</a:t>
            </a:r>
            <a:r>
              <a:rPr lang="en-US" sz="1350" b="0" i="0" dirty="0">
                <a:solidFill>
                  <a:srgbClr val="1F2328"/>
                </a:solidFill>
                <a:effectLst/>
                <a:latin typeface="-apple-system"/>
              </a:rPr>
              <a:t> - The design system class</a:t>
            </a:r>
          </a:p>
          <a:p>
            <a:pPr algn="l">
              <a:buFont typeface="Arial" panose="020B0604020202020204" pitchFamily="34" charset="0"/>
              <a:buChar char="•"/>
            </a:pPr>
            <a:r>
              <a:rPr lang="en-US" sz="1350" b="0" i="0" u="none" strike="noStrike" dirty="0">
                <a:solidFill>
                  <a:srgbClr val="1F2328"/>
                </a:solidFill>
                <a:effectLst/>
                <a:latin typeface="-apple-system"/>
                <a:hlinkClick r:id="rId5"/>
              </a:rPr>
              <a:t>src/atoms</a:t>
            </a:r>
            <a:r>
              <a:rPr lang="en-US" sz="1350" b="0" i="0" dirty="0">
                <a:solidFill>
                  <a:srgbClr val="1F2328"/>
                </a:solidFill>
                <a:effectLst/>
                <a:latin typeface="-apple-system"/>
              </a:rPr>
              <a:t> - The directory containing all atoms. Each atom class extends the </a:t>
            </a:r>
            <a:r>
              <a:rPr lang="en-US" sz="1350" b="0" i="0" u="none" strike="noStrike" dirty="0">
                <a:solidFill>
                  <a:srgbClr val="1F2328"/>
                </a:solidFill>
                <a:effectLst/>
                <a:latin typeface="-apple-system"/>
                <a:hlinkClick r:id="rId6"/>
              </a:rPr>
              <a:t>Atom</a:t>
            </a:r>
            <a:r>
              <a:rPr lang="en-US" sz="1350" b="0" i="0" dirty="0">
                <a:solidFill>
                  <a:srgbClr val="1F2328"/>
                </a:solidFill>
                <a:effectLst/>
                <a:latin typeface="-apple-system"/>
              </a:rPr>
              <a:t> class.</a:t>
            </a:r>
          </a:p>
          <a:p>
            <a:pPr algn="l">
              <a:buFont typeface="Arial" panose="020B0604020202020204" pitchFamily="34" charset="0"/>
              <a:buChar char="•"/>
            </a:pPr>
            <a:r>
              <a:rPr lang="en-US" sz="1350" b="0" i="0" u="none" strike="noStrike" dirty="0">
                <a:solidFill>
                  <a:srgbClr val="1F2328"/>
                </a:solidFill>
                <a:effectLst/>
                <a:latin typeface="-apple-system"/>
                <a:hlinkClick r:id="rId7"/>
              </a:rPr>
              <a:t>src/molecules</a:t>
            </a:r>
            <a:r>
              <a:rPr lang="en-US" sz="1350" b="0" i="0" dirty="0">
                <a:solidFill>
                  <a:srgbClr val="1F2328"/>
                </a:solidFill>
                <a:effectLst/>
                <a:latin typeface="-apple-system"/>
              </a:rPr>
              <a:t> - The directory containing all molecules. Each molecule class extends the </a:t>
            </a:r>
            <a:r>
              <a:rPr lang="en-US" sz="1350" b="0" i="0" u="none" strike="noStrike" dirty="0">
                <a:solidFill>
                  <a:srgbClr val="1F2328"/>
                </a:solidFill>
                <a:effectLst/>
                <a:latin typeface="-apple-system"/>
                <a:hlinkClick r:id="rId8"/>
              </a:rPr>
              <a:t>Molecule</a:t>
            </a:r>
            <a:r>
              <a:rPr lang="en-US" sz="1350" b="0" i="0" dirty="0">
                <a:solidFill>
                  <a:srgbClr val="1F2328"/>
                </a:solidFill>
                <a:effectLst/>
                <a:latin typeface="-apple-system"/>
              </a:rPr>
              <a:t> class.</a:t>
            </a:r>
          </a:p>
          <a:p>
            <a:pPr algn="l">
              <a:buFont typeface="Arial" panose="020B0604020202020204" pitchFamily="34" charset="0"/>
              <a:buChar char="•"/>
            </a:pPr>
            <a:r>
              <a:rPr lang="en-US" sz="1350" b="0" i="0" u="none" strike="noStrike" dirty="0">
                <a:solidFill>
                  <a:srgbClr val="1F2328"/>
                </a:solidFill>
                <a:effectLst/>
                <a:latin typeface="-apple-system"/>
                <a:hlinkClick r:id="rId9"/>
              </a:rPr>
              <a:t>src/organisms</a:t>
            </a:r>
            <a:r>
              <a:rPr lang="en-US" sz="1350" b="0" i="0" dirty="0">
                <a:solidFill>
                  <a:srgbClr val="1F2328"/>
                </a:solidFill>
                <a:effectLst/>
                <a:latin typeface="-apple-system"/>
              </a:rPr>
              <a:t> - The directory containing all organisms. Each organism class extends the </a:t>
            </a:r>
            <a:r>
              <a:rPr lang="en-US" sz="1350" b="0" i="0" u="none" strike="noStrike" dirty="0">
                <a:solidFill>
                  <a:srgbClr val="1F2328"/>
                </a:solidFill>
                <a:effectLst/>
                <a:latin typeface="-apple-system"/>
                <a:hlinkClick r:id="rId10"/>
              </a:rPr>
              <a:t>Organism</a:t>
            </a:r>
            <a:r>
              <a:rPr lang="en-US" sz="1350" b="0" i="0" dirty="0">
                <a:solidFill>
                  <a:srgbClr val="1F2328"/>
                </a:solidFill>
                <a:effectLst/>
                <a:latin typeface="-apple-system"/>
              </a:rPr>
              <a:t> class.</a:t>
            </a:r>
          </a:p>
          <a:p>
            <a:pPr algn="l">
              <a:buFont typeface="Arial" panose="020B0604020202020204" pitchFamily="34" charset="0"/>
              <a:buChar char="•"/>
            </a:pPr>
            <a:r>
              <a:rPr lang="en-US" sz="1350" b="0" i="0" u="none" strike="noStrike" dirty="0">
                <a:solidFill>
                  <a:srgbClr val="1F2328"/>
                </a:solidFill>
                <a:effectLst/>
                <a:latin typeface="-apple-system"/>
                <a:hlinkClick r:id="rId11"/>
              </a:rPr>
              <a:t>src/layers</a:t>
            </a:r>
            <a:r>
              <a:rPr lang="en-US" sz="1350" b="0" i="0" dirty="0">
                <a:solidFill>
                  <a:srgbClr val="1F2328"/>
                </a:solidFill>
                <a:effectLst/>
                <a:latin typeface="-apple-system"/>
              </a:rPr>
              <a:t> - The directory containing the </a:t>
            </a:r>
            <a:r>
              <a:rPr lang="en-US" sz="1350" b="0" i="0" dirty="0" err="1">
                <a:solidFill>
                  <a:srgbClr val="1F2328"/>
                </a:solidFill>
                <a:effectLst/>
                <a:latin typeface="-apple-system"/>
              </a:rPr>
              <a:t>accessbility</a:t>
            </a:r>
            <a:r>
              <a:rPr lang="en-US" sz="1350" b="0" i="0" dirty="0">
                <a:solidFill>
                  <a:srgbClr val="1F2328"/>
                </a:solidFill>
                <a:effectLst/>
                <a:latin typeface="-apple-system"/>
              </a:rPr>
              <a:t> layers, all currently in the </a:t>
            </a:r>
            <a:r>
              <a:rPr lang="en-US" sz="1350" b="0" i="0" u="none" strike="noStrike" dirty="0">
                <a:solidFill>
                  <a:srgbClr val="1F2328"/>
                </a:solidFill>
                <a:effectLst/>
                <a:latin typeface="-apple-system"/>
                <a:hlinkClick r:id="rId12"/>
              </a:rPr>
              <a:t>Layers</a:t>
            </a:r>
            <a:r>
              <a:rPr lang="en-US" sz="1350" b="0" i="0" dirty="0">
                <a:solidFill>
                  <a:srgbClr val="1F2328"/>
                </a:solidFill>
                <a:effectLst/>
                <a:latin typeface="-apple-system"/>
              </a:rPr>
              <a:t> class.</a:t>
            </a:r>
          </a:p>
          <a:p>
            <a:pPr algn="l">
              <a:buFont typeface="Arial" panose="020B0604020202020204" pitchFamily="34" charset="0"/>
              <a:buChar char="•"/>
            </a:pPr>
            <a:r>
              <a:rPr lang="en-US" sz="1350" b="0" i="0" u="none" strike="noStrike" dirty="0">
                <a:solidFill>
                  <a:srgbClr val="1F2328"/>
                </a:solidFill>
                <a:effectLst/>
                <a:latin typeface="-apple-system"/>
                <a:hlinkClick r:id="rId13"/>
              </a:rPr>
              <a:t>src/storage</a:t>
            </a:r>
            <a:r>
              <a:rPr lang="en-US" sz="1350" b="0" i="0" dirty="0">
                <a:solidFill>
                  <a:srgbClr val="1F2328"/>
                </a:solidFill>
                <a:effectLst/>
                <a:latin typeface="-apple-system"/>
              </a:rPr>
              <a:t> - The directory containing all code related to storage or persistence.</a:t>
            </a:r>
          </a:p>
          <a:p>
            <a:pPr algn="l">
              <a:buFont typeface="Arial" panose="020B0604020202020204" pitchFamily="34" charset="0"/>
              <a:buChar char="•"/>
            </a:pPr>
            <a:r>
              <a:rPr lang="en-US" sz="1350" b="0" i="0" u="none" strike="noStrike" dirty="0">
                <a:solidFill>
                  <a:srgbClr val="1F2328"/>
                </a:solidFill>
                <a:effectLst/>
                <a:latin typeface="-apple-system"/>
                <a:hlinkClick r:id="rId14"/>
              </a:rPr>
              <a:t>src/common</a:t>
            </a:r>
            <a:r>
              <a:rPr lang="en-US" sz="1350" b="0" i="0" dirty="0">
                <a:solidFill>
                  <a:srgbClr val="1F2328"/>
                </a:solidFill>
                <a:effectLst/>
                <a:latin typeface="-apple-system"/>
              </a:rPr>
              <a:t> - The directory containing common code used by atoms, molecules, and/or organisms. In particular:</a:t>
            </a:r>
          </a:p>
          <a:p>
            <a:pPr marL="468630" lvl="1" indent="-102870">
              <a:spcBef>
                <a:spcPts val="200"/>
              </a:spcBef>
              <a:buFont typeface="Arial" panose="020B0604020202020204" pitchFamily="34" charset="0"/>
              <a:buChar char="•"/>
            </a:pPr>
            <a:r>
              <a:rPr lang="en-US" sz="1350" b="0" i="0" dirty="0">
                <a:solidFill>
                  <a:srgbClr val="1F2328"/>
                </a:solidFill>
                <a:effectLst/>
                <a:latin typeface="-apple-system"/>
              </a:rPr>
              <a:t>each atom extends the </a:t>
            </a:r>
            <a:r>
              <a:rPr lang="en-US" sz="1350" b="0" i="0" u="none" strike="noStrike" dirty="0">
                <a:solidFill>
                  <a:srgbClr val="1F2328"/>
                </a:solidFill>
                <a:effectLst/>
                <a:latin typeface="-apple-system"/>
                <a:hlinkClick r:id="rId15"/>
              </a:rPr>
              <a:t>Node</a:t>
            </a:r>
            <a:r>
              <a:rPr lang="en-US" sz="1350" b="0" i="0" dirty="0">
                <a:solidFill>
                  <a:srgbClr val="1F2328"/>
                </a:solidFill>
                <a:effectLst/>
                <a:latin typeface="-apple-system"/>
              </a:rPr>
              <a:t> class which represents a node in a tree as well as a node in a dependency graph</a:t>
            </a:r>
          </a:p>
          <a:p>
            <a:pPr marL="468630" lvl="1" indent="-102870">
              <a:spcBef>
                <a:spcPts val="200"/>
              </a:spcBef>
              <a:buFont typeface="Arial" panose="020B0604020202020204" pitchFamily="34" charset="0"/>
              <a:buChar char="•"/>
            </a:pPr>
            <a:r>
              <a:rPr lang="en-US" sz="1350" b="0" i="0" dirty="0">
                <a:solidFill>
                  <a:srgbClr val="1F2328"/>
                </a:solidFill>
                <a:effectLst/>
                <a:latin typeface="-apple-system"/>
              </a:rPr>
              <a:t>each node may contain any number of properties from </a:t>
            </a:r>
            <a:r>
              <a:rPr lang="en-US" sz="1350" b="0" i="0" u="none" strike="noStrike" dirty="0">
                <a:solidFill>
                  <a:srgbClr val="1F2328"/>
                </a:solidFill>
                <a:effectLst/>
                <a:latin typeface="-apple-system"/>
                <a:hlinkClick r:id="rId16"/>
              </a:rPr>
              <a:t>src/common/props</a:t>
            </a:r>
            <a:endParaRPr lang="en-US" sz="1350" b="0" i="0" dirty="0">
              <a:solidFill>
                <a:srgbClr val="1F2328"/>
              </a:solidFill>
              <a:effectLst/>
              <a:latin typeface="-apple-system"/>
            </a:endParaRPr>
          </a:p>
          <a:p>
            <a:pPr marL="468630" lvl="1" indent="-102870">
              <a:spcBef>
                <a:spcPts val="200"/>
              </a:spcBef>
              <a:buFont typeface="Arial" panose="020B0604020202020204" pitchFamily="34" charset="0"/>
              <a:buChar char="•"/>
            </a:pPr>
            <a:r>
              <a:rPr lang="en-US" sz="1350" b="0" i="0" dirty="0">
                <a:solidFill>
                  <a:srgbClr val="1F2328"/>
                </a:solidFill>
                <a:effectLst/>
                <a:latin typeface="-apple-system"/>
              </a:rPr>
              <a:t>the </a:t>
            </a:r>
            <a:r>
              <a:rPr lang="en-US" sz="1350" b="0" i="0" u="none" strike="noStrike" dirty="0">
                <a:solidFill>
                  <a:srgbClr val="1F2328"/>
                </a:solidFill>
                <a:effectLst/>
                <a:latin typeface="-apple-system"/>
                <a:hlinkClick r:id="rId17"/>
              </a:rPr>
              <a:t>Shade</a:t>
            </a:r>
            <a:r>
              <a:rPr lang="en-US" sz="1350" b="0" i="0" dirty="0">
                <a:solidFill>
                  <a:srgbClr val="1F2328"/>
                </a:solidFill>
                <a:effectLst/>
                <a:latin typeface="-apple-system"/>
              </a:rPr>
              <a:t> class performs several important color-related calculations for this SDK</a:t>
            </a:r>
          </a:p>
          <a:p>
            <a:pPr algn="l">
              <a:buFont typeface="Arial" panose="020B0604020202020204" pitchFamily="34" charset="0"/>
              <a:buChar char="•"/>
            </a:pPr>
            <a:r>
              <a:rPr lang="en-US" sz="1350" b="0" i="0" u="none" strike="noStrike" dirty="0">
                <a:solidFill>
                  <a:srgbClr val="1F2328"/>
                </a:solidFill>
                <a:effectLst/>
                <a:latin typeface="-apple-system"/>
                <a:hlinkClick r:id="rId18"/>
              </a:rPr>
              <a:t>src/util</a:t>
            </a:r>
            <a:r>
              <a:rPr lang="en-US" sz="1350" b="0" i="0" dirty="0">
                <a:solidFill>
                  <a:srgbClr val="1F2328"/>
                </a:solidFill>
                <a:effectLst/>
                <a:latin typeface="-apple-system"/>
              </a:rPr>
              <a:t> - The directory containing various utility classes.</a:t>
            </a:r>
            <a:endParaRPr lang="en" sz="1350" dirty="0"/>
          </a:p>
          <a:p>
            <a:pPr marL="285750" indent="-285750">
              <a:spcAft>
                <a:spcPts val="800"/>
              </a:spcAft>
            </a:pPr>
            <a:endParaRPr lang="en" sz="1350" dirty="0"/>
          </a:p>
          <a:p>
            <a:pPr marL="742950" lvl="1" indent="-285750">
              <a:spcAft>
                <a:spcPts val="800"/>
              </a:spcAft>
            </a:pPr>
            <a:endParaRPr lang="en" sz="1350" dirty="0"/>
          </a:p>
          <a:p>
            <a:pPr marL="742950" lvl="1" indent="-285750">
              <a:spcAft>
                <a:spcPts val="800"/>
              </a:spcAft>
            </a:pPr>
            <a:endParaRPr sz="1350" dirty="0"/>
          </a:p>
        </p:txBody>
      </p:sp>
    </p:spTree>
    <p:extLst>
      <p:ext uri="{BB962C8B-B14F-4D97-AF65-F5344CB8AC3E}">
        <p14:creationId xmlns:p14="http://schemas.microsoft.com/office/powerpoint/2010/main" val="245119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Building and Testing</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US" sz="2400" dirty="0"/>
              <a:t>Building</a:t>
            </a:r>
          </a:p>
          <a:p>
            <a:pPr marL="457200" lvl="1" indent="0">
              <a:spcAft>
                <a:spcPts val="800"/>
              </a:spcAft>
              <a:buNone/>
            </a:pPr>
            <a:r>
              <a:rPr lang="en-US" sz="2300" dirty="0" err="1"/>
              <a:t>npm</a:t>
            </a:r>
            <a:r>
              <a:rPr lang="en-US" sz="2300" dirty="0"/>
              <a:t> run build</a:t>
            </a:r>
          </a:p>
          <a:p>
            <a:pPr marL="342900" indent="-342900">
              <a:spcAft>
                <a:spcPts val="800"/>
              </a:spcAft>
            </a:pPr>
            <a:r>
              <a:rPr lang="en-US" sz="2400" dirty="0"/>
              <a:t>Testing</a:t>
            </a:r>
          </a:p>
          <a:p>
            <a:pPr marL="457200" lvl="1" indent="0">
              <a:spcAft>
                <a:spcPts val="800"/>
              </a:spcAft>
              <a:buNone/>
            </a:pPr>
            <a:r>
              <a:rPr lang="en-US" sz="2300" dirty="0" err="1"/>
              <a:t>npm</a:t>
            </a:r>
            <a:r>
              <a:rPr lang="en-US" sz="2300" dirty="0"/>
              <a:t> run </a:t>
            </a:r>
            <a:r>
              <a:rPr lang="en-US" sz="2300" dirty="0" err="1"/>
              <a:t>dotest</a:t>
            </a:r>
            <a:r>
              <a:rPr lang="en-US" sz="2300" dirty="0"/>
              <a:t>    </a:t>
            </a:r>
            <a:r>
              <a:rPr lang="en-US" sz="2000" dirty="0"/>
              <a:t>(custom)</a:t>
            </a:r>
          </a:p>
          <a:p>
            <a:pPr marL="457200" lvl="1" indent="0">
              <a:spcAft>
                <a:spcPts val="800"/>
              </a:spcAft>
              <a:buNone/>
            </a:pPr>
            <a:r>
              <a:rPr lang="en-US" sz="2300" dirty="0" err="1"/>
              <a:t>npm</a:t>
            </a:r>
            <a:r>
              <a:rPr lang="en-US" sz="2300" dirty="0"/>
              <a:t> run test         </a:t>
            </a:r>
            <a:r>
              <a:rPr lang="en-US" sz="2000" dirty="0"/>
              <a:t>(jest-based)</a:t>
            </a:r>
          </a:p>
          <a:p>
            <a:pPr marL="285750" indent="-285750">
              <a:spcAft>
                <a:spcPts val="800"/>
              </a:spcAft>
            </a:pPr>
            <a:endParaRPr lang="en" sz="2400" dirty="0"/>
          </a:p>
          <a:p>
            <a:pPr marL="285750" indent="-285750">
              <a:spcAft>
                <a:spcPts val="800"/>
              </a:spcAft>
            </a:pPr>
            <a:endParaRPr lang="en" sz="2400" dirty="0"/>
          </a:p>
          <a:p>
            <a:pPr marL="285750"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Tree>
    <p:extLst>
      <p:ext uri="{BB962C8B-B14F-4D97-AF65-F5344CB8AC3E}">
        <p14:creationId xmlns:p14="http://schemas.microsoft.com/office/powerpoint/2010/main" val="420366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Extending the SDK</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Aft>
                <a:spcPts val="800"/>
              </a:spcAft>
            </a:pPr>
            <a:r>
              <a:rPr lang="en" sz="2400" dirty="0"/>
              <a:t>Adding a property to an existing atom, molecule, or organism</a:t>
            </a:r>
          </a:p>
          <a:p>
            <a:pPr marL="285750" indent="-285750">
              <a:spcAft>
                <a:spcPts val="800"/>
              </a:spcAft>
            </a:pPr>
            <a:r>
              <a:rPr lang="en" sz="2400" dirty="0"/>
              <a:t>Adding an atom, molecule, or organism</a:t>
            </a:r>
          </a:p>
          <a:p>
            <a:pPr marL="285750" indent="-285750">
              <a:spcAft>
                <a:spcPts val="800"/>
              </a:spcAft>
            </a:pPr>
            <a:r>
              <a:rPr lang="en" sz="2400" dirty="0"/>
              <a:t>Adding an accessibility layer</a:t>
            </a:r>
          </a:p>
          <a:p>
            <a:pPr marL="285750" indent="-285750">
              <a:spcAft>
                <a:spcPts val="800"/>
              </a:spcAft>
            </a:pPr>
            <a:r>
              <a:rPr lang="en" sz="2400" dirty="0"/>
              <a:t>Adding a code generator (static vs dynamic)</a:t>
            </a:r>
          </a:p>
          <a:p>
            <a:pPr marL="0" indent="0">
              <a:spcAft>
                <a:spcPts val="800"/>
              </a:spcAft>
              <a:buNone/>
            </a:pPr>
            <a:endParaRPr lang="en" sz="2400" dirty="0"/>
          </a:p>
          <a:p>
            <a:pPr marL="285750" indent="-285750">
              <a:spcAft>
                <a:spcPts val="800"/>
              </a:spcAft>
            </a:pPr>
            <a:endParaRPr lang="en" dirty="0"/>
          </a:p>
          <a:p>
            <a:pPr marL="742950" lvl="1" indent="-285750">
              <a:spcAft>
                <a:spcPts val="800"/>
              </a:spcAft>
            </a:pPr>
            <a:endParaRPr lang="en" dirty="0"/>
          </a:p>
          <a:p>
            <a:pPr marL="742950" lvl="1" indent="-285750">
              <a:spcAft>
                <a:spcPts val="800"/>
              </a:spcAft>
            </a:pPr>
            <a:endParaRPr dirty="0"/>
          </a:p>
        </p:txBody>
      </p:sp>
    </p:spTree>
    <p:extLst>
      <p:ext uri="{BB962C8B-B14F-4D97-AF65-F5344CB8AC3E}">
        <p14:creationId xmlns:p14="http://schemas.microsoft.com/office/powerpoint/2010/main" val="173251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2487521432"/>
      </p:ext>
    </p:extLst>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7bb8990-ab2f-4012-9b6b-17817ed56724}" enabled="1" method="Privileged" siteId="{f3f068cf-080c-4824-a912-f8c4633bd454}" contentBits="2" removed="0"/>
</clbl:labelList>
</file>

<file path=docProps/app.xml><?xml version="1.0" encoding="utf-8"?>
<Properties xmlns="http://schemas.openxmlformats.org/officeDocument/2006/extended-properties" xmlns:vt="http://schemas.openxmlformats.org/officeDocument/2006/docPropsVTypes">
  <TotalTime>0</TotalTime>
  <Words>491</Words>
  <Application>Microsoft Macintosh PowerPoint</Application>
  <PresentationFormat>On-screen Show (16:9)</PresentationFormat>
  <Paragraphs>77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-apple-system</vt:lpstr>
      <vt:lpstr>Calibri</vt:lpstr>
      <vt:lpstr>Montserrat Light</vt:lpstr>
      <vt:lpstr>Montserrat</vt:lpstr>
      <vt:lpstr>Montserrat Medium</vt:lpstr>
      <vt:lpstr>FINOS–Revised</vt:lpstr>
      <vt:lpstr>Atomic Theme Builder SDK  for Developers  </vt:lpstr>
      <vt:lpstr>Agenda</vt:lpstr>
      <vt:lpstr>Use Cases</vt:lpstr>
      <vt:lpstr>Design Principles</vt:lpstr>
      <vt:lpstr>Using the SDK</vt:lpstr>
      <vt:lpstr>Code structure</vt:lpstr>
      <vt:lpstr>Building and Testing</vt:lpstr>
      <vt:lpstr>Extending the SDK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Theme Builder SDK  for Developers  </dc:title>
  <cp:lastModifiedBy>Keith Smith</cp:lastModifiedBy>
  <cp:revision>2</cp:revision>
  <dcterms:modified xsi:type="dcterms:W3CDTF">2023-04-27T11:23:50Z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FINOS–Revised:3</vt:lpwstr>
  </property>
  <property fmtid="{D5CDD505-2E9C-101B-9397-08002B2CF9AE}" pid="3" name="ClassificationContentMarkingFooterText">
    <vt:lpwstr>Public</vt:lpwstr>
  </property>
</Properties>
</file>