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3" autoAdjust="0"/>
    <p:restoredTop sz="94660"/>
  </p:normalViewPr>
  <p:slideViewPr>
    <p:cSldViewPr snapToGrid="0">
      <p:cViewPr>
        <p:scale>
          <a:sx n="220" d="100"/>
          <a:sy n="220" d="100"/>
        </p:scale>
        <p:origin x="131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7B5A7-5B97-4877-B242-DA94EA0823D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1BBB1-93FB-482C-A56C-E7FAFF1D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5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4BFD3-0D74-4BE7-BC42-FBDFD625E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4BFD3-0D74-4BE7-BC42-FBDFD625E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, 1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85" y="-3757"/>
            <a:ext cx="1706880" cy="4706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US" sz="1801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85" y="-5690"/>
            <a:ext cx="1706880" cy="62097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114469" y="172551"/>
            <a:ext cx="1" cy="256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157"/>
            <a:ext cx="10972800" cy="849376"/>
          </a:xfrm>
        </p:spPr>
        <p:txBody>
          <a:bodyPr anchor="t" anchorCtr="0">
            <a:noAutofit/>
          </a:bodyPr>
          <a:lstStyle>
            <a:lvl1pPr>
              <a:lnSpc>
                <a:spcPts val="3733"/>
              </a:lnSpc>
              <a:defRPr sz="3467">
                <a:solidFill>
                  <a:schemeClr val="accent1"/>
                </a:solidFill>
              </a:defRPr>
            </a:lvl1pPr>
          </a:lstStyle>
          <a:p>
            <a:r>
              <a:rPr lang="en-US"/>
              <a:t>Single headlines are Arial 26pt and set in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474747"/>
                </a:solidFill>
              </a:rPr>
              <a:t>©2018 Discover Financial 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srgbClr val="474747"/>
                </a:solidFill>
              </a:rPr>
              <a:pPr/>
              <a:t>‹#›</a:t>
            </a:fld>
            <a:endParaRPr lang="en-US">
              <a:solidFill>
                <a:srgbClr val="474747"/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30788" y="34546"/>
            <a:ext cx="5060949" cy="404284"/>
          </a:xfrm>
        </p:spPr>
        <p:txBody>
          <a:bodyPr rIns="0" anchor="b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Business Unit Name or Logo</a:t>
            </a:r>
          </a:p>
        </p:txBody>
      </p:sp>
    </p:spTree>
    <p:extLst>
      <p:ext uri="{BB962C8B-B14F-4D97-AF65-F5344CB8AC3E}">
        <p14:creationId xmlns:p14="http://schemas.microsoft.com/office/powerpoint/2010/main" val="645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C621-33F7-485D-95C1-383082B4E28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83CE9-01C0-5B4E-C640-7E00E7807D2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41187" y="67056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43489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0D5648B-F373-CEAF-3F2B-95EB5D37A64F}"/>
              </a:ext>
            </a:extLst>
          </p:cNvPr>
          <p:cNvSpPr/>
          <p:nvPr/>
        </p:nvSpPr>
        <p:spPr>
          <a:xfrm>
            <a:off x="1578693" y="1590224"/>
            <a:ext cx="3886557" cy="45835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" y="839255"/>
            <a:ext cx="12191999" cy="44433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86F08"/>
                </a:solidFill>
              </a:rPr>
              <a:t>Accessibility Theme Builder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74747"/>
                </a:solidFill>
              </a:rPr>
              <a:t>©2023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srgbClr val="474747"/>
                </a:solidFill>
              </a:rPr>
              <a:pPr/>
              <a:t>1</a:t>
            </a:fld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TCI Innovation Accelerator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2057400" y="1789533"/>
            <a:ext cx="12192000" cy="444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3733"/>
              </a:lnSpc>
              <a:spcBef>
                <a:spcPct val="0"/>
              </a:spcBef>
              <a:buNone/>
              <a:defRPr sz="3467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46" indent="-171446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BAAFD-B6B3-0644-AC97-BF81959FE392}"/>
              </a:ext>
            </a:extLst>
          </p:cNvPr>
          <p:cNvSpPr/>
          <p:nvPr/>
        </p:nvSpPr>
        <p:spPr>
          <a:xfrm>
            <a:off x="5630417" y="1590226"/>
            <a:ext cx="6120853" cy="45835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31491-0436-554D-A70F-8752D6E7EF40}"/>
              </a:ext>
            </a:extLst>
          </p:cNvPr>
          <p:cNvSpPr/>
          <p:nvPr/>
        </p:nvSpPr>
        <p:spPr>
          <a:xfrm>
            <a:off x="5887124" y="2216867"/>
            <a:ext cx="2649759" cy="10460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Application</a:t>
            </a:r>
          </a:p>
          <a:p>
            <a:pPr algn="ctr"/>
            <a:r>
              <a:rPr lang="en-US" sz="1400" i="1" dirty="0"/>
              <a:t>(Typescript)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AA8E8-200D-EB44-BC89-017E80F06D50}"/>
              </a:ext>
            </a:extLst>
          </p:cNvPr>
          <p:cNvSpPr/>
          <p:nvPr/>
        </p:nvSpPr>
        <p:spPr>
          <a:xfrm>
            <a:off x="2179045" y="2285984"/>
            <a:ext cx="2627417" cy="254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Node Application</a:t>
            </a:r>
          </a:p>
          <a:p>
            <a:pPr algn="ctr"/>
            <a:r>
              <a:rPr lang="en-US" sz="1400" i="1" dirty="0"/>
              <a:t>(Express &amp; Typescript)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D92EBE3B-C57B-B84A-A2F2-52464CC237E0}"/>
              </a:ext>
            </a:extLst>
          </p:cNvPr>
          <p:cNvSpPr/>
          <p:nvPr/>
        </p:nvSpPr>
        <p:spPr>
          <a:xfrm>
            <a:off x="2792415" y="5098676"/>
            <a:ext cx="876909" cy="8121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Embedded</a:t>
            </a:r>
          </a:p>
          <a:p>
            <a:pPr algn="ctr"/>
            <a:r>
              <a:rPr lang="en-US" sz="1200" dirty="0"/>
              <a:t>DB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724B1-4712-71A7-EE82-3746B9F66436}"/>
              </a:ext>
            </a:extLst>
          </p:cNvPr>
          <p:cNvGrpSpPr/>
          <p:nvPr/>
        </p:nvGrpSpPr>
        <p:grpSpPr>
          <a:xfrm>
            <a:off x="345604" y="2577339"/>
            <a:ext cx="966927" cy="1146377"/>
            <a:chOff x="286691" y="3297340"/>
            <a:chExt cx="966927" cy="1146377"/>
          </a:xfrm>
        </p:grpSpPr>
        <p:pic>
          <p:nvPicPr>
            <p:cNvPr id="21" name="Graphic 20" descr="Browser window outline">
              <a:extLst>
                <a:ext uri="{FF2B5EF4-FFF2-40B4-BE49-F238E27FC236}">
                  <a16:creationId xmlns:a16="http://schemas.microsoft.com/office/drawing/2014/main" id="{3A44068E-0D2B-F442-8541-533F5C5DF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7717" y="3529317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B02864-645D-7548-AC15-577C956438AD}"/>
                </a:ext>
              </a:extLst>
            </p:cNvPr>
            <p:cNvSpPr txBox="1"/>
            <p:nvPr/>
          </p:nvSpPr>
          <p:spPr>
            <a:xfrm>
              <a:off x="286691" y="3297340"/>
              <a:ext cx="966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Browser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F6AA3B-E329-C24F-B521-376655D65E39}"/>
              </a:ext>
            </a:extLst>
          </p:cNvPr>
          <p:cNvCxnSpPr>
            <a:cxnSpLocks/>
            <a:stCxn id="105" idx="3"/>
            <a:endCxn id="12" idx="1"/>
          </p:cNvCxnSpPr>
          <p:nvPr/>
        </p:nvCxnSpPr>
        <p:spPr>
          <a:xfrm flipV="1">
            <a:off x="4689420" y="2739894"/>
            <a:ext cx="1197704" cy="541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90A993-5838-5F84-9B00-2F229681D66D}"/>
              </a:ext>
            </a:extLst>
          </p:cNvPr>
          <p:cNvSpPr/>
          <p:nvPr/>
        </p:nvSpPr>
        <p:spPr>
          <a:xfrm>
            <a:off x="5852487" y="3542617"/>
            <a:ext cx="5704345" cy="25276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SDK </a:t>
            </a:r>
            <a:r>
              <a:rPr lang="en-US" sz="1400" i="1" dirty="0"/>
              <a:t>(Typescript)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23A1A5-9DA3-432C-717B-DDB7F86A662B}"/>
              </a:ext>
            </a:extLst>
          </p:cNvPr>
          <p:cNvSpPr/>
          <p:nvPr/>
        </p:nvSpPr>
        <p:spPr>
          <a:xfrm>
            <a:off x="2359070" y="4269701"/>
            <a:ext cx="1743600" cy="350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Persistence</a:t>
            </a:r>
            <a:endParaRPr lang="en-US" sz="1200" i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80383A-D4C1-7DF1-7AD7-9C95578EF8C1}"/>
              </a:ext>
            </a:extLst>
          </p:cNvPr>
          <p:cNvGrpSpPr/>
          <p:nvPr/>
        </p:nvGrpSpPr>
        <p:grpSpPr>
          <a:xfrm>
            <a:off x="6003877" y="4685527"/>
            <a:ext cx="1253189" cy="1187080"/>
            <a:chOff x="3445102" y="4876271"/>
            <a:chExt cx="1573298" cy="11870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116E21-96C6-6FDF-4E9C-110931BF3786}"/>
                </a:ext>
              </a:extLst>
            </p:cNvPr>
            <p:cNvSpPr/>
            <p:nvPr/>
          </p:nvSpPr>
          <p:spPr>
            <a:xfrm>
              <a:off x="3445102" y="4876271"/>
              <a:ext cx="1573298" cy="1187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Atoms</a:t>
              </a:r>
              <a:endParaRPr lang="en-US" sz="1400" i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B25BAE-7F16-02BA-D1CD-E6DDB6FE332B}"/>
                </a:ext>
              </a:extLst>
            </p:cNvPr>
            <p:cNvSpPr/>
            <p:nvPr/>
          </p:nvSpPr>
          <p:spPr>
            <a:xfrm>
              <a:off x="3710270" y="5331197"/>
              <a:ext cx="1061021" cy="2213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Pallet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083F41-0DB5-58A7-CF9D-2D4065FB25AC}"/>
                </a:ext>
              </a:extLst>
            </p:cNvPr>
            <p:cNvSpPr/>
            <p:nvPr/>
          </p:nvSpPr>
          <p:spPr>
            <a:xfrm>
              <a:off x="3710271" y="5565640"/>
              <a:ext cx="106102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Spacing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482475-B2AD-D7C4-D22C-5EFD0D5C02DF}"/>
                </a:ext>
              </a:extLst>
            </p:cNvPr>
            <p:cNvSpPr/>
            <p:nvPr/>
          </p:nvSpPr>
          <p:spPr>
            <a:xfrm>
              <a:off x="3710271" y="5782613"/>
              <a:ext cx="106102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D340B3-C905-EC0B-699E-2E196584FA95}"/>
              </a:ext>
            </a:extLst>
          </p:cNvPr>
          <p:cNvGrpSpPr/>
          <p:nvPr/>
        </p:nvGrpSpPr>
        <p:grpSpPr>
          <a:xfrm>
            <a:off x="7391684" y="4685527"/>
            <a:ext cx="1253189" cy="1187080"/>
            <a:chOff x="5149177" y="4876271"/>
            <a:chExt cx="1573298" cy="118708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80071D-3517-E5FF-A459-D80C257B6DAE}"/>
                </a:ext>
              </a:extLst>
            </p:cNvPr>
            <p:cNvSpPr/>
            <p:nvPr/>
          </p:nvSpPr>
          <p:spPr>
            <a:xfrm>
              <a:off x="5149177" y="4876271"/>
              <a:ext cx="1573298" cy="1187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Molecules</a:t>
              </a:r>
              <a:endParaRPr lang="en-US" sz="1400" i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645DC6-E345-949F-2E17-3BDD6439A9CB}"/>
                </a:ext>
              </a:extLst>
            </p:cNvPr>
            <p:cNvSpPr/>
            <p:nvPr/>
          </p:nvSpPr>
          <p:spPr>
            <a:xfrm>
              <a:off x="5402515" y="5331197"/>
              <a:ext cx="1056900" cy="2213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Button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1925782-06A5-10CE-82C7-F146C3F6A06C}"/>
                </a:ext>
              </a:extLst>
            </p:cNvPr>
            <p:cNvSpPr/>
            <p:nvPr/>
          </p:nvSpPr>
          <p:spPr>
            <a:xfrm>
              <a:off x="5402515" y="5565640"/>
              <a:ext cx="105690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Card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31A9AA-3630-A3DC-AC32-05DF4F4AADA2}"/>
                </a:ext>
              </a:extLst>
            </p:cNvPr>
            <p:cNvSpPr/>
            <p:nvPr/>
          </p:nvSpPr>
          <p:spPr>
            <a:xfrm>
              <a:off x="5402515" y="5782613"/>
              <a:ext cx="105690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6ECCDE-F85E-A790-2C68-83D90C275BED}"/>
              </a:ext>
            </a:extLst>
          </p:cNvPr>
          <p:cNvGrpSpPr/>
          <p:nvPr/>
        </p:nvGrpSpPr>
        <p:grpSpPr>
          <a:xfrm>
            <a:off x="8759881" y="4685527"/>
            <a:ext cx="1253074" cy="1187080"/>
            <a:chOff x="6832181" y="4864399"/>
            <a:chExt cx="1573298" cy="118708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A79ACA-D703-8F80-99EF-F1C80CBF1F10}"/>
                </a:ext>
              </a:extLst>
            </p:cNvPr>
            <p:cNvSpPr/>
            <p:nvPr/>
          </p:nvSpPr>
          <p:spPr>
            <a:xfrm>
              <a:off x="6832181" y="4864399"/>
              <a:ext cx="1573298" cy="1187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Organisms</a:t>
              </a:r>
              <a:endParaRPr lang="en-US" sz="1400" i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226C7-74E5-68B2-7D91-C2D701CBCF11}"/>
                </a:ext>
              </a:extLst>
            </p:cNvPr>
            <p:cNvSpPr/>
            <p:nvPr/>
          </p:nvSpPr>
          <p:spPr>
            <a:xfrm>
              <a:off x="7092806" y="5326791"/>
              <a:ext cx="1060593" cy="2213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Navigation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954A9F-EB91-CA0F-83D2-C8D8F7FAA08E}"/>
                </a:ext>
              </a:extLst>
            </p:cNvPr>
            <p:cNvSpPr/>
            <p:nvPr/>
          </p:nvSpPr>
          <p:spPr>
            <a:xfrm>
              <a:off x="7092807" y="5561234"/>
              <a:ext cx="1060592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Charts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39108B-1111-55F0-9F18-9CC6CEB18EC3}"/>
                </a:ext>
              </a:extLst>
            </p:cNvPr>
            <p:cNvSpPr/>
            <p:nvPr/>
          </p:nvSpPr>
          <p:spPr>
            <a:xfrm>
              <a:off x="7092806" y="5778207"/>
              <a:ext cx="1060591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2F241D-9E5D-6EA5-C5E8-CDF45E86D503}"/>
              </a:ext>
            </a:extLst>
          </p:cNvPr>
          <p:cNvGrpSpPr/>
          <p:nvPr/>
        </p:nvGrpSpPr>
        <p:grpSpPr>
          <a:xfrm>
            <a:off x="10146433" y="4685527"/>
            <a:ext cx="1253074" cy="1187080"/>
            <a:chOff x="3445102" y="4876271"/>
            <a:chExt cx="1573298" cy="118708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DEE459-C248-2C5D-24CD-4F6CD20F43AD}"/>
                </a:ext>
              </a:extLst>
            </p:cNvPr>
            <p:cNvSpPr/>
            <p:nvPr/>
          </p:nvSpPr>
          <p:spPr>
            <a:xfrm>
              <a:off x="3445102" y="4876271"/>
              <a:ext cx="1573298" cy="1187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Generators</a:t>
              </a:r>
              <a:endParaRPr lang="en-US" sz="1400" i="1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40BA2A-5601-FFE7-377C-CF5F0A39A8D8}"/>
                </a:ext>
              </a:extLst>
            </p:cNvPr>
            <p:cNvSpPr/>
            <p:nvPr/>
          </p:nvSpPr>
          <p:spPr>
            <a:xfrm>
              <a:off x="3710270" y="5331197"/>
              <a:ext cx="1061021" cy="2213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Figma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C0CEC09-8D9C-43E4-9ED0-6D694BFC9B92}"/>
                </a:ext>
              </a:extLst>
            </p:cNvPr>
            <p:cNvSpPr/>
            <p:nvPr/>
          </p:nvSpPr>
          <p:spPr>
            <a:xfrm>
              <a:off x="3710271" y="5565640"/>
              <a:ext cx="106102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React JS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4A51D96-304C-D1B1-D4DF-96939D9C0789}"/>
                </a:ext>
              </a:extLst>
            </p:cNvPr>
            <p:cNvSpPr/>
            <p:nvPr/>
          </p:nvSpPr>
          <p:spPr>
            <a:xfrm>
              <a:off x="3710271" y="5782613"/>
              <a:ext cx="106102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...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6691CD4-3F8F-AE03-CD8A-EE9B1CC97F80}"/>
              </a:ext>
            </a:extLst>
          </p:cNvPr>
          <p:cNvSpPr/>
          <p:nvPr/>
        </p:nvSpPr>
        <p:spPr>
          <a:xfrm>
            <a:off x="6006844" y="3885331"/>
            <a:ext cx="5395630" cy="343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Builder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C6D0DB-1288-93B7-2FD4-3B8F9B071FE7}"/>
              </a:ext>
            </a:extLst>
          </p:cNvPr>
          <p:cNvSpPr/>
          <p:nvPr/>
        </p:nvSpPr>
        <p:spPr>
          <a:xfrm>
            <a:off x="9629710" y="2431736"/>
            <a:ext cx="1219834" cy="658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React Component Library (MUI)</a:t>
            </a:r>
            <a:endParaRPr lang="en-US" sz="1200" i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D483FE-A59B-FAA8-C714-014782D52765}"/>
              </a:ext>
            </a:extLst>
          </p:cNvPr>
          <p:cNvCxnSpPr>
            <a:cxnSpLocks/>
            <a:stCxn id="21" idx="3"/>
            <a:endCxn id="105" idx="1"/>
          </p:cNvCxnSpPr>
          <p:nvPr/>
        </p:nvCxnSpPr>
        <p:spPr>
          <a:xfrm>
            <a:off x="1271030" y="3266516"/>
            <a:ext cx="1088040" cy="15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AD6C23-176A-2462-DBF5-3D7C32A4D689}"/>
              </a:ext>
            </a:extLst>
          </p:cNvPr>
          <p:cNvCxnSpPr>
            <a:cxnSpLocks/>
          </p:cNvCxnSpPr>
          <p:nvPr/>
        </p:nvCxnSpPr>
        <p:spPr>
          <a:xfrm>
            <a:off x="6933159" y="3262921"/>
            <a:ext cx="0" cy="599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3D955CB-931F-A34D-D4F6-9355404D0974}"/>
              </a:ext>
            </a:extLst>
          </p:cNvPr>
          <p:cNvCxnSpPr>
            <a:cxnSpLocks/>
          </p:cNvCxnSpPr>
          <p:nvPr/>
        </p:nvCxnSpPr>
        <p:spPr>
          <a:xfrm>
            <a:off x="8536888" y="2771485"/>
            <a:ext cx="10928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8BD1BC-9254-3E10-5392-738492429329}"/>
              </a:ext>
            </a:extLst>
          </p:cNvPr>
          <p:cNvCxnSpPr>
            <a:cxnSpLocks/>
            <a:stCxn id="38" idx="2"/>
            <a:endCxn id="15" idx="1"/>
          </p:cNvCxnSpPr>
          <p:nvPr/>
        </p:nvCxnSpPr>
        <p:spPr>
          <a:xfrm>
            <a:off x="3230870" y="4619713"/>
            <a:ext cx="0" cy="478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DA1CF8-4F28-435C-7F70-F8FDBED2F8D4}"/>
              </a:ext>
            </a:extLst>
          </p:cNvPr>
          <p:cNvSpPr/>
          <p:nvPr/>
        </p:nvSpPr>
        <p:spPr>
          <a:xfrm>
            <a:off x="2359070" y="3061786"/>
            <a:ext cx="2330350" cy="439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Authentication</a:t>
            </a:r>
          </a:p>
          <a:p>
            <a:pPr algn="ctr"/>
            <a:r>
              <a:rPr lang="en-US" sz="1200" i="1" dirty="0"/>
              <a:t>(not MVP)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DC176C4-4372-B470-FC3F-41C66DF94116}"/>
              </a:ext>
            </a:extLst>
          </p:cNvPr>
          <p:cNvSpPr/>
          <p:nvPr/>
        </p:nvSpPr>
        <p:spPr>
          <a:xfrm>
            <a:off x="2356796" y="3840711"/>
            <a:ext cx="2330350" cy="350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US" sz="1400" i="1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F200BF8-DF6F-52D6-3F54-9AAFC1BC5033}"/>
              </a:ext>
            </a:extLst>
          </p:cNvPr>
          <p:cNvCxnSpPr>
            <a:cxnSpLocks/>
            <a:stCxn id="7" idx="1"/>
            <a:endCxn id="107" idx="3"/>
          </p:cNvCxnSpPr>
          <p:nvPr/>
        </p:nvCxnSpPr>
        <p:spPr>
          <a:xfrm flipH="1" flipV="1">
            <a:off x="4687146" y="4015718"/>
            <a:ext cx="1316730" cy="452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30CDAE-729E-C923-5C59-A9F0A8196528}"/>
              </a:ext>
            </a:extLst>
          </p:cNvPr>
          <p:cNvSpPr/>
          <p:nvPr/>
        </p:nvSpPr>
        <p:spPr>
          <a:xfrm>
            <a:off x="6003876" y="4293527"/>
            <a:ext cx="5395630" cy="350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7085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0D5648B-F373-CEAF-3F2B-95EB5D37A64F}"/>
              </a:ext>
            </a:extLst>
          </p:cNvPr>
          <p:cNvSpPr/>
          <p:nvPr/>
        </p:nvSpPr>
        <p:spPr>
          <a:xfrm>
            <a:off x="1578693" y="1590224"/>
            <a:ext cx="3886557" cy="45835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" y="839255"/>
            <a:ext cx="12191999" cy="44433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86F08"/>
                </a:solidFill>
              </a:rPr>
              <a:t>Accessibility Theme Builder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74747"/>
                </a:solidFill>
              </a:rPr>
              <a:t>©2023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srgbClr val="474747"/>
                </a:solidFill>
              </a:rPr>
              <a:pPr/>
              <a:t>2</a:t>
            </a:fld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TCI Innovation Accelerator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2057400" y="1789533"/>
            <a:ext cx="12192000" cy="444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3733"/>
              </a:lnSpc>
              <a:spcBef>
                <a:spcPct val="0"/>
              </a:spcBef>
              <a:buNone/>
              <a:defRPr sz="3467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46" indent="-171446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BAAFD-B6B3-0644-AC97-BF81959FE392}"/>
              </a:ext>
            </a:extLst>
          </p:cNvPr>
          <p:cNvSpPr/>
          <p:nvPr/>
        </p:nvSpPr>
        <p:spPr>
          <a:xfrm>
            <a:off x="5630417" y="1590226"/>
            <a:ext cx="6120853" cy="45835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31491-0436-554D-A70F-8752D6E7EF40}"/>
              </a:ext>
            </a:extLst>
          </p:cNvPr>
          <p:cNvSpPr/>
          <p:nvPr/>
        </p:nvSpPr>
        <p:spPr>
          <a:xfrm>
            <a:off x="5887124" y="2216867"/>
            <a:ext cx="2649759" cy="140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Application</a:t>
            </a:r>
          </a:p>
          <a:p>
            <a:pPr algn="ctr"/>
            <a:r>
              <a:rPr lang="en-US" sz="1400" i="1" dirty="0"/>
              <a:t>(Typescript)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AA8E8-200D-EB44-BC89-017E80F06D50}"/>
              </a:ext>
            </a:extLst>
          </p:cNvPr>
          <p:cNvSpPr/>
          <p:nvPr/>
        </p:nvSpPr>
        <p:spPr>
          <a:xfrm>
            <a:off x="2179045" y="2285984"/>
            <a:ext cx="2627417" cy="254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Node Application</a:t>
            </a:r>
          </a:p>
          <a:p>
            <a:pPr algn="ctr"/>
            <a:r>
              <a:rPr lang="en-US" sz="1400" i="1" dirty="0"/>
              <a:t>(Express &amp; Typescript)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D92EBE3B-C57B-B84A-A2F2-52464CC237E0}"/>
              </a:ext>
            </a:extLst>
          </p:cNvPr>
          <p:cNvSpPr/>
          <p:nvPr/>
        </p:nvSpPr>
        <p:spPr>
          <a:xfrm>
            <a:off x="2792415" y="5098676"/>
            <a:ext cx="876909" cy="8121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Embedded</a:t>
            </a:r>
          </a:p>
          <a:p>
            <a:pPr algn="ctr"/>
            <a:r>
              <a:rPr lang="en-US" sz="1200" dirty="0"/>
              <a:t>DB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724B1-4712-71A7-EE82-3746B9F66436}"/>
              </a:ext>
            </a:extLst>
          </p:cNvPr>
          <p:cNvGrpSpPr/>
          <p:nvPr/>
        </p:nvGrpSpPr>
        <p:grpSpPr>
          <a:xfrm>
            <a:off x="345604" y="2577339"/>
            <a:ext cx="966927" cy="1146377"/>
            <a:chOff x="286691" y="3297340"/>
            <a:chExt cx="966927" cy="1146377"/>
          </a:xfrm>
        </p:grpSpPr>
        <p:pic>
          <p:nvPicPr>
            <p:cNvPr id="21" name="Graphic 20" descr="Browser window outline">
              <a:extLst>
                <a:ext uri="{FF2B5EF4-FFF2-40B4-BE49-F238E27FC236}">
                  <a16:creationId xmlns:a16="http://schemas.microsoft.com/office/drawing/2014/main" id="{3A44068E-0D2B-F442-8541-533F5C5DF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7717" y="3529317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B02864-645D-7548-AC15-577C956438AD}"/>
                </a:ext>
              </a:extLst>
            </p:cNvPr>
            <p:cNvSpPr txBox="1"/>
            <p:nvPr/>
          </p:nvSpPr>
          <p:spPr>
            <a:xfrm>
              <a:off x="286691" y="3297340"/>
              <a:ext cx="966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Browser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F6AA3B-E329-C24F-B521-376655D65E39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4689420" y="3109396"/>
            <a:ext cx="1197705" cy="172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90A993-5838-5F84-9B00-2F229681D66D}"/>
              </a:ext>
            </a:extLst>
          </p:cNvPr>
          <p:cNvSpPr/>
          <p:nvPr/>
        </p:nvSpPr>
        <p:spPr>
          <a:xfrm>
            <a:off x="5852487" y="3840025"/>
            <a:ext cx="5704345" cy="22302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SDK </a:t>
            </a:r>
            <a:r>
              <a:rPr lang="en-US" sz="1400" i="1" dirty="0"/>
              <a:t>(Typescript)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23A1A5-9DA3-432C-717B-DDB7F86A662B}"/>
              </a:ext>
            </a:extLst>
          </p:cNvPr>
          <p:cNvSpPr/>
          <p:nvPr/>
        </p:nvSpPr>
        <p:spPr>
          <a:xfrm>
            <a:off x="2359070" y="4269701"/>
            <a:ext cx="1743600" cy="350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Persistence</a:t>
            </a:r>
            <a:endParaRPr lang="en-US" sz="1200" i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80383A-D4C1-7DF1-7AD7-9C95578EF8C1}"/>
              </a:ext>
            </a:extLst>
          </p:cNvPr>
          <p:cNvGrpSpPr/>
          <p:nvPr/>
        </p:nvGrpSpPr>
        <p:grpSpPr>
          <a:xfrm>
            <a:off x="6003877" y="4685527"/>
            <a:ext cx="1253189" cy="1187080"/>
            <a:chOff x="3445102" y="4876271"/>
            <a:chExt cx="1573298" cy="11870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116E21-96C6-6FDF-4E9C-110931BF3786}"/>
                </a:ext>
              </a:extLst>
            </p:cNvPr>
            <p:cNvSpPr/>
            <p:nvPr/>
          </p:nvSpPr>
          <p:spPr>
            <a:xfrm>
              <a:off x="3445102" y="4876271"/>
              <a:ext cx="1573298" cy="1187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Atoms</a:t>
              </a:r>
              <a:endParaRPr lang="en-US" sz="1400" i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B25BAE-7F16-02BA-D1CD-E6DDB6FE332B}"/>
                </a:ext>
              </a:extLst>
            </p:cNvPr>
            <p:cNvSpPr/>
            <p:nvPr/>
          </p:nvSpPr>
          <p:spPr>
            <a:xfrm>
              <a:off x="3710270" y="5331197"/>
              <a:ext cx="1061021" cy="2213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Pallet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083F41-0DB5-58A7-CF9D-2D4065FB25AC}"/>
                </a:ext>
              </a:extLst>
            </p:cNvPr>
            <p:cNvSpPr/>
            <p:nvPr/>
          </p:nvSpPr>
          <p:spPr>
            <a:xfrm>
              <a:off x="3710271" y="5565640"/>
              <a:ext cx="106102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Spacing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482475-B2AD-D7C4-D22C-5EFD0D5C02DF}"/>
                </a:ext>
              </a:extLst>
            </p:cNvPr>
            <p:cNvSpPr/>
            <p:nvPr/>
          </p:nvSpPr>
          <p:spPr>
            <a:xfrm>
              <a:off x="3710271" y="5782613"/>
              <a:ext cx="106102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D340B3-C905-EC0B-699E-2E196584FA95}"/>
              </a:ext>
            </a:extLst>
          </p:cNvPr>
          <p:cNvGrpSpPr/>
          <p:nvPr/>
        </p:nvGrpSpPr>
        <p:grpSpPr>
          <a:xfrm>
            <a:off x="7391684" y="4685527"/>
            <a:ext cx="1253189" cy="1187080"/>
            <a:chOff x="5149177" y="4876271"/>
            <a:chExt cx="1573298" cy="118708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80071D-3517-E5FF-A459-D80C257B6DAE}"/>
                </a:ext>
              </a:extLst>
            </p:cNvPr>
            <p:cNvSpPr/>
            <p:nvPr/>
          </p:nvSpPr>
          <p:spPr>
            <a:xfrm>
              <a:off x="5149177" y="4876271"/>
              <a:ext cx="1573298" cy="1187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Molecules</a:t>
              </a:r>
              <a:endParaRPr lang="en-US" sz="1400" i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645DC6-E345-949F-2E17-3BDD6439A9CB}"/>
                </a:ext>
              </a:extLst>
            </p:cNvPr>
            <p:cNvSpPr/>
            <p:nvPr/>
          </p:nvSpPr>
          <p:spPr>
            <a:xfrm>
              <a:off x="5402515" y="5331197"/>
              <a:ext cx="1056900" cy="2213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Button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1925782-06A5-10CE-82C7-F146C3F6A06C}"/>
                </a:ext>
              </a:extLst>
            </p:cNvPr>
            <p:cNvSpPr/>
            <p:nvPr/>
          </p:nvSpPr>
          <p:spPr>
            <a:xfrm>
              <a:off x="5402515" y="5565640"/>
              <a:ext cx="105690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Card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31A9AA-3630-A3DC-AC32-05DF4F4AADA2}"/>
                </a:ext>
              </a:extLst>
            </p:cNvPr>
            <p:cNvSpPr/>
            <p:nvPr/>
          </p:nvSpPr>
          <p:spPr>
            <a:xfrm>
              <a:off x="5402515" y="5782613"/>
              <a:ext cx="105690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6ECCDE-F85E-A790-2C68-83D90C275BED}"/>
              </a:ext>
            </a:extLst>
          </p:cNvPr>
          <p:cNvGrpSpPr/>
          <p:nvPr/>
        </p:nvGrpSpPr>
        <p:grpSpPr>
          <a:xfrm>
            <a:off x="8759881" y="4685527"/>
            <a:ext cx="1253074" cy="1187080"/>
            <a:chOff x="6832181" y="4864399"/>
            <a:chExt cx="1573298" cy="118708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A79ACA-D703-8F80-99EF-F1C80CBF1F10}"/>
                </a:ext>
              </a:extLst>
            </p:cNvPr>
            <p:cNvSpPr/>
            <p:nvPr/>
          </p:nvSpPr>
          <p:spPr>
            <a:xfrm>
              <a:off x="6832181" y="4864399"/>
              <a:ext cx="1573298" cy="1187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Organisms</a:t>
              </a:r>
              <a:endParaRPr lang="en-US" sz="1400" i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D226C7-74E5-68B2-7D91-C2D701CBCF11}"/>
                </a:ext>
              </a:extLst>
            </p:cNvPr>
            <p:cNvSpPr/>
            <p:nvPr/>
          </p:nvSpPr>
          <p:spPr>
            <a:xfrm>
              <a:off x="7092806" y="5326791"/>
              <a:ext cx="1060593" cy="2213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Navigation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954A9F-EB91-CA0F-83D2-C8D8F7FAA08E}"/>
                </a:ext>
              </a:extLst>
            </p:cNvPr>
            <p:cNvSpPr/>
            <p:nvPr/>
          </p:nvSpPr>
          <p:spPr>
            <a:xfrm>
              <a:off x="7092807" y="5561234"/>
              <a:ext cx="1060592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Charts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39108B-1111-55F0-9F18-9CC6CEB18EC3}"/>
                </a:ext>
              </a:extLst>
            </p:cNvPr>
            <p:cNvSpPr/>
            <p:nvPr/>
          </p:nvSpPr>
          <p:spPr>
            <a:xfrm>
              <a:off x="7092806" y="5778207"/>
              <a:ext cx="1060591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2F241D-9E5D-6EA5-C5E8-CDF45E86D503}"/>
              </a:ext>
            </a:extLst>
          </p:cNvPr>
          <p:cNvGrpSpPr/>
          <p:nvPr/>
        </p:nvGrpSpPr>
        <p:grpSpPr>
          <a:xfrm>
            <a:off x="10146433" y="4685527"/>
            <a:ext cx="1253074" cy="1187080"/>
            <a:chOff x="3445102" y="4876271"/>
            <a:chExt cx="1573298" cy="118708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DEE459-C248-2C5D-24CD-4F6CD20F43AD}"/>
                </a:ext>
              </a:extLst>
            </p:cNvPr>
            <p:cNvSpPr/>
            <p:nvPr/>
          </p:nvSpPr>
          <p:spPr>
            <a:xfrm>
              <a:off x="3445102" y="4876271"/>
              <a:ext cx="1573298" cy="11870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Generators</a:t>
              </a:r>
              <a:endParaRPr lang="en-US" sz="1400" i="1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40BA2A-5601-FFE7-377C-CF5F0A39A8D8}"/>
                </a:ext>
              </a:extLst>
            </p:cNvPr>
            <p:cNvSpPr/>
            <p:nvPr/>
          </p:nvSpPr>
          <p:spPr>
            <a:xfrm>
              <a:off x="3710270" y="5331197"/>
              <a:ext cx="1061021" cy="2213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Figma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C0CEC09-8D9C-43E4-9ED0-6D694BFC9B92}"/>
                </a:ext>
              </a:extLst>
            </p:cNvPr>
            <p:cNvSpPr/>
            <p:nvPr/>
          </p:nvSpPr>
          <p:spPr>
            <a:xfrm>
              <a:off x="3710271" y="5565640"/>
              <a:ext cx="106102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React JS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4A51D96-304C-D1B1-D4DF-96939D9C0789}"/>
                </a:ext>
              </a:extLst>
            </p:cNvPr>
            <p:cNvSpPr/>
            <p:nvPr/>
          </p:nvSpPr>
          <p:spPr>
            <a:xfrm>
              <a:off x="3710271" y="5782613"/>
              <a:ext cx="1061020" cy="2047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...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6691CD4-3F8F-AE03-CD8A-EE9B1CC97F80}"/>
              </a:ext>
            </a:extLst>
          </p:cNvPr>
          <p:cNvSpPr/>
          <p:nvPr/>
        </p:nvSpPr>
        <p:spPr>
          <a:xfrm>
            <a:off x="6003877" y="4220961"/>
            <a:ext cx="5395630" cy="343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Builder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C6D0DB-1288-93B7-2FD4-3B8F9B071FE7}"/>
              </a:ext>
            </a:extLst>
          </p:cNvPr>
          <p:cNvSpPr/>
          <p:nvPr/>
        </p:nvSpPr>
        <p:spPr>
          <a:xfrm>
            <a:off x="9629710" y="2559050"/>
            <a:ext cx="1219834" cy="658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React Component Library (MUI)</a:t>
            </a:r>
            <a:endParaRPr lang="en-US" sz="1200" i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D483FE-A59B-FAA8-C714-014782D52765}"/>
              </a:ext>
            </a:extLst>
          </p:cNvPr>
          <p:cNvCxnSpPr>
            <a:cxnSpLocks/>
            <a:stCxn id="21" idx="3"/>
            <a:endCxn id="105" idx="1"/>
          </p:cNvCxnSpPr>
          <p:nvPr/>
        </p:nvCxnSpPr>
        <p:spPr>
          <a:xfrm>
            <a:off x="1271030" y="3266516"/>
            <a:ext cx="1088040" cy="15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AD6C23-176A-2462-DBF5-3D7C32A4D689}"/>
              </a:ext>
            </a:extLst>
          </p:cNvPr>
          <p:cNvCxnSpPr>
            <a:cxnSpLocks/>
          </p:cNvCxnSpPr>
          <p:nvPr/>
        </p:nvCxnSpPr>
        <p:spPr>
          <a:xfrm>
            <a:off x="6921584" y="3621743"/>
            <a:ext cx="0" cy="599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3D955CB-931F-A34D-D4F6-9355404D0974}"/>
              </a:ext>
            </a:extLst>
          </p:cNvPr>
          <p:cNvCxnSpPr>
            <a:cxnSpLocks/>
          </p:cNvCxnSpPr>
          <p:nvPr/>
        </p:nvCxnSpPr>
        <p:spPr>
          <a:xfrm>
            <a:off x="8536888" y="2898799"/>
            <a:ext cx="10928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8BD1BC-9254-3E10-5392-738492429329}"/>
              </a:ext>
            </a:extLst>
          </p:cNvPr>
          <p:cNvCxnSpPr>
            <a:cxnSpLocks/>
            <a:stCxn id="38" idx="2"/>
            <a:endCxn id="15" idx="1"/>
          </p:cNvCxnSpPr>
          <p:nvPr/>
        </p:nvCxnSpPr>
        <p:spPr>
          <a:xfrm>
            <a:off x="3230870" y="4619713"/>
            <a:ext cx="0" cy="478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DA1CF8-4F28-435C-7F70-F8FDBED2F8D4}"/>
              </a:ext>
            </a:extLst>
          </p:cNvPr>
          <p:cNvSpPr/>
          <p:nvPr/>
        </p:nvSpPr>
        <p:spPr>
          <a:xfrm>
            <a:off x="2359070" y="3061786"/>
            <a:ext cx="2330350" cy="439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Authentication</a:t>
            </a:r>
          </a:p>
          <a:p>
            <a:pPr algn="ctr"/>
            <a:r>
              <a:rPr lang="en-US" sz="1200" i="1" dirty="0"/>
              <a:t>(not MVP)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DC176C4-4372-B470-FC3F-41C66DF94116}"/>
              </a:ext>
            </a:extLst>
          </p:cNvPr>
          <p:cNvSpPr/>
          <p:nvPr/>
        </p:nvSpPr>
        <p:spPr>
          <a:xfrm>
            <a:off x="2356796" y="3840711"/>
            <a:ext cx="2330350" cy="350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US" sz="1400" i="1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F200BF8-DF6F-52D6-3F54-9AAFC1BC5033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4687146" y="3445507"/>
            <a:ext cx="1199979" cy="5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daa4a96-c990-4984-b8fb-532cc7fb84a5" xsi:nil="true"/>
    <SharedWithUsers xmlns="50a9a756-0495-430e-b4fa-dfb41a51744f">
      <UserInfo>
        <DisplayName>Sasikumar Natarajan</DisplayName>
        <AccountId>3665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499A435DFFC43AA6A7709D2892E7A" ma:contentTypeVersion="13" ma:contentTypeDescription="Create a new document." ma:contentTypeScope="" ma:versionID="5aaeae1a2b75db5c97bec6c3781ad6f8">
  <xsd:schema xmlns:xsd="http://www.w3.org/2001/XMLSchema" xmlns:xs="http://www.w3.org/2001/XMLSchema" xmlns:p="http://schemas.microsoft.com/office/2006/metadata/properties" xmlns:ns2="3daa4a96-c990-4984-b8fb-532cc7fb84a5" xmlns:ns3="50a9a756-0495-430e-b4fa-dfb41a51744f" targetNamespace="http://schemas.microsoft.com/office/2006/metadata/properties" ma:root="true" ma:fieldsID="018d19152db811c2ed1aef70c8ea910b" ns2:_="" ns3:_="">
    <xsd:import namespace="3daa4a96-c990-4984-b8fb-532cc7fb84a5"/>
    <xsd:import namespace="50a9a756-0495-430e-b4fa-dfb41a517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a4a96-c990-4984-b8fb-532cc7fb8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9" nillable="true" ma:displayName="Sign-off status" ma:internalName="Sign_x002d_off_x0020_status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9a756-0495-430e-b4fa-dfb41a5174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A135A-D6FD-4538-BF5E-4FE0D89D1792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50a9a756-0495-430e-b4fa-dfb41a51744f"/>
    <ds:schemaRef ds:uri="3daa4a96-c990-4984-b8fb-532cc7fb84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1688E8-7CDB-4F52-94A9-EE0AF544E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326499-3B18-42BE-9923-F8D85419F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aa4a96-c990-4984-b8fb-532cc7fb84a5"/>
    <ds:schemaRef ds:uri="50a9a756-0495-430e-b4fa-dfb41a5174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7bb8990-ab2f-4012-9b6b-17817ed56724}" enabled="1" method="Privileged" siteId="{f3f068cf-080c-4824-a912-f8c4633bd4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70741</TotalTime>
  <Words>133</Words>
  <Application>Microsoft Macintosh PowerPoint</Application>
  <PresentationFormat>Widescreen</PresentationFormat>
  <Paragraphs>75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Accessibility Theme Builder</vt:lpstr>
      <vt:lpstr>Accessibility Theme Builder</vt:lpstr>
    </vt:vector>
  </TitlesOfParts>
  <Company>Discover Financial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Tupperware S3 Architecture</dc:title>
  <dc:creator>Bryan Payton</dc:creator>
  <cp:lastModifiedBy>Bryce Curtis</cp:lastModifiedBy>
  <cp:revision>68</cp:revision>
  <dcterms:created xsi:type="dcterms:W3CDTF">2019-06-27T18:04:48Z</dcterms:created>
  <dcterms:modified xsi:type="dcterms:W3CDTF">2023-01-31T14:58:22Z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0x010100681499A435DFFC43AA6A7709D2892E7A</vt:lpwstr>
  </property>
  <property fmtid="{D5CDD505-2E9C-101B-9397-08002B2CF9AE}" pid="3" name="ClassificationContentMarkingFooterLocations">
    <vt:lpwstr>Office Theme:8</vt:lpwstr>
  </property>
  <property fmtid="{D5CDD505-2E9C-101B-9397-08002B2CF9AE}" pid="4" name="ClassificationContentMarkingFooterText">
    <vt:lpwstr>Public</vt:lpwstr>
  </property>
</Properties>
</file>