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ACA_611C8B3F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7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76B6F65-CC53-FDCF-13FB-E09DAF8DCF72}" name="Simon Cockx" initials="SC" userId="S::simon.cockx@regnosys.com::bb9c00bc-3391-445a-8e84-be59a49f9616" providerId="AD"/>
  <p188:author id="{4CA8AE6C-3DB5-E504-5B95-9CD1C3B7F888}" name="Lionel Smith-Gordon" initials="LSG" userId="S::lionel@oblongs.uk::b024f77b-acbc-4cde-b23a-2f416b1a438a" providerId="AD"/>
  <p188:author id="{C9D74987-17C7-FB62-9E05-0004EF5277B7}" name="Hugo Hills" initials="" userId="S::hugo.hills@regnosys.com::eeece779-a964-49e1-a4a2-fc4dd349cb93" providerId="AD"/>
  <p188:author id="{CCDCE2D9-99A3-93A7-F464-8AE09F507BFD}" name="Lionel Smith-Gordon" initials="LS" userId="S::lionel.smith-gordon@regnosys.com::8c614910-0745-443c-8a5a-0587eb633575" providerId="AD"/>
  <p188:author id="{B06705F6-56CD-2573-28AE-391624BBA9AB}" name="Leo Labeis" initials="LL" userId="S::leo.labeis@regnosys.com::ac821178-b1a5-472c-982f-65eff8d42aa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0076"/>
    <a:srgbClr val="CC99FF"/>
    <a:srgbClr val="575F6F"/>
    <a:srgbClr val="984807"/>
    <a:srgbClr val="FF00FF"/>
    <a:srgbClr val="A50021"/>
    <a:srgbClr val="FFC000"/>
    <a:srgbClr val="D148A7"/>
    <a:srgbClr val="CFD5EA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38" y="25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omments/modernComment_ACA_611C8B3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38B68B4-BB64-499A-8045-6DF9E29E67BC}" authorId="{B06705F6-56CD-2573-28AE-391624BBA9AB}" created="2025-05-07T14:53:43.677">
    <pc:sldMkLst xmlns:pc="http://schemas.microsoft.com/office/powerpoint/2013/main/command">
      <pc:docMk/>
      <pc:sldMk cId="1629260607" sldId="2762"/>
    </pc:sldMkLst>
    <p188:txBody>
      <a:bodyPr/>
      <a:lstStyle/>
      <a:p>
        <a:r>
          <a:rPr lang="en-GB"/>
          <a:t>Is the purpose of that slide to state that we're going to integrate this diagram in the doc?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CAE82-E4B8-4BD5-A0E7-AD31925D002B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EEFC5-05BC-48AD-BDE0-6248075455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403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F31F-56C4-38FA-4315-2BC4C923E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24BE6-94F0-A03E-1AAF-84C469A2C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816C8-241F-7A9F-68C8-34DE8CFCE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DB45-3E89-496A-89B1-99226A9F8C5E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8B5E0-1397-F0CB-7750-88DE9FCD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ECA3E-2207-4AEF-2C92-E98F5B8D0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9438-0CE8-CD40-AC3D-D8BB5199B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5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BEE8-4A51-8144-CA2F-93734375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86DE5-020E-C6A2-AFF1-E5F95EC37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622A-5B31-ECCB-4C37-86C64CD4A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8993C-BD6C-41DA-9E27-760962C1BBD8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30A5F-97C7-EEBD-7797-3E68C447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92AE4-950D-EAF9-9C21-23C4B3E0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9438-0CE8-CD40-AC3D-D8BB5199B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5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B61076-6F64-9CC2-7A40-59B0A49DE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863FC-0BB6-8583-C4ED-183D0F688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C9E0-1910-33E5-F5E0-185C4132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73EF4-702B-4060-A652-86CFE8B146E2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2C00B-1A4F-CAE1-83FB-72FBBEE6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EBCF0-A18C-4AC6-925A-894114AC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9438-0CE8-CD40-AC3D-D8BB5199B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1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9B70-DECA-3845-A39E-DFCB730A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F9014-1A8E-D1D9-CA59-0E57B2F64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176213" indent="-176213">
              <a:defRPr sz="1400"/>
            </a:lvl1pPr>
            <a:lvl2pPr marL="360363" indent="-184150">
              <a:defRPr sz="1400"/>
            </a:lvl2pPr>
            <a:lvl3pPr marL="536575" indent="-176213">
              <a:defRPr sz="1400"/>
            </a:lvl3pPr>
            <a:lvl4pPr marL="720725" indent="-184150">
              <a:defRPr sz="1400"/>
            </a:lvl4pPr>
            <a:lvl5pPr marL="896938" indent="-176213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8E69E-5369-9400-B840-801028F6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5590A-5F4B-4B2A-9EC3-9B94F74E1CC6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C3E06-B3D9-FFE1-26C7-A6CFCCFF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F8D64-54CE-A25C-74BE-00A3C30F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</a:t>
            </a:r>
            <a:fld id="{BF689438-0CE8-CD40-AC3D-D8BB5199B6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A88F-7555-AFC9-0C0D-350C4AF7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97261-6A4B-537C-2BB0-A0F3E5EEC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FBDAB-66A4-8296-9418-E69984C4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71FA-7995-4386-964A-7CDC58C9543B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A7E6A-DD89-ECBF-3A28-30A570FF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F46C8-75C9-17D0-D3CB-90AEF96F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9438-0CE8-CD40-AC3D-D8BB5199B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1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D956-D151-3460-0370-A14ED96B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D0D1A-FE3A-21D6-EEA0-3E0E59091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0266E-095B-59DC-3A9C-3A7116A8E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D90C4-54D6-1C77-6720-D86B18D2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E1BE-842A-4CFB-AF61-DFFB50A7C505}" type="datetime1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9C7E6-D8B4-4B95-86C2-F8C8BD97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36DE2-D671-EF22-F8C2-27EE79EF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9438-0CE8-CD40-AC3D-D8BB5199B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3D96F-590E-26F7-77A1-97E3C992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88EBE-EDEE-723D-0C8D-93DAAD6C2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7C59D-8D44-EE85-5E9C-1CABD295C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EFEE78-70DC-94EF-045D-C4747398F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37E9D6-BD05-CD07-671F-6BB0DAB18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D6837-7FC4-1BB1-955A-CD396412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EB99-2C36-4620-8C29-9F124E529615}" type="datetime1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4B11C-2771-1F48-3072-A4195B7C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7F4C08-01CE-1A85-E6B6-5BB3D79B7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9438-0CE8-CD40-AC3D-D8BB5199B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7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FA12F-4E45-C6D1-7626-60A487DC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39F82-5E46-72C7-4D5D-8C69F955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4F1B0-D3F1-4FD0-B546-9B3275F4B747}" type="datetime1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AEFA1-1896-037A-1A8B-8A36F9FEA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4766F-DEFE-D5F3-62BB-4EB7498F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9438-0CE8-CD40-AC3D-D8BB5199B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3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13581F-582D-55A0-618F-1A5906F9E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7709-702B-4F90-ACEB-16016565DEDF}" type="datetime1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16C2E-77A0-199A-9A7B-4EDC7678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4B698-6DDC-2A6D-23BF-277F5CE2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9438-0CE8-CD40-AC3D-D8BB5199B61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1F45539B-BDF6-D31D-6516-3810051D670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28799" y="199423"/>
            <a:ext cx="9899897" cy="382834"/>
          </a:xfrm>
          <a:prstGeom prst="rect">
            <a:avLst/>
          </a:prstGeom>
          <a:solidFill>
            <a:srgbClr val="3B5E8A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121913" tIns="60956" rIns="121913" bIns="60956" anchor="ctr" anchorCtr="0">
            <a:no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1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Calibri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D883CA-E035-8847-60D4-8C3EBA693B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61" t="1" b="17233"/>
          <a:stretch/>
        </p:blipFill>
        <p:spPr>
          <a:xfrm>
            <a:off x="346494" y="199423"/>
            <a:ext cx="1412638" cy="38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7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63A7-5242-524D-5D2C-148E9EEEC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945E1-21E0-F04D-F72A-6B101D8A8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B4965-344E-7FDB-B180-908076905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B3746-BF6D-C686-8662-DF3DF7010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D16A8-FD5E-4727-B7FB-02F30BD9AAD0}" type="datetime1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BF6A3-7479-EBE5-C13A-831AC8037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BA034-BDBD-A865-87A0-1DB0E5FB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9438-0CE8-CD40-AC3D-D8BB5199B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1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23B45-706C-B593-5C8C-B581F9E0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FD296-0E7B-F43C-D943-05737EF56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BDEFC-3FB3-8ECC-C6F1-093FD9C61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F51CE-DA56-7C51-0624-D5410B10B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1B16-7D59-428A-B44F-1D5DB2A7FED4}" type="datetime1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B49E9-2FD5-3560-BCC5-29488791D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3CAE7-3ABC-23F0-8969-5AE959FE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89438-0CE8-CD40-AC3D-D8BB5199B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4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023DC-5EEF-2AD8-05B0-7C1B7847E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323" y="165239"/>
            <a:ext cx="9899896" cy="382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90F0-142F-3DC5-356B-0B884969F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6493" y="675118"/>
            <a:ext cx="11382201" cy="5501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  <a:p>
            <a:pPr lvl="5"/>
            <a:r>
              <a:rPr lang="en-GB"/>
              <a:t>Sixth level</a:t>
            </a:r>
          </a:p>
          <a:p>
            <a:pPr lvl="6"/>
            <a:r>
              <a:rPr lang="en-GB"/>
              <a:t>Seventh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38350-EBFE-B3A2-D5EC-CCD09D6B0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6493" y="6580262"/>
            <a:ext cx="2743200" cy="260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411F9-0B1D-4B7B-A254-61D61B274D02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3406A-983A-F4E9-61F3-899E974C08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80261"/>
            <a:ext cx="4114800" cy="260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C3A98-1E38-2A45-0E35-5E4B8E4BA0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85494" y="6597124"/>
            <a:ext cx="2743200" cy="2608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B1B13CC-6533-421C-B4B8-ED68CEFCDD2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13D4E2AD-327E-2432-600B-BC0F5E7A441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418602" y="111095"/>
            <a:ext cx="10310094" cy="471162"/>
          </a:xfrm>
          <a:prstGeom prst="rect">
            <a:avLst/>
          </a:prstGeom>
          <a:solidFill>
            <a:srgbClr val="3B5E8A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121913" tIns="60956" rIns="121913" bIns="60956" anchor="ctr" anchorCtr="0">
            <a:noAutofit/>
          </a:bodyPr>
          <a:lstStyle>
            <a:defPPr>
              <a:defRPr lang="en-US"/>
            </a:defPPr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1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Calibri"/>
              <a:cs typeface="+mn-cs"/>
            </a:endParaRPr>
          </a:p>
        </p:txBody>
      </p:sp>
      <p:pic>
        <p:nvPicPr>
          <p:cNvPr id="11" name="Picture 10" descr="A blue and purple logo&#10;&#10;Description automatically generated">
            <a:extLst>
              <a:ext uri="{FF2B5EF4-FFF2-40B4-BE49-F238E27FC236}">
                <a16:creationId xmlns:a16="http://schemas.microsoft.com/office/drawing/2014/main" id="{EA4F9AA0-43A8-3DBA-E5DB-AFB3B7F3CE4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97369" y="103179"/>
            <a:ext cx="913720" cy="47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3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176213" indent="-176213" algn="l" defTabSz="53657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tabLst/>
        <a:defRPr sz="1600" kern="1200">
          <a:solidFill>
            <a:srgbClr val="3A4A6A"/>
          </a:solidFill>
          <a:latin typeface="+mn-lt"/>
          <a:ea typeface="+mn-ea"/>
          <a:cs typeface="+mn-cs"/>
        </a:defRPr>
      </a:lvl1pPr>
      <a:lvl2pPr marL="360363" indent="-1841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A4A6A"/>
          </a:solidFill>
          <a:latin typeface="+mn-lt"/>
          <a:ea typeface="+mn-ea"/>
          <a:cs typeface="+mn-cs"/>
        </a:defRPr>
      </a:lvl2pPr>
      <a:lvl3pPr marL="536575" indent="-1762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A4A6A"/>
          </a:solidFill>
          <a:latin typeface="+mn-lt"/>
          <a:ea typeface="+mn-ea"/>
          <a:cs typeface="+mn-cs"/>
        </a:defRPr>
      </a:lvl3pPr>
      <a:lvl4pPr marL="720725" indent="-1841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A4A6A"/>
          </a:solidFill>
          <a:latin typeface="+mn-lt"/>
          <a:ea typeface="+mn-ea"/>
          <a:cs typeface="+mn-cs"/>
        </a:defRPr>
      </a:lvl4pPr>
      <a:lvl5pPr marL="896938" indent="-1762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3A4A6A"/>
          </a:solidFill>
          <a:latin typeface="+mn-lt"/>
          <a:ea typeface="+mn-ea"/>
          <a:cs typeface="+mn-cs"/>
        </a:defRPr>
      </a:lvl5pPr>
      <a:lvl6pPr marL="1073150" indent="-1762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>
          <a:solidFill>
            <a:srgbClr val="3A4A6A"/>
          </a:solidFill>
          <a:latin typeface="+mn-lt"/>
          <a:ea typeface="+mn-ea"/>
          <a:cs typeface="+mn-cs"/>
        </a:defRPr>
      </a:lvl6pPr>
      <a:lvl7pPr marL="1257300" indent="-1841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>
          <a:solidFill>
            <a:srgbClr val="3A4A6A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ACA_611C8B3F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616A-23CB-74A0-AE75-75FE6588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/>
              <a:t>CDM Contribution Workflow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98F545-1605-70F6-093B-13EFC5AAD346}"/>
              </a:ext>
            </a:extLst>
          </p:cNvPr>
          <p:cNvSpPr/>
          <p:nvPr/>
        </p:nvSpPr>
        <p:spPr>
          <a:xfrm>
            <a:off x="717550" y="1212850"/>
            <a:ext cx="1244600" cy="889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Issue</a:t>
            </a:r>
          </a:p>
          <a:p>
            <a:pPr algn="ctr"/>
            <a:r>
              <a:rPr lang="en-GB" sz="1600"/>
              <a:t>Raised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976CF3-6FF6-1A92-F538-23C6FA206538}"/>
              </a:ext>
            </a:extLst>
          </p:cNvPr>
          <p:cNvSpPr/>
          <p:nvPr/>
        </p:nvSpPr>
        <p:spPr>
          <a:xfrm>
            <a:off x="2635250" y="1212850"/>
            <a:ext cx="1244600" cy="889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Triage &amp;</a:t>
            </a:r>
            <a:br>
              <a:rPr lang="en-GB" sz="1600"/>
            </a:br>
            <a:r>
              <a:rPr lang="en-GB" sz="1600"/>
              <a:t>assigned to WG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CB6777-9E8B-7895-9A81-FF2B0F41D808}"/>
              </a:ext>
            </a:extLst>
          </p:cNvPr>
          <p:cNvSpPr/>
          <p:nvPr/>
        </p:nvSpPr>
        <p:spPr>
          <a:xfrm>
            <a:off x="4552950" y="1212850"/>
            <a:ext cx="1244600" cy="889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Scheduled for WG meeting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AC915D-D0A1-9B24-D03E-6D721CA407ED}"/>
              </a:ext>
            </a:extLst>
          </p:cNvPr>
          <p:cNvSpPr/>
          <p:nvPr/>
        </p:nvSpPr>
        <p:spPr>
          <a:xfrm>
            <a:off x="6470650" y="1212850"/>
            <a:ext cx="1244600" cy="889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Issue</a:t>
            </a:r>
            <a:br>
              <a:rPr lang="en-GB" sz="1600"/>
            </a:br>
            <a:r>
              <a:rPr lang="en-GB" sz="1600"/>
              <a:t>Approval </a:t>
            </a:r>
            <a:br>
              <a:rPr lang="en-GB" sz="1600"/>
            </a:br>
            <a:r>
              <a:rPr lang="en-GB" sz="1600"/>
              <a:t>at WG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74FD24-79D0-5129-53AD-CBF55E414D35}"/>
              </a:ext>
            </a:extLst>
          </p:cNvPr>
          <p:cNvSpPr/>
          <p:nvPr/>
        </p:nvSpPr>
        <p:spPr>
          <a:xfrm>
            <a:off x="8388350" y="1212850"/>
            <a:ext cx="1244600" cy="889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Follow-up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B99B08-D93A-403B-4E6A-E1F373C5BCD1}"/>
              </a:ext>
            </a:extLst>
          </p:cNvPr>
          <p:cNvSpPr/>
          <p:nvPr/>
        </p:nvSpPr>
        <p:spPr>
          <a:xfrm>
            <a:off x="717550" y="3092450"/>
            <a:ext cx="1244600" cy="889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Pull Request</a:t>
            </a:r>
          </a:p>
          <a:p>
            <a:pPr algn="ctr"/>
            <a:r>
              <a:rPr lang="en-GB" sz="1600"/>
              <a:t>Raised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BDE080-38A2-F704-FD38-E53900E080B2}"/>
              </a:ext>
            </a:extLst>
          </p:cNvPr>
          <p:cNvSpPr/>
          <p:nvPr/>
        </p:nvSpPr>
        <p:spPr>
          <a:xfrm>
            <a:off x="2635250" y="3092450"/>
            <a:ext cx="1244600" cy="889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Triage &amp;</a:t>
            </a:r>
            <a:br>
              <a:rPr lang="en-GB" sz="1600"/>
            </a:br>
            <a:r>
              <a:rPr lang="en-GB" sz="1600"/>
              <a:t>and linked to issue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9E515E-A0AE-1152-C5EB-983B6A87A8C1}"/>
              </a:ext>
            </a:extLst>
          </p:cNvPr>
          <p:cNvSpPr/>
          <p:nvPr/>
        </p:nvSpPr>
        <p:spPr>
          <a:xfrm>
            <a:off x="4552950" y="3092450"/>
            <a:ext cx="1244600" cy="889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Scheduled for WG meeting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3EF47E-989E-6C47-F5D5-BC263029E523}"/>
              </a:ext>
            </a:extLst>
          </p:cNvPr>
          <p:cNvSpPr/>
          <p:nvPr/>
        </p:nvSpPr>
        <p:spPr>
          <a:xfrm>
            <a:off x="6470650" y="3092450"/>
            <a:ext cx="1244600" cy="889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PR</a:t>
            </a:r>
            <a:br>
              <a:rPr lang="en-GB" sz="1600"/>
            </a:br>
            <a:r>
              <a:rPr lang="en-GB" sz="1600"/>
              <a:t>Approval</a:t>
            </a:r>
            <a:br>
              <a:rPr lang="en-GB" sz="1600"/>
            </a:br>
            <a:r>
              <a:rPr lang="en-GB" sz="1600"/>
              <a:t> at WG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BC0EC0-7D87-ECA9-4674-F01E37AAE90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1962150" y="1657350"/>
            <a:ext cx="6731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FE1845-F456-1379-56F2-18CECEDDEA2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879850" y="1657350"/>
            <a:ext cx="6731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F0F5F0-B951-15F2-330F-73E113160A6D}"/>
              </a:ext>
            </a:extLst>
          </p:cNvPr>
          <p:cNvCxnSpPr>
            <a:cxnSpLocks/>
          </p:cNvCxnSpPr>
          <p:nvPr/>
        </p:nvCxnSpPr>
        <p:spPr>
          <a:xfrm>
            <a:off x="5797550" y="1657350"/>
            <a:ext cx="6731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777EFA-A4F1-3346-7CB8-F65B5FE894A8}"/>
              </a:ext>
            </a:extLst>
          </p:cNvPr>
          <p:cNvCxnSpPr>
            <a:cxnSpLocks/>
          </p:cNvCxnSpPr>
          <p:nvPr/>
        </p:nvCxnSpPr>
        <p:spPr>
          <a:xfrm>
            <a:off x="7715250" y="1657350"/>
            <a:ext cx="6731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3E3875-4296-8ECD-02FE-083F1298F1E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1962150" y="3536950"/>
            <a:ext cx="6731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1131D4-B28E-D27D-3F45-F38451890C46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879850" y="3536950"/>
            <a:ext cx="6731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AF4E01-5D8D-383A-4696-D234686A858E}"/>
              </a:ext>
            </a:extLst>
          </p:cNvPr>
          <p:cNvSpPr/>
          <p:nvPr/>
        </p:nvSpPr>
        <p:spPr>
          <a:xfrm>
            <a:off x="4552950" y="4972050"/>
            <a:ext cx="1244600" cy="889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Maintainers</a:t>
            </a:r>
            <a:br>
              <a:rPr lang="en-GB" sz="1600"/>
            </a:br>
            <a:r>
              <a:rPr lang="en-GB" sz="1600"/>
              <a:t>assigned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CCEDEB-8C62-C97E-B948-A6C9314A965D}"/>
              </a:ext>
            </a:extLst>
          </p:cNvPr>
          <p:cNvSpPr/>
          <p:nvPr/>
        </p:nvSpPr>
        <p:spPr>
          <a:xfrm>
            <a:off x="6470650" y="4972050"/>
            <a:ext cx="1244600" cy="889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Maintainers</a:t>
            </a:r>
            <a:br>
              <a:rPr lang="en-GB" sz="1600"/>
            </a:br>
            <a:r>
              <a:rPr lang="en-GB" sz="1600"/>
              <a:t>review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A4B3E7-3D1E-CFCA-91F5-CA630392816C}"/>
              </a:ext>
            </a:extLst>
          </p:cNvPr>
          <p:cNvSpPr/>
          <p:nvPr/>
        </p:nvSpPr>
        <p:spPr>
          <a:xfrm>
            <a:off x="8388350" y="4972050"/>
            <a:ext cx="1244600" cy="889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Maintainers</a:t>
            </a:r>
            <a:br>
              <a:rPr lang="en-GB" sz="1600"/>
            </a:br>
            <a:r>
              <a:rPr lang="en-GB" sz="1600"/>
              <a:t>approval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8737ED-250C-B153-17A0-4CDDABB73160}"/>
              </a:ext>
            </a:extLst>
          </p:cNvPr>
          <p:cNvSpPr/>
          <p:nvPr/>
        </p:nvSpPr>
        <p:spPr>
          <a:xfrm>
            <a:off x="10306050" y="4972050"/>
            <a:ext cx="1244600" cy="889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600"/>
              <a:t>Merge &amp; Schedule Release</a:t>
            </a:r>
            <a:endParaRPr lang="en-GB" sz="1600">
              <a:ea typeface="Calibri"/>
              <a:cs typeface="Calibri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3E5F572-86DB-7E12-DFCC-47AF43CA652E}"/>
              </a:ext>
            </a:extLst>
          </p:cNvPr>
          <p:cNvCxnSpPr>
            <a:cxnSpLocks/>
            <a:stCxn id="11" idx="2"/>
            <a:endCxn id="33" idx="1"/>
          </p:cNvCxnSpPr>
          <p:nvPr/>
        </p:nvCxnSpPr>
        <p:spPr>
          <a:xfrm rot="16200000" flipH="1">
            <a:off x="3187700" y="4051300"/>
            <a:ext cx="1435100" cy="12954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9A410E1-242B-B3B5-3E11-D145B775A40F}"/>
              </a:ext>
            </a:extLst>
          </p:cNvPr>
          <p:cNvCxnSpPr>
            <a:cxnSpLocks/>
            <a:stCxn id="9" idx="0"/>
            <a:endCxn id="7" idx="0"/>
          </p:cNvCxnSpPr>
          <p:nvPr/>
        </p:nvCxnSpPr>
        <p:spPr>
          <a:xfrm rot="16200000" flipV="1">
            <a:off x="7092950" y="-704850"/>
            <a:ext cx="12700" cy="3835400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2F1E293-6165-DF74-38F3-9CAB6FBF1B5E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3721100" y="-279400"/>
            <a:ext cx="990600" cy="57531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04942A-937F-8213-CD75-133EF4FA7308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5797550" y="3536950"/>
            <a:ext cx="6731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E0B5615-CB6A-6047-4E39-6180A8336102}"/>
              </a:ext>
            </a:extLst>
          </p:cNvPr>
          <p:cNvCxnSpPr>
            <a:cxnSpLocks/>
            <a:stCxn id="95" idx="0"/>
            <a:endCxn id="12" idx="0"/>
          </p:cNvCxnSpPr>
          <p:nvPr/>
        </p:nvCxnSpPr>
        <p:spPr>
          <a:xfrm rot="16200000" flipH="1" flipV="1">
            <a:off x="7080249" y="1187449"/>
            <a:ext cx="1" cy="3810000"/>
          </a:xfrm>
          <a:prstGeom prst="bentConnector3">
            <a:avLst>
              <a:gd name="adj1" fmla="val -2286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B4258C80-86B9-D031-5468-17A4A16EA272}"/>
              </a:ext>
            </a:extLst>
          </p:cNvPr>
          <p:cNvCxnSpPr>
            <a:cxnSpLocks/>
            <a:stCxn id="13" idx="2"/>
            <a:endCxn id="33" idx="0"/>
          </p:cNvCxnSpPr>
          <p:nvPr/>
        </p:nvCxnSpPr>
        <p:spPr>
          <a:xfrm rot="5400000">
            <a:off x="5638800" y="3517900"/>
            <a:ext cx="990600" cy="1917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5004C1D-0AB9-4986-00B7-67F9133EB61C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5797550" y="5416550"/>
            <a:ext cx="6731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8C7F10-631C-2E7A-2582-BC3A7F7C8EBC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7715250" y="5416550"/>
            <a:ext cx="6731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A69BA52-72FD-9504-8C42-06178352BF86}"/>
              </a:ext>
            </a:extLst>
          </p:cNvPr>
          <p:cNvCxnSpPr>
            <a:cxnSpLocks/>
          </p:cNvCxnSpPr>
          <p:nvPr/>
        </p:nvCxnSpPr>
        <p:spPr>
          <a:xfrm>
            <a:off x="9632950" y="5416550"/>
            <a:ext cx="6731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78237BA3-5FD9-963D-9B63-5E539DAC4765}"/>
              </a:ext>
            </a:extLst>
          </p:cNvPr>
          <p:cNvSpPr/>
          <p:nvPr/>
        </p:nvSpPr>
        <p:spPr>
          <a:xfrm>
            <a:off x="10312400" y="3092450"/>
            <a:ext cx="1244600" cy="889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Closed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63D403A-10F8-336B-9AE3-C115F31DDE4B}"/>
              </a:ext>
            </a:extLst>
          </p:cNvPr>
          <p:cNvCxnSpPr>
            <a:cxnSpLocks/>
            <a:stCxn id="36" idx="0"/>
            <a:endCxn id="62" idx="2"/>
          </p:cNvCxnSpPr>
          <p:nvPr/>
        </p:nvCxnSpPr>
        <p:spPr>
          <a:xfrm flipV="1">
            <a:off x="10928350" y="3981450"/>
            <a:ext cx="6350" cy="990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A7DE0AF-6C44-3F8F-819B-71FA7CE4C9FA}"/>
              </a:ext>
            </a:extLst>
          </p:cNvPr>
          <p:cNvSpPr txBox="1"/>
          <p:nvPr/>
        </p:nvSpPr>
        <p:spPr>
          <a:xfrm>
            <a:off x="7830363" y="1307584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No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DDCB0A-2322-B5BE-4DC6-E4BAC4B48795}"/>
              </a:ext>
            </a:extLst>
          </p:cNvPr>
          <p:cNvSpPr txBox="1"/>
          <p:nvPr/>
        </p:nvSpPr>
        <p:spPr>
          <a:xfrm>
            <a:off x="7092950" y="2157968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Yes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643711-3D0B-5960-7315-117CB5109269}"/>
              </a:ext>
            </a:extLst>
          </p:cNvPr>
          <p:cNvSpPr txBox="1"/>
          <p:nvPr/>
        </p:nvSpPr>
        <p:spPr>
          <a:xfrm>
            <a:off x="7824013" y="3182809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No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3B4A61-6080-7550-A271-FC3F9C311063}"/>
              </a:ext>
            </a:extLst>
          </p:cNvPr>
          <p:cNvSpPr txBox="1"/>
          <p:nvPr/>
        </p:nvSpPr>
        <p:spPr>
          <a:xfrm>
            <a:off x="7080249" y="4037928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Yes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BFDF5B0-C4F9-1862-7D9F-E957D31FBB01}"/>
              </a:ext>
            </a:extLst>
          </p:cNvPr>
          <p:cNvSpPr txBox="1"/>
          <p:nvPr/>
        </p:nvSpPr>
        <p:spPr>
          <a:xfrm>
            <a:off x="3836669" y="3184340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Major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7D9D9DE-8D4E-1492-2C9E-A4FEC15989D0}"/>
              </a:ext>
            </a:extLst>
          </p:cNvPr>
          <p:cNvSpPr txBox="1"/>
          <p:nvPr/>
        </p:nvSpPr>
        <p:spPr>
          <a:xfrm>
            <a:off x="3244018" y="396472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Minor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8B50AAC-88B7-BE2F-634A-FD079117CAC5}"/>
              </a:ext>
            </a:extLst>
          </p:cNvPr>
          <p:cNvGrpSpPr/>
          <p:nvPr/>
        </p:nvGrpSpPr>
        <p:grpSpPr>
          <a:xfrm>
            <a:off x="10280818" y="870476"/>
            <a:ext cx="1440673" cy="799254"/>
            <a:chOff x="151304" y="4548999"/>
            <a:chExt cx="1440673" cy="799254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6E678A1-380A-C534-21A5-1AA39D12E499}"/>
                </a:ext>
              </a:extLst>
            </p:cNvPr>
            <p:cNvSpPr/>
            <p:nvPr/>
          </p:nvSpPr>
          <p:spPr>
            <a:xfrm>
              <a:off x="226747" y="4813300"/>
              <a:ext cx="584200" cy="16510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1000"/>
                <a:t>Owner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DFF4E8A-E64C-714D-C2FC-BC3B10632737}"/>
                </a:ext>
              </a:extLst>
            </p:cNvPr>
            <p:cNvSpPr/>
            <p:nvPr/>
          </p:nvSpPr>
          <p:spPr>
            <a:xfrm>
              <a:off x="944297" y="4813300"/>
              <a:ext cx="584200" cy="16510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1000"/>
                <a:t>Rel Mgmt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C8818BD-4EEF-D582-E5AC-A8166F0B41C3}"/>
                </a:ext>
              </a:extLst>
            </p:cNvPr>
            <p:cNvSpPr/>
            <p:nvPr/>
          </p:nvSpPr>
          <p:spPr>
            <a:xfrm>
              <a:off x="226747" y="5086350"/>
              <a:ext cx="584200" cy="1651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1000"/>
                <a:t>WG Chair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9599DDA-629C-167B-25A8-94C1E2DFE801}"/>
                </a:ext>
              </a:extLst>
            </p:cNvPr>
            <p:cNvSpPr/>
            <p:nvPr/>
          </p:nvSpPr>
          <p:spPr>
            <a:xfrm>
              <a:off x="944297" y="5086350"/>
              <a:ext cx="584200" cy="1651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GB" sz="1000"/>
                <a:t>Maintainer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99195F7-68AD-C1BB-6EF2-DF038EC2E4F5}"/>
                </a:ext>
              </a:extLst>
            </p:cNvPr>
            <p:cNvSpPr/>
            <p:nvPr/>
          </p:nvSpPr>
          <p:spPr>
            <a:xfrm>
              <a:off x="151304" y="4548999"/>
              <a:ext cx="1440673" cy="7992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algn="ctr"/>
              <a:r>
                <a:rPr lang="en-GB" sz="1000">
                  <a:solidFill>
                    <a:schemeClr val="tx1"/>
                  </a:solidFill>
                </a:rPr>
                <a:t>Key</a:t>
              </a:r>
            </a:p>
          </p:txBody>
        </p:sp>
      </p:grpSp>
      <p:sp>
        <p:nvSpPr>
          <p:cNvPr id="80" name="Oval 79">
            <a:extLst>
              <a:ext uri="{FF2B5EF4-FFF2-40B4-BE49-F238E27FC236}">
                <a16:creationId xmlns:a16="http://schemas.microsoft.com/office/drawing/2014/main" id="{1ED567DF-EBF1-C176-C289-D4819E547BF0}"/>
              </a:ext>
            </a:extLst>
          </p:cNvPr>
          <p:cNvSpPr/>
          <p:nvPr/>
        </p:nvSpPr>
        <p:spPr>
          <a:xfrm>
            <a:off x="640913" y="1118148"/>
            <a:ext cx="184196" cy="20210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A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481F738-248E-5308-F831-B93B68B19B5D}"/>
              </a:ext>
            </a:extLst>
          </p:cNvPr>
          <p:cNvSpPr/>
          <p:nvPr/>
        </p:nvSpPr>
        <p:spPr>
          <a:xfrm>
            <a:off x="2544764" y="1113917"/>
            <a:ext cx="184196" cy="20210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B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AC59B17-11C1-0B8F-34CB-A1EC5A09F9ED}"/>
              </a:ext>
            </a:extLst>
          </p:cNvPr>
          <p:cNvSpPr/>
          <p:nvPr/>
        </p:nvSpPr>
        <p:spPr>
          <a:xfrm>
            <a:off x="4459600" y="1113386"/>
            <a:ext cx="184196" cy="20210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C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4594C09-4EE6-F9CC-D27A-7A7A3AA08E47}"/>
              </a:ext>
            </a:extLst>
          </p:cNvPr>
          <p:cNvSpPr/>
          <p:nvPr/>
        </p:nvSpPr>
        <p:spPr>
          <a:xfrm>
            <a:off x="6379455" y="1111536"/>
            <a:ext cx="184196" cy="20210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D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DD416C3-32C2-7475-0371-ED358B37A434}"/>
              </a:ext>
            </a:extLst>
          </p:cNvPr>
          <p:cNvSpPr/>
          <p:nvPr/>
        </p:nvSpPr>
        <p:spPr>
          <a:xfrm>
            <a:off x="8298603" y="1111570"/>
            <a:ext cx="184196" cy="20210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E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B1D9390-F962-D735-387A-AA60C7BB40B9}"/>
              </a:ext>
            </a:extLst>
          </p:cNvPr>
          <p:cNvSpPr/>
          <p:nvPr/>
        </p:nvSpPr>
        <p:spPr>
          <a:xfrm>
            <a:off x="640913" y="3025676"/>
            <a:ext cx="184196" cy="20210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F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4D959A8-C5A8-DFF8-3C70-7759ECE3A288}"/>
              </a:ext>
            </a:extLst>
          </p:cNvPr>
          <p:cNvSpPr/>
          <p:nvPr/>
        </p:nvSpPr>
        <p:spPr>
          <a:xfrm>
            <a:off x="2544764" y="3021445"/>
            <a:ext cx="184196" cy="20210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G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8785BFA-BB72-3D21-2EAC-6C35AA9230A7}"/>
              </a:ext>
            </a:extLst>
          </p:cNvPr>
          <p:cNvSpPr/>
          <p:nvPr/>
        </p:nvSpPr>
        <p:spPr>
          <a:xfrm>
            <a:off x="4459600" y="3019064"/>
            <a:ext cx="184196" cy="20210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H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08CFA63-51D5-4266-FD7B-B4429D92A5FA}"/>
              </a:ext>
            </a:extLst>
          </p:cNvPr>
          <p:cNvSpPr/>
          <p:nvPr/>
        </p:nvSpPr>
        <p:spPr>
          <a:xfrm>
            <a:off x="6379455" y="3019098"/>
            <a:ext cx="184196" cy="20210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J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0ABCBDC-751C-5D11-3B9A-23DA0099C094}"/>
              </a:ext>
            </a:extLst>
          </p:cNvPr>
          <p:cNvSpPr/>
          <p:nvPr/>
        </p:nvSpPr>
        <p:spPr>
          <a:xfrm>
            <a:off x="4459600" y="4872846"/>
            <a:ext cx="184196" cy="20210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L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F708994-1706-CA03-78F1-DE9F33370AD0}"/>
              </a:ext>
            </a:extLst>
          </p:cNvPr>
          <p:cNvSpPr/>
          <p:nvPr/>
        </p:nvSpPr>
        <p:spPr>
          <a:xfrm>
            <a:off x="6379455" y="4870996"/>
            <a:ext cx="184196" cy="20210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M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6BD9A9CB-9B4C-71DB-2499-5EC80C1F1C5F}"/>
              </a:ext>
            </a:extLst>
          </p:cNvPr>
          <p:cNvSpPr/>
          <p:nvPr/>
        </p:nvSpPr>
        <p:spPr>
          <a:xfrm>
            <a:off x="8298603" y="4871030"/>
            <a:ext cx="184196" cy="20210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N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5709C64-AFE6-355D-E43B-657784F06A1E}"/>
              </a:ext>
            </a:extLst>
          </p:cNvPr>
          <p:cNvSpPr/>
          <p:nvPr/>
        </p:nvSpPr>
        <p:spPr>
          <a:xfrm>
            <a:off x="10213794" y="4873420"/>
            <a:ext cx="184196" cy="20210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P</a:t>
            </a:r>
          </a:p>
        </p:txBody>
      </p:sp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9A83429C-A0F7-2558-223C-FA0AE085C744}"/>
              </a:ext>
            </a:extLst>
          </p:cNvPr>
          <p:cNvSpPr txBox="1">
            <a:spLocks/>
          </p:cNvSpPr>
          <p:nvPr/>
        </p:nvSpPr>
        <p:spPr>
          <a:xfrm>
            <a:off x="412681" y="4323056"/>
            <a:ext cx="2583028" cy="23697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6213" indent="-176213" algn="l" defTabSz="53657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400" kern="1200">
                <a:solidFill>
                  <a:srgbClr val="3A4A6A"/>
                </a:solidFill>
                <a:latin typeface="+mn-lt"/>
                <a:ea typeface="+mn-ea"/>
                <a:cs typeface="+mn-cs"/>
              </a:defRPr>
            </a:lvl1pPr>
            <a:lvl2pPr marL="360363" indent="-1841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A4A6A"/>
                </a:solidFill>
                <a:latin typeface="+mn-lt"/>
                <a:ea typeface="+mn-ea"/>
                <a:cs typeface="+mn-cs"/>
              </a:defRPr>
            </a:lvl2pPr>
            <a:lvl3pPr marL="536575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A4A6A"/>
                </a:solidFill>
                <a:latin typeface="+mn-lt"/>
                <a:ea typeface="+mn-ea"/>
                <a:cs typeface="+mn-cs"/>
              </a:defRPr>
            </a:lvl3pPr>
            <a:lvl4pPr marL="720725" indent="-1841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A4A6A"/>
                </a:solidFill>
                <a:latin typeface="+mn-lt"/>
                <a:ea typeface="+mn-ea"/>
                <a:cs typeface="+mn-cs"/>
              </a:defRPr>
            </a:lvl4pPr>
            <a:lvl5pPr marL="896938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A4A6A"/>
                </a:solidFill>
                <a:latin typeface="+mn-lt"/>
                <a:ea typeface="+mn-ea"/>
                <a:cs typeface="+mn-cs"/>
              </a:defRPr>
            </a:lvl5pPr>
            <a:lvl6pPr marL="1073150" indent="-1762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>
                <a:solidFill>
                  <a:srgbClr val="3A4A6A"/>
                </a:solidFill>
                <a:latin typeface="+mn-lt"/>
                <a:ea typeface="+mn-ea"/>
                <a:cs typeface="+mn-cs"/>
              </a:defRPr>
            </a:lvl6pPr>
            <a:lvl7pPr marL="1257300" indent="-1841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600" kern="1200">
                <a:solidFill>
                  <a:srgbClr val="3A4A6A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100" dirty="0"/>
              <a:t>When needed, Issue and PR can be progressed simultaneously (i.e. D and J happen in the same meeting).</a:t>
            </a:r>
          </a:p>
          <a:p>
            <a:r>
              <a:rPr lang="en-GB" sz="1100" dirty="0"/>
              <a:t>Bugs &amp; Documentation issue types can be triaged direct to step L with Maintainer agreement.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A531DAC-FB25-9C79-B496-12CF38BB57B8}"/>
              </a:ext>
            </a:extLst>
          </p:cNvPr>
          <p:cNvSpPr/>
          <p:nvPr/>
        </p:nvSpPr>
        <p:spPr>
          <a:xfrm>
            <a:off x="8362950" y="3092449"/>
            <a:ext cx="1244600" cy="889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/>
              <a:t>Follow-up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95ADF72-7B78-BD4C-4FFE-4D7BB83EC4CC}"/>
              </a:ext>
            </a:extLst>
          </p:cNvPr>
          <p:cNvCxnSpPr>
            <a:cxnSpLocks/>
            <a:stCxn id="13" idx="3"/>
            <a:endCxn id="95" idx="1"/>
          </p:cNvCxnSpPr>
          <p:nvPr/>
        </p:nvCxnSpPr>
        <p:spPr>
          <a:xfrm flipV="1">
            <a:off x="7715250" y="3536949"/>
            <a:ext cx="6477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04CC36F6-8DFA-EB45-E457-0F37C8DFFA51}"/>
              </a:ext>
            </a:extLst>
          </p:cNvPr>
          <p:cNvSpPr/>
          <p:nvPr/>
        </p:nvSpPr>
        <p:spPr>
          <a:xfrm>
            <a:off x="10223184" y="2988566"/>
            <a:ext cx="184196" cy="20210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Q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5DDACF0-14E4-11C4-B520-F4A5C22CD1CB}"/>
              </a:ext>
            </a:extLst>
          </p:cNvPr>
          <p:cNvSpPr/>
          <p:nvPr/>
        </p:nvSpPr>
        <p:spPr>
          <a:xfrm>
            <a:off x="8298603" y="2994542"/>
            <a:ext cx="184196" cy="20210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/>
              <a:t>K</a:t>
            </a:r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86C7DB01-B1F6-EE03-734D-80860C8A7574}"/>
              </a:ext>
            </a:extLst>
          </p:cNvPr>
          <p:cNvSpPr/>
          <p:nvPr/>
        </p:nvSpPr>
        <p:spPr>
          <a:xfrm rot="19847608">
            <a:off x="4386881" y="2009728"/>
            <a:ext cx="281337" cy="249337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65F27C9-16FA-4C7C-6DE7-8A2C80E63A44}"/>
              </a:ext>
            </a:extLst>
          </p:cNvPr>
          <p:cNvSpPr txBox="1"/>
          <p:nvPr/>
        </p:nvSpPr>
        <p:spPr>
          <a:xfrm>
            <a:off x="3833431" y="2104893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solidFill>
                  <a:schemeClr val="accent6"/>
                </a:solidFill>
              </a:rPr>
              <a:t>Ready</a:t>
            </a:r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0F185BC1-2CED-9306-F591-332A428B0374}"/>
              </a:ext>
            </a:extLst>
          </p:cNvPr>
          <p:cNvSpPr/>
          <p:nvPr/>
        </p:nvSpPr>
        <p:spPr>
          <a:xfrm rot="19847608">
            <a:off x="4396970" y="3883213"/>
            <a:ext cx="281337" cy="249337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B786A09-B7A6-1E2D-876C-7C2ED9A8F0C3}"/>
              </a:ext>
            </a:extLst>
          </p:cNvPr>
          <p:cNvSpPr txBox="1"/>
          <p:nvPr/>
        </p:nvSpPr>
        <p:spPr>
          <a:xfrm>
            <a:off x="3843520" y="3978378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solidFill>
                  <a:schemeClr val="accent6"/>
                </a:solidFill>
              </a:rPr>
              <a:t>Ready</a:t>
            </a:r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911C8FD0-9C01-1920-EE01-B69F2DACE976}"/>
              </a:ext>
            </a:extLst>
          </p:cNvPr>
          <p:cNvSpPr/>
          <p:nvPr/>
        </p:nvSpPr>
        <p:spPr>
          <a:xfrm rot="19847608">
            <a:off x="6300937" y="5774728"/>
            <a:ext cx="281337" cy="249337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042084F-E028-40A4-8C27-01F0496A6019}"/>
              </a:ext>
            </a:extLst>
          </p:cNvPr>
          <p:cNvSpPr txBox="1"/>
          <p:nvPr/>
        </p:nvSpPr>
        <p:spPr>
          <a:xfrm>
            <a:off x="5747487" y="5869893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solidFill>
                  <a:schemeClr val="accent6"/>
                </a:solidFill>
              </a:rPr>
              <a:t>Ready</a:t>
            </a:r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F6B68BE6-1509-6B99-D3AE-3A74716F28A4}"/>
              </a:ext>
            </a:extLst>
          </p:cNvPr>
          <p:cNvSpPr/>
          <p:nvPr/>
        </p:nvSpPr>
        <p:spPr>
          <a:xfrm rot="19847608">
            <a:off x="534265" y="3883213"/>
            <a:ext cx="281337" cy="249337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3D20CD0-A6A6-C0F3-22F3-D18B42393F5B}"/>
              </a:ext>
            </a:extLst>
          </p:cNvPr>
          <p:cNvSpPr txBox="1"/>
          <p:nvPr/>
        </p:nvSpPr>
        <p:spPr>
          <a:xfrm>
            <a:off x="-19185" y="3978378"/>
            <a:ext cx="631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>
                <a:solidFill>
                  <a:schemeClr val="accent6"/>
                </a:solidFill>
              </a:rPr>
              <a:t>Ready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19DE26-96A0-D7F2-AF75-87704766B0F2}"/>
              </a:ext>
            </a:extLst>
          </p:cNvPr>
          <p:cNvSpPr/>
          <p:nvPr/>
        </p:nvSpPr>
        <p:spPr>
          <a:xfrm>
            <a:off x="3491141" y="1122260"/>
            <a:ext cx="673100" cy="1538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>
                <a:solidFill>
                  <a:schemeClr val="tx1"/>
                </a:solidFill>
              </a:rPr>
              <a:t>Pipeline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C9EE7B0-4BAE-F668-CA49-8B9EF83F9A68}"/>
              </a:ext>
            </a:extLst>
          </p:cNvPr>
          <p:cNvSpPr/>
          <p:nvPr/>
        </p:nvSpPr>
        <p:spPr>
          <a:xfrm>
            <a:off x="5415403" y="1122260"/>
            <a:ext cx="673100" cy="1538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>
                <a:solidFill>
                  <a:schemeClr val="tx1"/>
                </a:solidFill>
              </a:rPr>
              <a:t>Current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BD8E8FD-10A1-5C3F-C11D-2775F96C13CC}"/>
              </a:ext>
            </a:extLst>
          </p:cNvPr>
          <p:cNvSpPr/>
          <p:nvPr/>
        </p:nvSpPr>
        <p:spPr>
          <a:xfrm>
            <a:off x="1554777" y="3002929"/>
            <a:ext cx="673100" cy="1538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800">
                <a:solidFill>
                  <a:schemeClr val="tx1"/>
                </a:solidFill>
              </a:rPr>
              <a:t>Issue Approved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4E3CFEC-6E91-29AD-EF14-C384135F671D}"/>
              </a:ext>
            </a:extLst>
          </p:cNvPr>
          <p:cNvSpPr/>
          <p:nvPr/>
        </p:nvSpPr>
        <p:spPr>
          <a:xfrm>
            <a:off x="9250803" y="1122260"/>
            <a:ext cx="673100" cy="1538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>
                <a:solidFill>
                  <a:schemeClr val="tx1"/>
                </a:solidFill>
              </a:rPr>
              <a:t>Follow-up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CA6C843-0082-3397-7A63-1D33086DC0DB}"/>
              </a:ext>
            </a:extLst>
          </p:cNvPr>
          <p:cNvSpPr/>
          <p:nvPr/>
        </p:nvSpPr>
        <p:spPr>
          <a:xfrm>
            <a:off x="3478683" y="3003349"/>
            <a:ext cx="673100" cy="1538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>
                <a:solidFill>
                  <a:schemeClr val="tx1"/>
                </a:solidFill>
              </a:rPr>
              <a:t>Pipeline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6D3713-FDB6-20F3-5BA4-6941498FE85C}"/>
              </a:ext>
            </a:extLst>
          </p:cNvPr>
          <p:cNvSpPr/>
          <p:nvPr/>
        </p:nvSpPr>
        <p:spPr>
          <a:xfrm>
            <a:off x="5384800" y="3000690"/>
            <a:ext cx="673100" cy="1538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>
                <a:solidFill>
                  <a:schemeClr val="tx1"/>
                </a:solidFill>
              </a:rPr>
              <a:t>Current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42C8083-4781-3CD6-9600-5748479D17AB}"/>
              </a:ext>
            </a:extLst>
          </p:cNvPr>
          <p:cNvSpPr/>
          <p:nvPr/>
        </p:nvSpPr>
        <p:spPr>
          <a:xfrm>
            <a:off x="9220200" y="3000690"/>
            <a:ext cx="673100" cy="1538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>
                <a:solidFill>
                  <a:schemeClr val="tx1"/>
                </a:solidFill>
              </a:rPr>
              <a:t>Follow-up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E3FD160-621F-43D7-4A33-7B7FDF5B812D}"/>
              </a:ext>
            </a:extLst>
          </p:cNvPr>
          <p:cNvSpPr/>
          <p:nvPr/>
        </p:nvSpPr>
        <p:spPr>
          <a:xfrm>
            <a:off x="5418450" y="4899532"/>
            <a:ext cx="673100" cy="1538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800">
                <a:solidFill>
                  <a:schemeClr val="tx1"/>
                </a:solidFill>
              </a:rPr>
              <a:t>Approved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7F384EF-20DF-9362-E671-9DACCEC915C4}"/>
              </a:ext>
            </a:extLst>
          </p:cNvPr>
          <p:cNvSpPr/>
          <p:nvPr/>
        </p:nvSpPr>
        <p:spPr>
          <a:xfrm>
            <a:off x="11137900" y="3000690"/>
            <a:ext cx="673100" cy="153880"/>
          </a:xfrm>
          <a:prstGeom prst="roundRect">
            <a:avLst/>
          </a:prstGeom>
          <a:solidFill>
            <a:srgbClr val="CC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800">
                <a:solidFill>
                  <a:schemeClr val="tx1"/>
                </a:solidFill>
              </a:rPr>
              <a:t>Closed</a:t>
            </a:r>
          </a:p>
        </p:txBody>
      </p:sp>
    </p:spTree>
    <p:extLst>
      <p:ext uri="{BB962C8B-B14F-4D97-AF65-F5344CB8AC3E}">
        <p14:creationId xmlns:p14="http://schemas.microsoft.com/office/powerpoint/2010/main" val="162926060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0be556b-07be-406f-b6a0-42029f950c34" xsi:nil="true"/>
    <lcf76f155ced4ddcb4097134ff3c332f xmlns="c447c792-83e2-45dd-ac7e-1702c34990c0">
      <Terms xmlns="http://schemas.microsoft.com/office/infopath/2007/PartnerControls"/>
    </lcf76f155ced4ddcb4097134ff3c332f>
    <SharedWithUsers xmlns="00be556b-07be-406f-b6a0-42029f950c34">
      <UserInfo>
        <DisplayName>Lionel Smith-Gordon</DisplayName>
        <AccountId>571</AccountId>
        <AccountType/>
      </UserInfo>
      <UserInfo>
        <DisplayName>Lionel Smith-Gordon</DisplayName>
        <AccountId>589</AccountId>
        <AccountType/>
      </UserInfo>
      <UserInfo>
        <DisplayName>Leo Labeis</DisplayName>
        <AccountId>11</AccountId>
        <AccountType/>
      </UserInfo>
      <UserInfo>
        <DisplayName>Hugo Hills</DisplayName>
        <AccountId>20</AccountId>
        <AccountType/>
      </UserInfo>
      <UserInfo>
        <DisplayName>Simon Cockx</DisplayName>
        <AccountId>524</AccountId>
        <AccountType/>
      </UserInfo>
      <UserInfo>
        <DisplayName>Minesh Patel</DisplayName>
        <AccountId>19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7A35441192504E941916A6BB7CAB60" ma:contentTypeVersion="18" ma:contentTypeDescription="Create a new document." ma:contentTypeScope="" ma:versionID="9d5642e2e5d9a1db5aa1ec2cd007cf72">
  <xsd:schema xmlns:xsd="http://www.w3.org/2001/XMLSchema" xmlns:xs="http://www.w3.org/2001/XMLSchema" xmlns:p="http://schemas.microsoft.com/office/2006/metadata/properties" xmlns:ns2="c447c792-83e2-45dd-ac7e-1702c34990c0" xmlns:ns3="00be556b-07be-406f-b6a0-42029f950c34" targetNamespace="http://schemas.microsoft.com/office/2006/metadata/properties" ma:root="true" ma:fieldsID="84ff2ce93eca1962f2cb0e3d986edde0" ns2:_="" ns3:_="">
    <xsd:import namespace="c447c792-83e2-45dd-ac7e-1702c34990c0"/>
    <xsd:import namespace="00be556b-07be-406f-b6a0-42029f950c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47c792-83e2-45dd-ac7e-1702c34990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57f26cd1-54e8-4988-9c8a-88507d19a8d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be556b-07be-406f-b6a0-42029f950c34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fcda107-6db4-485d-b4c8-2411fe9ed099}" ma:internalName="TaxCatchAll" ma:showField="CatchAllData" ma:web="00be556b-07be-406f-b6a0-42029f950c3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7BAF8B-F9D2-48C0-B409-DF7A80D824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26F0FF-69F7-4DAB-962B-83F74312FC0C}">
  <ds:schemaRefs>
    <ds:schemaRef ds:uri="c447c792-83e2-45dd-ac7e-1702c34990c0"/>
    <ds:schemaRef ds:uri="http://www.w3.org/XML/1998/namespace"/>
    <ds:schemaRef ds:uri="00be556b-07be-406f-b6a0-42029f950c34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A65D741-6703-44CB-A5FE-5540034C97BC}">
  <ds:schemaRefs>
    <ds:schemaRef ds:uri="00be556b-07be-406f-b6a0-42029f950c34"/>
    <ds:schemaRef ds:uri="c447c792-83e2-45dd-ac7e-1702c34990c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990e1376-cb1c-406d-8556-32e5a40c0520}" enabled="0" method="" siteId="{990e1376-cb1c-406d-8556-32e5a40c052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140</Words>
  <Application>Microsoft Office PowerPoint</Application>
  <PresentationFormat>Widescreen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CDM Contribution Workflow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Labeis</dc:creator>
  <cp:lastModifiedBy>Lionel Smith-Gordon</cp:lastModifiedBy>
  <cp:revision>3</cp:revision>
  <dcterms:created xsi:type="dcterms:W3CDTF">2023-03-16T16:18:28Z</dcterms:created>
  <dcterms:modified xsi:type="dcterms:W3CDTF">2025-05-23T16:55:26Z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0x010100F97A35441192504E941916A6BB7CAB60</vt:lpwstr>
  </property>
  <property fmtid="{D5CDD505-2E9C-101B-9397-08002B2CF9AE}" pid="3" name="MediaServiceImageTags">
    <vt:lpwstr/>
  </property>
</Properties>
</file>