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Montserrat"/>
      <p:regular r:id="rId7"/>
      <p:bold r:id="rId8"/>
      <p:italic r:id="rId9"/>
      <p:boldItalic r:id="rId10"/>
    </p:embeddedFont>
    <p:embeddedFont>
      <p:font typeface="Montserrat ExtraBold"/>
      <p:bold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ExtraBold-bold.fntdata"/><Relationship Id="rId10" Type="http://schemas.openxmlformats.org/officeDocument/2006/relationships/font" Target="fonts/Montserrat-boldItalic.fntdata"/><Relationship Id="rId12" Type="http://schemas.openxmlformats.org/officeDocument/2006/relationships/font" Target="fonts/MontserratExtraBol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Montserrat-regular.fntdata"/><Relationship Id="rId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63859ac8d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g363859ac8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 header 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b="0" l="66473" r="0" t="0"/>
          <a:stretch/>
        </p:blipFill>
        <p:spPr>
          <a:xfrm flipH="1" rot="10800000">
            <a:off x="6324100" y="100"/>
            <a:ext cx="2819899" cy="473117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type="title"/>
          </p:nvPr>
        </p:nvSpPr>
        <p:spPr>
          <a:xfrm>
            <a:off x="331825" y="237125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None/>
              <a:defRPr b="1" sz="24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21125" y="4753375"/>
            <a:ext cx="364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rmAutofit/>
          </a:bodyPr>
          <a:lstStyle>
            <a:lvl1pPr indent="0" lvl="0" marL="0" algn="r">
              <a:buClr>
                <a:schemeClr val="accent5"/>
              </a:buClr>
              <a:buSzPts val="1000"/>
              <a:buFont typeface="Montserrat"/>
              <a:buNone/>
              <a:defRPr b="1" i="0" sz="1000" u="none" cap="none" strike="noStrike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algn="r">
              <a:buClr>
                <a:schemeClr val="accent5"/>
              </a:buClr>
              <a:buSzPts val="1000"/>
              <a:buFont typeface="Montserrat"/>
              <a:buNone/>
              <a:defRPr b="1" i="0" sz="1000" u="none" cap="none" strike="noStrike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algn="r">
              <a:buClr>
                <a:schemeClr val="accent5"/>
              </a:buClr>
              <a:buSzPts val="1000"/>
              <a:buFont typeface="Montserrat"/>
              <a:buNone/>
              <a:defRPr b="1" i="0" sz="1000" u="none" cap="none" strike="noStrike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algn="r">
              <a:buClr>
                <a:schemeClr val="accent5"/>
              </a:buClr>
              <a:buSzPts val="1000"/>
              <a:buFont typeface="Montserrat"/>
              <a:buNone/>
              <a:defRPr b="1" i="0" sz="1000" u="none" cap="none" strike="noStrike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algn="r">
              <a:buClr>
                <a:schemeClr val="accent5"/>
              </a:buClr>
              <a:buSzPts val="1000"/>
              <a:buFont typeface="Montserrat"/>
              <a:buNone/>
              <a:defRPr b="1" i="0" sz="1000" u="none" cap="none" strike="noStrike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algn="r">
              <a:buClr>
                <a:schemeClr val="accent5"/>
              </a:buClr>
              <a:buSzPts val="1000"/>
              <a:buFont typeface="Montserrat"/>
              <a:buNone/>
              <a:defRPr b="1" i="0" sz="1000" u="none" cap="none" strike="noStrike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algn="r">
              <a:buClr>
                <a:schemeClr val="accent5"/>
              </a:buClr>
              <a:buSzPts val="1000"/>
              <a:buFont typeface="Montserrat"/>
              <a:buNone/>
              <a:defRPr b="1" i="0" sz="1000" u="none" cap="none" strike="noStrike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algn="r">
              <a:buClr>
                <a:schemeClr val="accent5"/>
              </a:buClr>
              <a:buSzPts val="1000"/>
              <a:buFont typeface="Montserrat"/>
              <a:buNone/>
              <a:defRPr b="1" i="0" sz="1000" u="none" cap="none" strike="noStrike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algn="r">
              <a:buClr>
                <a:schemeClr val="accent5"/>
              </a:buClr>
              <a:buSzPts val="1000"/>
              <a:buFont typeface="Montserrat"/>
              <a:buNone/>
              <a:defRPr b="1" i="0" sz="1000" u="none" cap="none" strike="noStrike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/>
          <p:cNvPicPr preferRelativeResize="0"/>
          <p:nvPr/>
        </p:nvPicPr>
        <p:blipFill rotWithShape="1">
          <a:blip r:embed="rId3">
            <a:alphaModFix/>
          </a:blip>
          <a:srcRect b="0" l="67506" r="0" t="0"/>
          <a:stretch/>
        </p:blipFill>
        <p:spPr>
          <a:xfrm>
            <a:off x="1" y="1"/>
            <a:ext cx="655805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" name="Google Shape;59;p14"/>
          <p:cNvGrpSpPr/>
          <p:nvPr/>
        </p:nvGrpSpPr>
        <p:grpSpPr>
          <a:xfrm rot="10800000">
            <a:off x="60693" y="143643"/>
            <a:ext cx="1659759" cy="361170"/>
            <a:chOff x="6460975" y="1940700"/>
            <a:chExt cx="2539800" cy="511500"/>
          </a:xfrm>
        </p:grpSpPr>
        <p:sp>
          <p:nvSpPr>
            <p:cNvPr id="60" name="Google Shape;60;p14"/>
            <p:cNvSpPr/>
            <p:nvPr/>
          </p:nvSpPr>
          <p:spPr>
            <a:xfrm flipH="1">
              <a:off x="6460975" y="2071200"/>
              <a:ext cx="2539800" cy="381000"/>
            </a:xfrm>
            <a:prstGeom prst="homePlat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1" name="Google Shape;61;p14"/>
            <p:cNvSpPr/>
            <p:nvPr/>
          </p:nvSpPr>
          <p:spPr>
            <a:xfrm flipH="1" rot="5400000">
              <a:off x="8829175" y="1899600"/>
              <a:ext cx="130500" cy="2127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62" name="Google Shape;62;p14"/>
          <p:cNvSpPr/>
          <p:nvPr/>
        </p:nvSpPr>
        <p:spPr>
          <a:xfrm>
            <a:off x="0" y="1"/>
            <a:ext cx="9144000" cy="613500"/>
          </a:xfrm>
          <a:prstGeom prst="rect">
            <a:avLst/>
          </a:prstGeom>
          <a:solidFill>
            <a:srgbClr val="0E2841"/>
          </a:solidFill>
          <a:ln cap="flat" cmpd="sng" w="9525">
            <a:solidFill>
              <a:srgbClr val="0E28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1002" y="56578"/>
            <a:ext cx="1052554" cy="5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2106049" y="176021"/>
            <a:ext cx="5270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Governance within the CDM community</a:t>
            </a:r>
            <a:endParaRPr sz="18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65" name="Google Shape;65;p14"/>
          <p:cNvCxnSpPr/>
          <p:nvPr/>
        </p:nvCxnSpPr>
        <p:spPr>
          <a:xfrm>
            <a:off x="812317" y="5122340"/>
            <a:ext cx="8260800" cy="0"/>
          </a:xfrm>
          <a:prstGeom prst="straightConnector1">
            <a:avLst/>
          </a:prstGeom>
          <a:noFill/>
          <a:ln cap="flat" cmpd="sng" w="15875">
            <a:solidFill>
              <a:srgbClr val="0F486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6" name="Google Shape;66;p14"/>
          <p:cNvSpPr/>
          <p:nvPr/>
        </p:nvSpPr>
        <p:spPr>
          <a:xfrm>
            <a:off x="4132688" y="963138"/>
            <a:ext cx="1117200" cy="419700"/>
          </a:xfrm>
          <a:prstGeom prst="rect">
            <a:avLst/>
          </a:prstGeom>
          <a:solidFill>
            <a:srgbClr val="54813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CDM Steering WG 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(SWG)</a:t>
            </a:r>
            <a:endParaRPr b="1" i="0" sz="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2979176" y="1892447"/>
            <a:ext cx="974700" cy="5433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Contribution Review Working Group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(CRWG)</a:t>
            </a:r>
            <a:endParaRPr b="1" i="0" sz="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5485671" y="1907329"/>
            <a:ext cx="974700" cy="535200"/>
          </a:xfrm>
          <a:prstGeom prst="rect">
            <a:avLst/>
          </a:prstGeom>
          <a:solidFill>
            <a:srgbClr val="00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Technology Architecture WG (TAWG)</a:t>
            </a:r>
            <a:endParaRPr b="1" i="0" sz="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5346736" y="809240"/>
            <a:ext cx="31554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13335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•"/>
            </a:pPr>
            <a:r>
              <a:rPr b="1" i="0" lang="en" sz="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Chair: David Shone, ISDA</a:t>
            </a:r>
            <a:endParaRPr sz="1100"/>
          </a:p>
          <a:p>
            <a:pPr indent="-13335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•"/>
            </a:pPr>
            <a:r>
              <a:rPr b="0" i="0" lang="en" sz="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Defines and monitors overall roadmap, setting annual priorities</a:t>
            </a:r>
            <a:endParaRPr sz="1100"/>
          </a:p>
          <a:p>
            <a:pPr indent="-13335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•"/>
            </a:pPr>
            <a:r>
              <a:rPr b="0" i="0" lang="en" sz="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Decides support for resourcing initiatives proposed by TAWG, CRWG or DWGs</a:t>
            </a:r>
            <a:endParaRPr sz="1100"/>
          </a:p>
          <a:p>
            <a:pPr indent="-13335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•"/>
            </a:pPr>
            <a:r>
              <a:rPr b="0" i="0" lang="en" sz="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Approves new FINOS WGs, as well as final CDM releases</a:t>
            </a:r>
            <a:endParaRPr sz="1100"/>
          </a:p>
          <a:p>
            <a:pPr indent="-13335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•"/>
            </a:pPr>
            <a:r>
              <a:rPr b="0" i="0" lang="en" sz="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Decides matters of Governance &amp; Operating Model for FINOS CDM WGs</a:t>
            </a:r>
            <a:endParaRPr sz="1100"/>
          </a:p>
          <a:p>
            <a:pPr indent="-13335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•"/>
            </a:pPr>
            <a:r>
              <a:rPr b="0" i="0" lang="en" sz="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Monthly meetings</a:t>
            </a:r>
            <a:endParaRPr b="0" i="0" sz="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3419903" y="3153049"/>
            <a:ext cx="40590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13335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•"/>
            </a:pPr>
            <a:r>
              <a:rPr b="0" i="0" lang="en" sz="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Modelling, design and execution of work items within their domain scope</a:t>
            </a:r>
            <a:endParaRPr sz="1100"/>
          </a:p>
          <a:p>
            <a:pPr indent="-13335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•"/>
            </a:pPr>
            <a:r>
              <a:rPr b="0" i="0" lang="en" sz="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Contributions compliant with guidelines and consistency across CDM</a:t>
            </a:r>
            <a:endParaRPr sz="1100"/>
          </a:p>
          <a:p>
            <a:pPr indent="-13335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•"/>
            </a:pPr>
            <a:r>
              <a:rPr b="0" i="0" lang="en" sz="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Updates on/feeds domain based work items and plans into overall roadmap set by steering </a:t>
            </a:r>
            <a:endParaRPr sz="1100"/>
          </a:p>
          <a:p>
            <a:pPr indent="-13335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•"/>
            </a:pPr>
            <a:r>
              <a:rPr lang="en" sz="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 not need to be run in FINOS infrastructure, but must feed up into CRWG for contribution</a:t>
            </a:r>
            <a:endParaRPr b="0" i="0" sz="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783133" y="1806467"/>
            <a:ext cx="22596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13335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•"/>
            </a:pPr>
            <a:r>
              <a:rPr b="1" i="0" lang="en" sz="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Chair: Rotates Monthly between TAs</a:t>
            </a:r>
            <a:endParaRPr sz="1100"/>
          </a:p>
          <a:p>
            <a:pPr indent="-13335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•"/>
            </a:pPr>
            <a:r>
              <a:rPr b="0" i="0" lang="en" sz="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Assembles releases</a:t>
            </a:r>
            <a:endParaRPr sz="1100"/>
          </a:p>
          <a:p>
            <a:pPr indent="-13335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•"/>
            </a:pPr>
            <a:r>
              <a:rPr b="0" i="0" lang="en" sz="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Initial release proposal approval</a:t>
            </a:r>
            <a:endParaRPr sz="1100"/>
          </a:p>
          <a:p>
            <a:pPr indent="-13335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•"/>
            </a:pPr>
            <a:r>
              <a:rPr b="0" i="0" lang="en" sz="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Arbitrates disputes arising from DWG contributions</a:t>
            </a:r>
            <a:endParaRPr sz="1100"/>
          </a:p>
          <a:p>
            <a:pPr indent="-13335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•"/>
            </a:pPr>
            <a:r>
              <a:rPr b="0" i="0" lang="en" sz="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Guardians, enforcers of design principles &amp; guidelines</a:t>
            </a:r>
            <a:endParaRPr sz="1100"/>
          </a:p>
          <a:p>
            <a:pPr indent="-13335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•"/>
            </a:pPr>
            <a:r>
              <a:rPr b="0" i="0" lang="en" sz="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Triages and facilitates long-dated PRs and Issues</a:t>
            </a:r>
            <a:endParaRPr sz="1100"/>
          </a:p>
          <a:p>
            <a:pPr indent="-13335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•"/>
            </a:pPr>
            <a:r>
              <a:rPr b="0" i="0" lang="en" sz="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Fortnightly meetings, with sub-groups as required</a:t>
            </a:r>
            <a:endParaRPr sz="1100"/>
          </a:p>
        </p:txBody>
      </p:sp>
      <p:sp>
        <p:nvSpPr>
          <p:cNvPr id="72" name="Google Shape;72;p14"/>
          <p:cNvSpPr/>
          <p:nvPr/>
        </p:nvSpPr>
        <p:spPr>
          <a:xfrm>
            <a:off x="3737693" y="2854101"/>
            <a:ext cx="2122200" cy="24750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Domain WGs (DWGs)</a:t>
            </a:r>
            <a:endParaRPr b="1" i="0" sz="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6490286" y="1832402"/>
            <a:ext cx="23022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13335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•"/>
            </a:pPr>
            <a:r>
              <a:rPr b="1" i="0" lang="en" sz="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Chair: Chris Rayner, ISLA</a:t>
            </a:r>
            <a:endParaRPr sz="1100"/>
          </a:p>
          <a:p>
            <a:pPr indent="-13335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•"/>
            </a:pPr>
            <a:r>
              <a:rPr b="0" i="0" lang="en" sz="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Defines and works on items related to technical aspects and architecture e.g. language distributions, packaging, libraries, serialization, reference data architecture, integration with other data standards</a:t>
            </a:r>
            <a:endParaRPr sz="1100"/>
          </a:p>
          <a:p>
            <a:pPr indent="-13335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•"/>
            </a:pPr>
            <a:r>
              <a:rPr b="0" i="0" lang="en" sz="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Interacts with CRWG like a DWG</a:t>
            </a:r>
            <a:endParaRPr sz="1100"/>
          </a:p>
          <a:p>
            <a:pPr indent="-13335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•"/>
            </a:pPr>
            <a:r>
              <a:rPr b="0" i="0" lang="en" sz="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Monthly meetings, with sub-groups as required</a:t>
            </a:r>
            <a:endParaRPr b="0" i="0" sz="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4099333" y="1444352"/>
            <a:ext cx="1205700" cy="692700"/>
          </a:xfrm>
          <a:prstGeom prst="upArrowCallout">
            <a:avLst>
              <a:gd fmla="val 28894" name="adj1"/>
              <a:gd fmla="val 25000" name="adj2"/>
              <a:gd fmla="val 25657" name="adj3"/>
              <a:gd fmla="val 30874" name="adj4"/>
            </a:avLst>
          </a:prstGeom>
          <a:solidFill>
            <a:srgbClr val="D8E2F3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4099333" y="1893948"/>
            <a:ext cx="12840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alibri"/>
              <a:buNone/>
            </a:pPr>
            <a:r>
              <a:rPr b="1" i="0" lang="en" sz="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Initiative Proposals, Updates, Escalation of Critical Issues</a:t>
            </a:r>
            <a:endParaRPr sz="1100"/>
          </a:p>
        </p:txBody>
      </p:sp>
      <p:sp>
        <p:nvSpPr>
          <p:cNvPr id="76" name="Google Shape;76;p14"/>
          <p:cNvSpPr/>
          <p:nvPr/>
        </p:nvSpPr>
        <p:spPr>
          <a:xfrm rot="2814672">
            <a:off x="3808025" y="1360830"/>
            <a:ext cx="197180" cy="546333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D8E2F3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4"/>
          <p:cNvSpPr/>
          <p:nvPr/>
        </p:nvSpPr>
        <p:spPr>
          <a:xfrm rot="-2925406">
            <a:off x="5303513" y="1365317"/>
            <a:ext cx="197495" cy="572928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D8E2F3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3127381" y="1577352"/>
            <a:ext cx="7422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alibri"/>
              <a:buNone/>
            </a:pPr>
            <a:r>
              <a:rPr b="1" i="0" lang="en" sz="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Approvals, Direction</a:t>
            </a:r>
            <a:endParaRPr sz="1100"/>
          </a:p>
        </p:txBody>
      </p:sp>
      <p:sp>
        <p:nvSpPr>
          <p:cNvPr id="79" name="Google Shape;79;p14"/>
          <p:cNvSpPr txBox="1"/>
          <p:nvPr/>
        </p:nvSpPr>
        <p:spPr>
          <a:xfrm>
            <a:off x="5450218" y="1568590"/>
            <a:ext cx="7422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alibri"/>
              <a:buNone/>
            </a:pPr>
            <a:r>
              <a:rPr b="1" i="0" lang="en" sz="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Approvals, Direction</a:t>
            </a:r>
            <a:endParaRPr sz="1100"/>
          </a:p>
        </p:txBody>
      </p:sp>
      <p:sp>
        <p:nvSpPr>
          <p:cNvPr id="80" name="Google Shape;80;p14"/>
          <p:cNvSpPr/>
          <p:nvPr/>
        </p:nvSpPr>
        <p:spPr>
          <a:xfrm flipH="1">
            <a:off x="4033005" y="2268893"/>
            <a:ext cx="486000" cy="410100"/>
          </a:xfrm>
          <a:prstGeom prst="bentArrow">
            <a:avLst>
              <a:gd fmla="val 12722" name="adj1"/>
              <a:gd fmla="val 25000" name="adj2"/>
              <a:gd fmla="val 25000" name="adj3"/>
              <a:gd fmla="val 46820" name="adj4"/>
            </a:avLst>
          </a:prstGeom>
          <a:solidFill>
            <a:srgbClr val="D8E2F3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4904273" y="2442413"/>
            <a:ext cx="7422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alibri"/>
              <a:buNone/>
            </a:pPr>
            <a:r>
              <a:rPr b="1" i="0" lang="en" sz="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Technical Issue guidance requests</a:t>
            </a:r>
            <a:endParaRPr sz="1100"/>
          </a:p>
        </p:txBody>
      </p:sp>
      <p:sp>
        <p:nvSpPr>
          <p:cNvPr id="82" name="Google Shape;82;p14"/>
          <p:cNvSpPr/>
          <p:nvPr/>
        </p:nvSpPr>
        <p:spPr>
          <a:xfrm flipH="1" rot="10800000">
            <a:off x="3109920" y="2533781"/>
            <a:ext cx="561000" cy="409800"/>
          </a:xfrm>
          <a:prstGeom prst="bentArrow">
            <a:avLst>
              <a:gd fmla="val 12722" name="adj1"/>
              <a:gd fmla="val 25000" name="adj2"/>
              <a:gd fmla="val 25000" name="adj3"/>
              <a:gd fmla="val 46820" name="adj4"/>
            </a:avLst>
          </a:prstGeom>
          <a:solidFill>
            <a:srgbClr val="D8E2F3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4"/>
          <p:cNvSpPr/>
          <p:nvPr/>
        </p:nvSpPr>
        <p:spPr>
          <a:xfrm rot="2696307">
            <a:off x="5722675" y="2461199"/>
            <a:ext cx="197495" cy="329441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D8E2F3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5821334" y="2513589"/>
            <a:ext cx="7422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alibri"/>
              <a:buNone/>
            </a:pPr>
            <a:r>
              <a:rPr b="1" i="0" lang="en" sz="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Guidance, Solutions</a:t>
            </a:r>
            <a:endParaRPr sz="1100"/>
          </a:p>
        </p:txBody>
      </p:sp>
      <p:sp>
        <p:nvSpPr>
          <p:cNvPr id="85" name="Google Shape;85;p14"/>
          <p:cNvSpPr txBox="1"/>
          <p:nvPr/>
        </p:nvSpPr>
        <p:spPr>
          <a:xfrm>
            <a:off x="3525733" y="2457822"/>
            <a:ext cx="9747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alibri"/>
              <a:buNone/>
            </a:pPr>
            <a:r>
              <a:rPr b="1" i="0" lang="en" sz="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Dispute Escalation, Design guidance requests</a:t>
            </a:r>
            <a:endParaRPr sz="1100"/>
          </a:p>
        </p:txBody>
      </p:sp>
      <p:sp>
        <p:nvSpPr>
          <p:cNvPr id="86" name="Google Shape;86;p14"/>
          <p:cNvSpPr txBox="1"/>
          <p:nvPr/>
        </p:nvSpPr>
        <p:spPr>
          <a:xfrm>
            <a:off x="2276729" y="2785643"/>
            <a:ext cx="974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alibri"/>
              <a:buNone/>
            </a:pPr>
            <a:r>
              <a:rPr b="1" i="0" lang="en" sz="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Guidance, Feedback, Re-work requests</a:t>
            </a:r>
            <a:endParaRPr sz="1100"/>
          </a:p>
        </p:txBody>
      </p:sp>
      <p:sp>
        <p:nvSpPr>
          <p:cNvPr id="87" name="Google Shape;87;p14"/>
          <p:cNvSpPr/>
          <p:nvPr/>
        </p:nvSpPr>
        <p:spPr>
          <a:xfrm>
            <a:off x="4838203" y="2270622"/>
            <a:ext cx="494100" cy="410100"/>
          </a:xfrm>
          <a:prstGeom prst="bentArrow">
            <a:avLst>
              <a:gd fmla="val 12722" name="adj1"/>
              <a:gd fmla="val 25000" name="adj2"/>
              <a:gd fmla="val 25000" name="adj3"/>
              <a:gd fmla="val 46820" name="adj4"/>
            </a:avLst>
          </a:prstGeom>
          <a:solidFill>
            <a:srgbClr val="D8E2F3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8" name="Google Shape;88;p14"/>
          <p:cNvCxnSpPr/>
          <p:nvPr/>
        </p:nvCxnSpPr>
        <p:spPr>
          <a:xfrm>
            <a:off x="873250" y="3701066"/>
            <a:ext cx="81999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9" name="Google Shape;89;p14"/>
          <p:cNvSpPr txBox="1"/>
          <p:nvPr/>
        </p:nvSpPr>
        <p:spPr>
          <a:xfrm>
            <a:off x="856825" y="4046619"/>
            <a:ext cx="14877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00" u="none" cap="none" strike="noStrike">
                <a:solidFill>
                  <a:srgbClr val="0F4862"/>
                </a:solidFill>
                <a:latin typeface="Calibri"/>
                <a:ea typeface="Calibri"/>
                <a:cs typeface="Calibri"/>
                <a:sym typeface="Calibri"/>
              </a:rPr>
              <a:t>Collateral WG</a:t>
            </a:r>
            <a:endParaRPr b="1" sz="900">
              <a:solidFill>
                <a:srgbClr val="0F486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i="0" lang="en" sz="800" u="none" cap="none" strike="noStrike">
                <a:solidFill>
                  <a:srgbClr val="0F4862"/>
                </a:solidFill>
                <a:latin typeface="Calibri"/>
                <a:ea typeface="Calibri"/>
                <a:cs typeface="Calibri"/>
                <a:sym typeface="Calibri"/>
              </a:rPr>
              <a:t>Chair: Vernon Al</a:t>
            </a:r>
            <a:r>
              <a:rPr lang="en" sz="800">
                <a:solidFill>
                  <a:srgbClr val="0F4862"/>
                </a:solidFill>
                <a:latin typeface="Calibri"/>
                <a:ea typeface="Calibri"/>
                <a:cs typeface="Calibri"/>
                <a:sym typeface="Calibri"/>
              </a:rPr>
              <a:t>den-Smith, ISDA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F4862"/>
                </a:solidFill>
                <a:latin typeface="Calibri"/>
                <a:ea typeface="Calibri"/>
                <a:cs typeface="Calibri"/>
                <a:sym typeface="Calibri"/>
              </a:rPr>
              <a:t>Monthly 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i="0" sz="400" u="none" cap="none" strike="noStrike">
              <a:solidFill>
                <a:srgbClr val="0F486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i="0" lang="en" sz="900" u="none" cap="none" strike="noStrike">
                <a:solidFill>
                  <a:srgbClr val="0F4862"/>
                </a:solidFill>
                <a:latin typeface="Calibri"/>
                <a:ea typeface="Calibri"/>
                <a:cs typeface="Calibri"/>
                <a:sym typeface="Calibri"/>
              </a:rPr>
              <a:t>Derivatives WG</a:t>
            </a:r>
            <a:endParaRPr b="1" sz="900">
              <a:solidFill>
                <a:srgbClr val="0F486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i="0" lang="en" sz="800" u="none" cap="none" strike="noStrike">
                <a:solidFill>
                  <a:srgbClr val="0F4862"/>
                </a:solidFill>
                <a:latin typeface="Calibri"/>
                <a:ea typeface="Calibri"/>
                <a:cs typeface="Calibri"/>
                <a:sym typeface="Calibri"/>
              </a:rPr>
              <a:t>Chair: Lyteck Lynhiavu</a:t>
            </a:r>
            <a:r>
              <a:rPr lang="en" sz="800">
                <a:solidFill>
                  <a:srgbClr val="0F4862"/>
                </a:solidFill>
                <a:latin typeface="Calibri"/>
                <a:ea typeface="Calibri"/>
                <a:cs typeface="Calibri"/>
                <a:sym typeface="Calibri"/>
              </a:rPr>
              <a:t>, ISDA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i="0" lang="en" sz="800" u="none" cap="none" strike="noStrike">
                <a:solidFill>
                  <a:srgbClr val="0F4862"/>
                </a:solidFill>
                <a:latin typeface="Calibri"/>
                <a:ea typeface="Calibri"/>
                <a:cs typeface="Calibri"/>
                <a:sym typeface="Calibri"/>
              </a:rPr>
              <a:t>Fortnightly</a:t>
            </a:r>
            <a:endParaRPr sz="1100"/>
          </a:p>
        </p:txBody>
      </p:sp>
      <p:sp>
        <p:nvSpPr>
          <p:cNvPr id="90" name="Google Shape;90;p14"/>
          <p:cNvSpPr/>
          <p:nvPr/>
        </p:nvSpPr>
        <p:spPr>
          <a:xfrm>
            <a:off x="895492" y="3774561"/>
            <a:ext cx="3237300" cy="247500"/>
          </a:xfrm>
          <a:prstGeom prst="rect">
            <a:avLst/>
          </a:prstGeom>
          <a:solidFill>
            <a:srgbClr val="34027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DWGs that use FINOS governance &amp; infrastructure</a:t>
            </a:r>
            <a:endParaRPr b="1" i="0" sz="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4271814" y="3774561"/>
            <a:ext cx="2328900" cy="247500"/>
          </a:xfrm>
          <a:prstGeom prst="rect">
            <a:avLst/>
          </a:prstGeom>
          <a:solidFill>
            <a:srgbClr val="2E75B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DWGs that use ISDA governance &amp; infrastructure</a:t>
            </a:r>
            <a:endParaRPr b="1" i="0" sz="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6757189" y="3774561"/>
            <a:ext cx="2328900" cy="247500"/>
          </a:xfrm>
          <a:prstGeom prst="rect">
            <a:avLst/>
          </a:prstGeom>
          <a:solidFill>
            <a:srgbClr val="219F9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DWGs that use ISLA governance &amp; infrastructure</a:t>
            </a:r>
            <a:endParaRPr b="1" i="0" sz="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6757189" y="4499933"/>
            <a:ext cx="2328900" cy="247500"/>
          </a:xfrm>
          <a:prstGeom prst="rect">
            <a:avLst/>
          </a:prstGeom>
          <a:solidFill>
            <a:srgbClr val="003C7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DWGs that use ICMA governance &amp; infrastructure</a:t>
            </a:r>
            <a:endParaRPr b="1" i="0" sz="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4236377" y="4024674"/>
            <a:ext cx="23676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00" u="none" cap="none" strike="noStrike">
                <a:solidFill>
                  <a:srgbClr val="0F4862"/>
                </a:solidFill>
                <a:latin typeface="Calibri"/>
                <a:ea typeface="Calibri"/>
                <a:cs typeface="Calibri"/>
                <a:sym typeface="Calibri"/>
              </a:rPr>
              <a:t>ISDA Legal Agreement WG</a:t>
            </a:r>
            <a:endParaRPr b="1" sz="900">
              <a:solidFill>
                <a:srgbClr val="0F486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i="0" lang="en" sz="800" u="none" cap="none" strike="noStrike">
                <a:solidFill>
                  <a:srgbClr val="0F4862"/>
                </a:solidFill>
                <a:latin typeface="Calibri"/>
                <a:ea typeface="Calibri"/>
                <a:cs typeface="Calibri"/>
                <a:sym typeface="Calibri"/>
              </a:rPr>
              <a:t>Chair: Vernon Al</a:t>
            </a:r>
            <a:r>
              <a:rPr lang="en" sz="800">
                <a:solidFill>
                  <a:srgbClr val="0F4862"/>
                </a:solidFill>
                <a:latin typeface="Calibri"/>
                <a:ea typeface="Calibri"/>
                <a:cs typeface="Calibri"/>
                <a:sym typeface="Calibri"/>
              </a:rPr>
              <a:t>den-Smith, ISDA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F4862"/>
                </a:solidFill>
                <a:latin typeface="Calibri"/>
                <a:ea typeface="Calibri"/>
                <a:cs typeface="Calibri"/>
                <a:sym typeface="Calibri"/>
              </a:rPr>
              <a:t>Monthly 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i="0" sz="400" u="none" cap="none" strike="noStrike">
              <a:solidFill>
                <a:srgbClr val="0F486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" sz="900" u="none" cap="none" strike="noStrike">
                <a:solidFill>
                  <a:srgbClr val="0F4862"/>
                </a:solidFill>
                <a:latin typeface="Calibri"/>
                <a:ea typeface="Calibri"/>
                <a:cs typeface="Calibri"/>
                <a:sym typeface="Calibri"/>
              </a:rPr>
              <a:t>DRR WGs</a:t>
            </a:r>
            <a:endParaRPr b="1" i="1" sz="900">
              <a:solidFill>
                <a:srgbClr val="0F486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i="1" lang="en" sz="800" u="none" cap="none" strike="noStrike">
                <a:solidFill>
                  <a:srgbClr val="0F4862"/>
                </a:solidFill>
                <a:latin typeface="Calibri"/>
                <a:ea typeface="Calibri"/>
                <a:cs typeface="Calibri"/>
                <a:sym typeface="Calibri"/>
              </a:rPr>
              <a:t>Chair: Various- ISDA staff</a:t>
            </a:r>
            <a:endParaRPr i="1" sz="800">
              <a:solidFill>
                <a:srgbClr val="0F486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F4862"/>
                </a:solidFill>
                <a:latin typeface="Calibri"/>
                <a:ea typeface="Calibri"/>
                <a:cs typeface="Calibri"/>
                <a:sym typeface="Calibri"/>
              </a:rPr>
              <a:t>Weekly</a:t>
            </a:r>
            <a:endParaRPr i="0" sz="800" u="none" cap="none" strike="noStrike">
              <a:solidFill>
                <a:srgbClr val="0F48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2344615" y="4046619"/>
            <a:ext cx="1788000" cy="11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00" u="none" cap="none" strike="noStrike">
                <a:solidFill>
                  <a:srgbClr val="0F4862"/>
                </a:solidFill>
                <a:latin typeface="Calibri"/>
                <a:ea typeface="Calibri"/>
                <a:cs typeface="Calibri"/>
                <a:sym typeface="Calibri"/>
              </a:rPr>
              <a:t>Tokenized Assets WG</a:t>
            </a:r>
            <a:endParaRPr b="1" sz="900">
              <a:solidFill>
                <a:srgbClr val="0F486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i="0" lang="en" sz="800" u="none" cap="none" strike="noStrike">
                <a:solidFill>
                  <a:srgbClr val="0F4862"/>
                </a:solidFill>
                <a:latin typeface="Calibri"/>
                <a:ea typeface="Calibri"/>
                <a:cs typeface="Calibri"/>
                <a:sym typeface="Calibri"/>
              </a:rPr>
              <a:t>Chair: Ciaran McGonagle, Tokenovate</a:t>
            </a:r>
            <a:endParaRPr sz="800">
              <a:solidFill>
                <a:srgbClr val="0F486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F4862"/>
                </a:solidFill>
                <a:latin typeface="Calibri"/>
                <a:ea typeface="Calibri"/>
                <a:cs typeface="Calibri"/>
                <a:sym typeface="Calibri"/>
              </a:rPr>
              <a:t>Monthly 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i="0" sz="400" u="none" cap="none" strike="noStrike">
              <a:solidFill>
                <a:srgbClr val="0F486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i="0" lang="en" sz="900" u="none" cap="none" strike="noStrike">
                <a:solidFill>
                  <a:srgbClr val="0F4862"/>
                </a:solidFill>
                <a:latin typeface="Calibri"/>
                <a:ea typeface="Calibri"/>
                <a:cs typeface="Calibri"/>
                <a:sym typeface="Calibri"/>
              </a:rPr>
              <a:t>Physical Risk WG</a:t>
            </a:r>
            <a:endParaRPr b="1" sz="900">
              <a:solidFill>
                <a:srgbClr val="0F486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i="0" lang="en" sz="800" u="none" cap="none" strike="noStrike">
                <a:solidFill>
                  <a:srgbClr val="0F4862"/>
                </a:solidFill>
                <a:latin typeface="Calibri"/>
                <a:ea typeface="Calibri"/>
                <a:cs typeface="Calibri"/>
                <a:sym typeface="Calibri"/>
              </a:rPr>
              <a:t>Chair: Johnny Mattimore</a:t>
            </a:r>
            <a:r>
              <a:rPr lang="en" sz="800">
                <a:solidFill>
                  <a:srgbClr val="0F4862"/>
                </a:solidFill>
                <a:latin typeface="Calibri"/>
                <a:ea typeface="Calibri"/>
                <a:cs typeface="Calibri"/>
                <a:sym typeface="Calibri"/>
              </a:rPr>
              <a:t>, MKM Research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i="0" lang="en" sz="800" u="none" cap="none" strike="noStrike">
                <a:solidFill>
                  <a:srgbClr val="0F4862"/>
                </a:solidFill>
                <a:latin typeface="Calibri"/>
                <a:ea typeface="Calibri"/>
                <a:cs typeface="Calibri"/>
                <a:sym typeface="Calibri"/>
              </a:rPr>
              <a:t>Monthly</a:t>
            </a:r>
            <a:endParaRPr sz="1100"/>
          </a:p>
        </p:txBody>
      </p:sp>
      <p:sp>
        <p:nvSpPr>
          <p:cNvPr id="96" name="Google Shape;96;p14"/>
          <p:cNvSpPr txBox="1"/>
          <p:nvPr/>
        </p:nvSpPr>
        <p:spPr>
          <a:xfrm>
            <a:off x="6757189" y="4015051"/>
            <a:ext cx="23676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00" u="none" cap="none" strike="noStrike">
                <a:solidFill>
                  <a:srgbClr val="0F4862"/>
                </a:solidFill>
                <a:latin typeface="Calibri"/>
                <a:ea typeface="Calibri"/>
                <a:cs typeface="Calibri"/>
                <a:sym typeface="Calibri"/>
              </a:rPr>
              <a:t>ISLA CDM WG</a:t>
            </a:r>
            <a:endParaRPr b="1" sz="900">
              <a:solidFill>
                <a:srgbClr val="0F486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i="0" lang="en" sz="800" u="none" cap="none" strike="noStrike">
                <a:solidFill>
                  <a:srgbClr val="0F4862"/>
                </a:solidFill>
                <a:latin typeface="Calibri"/>
                <a:ea typeface="Calibri"/>
                <a:cs typeface="Calibri"/>
                <a:sym typeface="Calibri"/>
              </a:rPr>
              <a:t>Chair: Chris Rayner</a:t>
            </a:r>
            <a:r>
              <a:rPr lang="en" sz="800">
                <a:solidFill>
                  <a:srgbClr val="0F4862"/>
                </a:solidFill>
                <a:latin typeface="Calibri"/>
                <a:ea typeface="Calibri"/>
                <a:cs typeface="Calibri"/>
                <a:sym typeface="Calibri"/>
              </a:rPr>
              <a:t>, ISLA                   Meets Monthly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F486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i="0" sz="800" u="none" cap="none" strike="noStrike">
              <a:solidFill>
                <a:srgbClr val="0F48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6757189" y="4740082"/>
            <a:ext cx="23676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00" u="none" cap="none" strike="noStrike">
                <a:solidFill>
                  <a:srgbClr val="0F4862"/>
                </a:solidFill>
                <a:latin typeface="Calibri"/>
                <a:ea typeface="Calibri"/>
                <a:cs typeface="Calibri"/>
                <a:sym typeface="Calibri"/>
              </a:rPr>
              <a:t>ICMA Implementation WG</a:t>
            </a:r>
            <a:endParaRPr b="1" sz="900">
              <a:solidFill>
                <a:srgbClr val="0F486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i="0" lang="en" sz="800" u="none" cap="none" strike="noStrike">
                <a:solidFill>
                  <a:srgbClr val="0F4862"/>
                </a:solidFill>
                <a:latin typeface="Calibri"/>
                <a:ea typeface="Calibri"/>
                <a:cs typeface="Calibri"/>
                <a:sym typeface="Calibri"/>
              </a:rPr>
              <a:t>Chair: Tom Healey</a:t>
            </a:r>
            <a:r>
              <a:rPr lang="en" sz="800">
                <a:solidFill>
                  <a:srgbClr val="0F4862"/>
                </a:solidFill>
                <a:latin typeface="Calibri"/>
                <a:ea typeface="Calibri"/>
                <a:cs typeface="Calibri"/>
                <a:sym typeface="Calibri"/>
              </a:rPr>
              <a:t>, ICMA                  Meets as needed</a:t>
            </a:r>
            <a:endParaRPr i="0" sz="800" u="none" cap="none" strike="noStrike">
              <a:solidFill>
                <a:srgbClr val="0F48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" name="Google Shape;98;p14"/>
          <p:cNvCxnSpPr/>
          <p:nvPr/>
        </p:nvCxnSpPr>
        <p:spPr>
          <a:xfrm rot="10800000">
            <a:off x="4189520" y="4037001"/>
            <a:ext cx="0" cy="9984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9" name="Google Shape;99;p14"/>
          <p:cNvCxnSpPr/>
          <p:nvPr/>
        </p:nvCxnSpPr>
        <p:spPr>
          <a:xfrm rot="10800000">
            <a:off x="6679117" y="4037000"/>
            <a:ext cx="0" cy="9984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0" name="Google Shape;100;p14"/>
          <p:cNvCxnSpPr/>
          <p:nvPr/>
        </p:nvCxnSpPr>
        <p:spPr>
          <a:xfrm flipH="1">
            <a:off x="873459" y="3062642"/>
            <a:ext cx="2777700" cy="575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1" name="Google Shape;101;p14"/>
          <p:cNvCxnSpPr/>
          <p:nvPr/>
        </p:nvCxnSpPr>
        <p:spPr>
          <a:xfrm>
            <a:off x="5928248" y="3050310"/>
            <a:ext cx="3147000" cy="564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