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0" r:id="rId1"/>
  </p:sldMasterIdLst>
  <p:notesMasterIdLst>
    <p:notesMasterId r:id="rId18"/>
  </p:notesMasterIdLst>
  <p:sldIdLst>
    <p:sldId id="424" r:id="rId2"/>
    <p:sldId id="421" r:id="rId3"/>
    <p:sldId id="412" r:id="rId4"/>
    <p:sldId id="425" r:id="rId5"/>
    <p:sldId id="415" r:id="rId6"/>
    <p:sldId id="417" r:id="rId7"/>
    <p:sldId id="423" r:id="rId8"/>
    <p:sldId id="426" r:id="rId9"/>
    <p:sldId id="427" r:id="rId10"/>
    <p:sldId id="428" r:id="rId11"/>
    <p:sldId id="405" r:id="rId12"/>
    <p:sldId id="429" r:id="rId13"/>
    <p:sldId id="430" r:id="rId14"/>
    <p:sldId id="434" r:id="rId15"/>
    <p:sldId id="431" r:id="rId16"/>
    <p:sldId id="384" r:id="rId17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ssa Vir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3E1"/>
    <a:srgbClr val="FF6900"/>
    <a:srgbClr val="00B5E2"/>
    <a:srgbClr val="FFFFFF"/>
    <a:srgbClr val="111111"/>
    <a:srgbClr val="003868"/>
    <a:srgbClr val="002442"/>
    <a:srgbClr val="E4ECEF"/>
    <a:srgbClr val="FAE1B3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D78D5B-FE0F-4751-AACE-DACEBEC0A957}">
  <a:tblStyle styleId="{1ED78D5B-FE0F-4751-AACE-DACEBEC0A957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4472C4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4472C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39" autoAdjust="0"/>
  </p:normalViewPr>
  <p:slideViewPr>
    <p:cSldViewPr snapToGrid="0">
      <p:cViewPr varScale="1">
        <p:scale>
          <a:sx n="121" d="100"/>
          <a:sy n="121" d="100"/>
        </p:scale>
        <p:origin x="156" y="252"/>
      </p:cViewPr>
      <p:guideLst>
        <p:guide orient="horz" pos="2160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Goldbaum" userId="af7fac838999edef" providerId="LiveId" clId="{39BFCCB4-DDCB-49A0-86AC-9F256D61A8D4}"/>
    <pc:docChg chg="custSel modSld">
      <pc:chgData name="Stephen Goldbaum" userId="af7fac838999edef" providerId="LiveId" clId="{39BFCCB4-DDCB-49A0-86AC-9F256D61A8D4}" dt="2023-04-17T19:57:25.741" v="61" actId="20577"/>
      <pc:docMkLst>
        <pc:docMk/>
      </pc:docMkLst>
      <pc:sldChg chg="delSp modSp mod">
        <pc:chgData name="Stephen Goldbaum" userId="af7fac838999edef" providerId="LiveId" clId="{39BFCCB4-DDCB-49A0-86AC-9F256D61A8D4}" dt="2023-04-17T19:54:33.720" v="3" actId="1076"/>
        <pc:sldMkLst>
          <pc:docMk/>
          <pc:sldMk cId="2711355575" sldId="415"/>
        </pc:sldMkLst>
        <pc:spChg chg="del mod">
          <ac:chgData name="Stephen Goldbaum" userId="af7fac838999edef" providerId="LiveId" clId="{39BFCCB4-DDCB-49A0-86AC-9F256D61A8D4}" dt="2023-04-17T19:54:24.201" v="1" actId="478"/>
          <ac:spMkLst>
            <pc:docMk/>
            <pc:sldMk cId="2711355575" sldId="415"/>
            <ac:spMk id="3" creationId="{C9E9F15F-5C0C-69B6-8DBB-7F6940E1019E}"/>
          </ac:spMkLst>
        </pc:spChg>
        <pc:picChg chg="mod">
          <ac:chgData name="Stephen Goldbaum" userId="af7fac838999edef" providerId="LiveId" clId="{39BFCCB4-DDCB-49A0-86AC-9F256D61A8D4}" dt="2023-04-17T19:54:33.720" v="3" actId="1076"/>
          <ac:picMkLst>
            <pc:docMk/>
            <pc:sldMk cId="2711355575" sldId="415"/>
            <ac:picMk id="6" creationId="{78F31285-3771-9EB5-BA1F-7CA742F633BC}"/>
          </ac:picMkLst>
        </pc:picChg>
        <pc:picChg chg="mod">
          <ac:chgData name="Stephen Goldbaum" userId="af7fac838999edef" providerId="LiveId" clId="{39BFCCB4-DDCB-49A0-86AC-9F256D61A8D4}" dt="2023-04-17T19:54:31.186" v="2" actId="1076"/>
          <ac:picMkLst>
            <pc:docMk/>
            <pc:sldMk cId="2711355575" sldId="415"/>
            <ac:picMk id="7" creationId="{EA8BB1DB-3A38-A837-A341-5F6C83A55467}"/>
          </ac:picMkLst>
        </pc:picChg>
      </pc:sldChg>
      <pc:sldChg chg="delSp modSp mod">
        <pc:chgData name="Stephen Goldbaum" userId="af7fac838999edef" providerId="LiveId" clId="{39BFCCB4-DDCB-49A0-86AC-9F256D61A8D4}" dt="2023-04-17T19:54:54.321" v="8" actId="1076"/>
        <pc:sldMkLst>
          <pc:docMk/>
          <pc:sldMk cId="380537308" sldId="417"/>
        </pc:sldMkLst>
        <pc:spChg chg="del mod">
          <ac:chgData name="Stephen Goldbaum" userId="af7fac838999edef" providerId="LiveId" clId="{39BFCCB4-DDCB-49A0-86AC-9F256D61A8D4}" dt="2023-04-17T19:54:44.413" v="5" actId="478"/>
          <ac:spMkLst>
            <pc:docMk/>
            <pc:sldMk cId="380537308" sldId="417"/>
            <ac:spMk id="3" creationId="{C9E9F15F-5C0C-69B6-8DBB-7F6940E1019E}"/>
          </ac:spMkLst>
        </pc:spChg>
        <pc:picChg chg="mod">
          <ac:chgData name="Stephen Goldbaum" userId="af7fac838999edef" providerId="LiveId" clId="{39BFCCB4-DDCB-49A0-86AC-9F256D61A8D4}" dt="2023-04-17T19:54:54.321" v="8" actId="1076"/>
          <ac:picMkLst>
            <pc:docMk/>
            <pc:sldMk cId="380537308" sldId="417"/>
            <ac:picMk id="7" creationId="{462AD3B0-55B0-3B54-4D67-B232FC212F53}"/>
          </ac:picMkLst>
        </pc:picChg>
      </pc:sldChg>
      <pc:sldChg chg="modSp mod">
        <pc:chgData name="Stephen Goldbaum" userId="af7fac838999edef" providerId="LiveId" clId="{39BFCCB4-DDCB-49A0-86AC-9F256D61A8D4}" dt="2023-04-17T19:57:08.727" v="37" actId="20577"/>
        <pc:sldMkLst>
          <pc:docMk/>
          <pc:sldMk cId="231864479" sldId="430"/>
        </pc:sldMkLst>
        <pc:spChg chg="mod">
          <ac:chgData name="Stephen Goldbaum" userId="af7fac838999edef" providerId="LiveId" clId="{39BFCCB4-DDCB-49A0-86AC-9F256D61A8D4}" dt="2023-04-17T19:57:08.727" v="37" actId="20577"/>
          <ac:spMkLst>
            <pc:docMk/>
            <pc:sldMk cId="231864479" sldId="430"/>
            <ac:spMk id="2" creationId="{F67BC2CC-574A-B0A7-4913-3FB3E1D1D9EF}"/>
          </ac:spMkLst>
        </pc:spChg>
        <pc:spChg chg="mod">
          <ac:chgData name="Stephen Goldbaum" userId="af7fac838999edef" providerId="LiveId" clId="{39BFCCB4-DDCB-49A0-86AC-9F256D61A8D4}" dt="2023-04-17T19:56:26.971" v="18" actId="1035"/>
          <ac:spMkLst>
            <pc:docMk/>
            <pc:sldMk cId="231864479" sldId="430"/>
            <ac:spMk id="21" creationId="{75C44FC7-A746-3767-C534-B3C962C9ECF9}"/>
          </ac:spMkLst>
        </pc:spChg>
        <pc:picChg chg="mod">
          <ac:chgData name="Stephen Goldbaum" userId="af7fac838999edef" providerId="LiveId" clId="{39BFCCB4-DDCB-49A0-86AC-9F256D61A8D4}" dt="2023-04-17T19:56:06.359" v="14" actId="1076"/>
          <ac:picMkLst>
            <pc:docMk/>
            <pc:sldMk cId="231864479" sldId="430"/>
            <ac:picMk id="5" creationId="{588E1300-A48E-5130-3AFF-130D4E57A942}"/>
          </ac:picMkLst>
        </pc:picChg>
        <pc:picChg chg="mod">
          <ac:chgData name="Stephen Goldbaum" userId="af7fac838999edef" providerId="LiveId" clId="{39BFCCB4-DDCB-49A0-86AC-9F256D61A8D4}" dt="2023-04-17T19:56:14.790" v="16" actId="1036"/>
          <ac:picMkLst>
            <pc:docMk/>
            <pc:sldMk cId="231864479" sldId="430"/>
            <ac:picMk id="9" creationId="{9952D4AD-E173-7D27-66E7-536D2F756AE8}"/>
          </ac:picMkLst>
        </pc:picChg>
        <pc:cxnChg chg="mod">
          <ac:chgData name="Stephen Goldbaum" userId="af7fac838999edef" providerId="LiveId" clId="{39BFCCB4-DDCB-49A0-86AC-9F256D61A8D4}" dt="2023-04-17T19:56:06.359" v="14" actId="1076"/>
          <ac:cxnSpMkLst>
            <pc:docMk/>
            <pc:sldMk cId="231864479" sldId="430"/>
            <ac:cxnSpMk id="15" creationId="{0F6ACEDD-EB31-F30A-E986-92DB6E416C86}"/>
          </ac:cxnSpMkLst>
        </pc:cxnChg>
        <pc:cxnChg chg="mod">
          <ac:chgData name="Stephen Goldbaum" userId="af7fac838999edef" providerId="LiveId" clId="{39BFCCB4-DDCB-49A0-86AC-9F256D61A8D4}" dt="2023-04-17T19:56:26.971" v="18" actId="1035"/>
          <ac:cxnSpMkLst>
            <pc:docMk/>
            <pc:sldMk cId="231864479" sldId="430"/>
            <ac:cxnSpMk id="16" creationId="{D8F5156F-FF1D-2BAE-F5F3-904AED318A4F}"/>
          </ac:cxnSpMkLst>
        </pc:cxnChg>
      </pc:sldChg>
      <pc:sldChg chg="modSp mod">
        <pc:chgData name="Stephen Goldbaum" userId="af7fac838999edef" providerId="LiveId" clId="{39BFCCB4-DDCB-49A0-86AC-9F256D61A8D4}" dt="2023-04-17T19:57:25.741" v="61" actId="20577"/>
        <pc:sldMkLst>
          <pc:docMk/>
          <pc:sldMk cId="583575727" sldId="431"/>
        </pc:sldMkLst>
        <pc:spChg chg="mod">
          <ac:chgData name="Stephen Goldbaum" userId="af7fac838999edef" providerId="LiveId" clId="{39BFCCB4-DDCB-49A0-86AC-9F256D61A8D4}" dt="2023-04-17T19:57:25.741" v="61" actId="20577"/>
          <ac:spMkLst>
            <pc:docMk/>
            <pc:sldMk cId="583575727" sldId="431"/>
            <ac:spMk id="2" creationId="{F67BC2CC-574A-B0A7-4913-3FB3E1D1D9E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2063" y="685800"/>
            <a:ext cx="6094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74030" y="-41649"/>
            <a:ext cx="12336880" cy="6941303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782727" y="2449367"/>
            <a:ext cx="6938993" cy="16780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86BF"/>
              </a:buClr>
              <a:buSzPts val="2300"/>
              <a:buNone/>
              <a:defRPr sz="2300">
                <a:solidFill>
                  <a:srgbClr val="0086B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782727" y="4036867"/>
            <a:ext cx="6938993" cy="1170400"/>
          </a:xfrm>
          <a:prstGeom prst="rect">
            <a:avLst/>
          </a:prstGeom>
        </p:spPr>
        <p:txBody>
          <a:bodyPr spcFirstLastPara="1" wrap="square" lIns="91400" tIns="91400" rIns="91400" bIns="91400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6BF"/>
              </a:buClr>
              <a:buSzPts val="1400"/>
              <a:buNone/>
              <a:defRPr sz="1400">
                <a:solidFill>
                  <a:srgbClr val="0086B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/>
          <a:srcRect t="38358"/>
          <a:stretch/>
        </p:blipFill>
        <p:spPr>
          <a:xfrm>
            <a:off x="782727" y="595087"/>
            <a:ext cx="1472905" cy="1320800"/>
          </a:xfrm>
          <a:prstGeom prst="rect">
            <a:avLst/>
          </a:prstGeom>
        </p:spPr>
      </p:pic>
      <p:pic>
        <p:nvPicPr>
          <p:cNvPr id="63" name="Google Shape;63;p14"/>
          <p:cNvPicPr preferRelativeResize="0"/>
          <p:nvPr/>
        </p:nvPicPr>
        <p:blipFill rotWithShape="1">
          <a:blip r:embed="rId4">
            <a:alphaModFix/>
          </a:blip>
          <a:srcRect r="10241" b="17518"/>
          <a:stretch/>
        </p:blipFill>
        <p:spPr>
          <a:xfrm>
            <a:off x="7337391" y="-41633"/>
            <a:ext cx="4925452" cy="6941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782727" y="5598162"/>
            <a:ext cx="1979410" cy="66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77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1620">
          <p15:clr>
            <a:srgbClr val="F9AD4C"/>
          </p15:clr>
        </p15:guide>
        <p15:guide id="2" orient="horz" pos="2268">
          <p15:clr>
            <a:srgbClr val="F9AD4C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97DE-D5A7-4592-9032-7F6000335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CED8A6-21FF-45A2-90D3-284DD86BBD16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11734679" y="6309400"/>
            <a:ext cx="354708" cy="524800"/>
          </a:xfrm>
          <a:prstGeom prst="rect">
            <a:avLst/>
          </a:prstGeom>
        </p:spPr>
        <p:txBody>
          <a:bodyPr/>
          <a:lstStyle/>
          <a:p>
            <a:pPr>
              <a:buClrTx/>
            </a:pPr>
            <a:fld id="{00000000-1234-1234-1234-123412341234}" type="slidenum">
              <a:rPr lang="en" kern="1200" smtClean="0"/>
              <a:pPr>
                <a:buClrTx/>
              </a:pPr>
              <a:t>‹#›</a:t>
            </a:fld>
            <a:endParaRPr lang="en" kern="1200"/>
          </a:p>
        </p:txBody>
      </p:sp>
    </p:spTree>
    <p:extLst>
      <p:ext uri="{BB962C8B-B14F-4D97-AF65-F5344CB8AC3E}">
        <p14:creationId xmlns:p14="http://schemas.microsoft.com/office/powerpoint/2010/main" val="308740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A786-7E17-407B-B8D0-7010E66E3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3DD86-FBB9-465A-BA4B-8633CCEF8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D1C4A7-753A-40D6-8A65-2544B5FE8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02EAE-77C8-497A-B462-04484A47592C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9D12C-557E-4D3F-A3D2-D35F6570D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4BF23-E906-44E9-8645-B04CC56A0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90D8-1F2A-4E9E-BC03-07E9E329FE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194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6267633"/>
            <a:ext cx="12188825" cy="590400"/>
          </a:xfrm>
          <a:prstGeom prst="rect">
            <a:avLst/>
          </a:prstGeom>
          <a:solidFill>
            <a:srgbClr val="00B5E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2" name="Google Shape;52;p13"/>
          <p:cNvSpPr txBox="1"/>
          <p:nvPr/>
        </p:nvSpPr>
        <p:spPr>
          <a:xfrm>
            <a:off x="7271872" y="6492632"/>
            <a:ext cx="4114528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Montserrat Light"/>
                <a:cs typeface="Montserrat Light"/>
                <a:sym typeface="Montserrat Light"/>
              </a:rPr>
              <a:t>finos.org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53" name="Google Shape;53;p13"/>
          <p:cNvSpPr txBox="1"/>
          <p:nvPr/>
        </p:nvSpPr>
        <p:spPr>
          <a:xfrm>
            <a:off x="1257300" y="6492632"/>
            <a:ext cx="4246557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Montserrat Light"/>
                <a:ea typeface="Montserrat Light"/>
                <a:cs typeface="Montserrat Light"/>
                <a:sym typeface="Montserrat Light"/>
              </a:rPr>
              <a:t>Fintech Open Source Foundation</a:t>
            </a:r>
            <a:endParaRPr kumimoji="0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5"/>
          <a:srcRect b="83263"/>
          <a:stretch/>
        </p:blipFill>
        <p:spPr>
          <a:xfrm>
            <a:off x="433388" y="6492634"/>
            <a:ext cx="1086203" cy="146291"/>
          </a:xfrm>
          <a:prstGeom prst="rect">
            <a:avLst/>
          </a:prstGeom>
        </p:spPr>
      </p:pic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415492" y="308841"/>
            <a:ext cx="11357841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5E2"/>
              </a:buClr>
              <a:buSzPts val="2700"/>
              <a:buFont typeface="Montserrat Light"/>
              <a:buNone/>
              <a:defRPr sz="2700">
                <a:solidFill>
                  <a:srgbClr val="00B5E2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body" idx="1"/>
          </p:nvPr>
        </p:nvSpPr>
        <p:spPr>
          <a:xfrm>
            <a:off x="415492" y="1384233"/>
            <a:ext cx="11357841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lvl="0" indent="-323850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Montserrat Light"/>
              <a:buChar char="●"/>
              <a:defRPr sz="1500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lvl="1" indent="-317500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Montserrat Light"/>
              <a:buChar char="○"/>
              <a:defRPr sz="1400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lvl="2" indent="-298450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Montserrat Light"/>
              <a:buChar char="■"/>
              <a:defRPr sz="1100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lvl="3" indent="-285750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 Light"/>
              <a:buChar char="●"/>
              <a:defRPr sz="900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lvl="4" indent="-285750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 Light"/>
              <a:buChar char="○"/>
              <a:defRPr sz="900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lvl="5" indent="-285750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 Light"/>
              <a:buChar char="■"/>
              <a:defRPr sz="900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lvl="6" indent="-285750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 Light"/>
              <a:buChar char="●"/>
              <a:defRPr sz="900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lvl="7" indent="-285750" rtl="0">
              <a:lnSpc>
                <a:spcPct val="112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Montserrat Light"/>
              <a:buChar char="○"/>
              <a:defRPr sz="900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lvl="8" indent="-285750" rtl="0">
              <a:lnSpc>
                <a:spcPct val="112000"/>
              </a:lnSpc>
              <a:spcBef>
                <a:spcPts val="800"/>
              </a:spcBef>
              <a:spcAft>
                <a:spcPts val="800"/>
              </a:spcAft>
              <a:buClr>
                <a:srgbClr val="888888"/>
              </a:buClr>
              <a:buSzPts val="900"/>
              <a:buFont typeface="Montserrat Light"/>
              <a:buChar char="■"/>
              <a:defRPr sz="900">
                <a:solidFill>
                  <a:srgbClr val="487A7B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 dirty="0"/>
          </a:p>
        </p:txBody>
      </p:sp>
      <p:pic>
        <p:nvPicPr>
          <p:cNvPr id="9" name="Picture 6" descr="Morphir Logo">
            <a:extLst>
              <a:ext uri="{FF2B5EF4-FFF2-40B4-BE49-F238E27FC236}">
                <a16:creationId xmlns:a16="http://schemas.microsoft.com/office/drawing/2014/main" id="{D5074F2C-8DEB-4102-94C6-77B30BC54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90225" y="308841"/>
            <a:ext cx="1083108" cy="37416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57;p13">
            <a:extLst>
              <a:ext uri="{FF2B5EF4-FFF2-40B4-BE49-F238E27FC236}">
                <a16:creationId xmlns:a16="http://schemas.microsoft.com/office/drawing/2014/main" id="{952FCB34-6BA6-43F8-AA5A-A98B88B3ED2E}"/>
              </a:ext>
            </a:extLst>
          </p:cNvPr>
          <p:cNvSpPr txBox="1">
            <a:spLocks/>
          </p:cNvSpPr>
          <p:nvPr userDrawn="1"/>
        </p:nvSpPr>
        <p:spPr>
          <a:xfrm>
            <a:off x="11418625" y="6309400"/>
            <a:ext cx="354708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0" bIns="914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800" b="0" i="0" u="none" strike="noStrike" cap="none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pPr>
              <a:buClrTx/>
            </a:pPr>
            <a:fld id="{00000000-1234-1234-1234-123412341234}" type="slidenum">
              <a:rPr lang="en" kern="1200" smtClean="0"/>
              <a:pPr>
                <a:buClrTx/>
              </a:pPr>
              <a:t>‹#›</a:t>
            </a:fld>
            <a:endParaRPr lang="en" kern="1200" dirty="0"/>
          </a:p>
        </p:txBody>
      </p:sp>
    </p:spTree>
    <p:extLst>
      <p:ext uri="{BB962C8B-B14F-4D97-AF65-F5344CB8AC3E}">
        <p14:creationId xmlns:p14="http://schemas.microsoft.com/office/powerpoint/2010/main" val="413049811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1" r:id="rId1"/>
    <p:sldLayoutId id="2147483701" r:id="rId2"/>
    <p:sldLayoutId id="2147483702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2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16">
          <p15:clr>
            <a:srgbClr val="F06B4A"/>
          </p15:clr>
        </p15:guide>
        <p15:guide id="2" pos="5545">
          <p15:clr>
            <a:srgbClr val="F06B4A"/>
          </p15:clr>
        </p15:guide>
        <p15:guide id="3" orient="horz" pos="255">
          <p15:clr>
            <a:srgbClr val="F06B4A"/>
          </p15:clr>
        </p15:guide>
        <p15:guide id="4" orient="horz" pos="728">
          <p15:clr>
            <a:srgbClr val="F06B4A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://localhost:8080/home/Morphir.SDK/US.LCR.Calculations/adjustedLevel2BHQLAAdditiveValues?&amp;moduleClicked=US.LCR.Calculation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https://lcr-interactive.finos.org/home/Morphir.SDK/US.LCR.Calculations/lcr?&amp;moduleClicked=US.LCR.Calculations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sv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12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6A99D2-32BF-48A4-C87E-76AE93636511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834813" y="6308725"/>
            <a:ext cx="354012" cy="525463"/>
          </a:xfrm>
          <a:prstGeom prst="rect">
            <a:avLst/>
          </a:prstGeom>
        </p:spPr>
        <p:txBody>
          <a:bodyPr/>
          <a:lstStyle/>
          <a:p>
            <a:pPr>
              <a:buClrTx/>
            </a:pPr>
            <a:fld id="{00000000-1234-1234-1234-123412341234}" type="slidenum">
              <a:rPr lang="en" kern="1200" smtClean="0"/>
              <a:pPr>
                <a:buClrTx/>
              </a:pPr>
              <a:t>1</a:t>
            </a:fld>
            <a:endParaRPr lang="en" kern="1200"/>
          </a:p>
        </p:txBody>
      </p:sp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7A6846BF-4CF4-B8C8-946D-A21931AD4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105" y="5476283"/>
            <a:ext cx="2861153" cy="975971"/>
          </a:xfrm>
          <a:prstGeom prst="rect">
            <a:avLst/>
          </a:prstGeom>
        </p:spPr>
      </p:pic>
      <p:pic>
        <p:nvPicPr>
          <p:cNvPr id="11" name="Picture 2" descr="graphical user interface, text, application, chat or text message">
            <a:extLst>
              <a:ext uri="{FF2B5EF4-FFF2-40B4-BE49-F238E27FC236}">
                <a16:creationId xmlns:a16="http://schemas.microsoft.com/office/drawing/2014/main" id="{C2AAE854-7890-FED9-4202-6E97FC444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8261" y="677337"/>
            <a:ext cx="4611994" cy="461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organ Stanley logo">
            <a:extLst>
              <a:ext uri="{FF2B5EF4-FFF2-40B4-BE49-F238E27FC236}">
                <a16:creationId xmlns:a16="http://schemas.microsoft.com/office/drawing/2014/main" id="{E2CBB50D-FFAE-5C0F-2218-3540E4B25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5629" y="5463799"/>
            <a:ext cx="988455" cy="988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916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C2CC-574A-B0A7-4913-3FB3E1D1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1" y="0"/>
            <a:ext cx="11357841" cy="487318"/>
          </a:xfrm>
        </p:spPr>
        <p:txBody>
          <a:bodyPr/>
          <a:lstStyle/>
          <a:p>
            <a:r>
              <a:rPr lang="en-US" dirty="0"/>
              <a:t>Integrate with data lineage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E6B27-6056-F394-D610-1E6E3AD6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90D8-1F2A-4E9E-BC03-07E9E329FE99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CA81D427-BFBE-8A7A-B3C5-E05BD6261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969" y="487318"/>
            <a:ext cx="9116729" cy="575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8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1585E-A989-4514-A740-921E24EA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Logic Transparency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B7342-B057-48DC-AFD0-ED24EE55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90D8-1F2A-4E9E-BC03-07E9E329FE99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1CEC8B-88B6-43CE-9DAB-8FCEB6C5E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767" y="3682552"/>
            <a:ext cx="5657228" cy="24844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299324-6906-43E2-A9C5-869C98504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09" y="1072441"/>
            <a:ext cx="4821650" cy="3001749"/>
          </a:xfrm>
          <a:prstGeom prst="rect">
            <a:avLst/>
          </a:prstGeom>
        </p:spPr>
      </p:pic>
      <p:pic>
        <p:nvPicPr>
          <p:cNvPr id="10" name="Picture 9">
            <a:hlinkClick r:id="rId4"/>
            <a:extLst>
              <a:ext uri="{FF2B5EF4-FFF2-40B4-BE49-F238E27FC236}">
                <a16:creationId xmlns:a16="http://schemas.microsoft.com/office/drawing/2014/main" id="{217F0D47-6199-4261-9F09-A37398D3E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0857" y="1169720"/>
            <a:ext cx="3554253" cy="49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C2CC-574A-B0A7-4913-3FB3E1D1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with ontologies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E6B27-6056-F394-D610-1E6E3AD6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90D8-1F2A-4E9E-BC03-07E9E329FE99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3052BA-A8BE-9F41-F2B5-0B0B5A654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56" y="860298"/>
            <a:ext cx="10105696" cy="538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448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C2CC-574A-B0A7-4913-3FB3E1D1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ontology to variance and what-if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E6B27-6056-F394-D610-1E6E3AD6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90D8-1F2A-4E9E-BC03-07E9E329FE99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8E1300-A48E-5130-3AFF-130D4E57A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52" y="3017965"/>
            <a:ext cx="2750942" cy="14671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52D4AD-E173-7D27-66E7-536D2F756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097" y="1165332"/>
            <a:ext cx="4534329" cy="50778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1B20C6-2416-2941-97E5-BC6B7F03E8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621" y="1157451"/>
            <a:ext cx="3670372" cy="5077809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6ACEDD-EB31-F30A-E986-92DB6E416C86}"/>
              </a:ext>
            </a:extLst>
          </p:cNvPr>
          <p:cNvCxnSpPr>
            <a:cxnSpLocks/>
            <a:stCxn id="5" idx="1"/>
            <a:endCxn id="18" idx="1"/>
          </p:cNvCxnSpPr>
          <p:nvPr/>
        </p:nvCxnSpPr>
        <p:spPr>
          <a:xfrm flipH="1">
            <a:off x="4134578" y="3751550"/>
            <a:ext cx="2151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8F5156F-FF1D-2BAE-F5F3-904AED318A4F}"/>
              </a:ext>
            </a:extLst>
          </p:cNvPr>
          <p:cNvCxnSpPr>
            <a:cxnSpLocks/>
            <a:stCxn id="21" idx="1"/>
            <a:endCxn id="5" idx="3"/>
          </p:cNvCxnSpPr>
          <p:nvPr/>
        </p:nvCxnSpPr>
        <p:spPr>
          <a:xfrm flipH="1">
            <a:off x="7100694" y="3751549"/>
            <a:ext cx="215175" cy="1"/>
          </a:xfrm>
          <a:prstGeom prst="line">
            <a:avLst/>
          </a:prstGeom>
          <a:ln>
            <a:solidFill>
              <a:srgbClr val="FF69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ight Brace 17">
            <a:extLst>
              <a:ext uri="{FF2B5EF4-FFF2-40B4-BE49-F238E27FC236}">
                <a16:creationId xmlns:a16="http://schemas.microsoft.com/office/drawing/2014/main" id="{A2D7F080-A5AC-3C41-7A3A-F8D29EC62BBD}"/>
              </a:ext>
            </a:extLst>
          </p:cNvPr>
          <p:cNvSpPr/>
          <p:nvPr/>
        </p:nvSpPr>
        <p:spPr>
          <a:xfrm>
            <a:off x="3656085" y="1157450"/>
            <a:ext cx="478493" cy="5077809"/>
          </a:xfrm>
          <a:prstGeom prst="rightBrace">
            <a:avLst>
              <a:gd name="adj1" fmla="val 8333"/>
              <a:gd name="adj2" fmla="val 510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75C44FC7-A746-3767-C534-B3C962C9ECF9}"/>
              </a:ext>
            </a:extLst>
          </p:cNvPr>
          <p:cNvSpPr/>
          <p:nvPr/>
        </p:nvSpPr>
        <p:spPr>
          <a:xfrm flipH="1">
            <a:off x="7315869" y="1157449"/>
            <a:ext cx="550456" cy="5077809"/>
          </a:xfrm>
          <a:prstGeom prst="rightBrace">
            <a:avLst>
              <a:gd name="adj1" fmla="val 8333"/>
              <a:gd name="adj2" fmla="val 51087"/>
            </a:avLst>
          </a:prstGeom>
          <a:ln>
            <a:solidFill>
              <a:srgbClr val="FF6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64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F60D-085A-4076-DB1A-1AAD3A6A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2" y="308841"/>
            <a:ext cx="11357841" cy="7636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What We Get From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8705A-645A-2AA8-87A9-9DA51715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204956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CC9390D8-1F2A-4E9E-BC03-07E9E329FE99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469203-AF16-6439-BF8C-5D6170D733AE}"/>
              </a:ext>
            </a:extLst>
          </p:cNvPr>
          <p:cNvGrpSpPr/>
          <p:nvPr/>
        </p:nvGrpSpPr>
        <p:grpSpPr>
          <a:xfrm>
            <a:off x="857098" y="1638872"/>
            <a:ext cx="1867858" cy="864829"/>
            <a:chOff x="3066392" y="1642464"/>
            <a:chExt cx="1867858" cy="864829"/>
          </a:xfrm>
        </p:grpSpPr>
        <p:sp>
          <p:nvSpPr>
            <p:cNvPr id="12" name="Rectangle 11" descr="Open book with solid fill">
              <a:extLst>
                <a:ext uri="{FF2B5EF4-FFF2-40B4-BE49-F238E27FC236}">
                  <a16:creationId xmlns:a16="http://schemas.microsoft.com/office/drawing/2014/main" id="{DE413484-099D-C9BB-A51D-EE63449D937B}"/>
                </a:ext>
              </a:extLst>
            </p:cNvPr>
            <p:cNvSpPr/>
            <p:nvPr/>
          </p:nvSpPr>
          <p:spPr>
            <a:xfrm>
              <a:off x="3673445" y="1881344"/>
              <a:ext cx="653750" cy="625949"/>
            </a:xfrm>
            <a:prstGeom prst="rect">
              <a:avLst/>
            </a:pr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5CB88B-8F7D-AAC4-F849-4F39D7382D2D}"/>
                </a:ext>
              </a:extLst>
            </p:cNvPr>
            <p:cNvSpPr/>
            <p:nvPr/>
          </p:nvSpPr>
          <p:spPr>
            <a:xfrm>
              <a:off x="3066392" y="1642464"/>
              <a:ext cx="1867858" cy="537118"/>
            </a:xfrm>
            <a:custGeom>
              <a:avLst/>
              <a:gdLst>
                <a:gd name="connsiteX0" fmla="*/ 0 w 2397365"/>
                <a:gd name="connsiteY0" fmla="*/ 0 h 720000"/>
                <a:gd name="connsiteX1" fmla="*/ 2397365 w 2397365"/>
                <a:gd name="connsiteY1" fmla="*/ 0 h 720000"/>
                <a:gd name="connsiteX2" fmla="*/ 2397365 w 2397365"/>
                <a:gd name="connsiteY2" fmla="*/ 720000 h 720000"/>
                <a:gd name="connsiteX3" fmla="*/ 0 w 2397365"/>
                <a:gd name="connsiteY3" fmla="*/ 720000 h 720000"/>
                <a:gd name="connsiteX4" fmla="*/ 0 w 2397365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365" h="720000">
                  <a:moveTo>
                    <a:pt x="0" y="0"/>
                  </a:moveTo>
                  <a:lnTo>
                    <a:pt x="2397365" y="0"/>
                  </a:lnTo>
                  <a:lnTo>
                    <a:pt x="2397365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kern="1200" dirty="0"/>
                <a:t>Business Terms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32F0E65-96C4-D7C8-D140-EA7B3853B56B}"/>
              </a:ext>
            </a:extLst>
          </p:cNvPr>
          <p:cNvGrpSpPr/>
          <p:nvPr/>
        </p:nvGrpSpPr>
        <p:grpSpPr>
          <a:xfrm>
            <a:off x="3140862" y="1638872"/>
            <a:ext cx="1867858" cy="864829"/>
            <a:chOff x="5261124" y="1642464"/>
            <a:chExt cx="1867858" cy="864829"/>
          </a:xfrm>
        </p:grpSpPr>
        <p:sp>
          <p:nvSpPr>
            <p:cNvPr id="15" name="Rectangle 14" descr="Connections">
              <a:extLst>
                <a:ext uri="{FF2B5EF4-FFF2-40B4-BE49-F238E27FC236}">
                  <a16:creationId xmlns:a16="http://schemas.microsoft.com/office/drawing/2014/main" id="{3EFE3507-A3C5-46DE-616E-180938C09396}"/>
                </a:ext>
              </a:extLst>
            </p:cNvPr>
            <p:cNvSpPr/>
            <p:nvPr/>
          </p:nvSpPr>
          <p:spPr>
            <a:xfrm>
              <a:off x="5868178" y="1881344"/>
              <a:ext cx="653750" cy="625949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6520E58-137A-B178-A89E-B2B19E1BB3BA}"/>
                </a:ext>
              </a:extLst>
            </p:cNvPr>
            <p:cNvSpPr/>
            <p:nvPr/>
          </p:nvSpPr>
          <p:spPr>
            <a:xfrm>
              <a:off x="5261124" y="1642464"/>
              <a:ext cx="1867858" cy="537118"/>
            </a:xfrm>
            <a:custGeom>
              <a:avLst/>
              <a:gdLst>
                <a:gd name="connsiteX0" fmla="*/ 0 w 2397365"/>
                <a:gd name="connsiteY0" fmla="*/ 0 h 720000"/>
                <a:gd name="connsiteX1" fmla="*/ 2397365 w 2397365"/>
                <a:gd name="connsiteY1" fmla="*/ 0 h 720000"/>
                <a:gd name="connsiteX2" fmla="*/ 2397365 w 2397365"/>
                <a:gd name="connsiteY2" fmla="*/ 720000 h 720000"/>
                <a:gd name="connsiteX3" fmla="*/ 0 w 2397365"/>
                <a:gd name="connsiteY3" fmla="*/ 720000 h 720000"/>
                <a:gd name="connsiteX4" fmla="*/ 0 w 2397365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365" h="720000">
                  <a:moveTo>
                    <a:pt x="0" y="0"/>
                  </a:moveTo>
                  <a:lnTo>
                    <a:pt x="2397365" y="0"/>
                  </a:lnTo>
                  <a:lnTo>
                    <a:pt x="2397365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0" i="0" kern="1200" dirty="0"/>
                <a:t>Relationships</a:t>
              </a:r>
              <a:endParaRPr lang="en-US" sz="1600" kern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21612C-21A8-03ED-761C-173E3D00B1DC}"/>
              </a:ext>
            </a:extLst>
          </p:cNvPr>
          <p:cNvGrpSpPr/>
          <p:nvPr/>
        </p:nvGrpSpPr>
        <p:grpSpPr>
          <a:xfrm>
            <a:off x="7348827" y="1638872"/>
            <a:ext cx="1867858" cy="864829"/>
            <a:chOff x="7455858" y="1642464"/>
            <a:chExt cx="1867858" cy="864829"/>
          </a:xfrm>
        </p:grpSpPr>
        <p:sp>
          <p:nvSpPr>
            <p:cNvPr id="18" name="Rectangle 17" descr="Network Diagram">
              <a:extLst>
                <a:ext uri="{FF2B5EF4-FFF2-40B4-BE49-F238E27FC236}">
                  <a16:creationId xmlns:a16="http://schemas.microsoft.com/office/drawing/2014/main" id="{6DAEB743-AFAB-EF1D-E25E-041F76AA4CD6}"/>
                </a:ext>
              </a:extLst>
            </p:cNvPr>
            <p:cNvSpPr/>
            <p:nvPr/>
          </p:nvSpPr>
          <p:spPr>
            <a:xfrm>
              <a:off x="8062911" y="1881344"/>
              <a:ext cx="653750" cy="625949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D57FE4E-B48A-24F5-5A7E-17403752F320}"/>
                </a:ext>
              </a:extLst>
            </p:cNvPr>
            <p:cNvSpPr/>
            <p:nvPr/>
          </p:nvSpPr>
          <p:spPr>
            <a:xfrm>
              <a:off x="7455858" y="1642464"/>
              <a:ext cx="1867858" cy="537118"/>
            </a:xfrm>
            <a:custGeom>
              <a:avLst/>
              <a:gdLst>
                <a:gd name="connsiteX0" fmla="*/ 0 w 2397365"/>
                <a:gd name="connsiteY0" fmla="*/ 0 h 720000"/>
                <a:gd name="connsiteX1" fmla="*/ 2397365 w 2397365"/>
                <a:gd name="connsiteY1" fmla="*/ 0 h 720000"/>
                <a:gd name="connsiteX2" fmla="*/ 2397365 w 2397365"/>
                <a:gd name="connsiteY2" fmla="*/ 720000 h 720000"/>
                <a:gd name="connsiteX3" fmla="*/ 0 w 2397365"/>
                <a:gd name="connsiteY3" fmla="*/ 720000 h 720000"/>
                <a:gd name="connsiteX4" fmla="*/ 0 w 2397365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365" h="720000">
                  <a:moveTo>
                    <a:pt x="0" y="0"/>
                  </a:moveTo>
                  <a:lnTo>
                    <a:pt x="2397365" y="0"/>
                  </a:lnTo>
                  <a:lnTo>
                    <a:pt x="2397365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0" i="0" kern="1200" dirty="0"/>
                <a:t>Dependencies</a:t>
              </a:r>
              <a:endParaRPr lang="en-US" sz="1600" kern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C5BE9A-4E8C-8DDB-B93E-608EE3583BAB}"/>
              </a:ext>
            </a:extLst>
          </p:cNvPr>
          <p:cNvGrpSpPr/>
          <p:nvPr/>
        </p:nvGrpSpPr>
        <p:grpSpPr>
          <a:xfrm>
            <a:off x="9905475" y="1638872"/>
            <a:ext cx="1867858" cy="864829"/>
            <a:chOff x="9650591" y="1642464"/>
            <a:chExt cx="1867858" cy="864829"/>
          </a:xfrm>
        </p:grpSpPr>
        <p:sp>
          <p:nvSpPr>
            <p:cNvPr id="21" name="Rectangle 20" descr="Head with Gears">
              <a:extLst>
                <a:ext uri="{FF2B5EF4-FFF2-40B4-BE49-F238E27FC236}">
                  <a16:creationId xmlns:a16="http://schemas.microsoft.com/office/drawing/2014/main" id="{7612CB4D-76F6-49F4-1CF2-7F26506537B6}"/>
                </a:ext>
              </a:extLst>
            </p:cNvPr>
            <p:cNvSpPr/>
            <p:nvPr/>
          </p:nvSpPr>
          <p:spPr>
            <a:xfrm>
              <a:off x="10257645" y="1881344"/>
              <a:ext cx="653750" cy="625949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37AEA61-D17F-3090-D01C-3AEA2FEFAD74}"/>
                </a:ext>
              </a:extLst>
            </p:cNvPr>
            <p:cNvSpPr/>
            <p:nvPr/>
          </p:nvSpPr>
          <p:spPr>
            <a:xfrm>
              <a:off x="9650591" y="1642464"/>
              <a:ext cx="1867858" cy="537118"/>
            </a:xfrm>
            <a:custGeom>
              <a:avLst/>
              <a:gdLst>
                <a:gd name="connsiteX0" fmla="*/ 0 w 2397365"/>
                <a:gd name="connsiteY0" fmla="*/ 0 h 720000"/>
                <a:gd name="connsiteX1" fmla="*/ 2397365 w 2397365"/>
                <a:gd name="connsiteY1" fmla="*/ 0 h 720000"/>
                <a:gd name="connsiteX2" fmla="*/ 2397365 w 2397365"/>
                <a:gd name="connsiteY2" fmla="*/ 720000 h 720000"/>
                <a:gd name="connsiteX3" fmla="*/ 0 w 2397365"/>
                <a:gd name="connsiteY3" fmla="*/ 720000 h 720000"/>
                <a:gd name="connsiteX4" fmla="*/ 0 w 2397365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365" h="720000">
                  <a:moveTo>
                    <a:pt x="0" y="0"/>
                  </a:moveTo>
                  <a:lnTo>
                    <a:pt x="2397365" y="0"/>
                  </a:lnTo>
                  <a:lnTo>
                    <a:pt x="2397365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0" i="0" kern="1200" dirty="0"/>
                <a:t>Business Logic</a:t>
              </a:r>
              <a:endParaRPr lang="en-US" sz="1600" kern="1200" dirty="0"/>
            </a:p>
          </p:txBody>
        </p:sp>
      </p:grpSp>
      <p:pic>
        <p:nvPicPr>
          <p:cNvPr id="27" name="Graphic 26" descr="Programmer female outline">
            <a:extLst>
              <a:ext uri="{FF2B5EF4-FFF2-40B4-BE49-F238E27FC236}">
                <a16:creationId xmlns:a16="http://schemas.microsoft.com/office/drawing/2014/main" id="{C2C73DB4-A8CA-DB59-A97C-A0E55E5612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7212" y="3229714"/>
            <a:ext cx="914400" cy="9144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4BC3CB-5CD8-A05E-9771-F8AFE56D224B}"/>
              </a:ext>
            </a:extLst>
          </p:cNvPr>
          <p:cNvCxnSpPr>
            <a:cxnSpLocks/>
            <a:stCxn id="12" idx="2"/>
            <a:endCxn id="27" idx="0"/>
          </p:cNvCxnSpPr>
          <p:nvPr/>
        </p:nvCxnSpPr>
        <p:spPr>
          <a:xfrm>
            <a:off x="1791026" y="2503701"/>
            <a:ext cx="4303386" cy="726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E2B269-FF0C-AF20-B1F1-667E83CA3356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>
            <a:off x="4074791" y="2503701"/>
            <a:ext cx="2019621" cy="726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A27CE8-437F-D2B9-4E5D-46BD872A5BC9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flipH="1">
            <a:off x="6094412" y="2503701"/>
            <a:ext cx="2188343" cy="726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A40C5D-F1F1-1AA7-DD94-1FFFF8576968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 flipH="1">
            <a:off x="6094412" y="2503701"/>
            <a:ext cx="4744992" cy="726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C02969-1A58-EEC9-F553-57E67D306FF9}"/>
              </a:ext>
            </a:extLst>
          </p:cNvPr>
          <p:cNvCxnSpPr>
            <a:cxnSpLocks/>
            <a:stCxn id="27" idx="2"/>
            <a:endCxn id="40" idx="0"/>
          </p:cNvCxnSpPr>
          <p:nvPr/>
        </p:nvCxnSpPr>
        <p:spPr>
          <a:xfrm>
            <a:off x="6094412" y="4144114"/>
            <a:ext cx="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Gears outline">
            <a:extLst>
              <a:ext uri="{FF2B5EF4-FFF2-40B4-BE49-F238E27FC236}">
                <a16:creationId xmlns:a16="http://schemas.microsoft.com/office/drawing/2014/main" id="{AE2A5089-6788-60EB-5255-5FC8D91BB7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37212" y="5058514"/>
            <a:ext cx="914400" cy="914400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6929686-97BF-4090-0FFB-17C232CF53A3}"/>
              </a:ext>
            </a:extLst>
          </p:cNvPr>
          <p:cNvSpPr/>
          <p:nvPr/>
        </p:nvSpPr>
        <p:spPr>
          <a:xfrm>
            <a:off x="5160483" y="5972914"/>
            <a:ext cx="1867858" cy="317471"/>
          </a:xfrm>
          <a:custGeom>
            <a:avLst/>
            <a:gdLst>
              <a:gd name="connsiteX0" fmla="*/ 0 w 2397365"/>
              <a:gd name="connsiteY0" fmla="*/ 0 h 720000"/>
              <a:gd name="connsiteX1" fmla="*/ 2397365 w 2397365"/>
              <a:gd name="connsiteY1" fmla="*/ 0 h 720000"/>
              <a:gd name="connsiteX2" fmla="*/ 2397365 w 2397365"/>
              <a:gd name="connsiteY2" fmla="*/ 720000 h 720000"/>
              <a:gd name="connsiteX3" fmla="*/ 0 w 2397365"/>
              <a:gd name="connsiteY3" fmla="*/ 720000 h 720000"/>
              <a:gd name="connsiteX4" fmla="*/ 0 w 2397365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7365" h="720000">
                <a:moveTo>
                  <a:pt x="0" y="0"/>
                </a:moveTo>
                <a:lnTo>
                  <a:pt x="2397365" y="0"/>
                </a:lnTo>
                <a:lnTo>
                  <a:pt x="2397365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600" kern="1200" dirty="0"/>
              <a:t>Execution</a:t>
            </a:r>
          </a:p>
        </p:txBody>
      </p:sp>
      <p:sp>
        <p:nvSpPr>
          <p:cNvPr id="11" name="Rectangle 10" descr="Open book with solid fill">
            <a:extLst>
              <a:ext uri="{FF2B5EF4-FFF2-40B4-BE49-F238E27FC236}">
                <a16:creationId xmlns:a16="http://schemas.microsoft.com/office/drawing/2014/main" id="{CF9880F2-ED77-2D3F-64F6-3B73CC0BD833}"/>
              </a:ext>
            </a:extLst>
          </p:cNvPr>
          <p:cNvSpPr/>
          <p:nvPr/>
        </p:nvSpPr>
        <p:spPr>
          <a:xfrm>
            <a:off x="1464151" y="5150660"/>
            <a:ext cx="653750" cy="625949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7643A17-4D93-7D86-156B-B447B8E8CB23}"/>
              </a:ext>
            </a:extLst>
          </p:cNvPr>
          <p:cNvSpPr/>
          <p:nvPr/>
        </p:nvSpPr>
        <p:spPr>
          <a:xfrm>
            <a:off x="857098" y="5969098"/>
            <a:ext cx="1867858" cy="317471"/>
          </a:xfrm>
          <a:custGeom>
            <a:avLst/>
            <a:gdLst>
              <a:gd name="connsiteX0" fmla="*/ 0 w 2397365"/>
              <a:gd name="connsiteY0" fmla="*/ 0 h 720000"/>
              <a:gd name="connsiteX1" fmla="*/ 2397365 w 2397365"/>
              <a:gd name="connsiteY1" fmla="*/ 0 h 720000"/>
              <a:gd name="connsiteX2" fmla="*/ 2397365 w 2397365"/>
              <a:gd name="connsiteY2" fmla="*/ 720000 h 720000"/>
              <a:gd name="connsiteX3" fmla="*/ 0 w 2397365"/>
              <a:gd name="connsiteY3" fmla="*/ 720000 h 720000"/>
              <a:gd name="connsiteX4" fmla="*/ 0 w 2397365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7365" h="720000">
                <a:moveTo>
                  <a:pt x="0" y="0"/>
                </a:moveTo>
                <a:lnTo>
                  <a:pt x="2397365" y="0"/>
                </a:lnTo>
                <a:lnTo>
                  <a:pt x="2397365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600" kern="1200" dirty="0"/>
              <a:t>Catalog</a:t>
            </a:r>
          </a:p>
        </p:txBody>
      </p:sp>
      <p:sp>
        <p:nvSpPr>
          <p:cNvPr id="20" name="Rectangle 19" descr="Connections">
            <a:extLst>
              <a:ext uri="{FF2B5EF4-FFF2-40B4-BE49-F238E27FC236}">
                <a16:creationId xmlns:a16="http://schemas.microsoft.com/office/drawing/2014/main" id="{A7E6BD8E-415B-ECCF-8286-8D25278DCE21}"/>
              </a:ext>
            </a:extLst>
          </p:cNvPr>
          <p:cNvSpPr/>
          <p:nvPr/>
        </p:nvSpPr>
        <p:spPr>
          <a:xfrm>
            <a:off x="3747916" y="5150660"/>
            <a:ext cx="653750" cy="625949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56AC3AD-EEC8-4A23-01B4-DC2CDC6C33E0}"/>
              </a:ext>
            </a:extLst>
          </p:cNvPr>
          <p:cNvSpPr/>
          <p:nvPr/>
        </p:nvSpPr>
        <p:spPr>
          <a:xfrm>
            <a:off x="3140862" y="5969098"/>
            <a:ext cx="1867858" cy="317471"/>
          </a:xfrm>
          <a:custGeom>
            <a:avLst/>
            <a:gdLst>
              <a:gd name="connsiteX0" fmla="*/ 0 w 2397365"/>
              <a:gd name="connsiteY0" fmla="*/ 0 h 720000"/>
              <a:gd name="connsiteX1" fmla="*/ 2397365 w 2397365"/>
              <a:gd name="connsiteY1" fmla="*/ 0 h 720000"/>
              <a:gd name="connsiteX2" fmla="*/ 2397365 w 2397365"/>
              <a:gd name="connsiteY2" fmla="*/ 720000 h 720000"/>
              <a:gd name="connsiteX3" fmla="*/ 0 w 2397365"/>
              <a:gd name="connsiteY3" fmla="*/ 720000 h 720000"/>
              <a:gd name="connsiteX4" fmla="*/ 0 w 2397365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7365" h="720000">
                <a:moveTo>
                  <a:pt x="0" y="0"/>
                </a:moveTo>
                <a:lnTo>
                  <a:pt x="2397365" y="0"/>
                </a:lnTo>
                <a:lnTo>
                  <a:pt x="2397365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600" b="0" i="0" kern="1200" dirty="0"/>
              <a:t>ontology</a:t>
            </a:r>
            <a:endParaRPr lang="en-US" sz="1600" kern="1200" dirty="0"/>
          </a:p>
        </p:txBody>
      </p:sp>
      <p:sp>
        <p:nvSpPr>
          <p:cNvPr id="29" name="Rectangle 28" descr="Network Diagram">
            <a:extLst>
              <a:ext uri="{FF2B5EF4-FFF2-40B4-BE49-F238E27FC236}">
                <a16:creationId xmlns:a16="http://schemas.microsoft.com/office/drawing/2014/main" id="{635200F6-0997-0496-C27B-5FC604597C43}"/>
              </a:ext>
            </a:extLst>
          </p:cNvPr>
          <p:cNvSpPr/>
          <p:nvPr/>
        </p:nvSpPr>
        <p:spPr>
          <a:xfrm>
            <a:off x="7955880" y="5150660"/>
            <a:ext cx="653750" cy="625949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8998777-BB02-F4FE-D9A9-3A2C1B979C97}"/>
              </a:ext>
            </a:extLst>
          </p:cNvPr>
          <p:cNvSpPr/>
          <p:nvPr/>
        </p:nvSpPr>
        <p:spPr>
          <a:xfrm>
            <a:off x="7348827" y="5969098"/>
            <a:ext cx="1867858" cy="317471"/>
          </a:xfrm>
          <a:custGeom>
            <a:avLst/>
            <a:gdLst>
              <a:gd name="connsiteX0" fmla="*/ 0 w 2397365"/>
              <a:gd name="connsiteY0" fmla="*/ 0 h 720000"/>
              <a:gd name="connsiteX1" fmla="*/ 2397365 w 2397365"/>
              <a:gd name="connsiteY1" fmla="*/ 0 h 720000"/>
              <a:gd name="connsiteX2" fmla="*/ 2397365 w 2397365"/>
              <a:gd name="connsiteY2" fmla="*/ 720000 h 720000"/>
              <a:gd name="connsiteX3" fmla="*/ 0 w 2397365"/>
              <a:gd name="connsiteY3" fmla="*/ 720000 h 720000"/>
              <a:gd name="connsiteX4" fmla="*/ 0 w 2397365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7365" h="720000">
                <a:moveTo>
                  <a:pt x="0" y="0"/>
                </a:moveTo>
                <a:lnTo>
                  <a:pt x="2397365" y="0"/>
                </a:lnTo>
                <a:lnTo>
                  <a:pt x="2397365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600" b="0" i="0" kern="1200" dirty="0"/>
              <a:t>lineage</a:t>
            </a:r>
            <a:endParaRPr lang="en-US" sz="1600" kern="1200" dirty="0"/>
          </a:p>
        </p:txBody>
      </p:sp>
      <p:sp>
        <p:nvSpPr>
          <p:cNvPr id="33" name="Rectangle 32" descr="Head with Gears">
            <a:extLst>
              <a:ext uri="{FF2B5EF4-FFF2-40B4-BE49-F238E27FC236}">
                <a16:creationId xmlns:a16="http://schemas.microsoft.com/office/drawing/2014/main" id="{67AA0CEC-7173-5E4E-559A-536C7BBA1466}"/>
              </a:ext>
            </a:extLst>
          </p:cNvPr>
          <p:cNvSpPr/>
          <p:nvPr/>
        </p:nvSpPr>
        <p:spPr>
          <a:xfrm>
            <a:off x="10512529" y="5150660"/>
            <a:ext cx="653750" cy="625949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5C849D9-DD6C-C665-4D1E-7E3B95521512}"/>
              </a:ext>
            </a:extLst>
          </p:cNvPr>
          <p:cNvSpPr/>
          <p:nvPr/>
        </p:nvSpPr>
        <p:spPr>
          <a:xfrm>
            <a:off x="9905475" y="5969098"/>
            <a:ext cx="1867858" cy="317471"/>
          </a:xfrm>
          <a:custGeom>
            <a:avLst/>
            <a:gdLst>
              <a:gd name="connsiteX0" fmla="*/ 0 w 2397365"/>
              <a:gd name="connsiteY0" fmla="*/ 0 h 720000"/>
              <a:gd name="connsiteX1" fmla="*/ 2397365 w 2397365"/>
              <a:gd name="connsiteY1" fmla="*/ 0 h 720000"/>
              <a:gd name="connsiteX2" fmla="*/ 2397365 w 2397365"/>
              <a:gd name="connsiteY2" fmla="*/ 720000 h 720000"/>
              <a:gd name="connsiteX3" fmla="*/ 0 w 2397365"/>
              <a:gd name="connsiteY3" fmla="*/ 720000 h 720000"/>
              <a:gd name="connsiteX4" fmla="*/ 0 w 2397365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7365" h="720000">
                <a:moveTo>
                  <a:pt x="0" y="0"/>
                </a:moveTo>
                <a:lnTo>
                  <a:pt x="2397365" y="0"/>
                </a:lnTo>
                <a:lnTo>
                  <a:pt x="2397365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600" b="0" i="0" kern="1200" dirty="0"/>
              <a:t>transparency</a:t>
            </a:r>
            <a:endParaRPr lang="en-US" sz="1600" kern="12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EDB866A-A424-862E-7EA0-73EA8525063A}"/>
              </a:ext>
            </a:extLst>
          </p:cNvPr>
          <p:cNvCxnSpPr>
            <a:stCxn id="27" idx="2"/>
            <a:endCxn id="11" idx="0"/>
          </p:cNvCxnSpPr>
          <p:nvPr/>
        </p:nvCxnSpPr>
        <p:spPr>
          <a:xfrm flipH="1">
            <a:off x="1791026" y="4144114"/>
            <a:ext cx="4303386" cy="100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9676C9B-0DB4-B6F2-04D4-DBC12903954A}"/>
              </a:ext>
            </a:extLst>
          </p:cNvPr>
          <p:cNvCxnSpPr>
            <a:stCxn id="27" idx="2"/>
            <a:endCxn id="20" idx="0"/>
          </p:cNvCxnSpPr>
          <p:nvPr/>
        </p:nvCxnSpPr>
        <p:spPr>
          <a:xfrm flipH="1">
            <a:off x="4074791" y="4144114"/>
            <a:ext cx="2019621" cy="100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6820019-8E72-AFC5-BA0E-3631ACB345AE}"/>
              </a:ext>
            </a:extLst>
          </p:cNvPr>
          <p:cNvCxnSpPr>
            <a:stCxn id="27" idx="2"/>
            <a:endCxn id="29" idx="0"/>
          </p:cNvCxnSpPr>
          <p:nvPr/>
        </p:nvCxnSpPr>
        <p:spPr>
          <a:xfrm>
            <a:off x="6094412" y="4144114"/>
            <a:ext cx="2188343" cy="100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39CE5A-8695-9502-2A19-F85FF2B3F193}"/>
              </a:ext>
            </a:extLst>
          </p:cNvPr>
          <p:cNvCxnSpPr>
            <a:cxnSpLocks/>
            <a:stCxn id="27" idx="2"/>
            <a:endCxn id="33" idx="0"/>
          </p:cNvCxnSpPr>
          <p:nvPr/>
        </p:nvCxnSpPr>
        <p:spPr>
          <a:xfrm>
            <a:off x="6094412" y="4144114"/>
            <a:ext cx="4744992" cy="100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465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C2CC-574A-B0A7-4913-3FB3E1D1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work: Integrate </a:t>
            </a:r>
            <a:r>
              <a:rPr lang="en-US"/>
              <a:t>into the IDE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41CB5-36D7-D67E-BB74-E4B7DC11A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Integrated IDE + Semantic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E6B27-6056-F394-D610-1E6E3AD6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90D8-1F2A-4E9E-BC03-07E9E329FE99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1E7DEA-6C72-8382-D6CD-A55EF9357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47" y="882977"/>
            <a:ext cx="6935622" cy="49955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EB2B3E0-055D-2D6E-C2D5-B93491977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516" y="1937277"/>
            <a:ext cx="6488675" cy="431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75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Logo, company name&#10;&#10;Description automatically generated">
            <a:extLst>
              <a:ext uri="{FF2B5EF4-FFF2-40B4-BE49-F238E27FC236}">
                <a16:creationId xmlns:a16="http://schemas.microsoft.com/office/drawing/2014/main" id="{C1623416-4A82-420F-83DE-556EF0D86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5120" y="2570611"/>
            <a:ext cx="3600144" cy="12280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B0B5DFF-22AF-1A63-E43A-D4892207D635}"/>
              </a:ext>
            </a:extLst>
          </p:cNvPr>
          <p:cNvSpPr txBox="1"/>
          <p:nvPr/>
        </p:nvSpPr>
        <p:spPr>
          <a:xfrm>
            <a:off x="4295474" y="3719183"/>
            <a:ext cx="6314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00A3E1"/>
                </a:solidFill>
              </a:rPr>
              <a:t>http://morphir.finos.org</a:t>
            </a:r>
          </a:p>
        </p:txBody>
      </p:sp>
      <p:pic>
        <p:nvPicPr>
          <p:cNvPr id="1026" name="Picture 2" descr="graphical user interface, text, application, chat or text message">
            <a:extLst>
              <a:ext uri="{FF2B5EF4-FFF2-40B4-BE49-F238E27FC236}">
                <a16:creationId xmlns:a16="http://schemas.microsoft.com/office/drawing/2014/main" id="{5E6A8DEE-F793-F7B5-C853-9CA933807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72" y="617966"/>
            <a:ext cx="5359235" cy="5359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66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BFEE-5AB2-70A0-A2EF-A51E547B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92375-3906-0B9D-3B34-D7B3E4ACF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2" y="2558764"/>
            <a:ext cx="11357841" cy="1556036"/>
          </a:xfrm>
        </p:spPr>
        <p:txBody>
          <a:bodyPr anchor="ctr"/>
          <a:lstStyle/>
          <a:p>
            <a:pPr marL="133350" indent="0" algn="ctr">
              <a:buNone/>
            </a:pPr>
            <a:r>
              <a:rPr lang="en-US" sz="2800" b="1" dirty="0"/>
              <a:t>Make source code a participant in the knowledge ecosystem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2AEB1-9A8C-1090-9929-C779B078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90D8-1F2A-4E9E-BC03-07E9E329FE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48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320F2-4ADB-2B05-3664-B459D6EA5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D98D-0B7C-E32A-BD25-F0934DAAD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720" y="934918"/>
            <a:ext cx="11357841" cy="5142691"/>
          </a:xfrm>
        </p:spPr>
        <p:txBody>
          <a:bodyPr/>
          <a:lstStyle/>
          <a:p>
            <a:r>
              <a:rPr lang="en-US" dirty="0"/>
              <a:t>In Finance</a:t>
            </a:r>
          </a:p>
          <a:p>
            <a:pPr lvl="1"/>
            <a:r>
              <a:rPr lang="en-US" dirty="0"/>
              <a:t>Regulatory and audit requirements</a:t>
            </a:r>
          </a:p>
          <a:p>
            <a:pPr lvl="1"/>
            <a:r>
              <a:rPr lang="en-US" dirty="0"/>
              <a:t>Firm-wide lineage tracking</a:t>
            </a:r>
          </a:p>
          <a:p>
            <a:pPr lvl="1"/>
            <a:r>
              <a:rPr lang="en-US" dirty="0"/>
              <a:t>Firm-wide knowledge graphs</a:t>
            </a:r>
          </a:p>
          <a:p>
            <a:r>
              <a:rPr lang="en-US" dirty="0"/>
              <a:t>Linking to external ontologies</a:t>
            </a:r>
          </a:p>
          <a:p>
            <a:pPr lvl="1"/>
            <a:r>
              <a:rPr lang="en-US" dirty="0"/>
              <a:t>Regulations</a:t>
            </a:r>
          </a:p>
          <a:p>
            <a:r>
              <a:rPr lang="en-US" dirty="0"/>
              <a:t>Answering questions</a:t>
            </a:r>
          </a:p>
          <a:p>
            <a:pPr lvl="1"/>
            <a:r>
              <a:rPr lang="en-US" dirty="0"/>
              <a:t>What regulations pertain to </a:t>
            </a:r>
            <a:r>
              <a:rPr lang="en-US" i="1" dirty="0"/>
              <a:t>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are the differences across regulations that pertain to </a:t>
            </a:r>
            <a:r>
              <a:rPr lang="en-US" i="1" dirty="0"/>
              <a:t>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What are my trade flows?</a:t>
            </a:r>
          </a:p>
          <a:p>
            <a:pPr lvl="1"/>
            <a:r>
              <a:rPr lang="en-US" dirty="0"/>
              <a:t>What are my cash flows?</a:t>
            </a:r>
          </a:p>
          <a:p>
            <a:pPr lvl="1"/>
            <a:r>
              <a:rPr lang="en-US" dirty="0"/>
              <a:t>What are all of functions that calculate </a:t>
            </a:r>
            <a:r>
              <a:rPr lang="en-US" i="1" dirty="0"/>
              <a:t>x</a:t>
            </a:r>
            <a:r>
              <a:rPr lang="en-US" dirty="0"/>
              <a:t> (i.e., </a:t>
            </a:r>
            <a:r>
              <a:rPr lang="en-US" dirty="0" err="1"/>
              <a:t>notionals</a:t>
            </a:r>
            <a:r>
              <a:rPr lang="en-US" dirty="0"/>
              <a:t>)?</a:t>
            </a:r>
          </a:p>
          <a:p>
            <a:r>
              <a:rPr lang="en-US" dirty="0"/>
              <a:t>Keeping in sync</a:t>
            </a:r>
          </a:p>
          <a:p>
            <a:pPr lvl="1"/>
            <a:r>
              <a:rPr lang="en-US" dirty="0"/>
              <a:t>Too much information to manage with manual documentation</a:t>
            </a:r>
          </a:p>
          <a:p>
            <a:pPr lvl="1"/>
            <a:r>
              <a:rPr lang="en-US" dirty="0"/>
              <a:t>Automated connections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F7AE5-A890-EA3B-6A94-98730758B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90D8-1F2A-4E9E-BC03-07E9E329FE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75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BFEE-5AB2-70A0-A2EF-A51E547B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92375-3906-0B9D-3B34-D7B3E4ACF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2" y="2558764"/>
            <a:ext cx="11357841" cy="1556036"/>
          </a:xfrm>
        </p:spPr>
        <p:txBody>
          <a:bodyPr anchor="ctr"/>
          <a:lstStyle/>
          <a:p>
            <a:pPr marL="133350" indent="0" algn="ctr">
              <a:buNone/>
            </a:pPr>
            <a:r>
              <a:rPr lang="en-US" sz="2800" b="1" dirty="0"/>
              <a:t>What knowledge is in source code?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2AEB1-9A8C-1090-9929-C779B078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90D8-1F2A-4E9E-BC03-07E9E329FE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86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211D-5177-013B-F3FB-E51B48AD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Knowledge: Glossary and Ontology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26A05-C14D-0F8D-2C2A-FAA5BA34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90D8-1F2A-4E9E-BC03-07E9E329FE9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F31285-3771-9EB5-BA1F-7CA742F63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92" y="1810732"/>
            <a:ext cx="5518272" cy="41517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8BB1DB-3A38-A837-A341-5F6C83A554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701" y="1322001"/>
            <a:ext cx="4757166" cy="29125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11355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211D-5177-013B-F3FB-E51B48AD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Knowledge: Business Logic &amp; Data Lineage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C26A05-C14D-0F8D-2C2A-FAA5BA34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90D8-1F2A-4E9E-BC03-07E9E329FE99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007E8F-9E77-A46E-BCF2-F6F70DC4D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182" y="1377845"/>
            <a:ext cx="4342439" cy="35029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2AD3B0-55B0-3B54-4D67-B232FC212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781" y="2300127"/>
            <a:ext cx="6951374" cy="31783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0537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5F60D-085A-4076-DB1A-1AAD3A6A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2" y="308841"/>
            <a:ext cx="11357841" cy="763600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What We Get From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8705A-645A-2AA8-87A9-9DA51715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204956"/>
            <a:ext cx="0" cy="0"/>
          </a:xfrm>
        </p:spPr>
        <p:txBody>
          <a:bodyPr/>
          <a:lstStyle/>
          <a:p>
            <a:pPr>
              <a:spcAft>
                <a:spcPts val="600"/>
              </a:spcAft>
            </a:pPr>
            <a:fld id="{CC9390D8-1F2A-4E9E-BC03-07E9E329FE99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469203-AF16-6439-BF8C-5D6170D733AE}"/>
              </a:ext>
            </a:extLst>
          </p:cNvPr>
          <p:cNvGrpSpPr/>
          <p:nvPr/>
        </p:nvGrpSpPr>
        <p:grpSpPr>
          <a:xfrm>
            <a:off x="857098" y="1638872"/>
            <a:ext cx="1867858" cy="864829"/>
            <a:chOff x="3066392" y="1642464"/>
            <a:chExt cx="1867858" cy="864829"/>
          </a:xfrm>
        </p:grpSpPr>
        <p:sp>
          <p:nvSpPr>
            <p:cNvPr id="12" name="Rectangle 11" descr="Open book with solid fill">
              <a:extLst>
                <a:ext uri="{FF2B5EF4-FFF2-40B4-BE49-F238E27FC236}">
                  <a16:creationId xmlns:a16="http://schemas.microsoft.com/office/drawing/2014/main" id="{DE413484-099D-C9BB-A51D-EE63449D937B}"/>
                </a:ext>
              </a:extLst>
            </p:cNvPr>
            <p:cNvSpPr/>
            <p:nvPr/>
          </p:nvSpPr>
          <p:spPr>
            <a:xfrm>
              <a:off x="3673445" y="1881344"/>
              <a:ext cx="653750" cy="625949"/>
            </a:xfrm>
            <a:prstGeom prst="rect">
              <a:avLst/>
            </a:pr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5CB88B-8F7D-AAC4-F849-4F39D7382D2D}"/>
                </a:ext>
              </a:extLst>
            </p:cNvPr>
            <p:cNvSpPr/>
            <p:nvPr/>
          </p:nvSpPr>
          <p:spPr>
            <a:xfrm>
              <a:off x="3066392" y="1642464"/>
              <a:ext cx="1867858" cy="537118"/>
            </a:xfrm>
            <a:custGeom>
              <a:avLst/>
              <a:gdLst>
                <a:gd name="connsiteX0" fmla="*/ 0 w 2397365"/>
                <a:gd name="connsiteY0" fmla="*/ 0 h 720000"/>
                <a:gd name="connsiteX1" fmla="*/ 2397365 w 2397365"/>
                <a:gd name="connsiteY1" fmla="*/ 0 h 720000"/>
                <a:gd name="connsiteX2" fmla="*/ 2397365 w 2397365"/>
                <a:gd name="connsiteY2" fmla="*/ 720000 h 720000"/>
                <a:gd name="connsiteX3" fmla="*/ 0 w 2397365"/>
                <a:gd name="connsiteY3" fmla="*/ 720000 h 720000"/>
                <a:gd name="connsiteX4" fmla="*/ 0 w 2397365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365" h="720000">
                  <a:moveTo>
                    <a:pt x="0" y="0"/>
                  </a:moveTo>
                  <a:lnTo>
                    <a:pt x="2397365" y="0"/>
                  </a:lnTo>
                  <a:lnTo>
                    <a:pt x="2397365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kern="1200" dirty="0"/>
                <a:t>Business Terms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32F0E65-96C4-D7C8-D140-EA7B3853B56B}"/>
              </a:ext>
            </a:extLst>
          </p:cNvPr>
          <p:cNvGrpSpPr/>
          <p:nvPr/>
        </p:nvGrpSpPr>
        <p:grpSpPr>
          <a:xfrm>
            <a:off x="3140862" y="1638872"/>
            <a:ext cx="1867858" cy="864829"/>
            <a:chOff x="5261124" y="1642464"/>
            <a:chExt cx="1867858" cy="864829"/>
          </a:xfrm>
        </p:grpSpPr>
        <p:sp>
          <p:nvSpPr>
            <p:cNvPr id="15" name="Rectangle 14" descr="Connections">
              <a:extLst>
                <a:ext uri="{FF2B5EF4-FFF2-40B4-BE49-F238E27FC236}">
                  <a16:creationId xmlns:a16="http://schemas.microsoft.com/office/drawing/2014/main" id="{3EFE3507-A3C5-46DE-616E-180938C09396}"/>
                </a:ext>
              </a:extLst>
            </p:cNvPr>
            <p:cNvSpPr/>
            <p:nvPr/>
          </p:nvSpPr>
          <p:spPr>
            <a:xfrm>
              <a:off x="5868178" y="1881344"/>
              <a:ext cx="653750" cy="625949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6520E58-137A-B178-A89E-B2B19E1BB3BA}"/>
                </a:ext>
              </a:extLst>
            </p:cNvPr>
            <p:cNvSpPr/>
            <p:nvPr/>
          </p:nvSpPr>
          <p:spPr>
            <a:xfrm>
              <a:off x="5261124" y="1642464"/>
              <a:ext cx="1867858" cy="537118"/>
            </a:xfrm>
            <a:custGeom>
              <a:avLst/>
              <a:gdLst>
                <a:gd name="connsiteX0" fmla="*/ 0 w 2397365"/>
                <a:gd name="connsiteY0" fmla="*/ 0 h 720000"/>
                <a:gd name="connsiteX1" fmla="*/ 2397365 w 2397365"/>
                <a:gd name="connsiteY1" fmla="*/ 0 h 720000"/>
                <a:gd name="connsiteX2" fmla="*/ 2397365 w 2397365"/>
                <a:gd name="connsiteY2" fmla="*/ 720000 h 720000"/>
                <a:gd name="connsiteX3" fmla="*/ 0 w 2397365"/>
                <a:gd name="connsiteY3" fmla="*/ 720000 h 720000"/>
                <a:gd name="connsiteX4" fmla="*/ 0 w 2397365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365" h="720000">
                  <a:moveTo>
                    <a:pt x="0" y="0"/>
                  </a:moveTo>
                  <a:lnTo>
                    <a:pt x="2397365" y="0"/>
                  </a:lnTo>
                  <a:lnTo>
                    <a:pt x="2397365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0" i="0" kern="1200" dirty="0"/>
                <a:t>Relationships</a:t>
              </a:r>
              <a:endParaRPr lang="en-US" sz="1600" kern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121612C-21A8-03ED-761C-173E3D00B1DC}"/>
              </a:ext>
            </a:extLst>
          </p:cNvPr>
          <p:cNvGrpSpPr/>
          <p:nvPr/>
        </p:nvGrpSpPr>
        <p:grpSpPr>
          <a:xfrm>
            <a:off x="7348827" y="1638872"/>
            <a:ext cx="1867858" cy="864829"/>
            <a:chOff x="7455858" y="1642464"/>
            <a:chExt cx="1867858" cy="864829"/>
          </a:xfrm>
        </p:grpSpPr>
        <p:sp>
          <p:nvSpPr>
            <p:cNvPr id="18" name="Rectangle 17" descr="Network Diagram">
              <a:extLst>
                <a:ext uri="{FF2B5EF4-FFF2-40B4-BE49-F238E27FC236}">
                  <a16:creationId xmlns:a16="http://schemas.microsoft.com/office/drawing/2014/main" id="{6DAEB743-AFAB-EF1D-E25E-041F76AA4CD6}"/>
                </a:ext>
              </a:extLst>
            </p:cNvPr>
            <p:cNvSpPr/>
            <p:nvPr/>
          </p:nvSpPr>
          <p:spPr>
            <a:xfrm>
              <a:off x="8062911" y="1881344"/>
              <a:ext cx="653750" cy="625949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D57FE4E-B48A-24F5-5A7E-17403752F320}"/>
                </a:ext>
              </a:extLst>
            </p:cNvPr>
            <p:cNvSpPr/>
            <p:nvPr/>
          </p:nvSpPr>
          <p:spPr>
            <a:xfrm>
              <a:off x="7455858" y="1642464"/>
              <a:ext cx="1867858" cy="537118"/>
            </a:xfrm>
            <a:custGeom>
              <a:avLst/>
              <a:gdLst>
                <a:gd name="connsiteX0" fmla="*/ 0 w 2397365"/>
                <a:gd name="connsiteY0" fmla="*/ 0 h 720000"/>
                <a:gd name="connsiteX1" fmla="*/ 2397365 w 2397365"/>
                <a:gd name="connsiteY1" fmla="*/ 0 h 720000"/>
                <a:gd name="connsiteX2" fmla="*/ 2397365 w 2397365"/>
                <a:gd name="connsiteY2" fmla="*/ 720000 h 720000"/>
                <a:gd name="connsiteX3" fmla="*/ 0 w 2397365"/>
                <a:gd name="connsiteY3" fmla="*/ 720000 h 720000"/>
                <a:gd name="connsiteX4" fmla="*/ 0 w 2397365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365" h="720000">
                  <a:moveTo>
                    <a:pt x="0" y="0"/>
                  </a:moveTo>
                  <a:lnTo>
                    <a:pt x="2397365" y="0"/>
                  </a:lnTo>
                  <a:lnTo>
                    <a:pt x="2397365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0" i="0" kern="1200" dirty="0"/>
                <a:t>Dependencies</a:t>
              </a:r>
              <a:endParaRPr lang="en-US" sz="1600" kern="12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C5BE9A-4E8C-8DDB-B93E-608EE3583BAB}"/>
              </a:ext>
            </a:extLst>
          </p:cNvPr>
          <p:cNvGrpSpPr/>
          <p:nvPr/>
        </p:nvGrpSpPr>
        <p:grpSpPr>
          <a:xfrm>
            <a:off x="9905475" y="1638872"/>
            <a:ext cx="1867858" cy="864829"/>
            <a:chOff x="9650591" y="1642464"/>
            <a:chExt cx="1867858" cy="864829"/>
          </a:xfrm>
        </p:grpSpPr>
        <p:sp>
          <p:nvSpPr>
            <p:cNvPr id="21" name="Rectangle 20" descr="Head with Gears">
              <a:extLst>
                <a:ext uri="{FF2B5EF4-FFF2-40B4-BE49-F238E27FC236}">
                  <a16:creationId xmlns:a16="http://schemas.microsoft.com/office/drawing/2014/main" id="{7612CB4D-76F6-49F4-1CF2-7F26506537B6}"/>
                </a:ext>
              </a:extLst>
            </p:cNvPr>
            <p:cNvSpPr/>
            <p:nvPr/>
          </p:nvSpPr>
          <p:spPr>
            <a:xfrm>
              <a:off x="10257645" y="1881344"/>
              <a:ext cx="653750" cy="625949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37AEA61-D17F-3090-D01C-3AEA2FEFAD74}"/>
                </a:ext>
              </a:extLst>
            </p:cNvPr>
            <p:cNvSpPr/>
            <p:nvPr/>
          </p:nvSpPr>
          <p:spPr>
            <a:xfrm>
              <a:off x="9650591" y="1642464"/>
              <a:ext cx="1867858" cy="537118"/>
            </a:xfrm>
            <a:custGeom>
              <a:avLst/>
              <a:gdLst>
                <a:gd name="connsiteX0" fmla="*/ 0 w 2397365"/>
                <a:gd name="connsiteY0" fmla="*/ 0 h 720000"/>
                <a:gd name="connsiteX1" fmla="*/ 2397365 w 2397365"/>
                <a:gd name="connsiteY1" fmla="*/ 0 h 720000"/>
                <a:gd name="connsiteX2" fmla="*/ 2397365 w 2397365"/>
                <a:gd name="connsiteY2" fmla="*/ 720000 h 720000"/>
                <a:gd name="connsiteX3" fmla="*/ 0 w 2397365"/>
                <a:gd name="connsiteY3" fmla="*/ 720000 h 720000"/>
                <a:gd name="connsiteX4" fmla="*/ 0 w 2397365"/>
                <a:gd name="connsiteY4" fmla="*/ 0 h 72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97365" h="720000">
                  <a:moveTo>
                    <a:pt x="0" y="0"/>
                  </a:moveTo>
                  <a:lnTo>
                    <a:pt x="2397365" y="0"/>
                  </a:lnTo>
                  <a:lnTo>
                    <a:pt x="2397365" y="720000"/>
                  </a:lnTo>
                  <a:lnTo>
                    <a:pt x="0" y="7200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600" b="0" i="0" kern="1200" dirty="0"/>
                <a:t>Business Logic</a:t>
              </a:r>
              <a:endParaRPr lang="en-US" sz="1600" kern="1200" dirty="0"/>
            </a:p>
          </p:txBody>
        </p:sp>
      </p:grpSp>
      <p:pic>
        <p:nvPicPr>
          <p:cNvPr id="27" name="Graphic 26" descr="Programmer female outline">
            <a:extLst>
              <a:ext uri="{FF2B5EF4-FFF2-40B4-BE49-F238E27FC236}">
                <a16:creationId xmlns:a16="http://schemas.microsoft.com/office/drawing/2014/main" id="{C2C73DB4-A8CA-DB59-A97C-A0E55E56128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637212" y="3596122"/>
            <a:ext cx="914400" cy="9144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4BC3CB-5CD8-A05E-9771-F8AFE56D224B}"/>
              </a:ext>
            </a:extLst>
          </p:cNvPr>
          <p:cNvCxnSpPr>
            <a:cxnSpLocks/>
            <a:stCxn id="12" idx="2"/>
            <a:endCxn id="27" idx="0"/>
          </p:cNvCxnSpPr>
          <p:nvPr/>
        </p:nvCxnSpPr>
        <p:spPr>
          <a:xfrm>
            <a:off x="1791026" y="2503701"/>
            <a:ext cx="4303386" cy="109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EE2B269-FF0C-AF20-B1F1-667E83CA3356}"/>
              </a:ext>
            </a:extLst>
          </p:cNvPr>
          <p:cNvCxnSpPr>
            <a:cxnSpLocks/>
            <a:stCxn id="15" idx="2"/>
            <a:endCxn id="27" idx="0"/>
          </p:cNvCxnSpPr>
          <p:nvPr/>
        </p:nvCxnSpPr>
        <p:spPr>
          <a:xfrm>
            <a:off x="4074791" y="2503701"/>
            <a:ext cx="2019621" cy="109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A27CE8-437F-D2B9-4E5D-46BD872A5BC9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 flipH="1">
            <a:off x="6094412" y="2503701"/>
            <a:ext cx="2188343" cy="109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6A40C5D-F1F1-1AA7-DD94-1FFFF8576968}"/>
              </a:ext>
            </a:extLst>
          </p:cNvPr>
          <p:cNvCxnSpPr>
            <a:cxnSpLocks/>
            <a:stCxn id="21" idx="2"/>
            <a:endCxn id="27" idx="0"/>
          </p:cNvCxnSpPr>
          <p:nvPr/>
        </p:nvCxnSpPr>
        <p:spPr>
          <a:xfrm flipH="1">
            <a:off x="6094412" y="2503701"/>
            <a:ext cx="4744992" cy="1092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C02969-1A58-EEC9-F553-57E67D306FF9}"/>
              </a:ext>
            </a:extLst>
          </p:cNvPr>
          <p:cNvCxnSpPr>
            <a:cxnSpLocks/>
            <a:stCxn id="27" idx="2"/>
            <a:endCxn id="40" idx="0"/>
          </p:cNvCxnSpPr>
          <p:nvPr/>
        </p:nvCxnSpPr>
        <p:spPr>
          <a:xfrm>
            <a:off x="6094412" y="4510522"/>
            <a:ext cx="0" cy="54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Gears outline">
            <a:extLst>
              <a:ext uri="{FF2B5EF4-FFF2-40B4-BE49-F238E27FC236}">
                <a16:creationId xmlns:a16="http://schemas.microsoft.com/office/drawing/2014/main" id="{AE2A5089-6788-60EB-5255-5FC8D91BB7A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37212" y="5058514"/>
            <a:ext cx="914400" cy="914400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6929686-97BF-4090-0FFB-17C232CF53A3}"/>
              </a:ext>
            </a:extLst>
          </p:cNvPr>
          <p:cNvSpPr/>
          <p:nvPr/>
        </p:nvSpPr>
        <p:spPr>
          <a:xfrm>
            <a:off x="5160483" y="5972914"/>
            <a:ext cx="1867858" cy="317471"/>
          </a:xfrm>
          <a:custGeom>
            <a:avLst/>
            <a:gdLst>
              <a:gd name="connsiteX0" fmla="*/ 0 w 2397365"/>
              <a:gd name="connsiteY0" fmla="*/ 0 h 720000"/>
              <a:gd name="connsiteX1" fmla="*/ 2397365 w 2397365"/>
              <a:gd name="connsiteY1" fmla="*/ 0 h 720000"/>
              <a:gd name="connsiteX2" fmla="*/ 2397365 w 2397365"/>
              <a:gd name="connsiteY2" fmla="*/ 720000 h 720000"/>
              <a:gd name="connsiteX3" fmla="*/ 0 w 2397365"/>
              <a:gd name="connsiteY3" fmla="*/ 720000 h 720000"/>
              <a:gd name="connsiteX4" fmla="*/ 0 w 2397365"/>
              <a:gd name="connsiteY4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97365" h="720000">
                <a:moveTo>
                  <a:pt x="0" y="0"/>
                </a:moveTo>
                <a:lnTo>
                  <a:pt x="2397365" y="0"/>
                </a:lnTo>
                <a:lnTo>
                  <a:pt x="2397365" y="720000"/>
                </a:lnTo>
                <a:lnTo>
                  <a:pt x="0" y="72000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0" tIns="0" rIns="0" bIns="0" numCol="1" spcCol="1270" anchor="t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  <a:defRPr cap="all"/>
            </a:pPr>
            <a:r>
              <a:rPr lang="en-US" sz="1600" kern="1200" dirty="0"/>
              <a:t>Execution</a:t>
            </a:r>
          </a:p>
        </p:txBody>
      </p:sp>
    </p:spTree>
    <p:extLst>
      <p:ext uri="{BB962C8B-B14F-4D97-AF65-F5344CB8AC3E}">
        <p14:creationId xmlns:p14="http://schemas.microsoft.com/office/powerpoint/2010/main" val="2881287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5BFEE-5AB2-70A0-A2EF-A51E547B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92375-3906-0B9D-3B34-D7B3E4ACF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92" y="2558764"/>
            <a:ext cx="11357841" cy="1556036"/>
          </a:xfrm>
        </p:spPr>
        <p:txBody>
          <a:bodyPr anchor="ctr"/>
          <a:lstStyle/>
          <a:p>
            <a:pPr marL="133350" indent="0" algn="ctr">
              <a:buNone/>
            </a:pPr>
            <a:r>
              <a:rPr lang="en-US" sz="2800" b="1" dirty="0"/>
              <a:t>How can we use the knowledge in source code?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2AEB1-9A8C-1090-9929-C779B078F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90D8-1F2A-4E9E-BC03-07E9E329FE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764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BC2CC-574A-B0A7-4913-3FB3E1D1D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92" y="56585"/>
            <a:ext cx="11357841" cy="329662"/>
          </a:xfrm>
        </p:spPr>
        <p:txBody>
          <a:bodyPr/>
          <a:lstStyle/>
          <a:p>
            <a:r>
              <a:rPr lang="en-US" dirty="0"/>
              <a:t>Integration with data catalog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E6B27-6056-F394-D610-1E6E3AD6B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9390D8-1F2A-4E9E-BC03-07E9E329FE99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FBCDD8-35DE-466F-2C0E-CEE4438FC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548" y="646022"/>
            <a:ext cx="7113404" cy="556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736494"/>
      </p:ext>
    </p:extLst>
  </p:cSld>
  <p:clrMapOvr>
    <a:masterClrMapping/>
  </p:clrMapOvr>
</p:sld>
</file>

<file path=ppt/theme/theme1.xml><?xml version="1.0" encoding="utf-8"?>
<a:theme xmlns:a="http://schemas.openxmlformats.org/drawingml/2006/main" name="FINOS–Revised">
  <a:themeElements>
    <a:clrScheme name="Simple Light">
      <a:dk1>
        <a:srgbClr val="48797B"/>
      </a:dk1>
      <a:lt1>
        <a:srgbClr val="FFFFFF"/>
      </a:lt1>
      <a:dk2>
        <a:srgbClr val="48797B"/>
      </a:dk2>
      <a:lt2>
        <a:srgbClr val="EEEEEE"/>
      </a:lt2>
      <a:accent1>
        <a:srgbClr val="2BC1E7"/>
      </a:accent1>
      <a:accent2>
        <a:srgbClr val="00253F"/>
      </a:accent2>
      <a:accent3>
        <a:srgbClr val="0087A9"/>
      </a:accent3>
      <a:accent4>
        <a:srgbClr val="D7C826"/>
      </a:accent4>
      <a:accent5>
        <a:srgbClr val="6BCABA"/>
      </a:accent5>
      <a:accent6>
        <a:srgbClr val="42AF28"/>
      </a:accent6>
      <a:hlink>
        <a:srgbClr val="2BC1E7"/>
      </a:hlink>
      <a:folHlink>
        <a:srgbClr val="0097A7"/>
      </a:folHlink>
    </a:clrScheme>
    <a:fontScheme name="Custom 8">
      <a:majorFont>
        <a:latin typeface="Montserrat Ligh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8888</TotalTime>
  <Words>200</Words>
  <Application>Microsoft Office PowerPoint</Application>
  <PresentationFormat>Custom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Montserrat</vt:lpstr>
      <vt:lpstr>Montserrat Light</vt:lpstr>
      <vt:lpstr>Montserrat Medium</vt:lpstr>
      <vt:lpstr>FINOS–Revised</vt:lpstr>
      <vt:lpstr>PowerPoint Presentation</vt:lpstr>
      <vt:lpstr>Goal</vt:lpstr>
      <vt:lpstr>Why</vt:lpstr>
      <vt:lpstr>What</vt:lpstr>
      <vt:lpstr>Knowledge: Glossary and Ontology</vt:lpstr>
      <vt:lpstr>Knowledge: Business Logic &amp; Data Lineage</vt:lpstr>
      <vt:lpstr>What We Get From Code</vt:lpstr>
      <vt:lpstr>How</vt:lpstr>
      <vt:lpstr>Integration with data catalog</vt:lpstr>
      <vt:lpstr>Integrate with data lineage</vt:lpstr>
      <vt:lpstr>Business Logic Transparency</vt:lpstr>
      <vt:lpstr>Integrate with ontologies</vt:lpstr>
      <vt:lpstr>Link ontology to variance and what-if analysis</vt:lpstr>
      <vt:lpstr>What We Get From Code</vt:lpstr>
      <vt:lpstr>Future work: Integrate into the 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Goldbaum, Stephen (FRPPE)</dc:creator>
  <cp:lastModifiedBy>Stephen Goldbaum</cp:lastModifiedBy>
  <cp:revision>27</cp:revision>
  <dcterms:modified xsi:type="dcterms:W3CDTF">2023-04-17T19:57:28Z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7f119e6-c6cd-44b0-a5ee-ac1aff68c56e_Enabled">
    <vt:lpwstr>true</vt:lpwstr>
  </property>
  <property fmtid="{D5CDD505-2E9C-101B-9397-08002B2CF9AE}" pid="3" name="MSIP_Label_07f119e6-c6cd-44b0-a5ee-ac1aff68c56e_SetDate">
    <vt:lpwstr>2022-03-11T14:06:36Z</vt:lpwstr>
  </property>
  <property fmtid="{D5CDD505-2E9C-101B-9397-08002B2CF9AE}" pid="4" name="MSIP_Label_07f119e6-c6cd-44b0-a5ee-ac1aff68c56e_Method">
    <vt:lpwstr>Standard</vt:lpwstr>
  </property>
  <property fmtid="{D5CDD505-2E9C-101B-9397-08002B2CF9AE}" pid="5" name="MSIP_Label_07f119e6-c6cd-44b0-a5ee-ac1aff68c56e_Name">
    <vt:lpwstr>Confidential v1</vt:lpwstr>
  </property>
  <property fmtid="{D5CDD505-2E9C-101B-9397-08002B2CF9AE}" pid="6" name="MSIP_Label_07f119e6-c6cd-44b0-a5ee-ac1aff68c56e_SiteId">
    <vt:lpwstr>e29b8111-49f8-418d-ac2a-935335a52614</vt:lpwstr>
  </property>
  <property fmtid="{D5CDD505-2E9C-101B-9397-08002B2CF9AE}" pid="7" name="MSIP_Label_07f119e6-c6cd-44b0-a5ee-ac1aff68c56e_ActionId">
    <vt:lpwstr>6348aa68-93fb-4096-b621-000ea923af27</vt:lpwstr>
  </property>
  <property fmtid="{D5CDD505-2E9C-101B-9397-08002B2CF9AE}" pid="8" name="MSIP_Label_07f119e6-c6cd-44b0-a5ee-ac1aff68c56e_ContentBits">
    <vt:lpwstr>0</vt:lpwstr>
  </property>
</Properties>
</file>