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6" r:id="rId9"/>
    <p:sldId id="267" r:id="rId10"/>
    <p:sldId id="268" r:id="rId11"/>
    <p:sldId id="263" r:id="rId12"/>
    <p:sldId id="264" r:id="rId13"/>
    <p:sldId id="265"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8C79C5D-2A6F-F04D-97DA-BEF2467B64E4}" type="datetimeFigureOut">
              <a:rPr lang="en-US" dirty="0"/>
              <a:pPr/>
              <a:t>11/14/2023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s-ES" smtClean="0"/>
              <a:t>Haga clic para modificar el estilo de título del patrón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s-ES" smtClean="0"/>
              <a:t>Haga clic para modificar el estilo de texto del patrón</a:t>
            </a:r>
          </a:p>
        </p:txBody>
      </p:sp>
      <p:sp>
        <p:nvSpPr>
          <p:cNvPr id="2" name="Date Placeholder 1"/>
          <p:cNvSpPr>
            <a:spLocks noGrp="1"/>
          </p:cNvSpPr>
          <p:nvPr>
            <p:ph type="dt" sz="half" idx="10"/>
          </p:nvPr>
        </p:nvSpPr>
        <p:spPr/>
        <p:txBody>
          <a:bodyPr/>
          <a:lstStyle/>
          <a:p>
            <a:fld id="{FBF54567-0DE4-3F47-BF90-CB84690072F9}" type="datetimeFigureOut">
              <a:rPr lang="en-US" dirty="0"/>
              <a:pPr/>
              <a:t>11/14/2023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11/14/2023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11/14/2023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11/14/2023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0DF5E60-9974-AC48-9591-99C2BB44B7CF}" type="datetimeFigureOut">
              <a:rPr lang="en-US" dirty="0"/>
              <a:pPr/>
              <a:t>11/14/2023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s-ES" smtClean="0"/>
              <a:t>Haga clic para modificar el estilo de título del patrón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11/14/2023</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11/14/2023</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4.png"/><Relationship Id="rId7" Type="http://schemas.openxmlformats.org/officeDocument/2006/relationships/image" Target="../media/image10.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76755" y="1759697"/>
            <a:ext cx="13095781" cy="2971051"/>
          </a:xfrm>
        </p:spPr>
        <p:txBody>
          <a:bodyPr/>
          <a:lstStyle/>
          <a:p>
            <a:r>
              <a:rPr lang="es-CL" dirty="0" smtClean="0">
                <a:cs typeface="Calibri" panose="020F0502020204030204" pitchFamily="34" charset="0"/>
              </a:rPr>
              <a:t>Mejora en Procesos Productivos </a:t>
            </a:r>
            <a:endParaRPr lang="es-CL" dirty="0">
              <a:cs typeface="Calibri" panose="020F0502020204030204" pitchFamily="34" charset="0"/>
            </a:endParaRPr>
          </a:p>
        </p:txBody>
      </p:sp>
      <p:sp>
        <p:nvSpPr>
          <p:cNvPr id="3" name="Subtítulo 2"/>
          <p:cNvSpPr>
            <a:spLocks noGrp="1"/>
          </p:cNvSpPr>
          <p:nvPr>
            <p:ph type="subTitle" idx="1"/>
          </p:nvPr>
        </p:nvSpPr>
        <p:spPr>
          <a:xfrm>
            <a:off x="76755" y="5763926"/>
            <a:ext cx="10760899" cy="2413915"/>
          </a:xfrm>
        </p:spPr>
        <p:txBody>
          <a:bodyPr>
            <a:normAutofit/>
          </a:bodyPr>
          <a:lstStyle/>
          <a:p>
            <a:r>
              <a:rPr lang="es-CL" sz="3600" dirty="0" smtClean="0">
                <a:latin typeface="Arial Black" panose="020B0A04020102020204" pitchFamily="34" charset="0"/>
              </a:rPr>
              <a:t>AUTOMOTRIZ ANTUMALAL </a:t>
            </a:r>
          </a:p>
          <a:p>
            <a:r>
              <a:rPr lang="es-CL" dirty="0" smtClean="0">
                <a:latin typeface="Cambria" panose="02040503050406030204" pitchFamily="18" charset="0"/>
                <a:ea typeface="Cambria" panose="02040503050406030204" pitchFamily="18" charset="0"/>
              </a:rPr>
              <a:t>2023</a:t>
            </a:r>
            <a:endParaRPr lang="es-CL"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618308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91706" y="1854679"/>
            <a:ext cx="11002350" cy="3762579"/>
          </a:xfrm>
        </p:spPr>
        <p:txBody>
          <a:bodyPr>
            <a:normAutofit/>
          </a:bodyPr>
          <a:lstStyle/>
          <a:p>
            <a:pPr marL="0" indent="0">
              <a:buNone/>
            </a:pPr>
            <a:r>
              <a:rPr lang="es-CL" sz="2000" dirty="0" smtClean="0"/>
              <a:t>POR CADA CHECK DE SERVICIO ACTIVADO, UNA VEZ FINALIZADO EL SERVICIO ESTE SE DEBERÁ IMPRIMIR PARA ACOMPAÑAR LA OLRDEN DE SERVICIO QUE EL CLIENTE PAGARÁ </a:t>
            </a:r>
            <a:endParaRPr lang="es-CL" sz="2000" dirty="0"/>
          </a:p>
        </p:txBody>
      </p:sp>
      <p:pic>
        <p:nvPicPr>
          <p:cNvPr id="2050" name="Picture 2" descr="Impresora - Iconos gratis de tecnologí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0708" y="4445149"/>
            <a:ext cx="1569708" cy="1569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8782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13270" y="2437947"/>
            <a:ext cx="11361787" cy="3980106"/>
          </a:xfrm>
        </p:spPr>
        <p:txBody>
          <a:bodyPr>
            <a:normAutofit/>
          </a:bodyPr>
          <a:lstStyle/>
          <a:p>
            <a:pPr marL="0" indent="0">
              <a:buNone/>
            </a:pPr>
            <a:r>
              <a:rPr lang="es-CL" sz="2000" dirty="0" smtClean="0"/>
              <a:t>	Esta </a:t>
            </a:r>
            <a:r>
              <a:rPr lang="es-CL" sz="2000" dirty="0"/>
              <a:t>aplicación consiste en enviar alertas a los teléfonos celulares o </a:t>
            </a:r>
            <a:r>
              <a:rPr lang="es-CL" sz="2000" dirty="0" err="1"/>
              <a:t>tablets</a:t>
            </a:r>
            <a:r>
              <a:rPr lang="es-CL" sz="2000" dirty="0"/>
              <a:t> de cada asesor de servicio para notificar el estado de avance de las distintas etapas de los servicios requeridos por los clientes. </a:t>
            </a:r>
          </a:p>
          <a:p>
            <a:pPr marL="0" indent="0">
              <a:buNone/>
            </a:pPr>
            <a:r>
              <a:rPr lang="es-CL" sz="2000" dirty="0"/>
              <a:t>Por ejemplo: </a:t>
            </a:r>
          </a:p>
          <a:p>
            <a:r>
              <a:rPr lang="es-CL" sz="2000" dirty="0"/>
              <a:t>ICONO DE ALERTA: Finalizado cambio de aceite</a:t>
            </a:r>
          </a:p>
          <a:p>
            <a:r>
              <a:rPr lang="es-CL" sz="2000" dirty="0"/>
              <a:t>ICONO DE ALERTA: Finalizado Balanceo, Alineación,</a:t>
            </a:r>
          </a:p>
          <a:p>
            <a:r>
              <a:rPr lang="es-CL" sz="2000" dirty="0"/>
              <a:t>ICONO DE ALERTA: Servicios completados </a:t>
            </a:r>
          </a:p>
          <a:p>
            <a:r>
              <a:rPr lang="es-CL" sz="2000" dirty="0"/>
              <a:t>ICONO DE ALERTA: Requiere Cambio de estación </a:t>
            </a:r>
          </a:p>
          <a:p>
            <a:r>
              <a:rPr lang="es-CL" sz="2000" dirty="0"/>
              <a:t>ICONO DE ALERTA: Vehículo Finalizado </a:t>
            </a:r>
          </a:p>
          <a:p>
            <a:endParaRPr lang="es-CL" sz="2000" dirty="0"/>
          </a:p>
        </p:txBody>
      </p:sp>
      <p:pic>
        <p:nvPicPr>
          <p:cNvPr id="1026" name="Picture 2" descr="Advertencia, Precaución, Atención, Icono De Alerta, Signo D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3198" y="4100496"/>
            <a:ext cx="1679202" cy="1679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3737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84120" y="447188"/>
            <a:ext cx="10571998" cy="970450"/>
          </a:xfrm>
        </p:spPr>
        <p:txBody>
          <a:bodyPr/>
          <a:lstStyle/>
          <a:p>
            <a:endParaRPr lang="es-CL"/>
          </a:p>
        </p:txBody>
      </p:sp>
      <p:sp>
        <p:nvSpPr>
          <p:cNvPr id="3" name="Marcador de contenido 2"/>
          <p:cNvSpPr>
            <a:spLocks noGrp="1"/>
          </p:cNvSpPr>
          <p:nvPr>
            <p:ph idx="1"/>
          </p:nvPr>
        </p:nvSpPr>
        <p:spPr>
          <a:xfrm>
            <a:off x="171732" y="2791629"/>
            <a:ext cx="10554574" cy="3704061"/>
          </a:xfrm>
        </p:spPr>
        <p:txBody>
          <a:bodyPr>
            <a:normAutofit fontScale="92500" lnSpcReduction="20000"/>
          </a:bodyPr>
          <a:lstStyle/>
          <a:p>
            <a:pPr marL="0" indent="0">
              <a:buNone/>
            </a:pPr>
            <a:r>
              <a:rPr lang="es-CL" dirty="0" smtClean="0"/>
              <a:t>	Además esta tiene como objetivo informar oportunamente los distintos requerimientos en las etapas de trabajo por ejemplo: </a:t>
            </a:r>
          </a:p>
          <a:p>
            <a:pPr marL="0" indent="0">
              <a:buNone/>
            </a:pPr>
            <a:endParaRPr lang="es-CL" dirty="0"/>
          </a:p>
          <a:p>
            <a:pPr marL="0" indent="0">
              <a:buNone/>
            </a:pPr>
            <a:r>
              <a:rPr lang="es-CL" dirty="0" smtClean="0"/>
              <a:t>Estado de mi vehículo: </a:t>
            </a:r>
          </a:p>
          <a:p>
            <a:pPr marL="0" indent="0">
              <a:buNone/>
            </a:pPr>
            <a:r>
              <a:rPr lang="es-CL" dirty="0" smtClean="0"/>
              <a:t>VEHICULO EN SERVICIO 				(VEHÍCULO NO HA INGRESADO A NINGUNA ETAPA)</a:t>
            </a:r>
          </a:p>
          <a:p>
            <a:pPr marL="0" indent="0">
              <a:buNone/>
            </a:pPr>
            <a:endParaRPr lang="es-CL" dirty="0"/>
          </a:p>
          <a:p>
            <a:pPr marL="0" indent="0">
              <a:buNone/>
            </a:pPr>
            <a:r>
              <a:rPr lang="es-CL" dirty="0" smtClean="0"/>
              <a:t>VEHICULO TERMINADO 				(VEHÍCULO LISTO PARA ENTREGA)</a:t>
            </a:r>
          </a:p>
          <a:p>
            <a:pPr marL="0" indent="0">
              <a:buNone/>
            </a:pPr>
            <a:endParaRPr lang="es-CL" dirty="0"/>
          </a:p>
          <a:p>
            <a:pPr marL="0" indent="0">
              <a:buNone/>
            </a:pPr>
            <a:r>
              <a:rPr lang="es-CL" dirty="0" smtClean="0"/>
              <a:t>ATENCIÓN							(VEHÍCULO REQUIERE ATENCIÓN)</a:t>
            </a:r>
          </a:p>
          <a:p>
            <a:pPr marL="0" indent="0">
              <a:buNone/>
            </a:pPr>
            <a:endParaRPr lang="es-CL" dirty="0"/>
          </a:p>
          <a:p>
            <a:pPr marL="0" indent="0">
              <a:buNone/>
            </a:pPr>
            <a:r>
              <a:rPr lang="es-CL" dirty="0" smtClean="0"/>
              <a:t>CAMBIO DE ESTACIÓN 				(ETAPA FINALIZADA)</a:t>
            </a:r>
          </a:p>
          <a:p>
            <a:pPr marL="0" indent="0">
              <a:buNone/>
            </a:pPr>
            <a:endParaRPr lang="es-CL" dirty="0"/>
          </a:p>
        </p:txBody>
      </p:sp>
      <p:pic>
        <p:nvPicPr>
          <p:cNvPr id="2052" name="Picture 4" descr="Alert Ilustraciones Stock, Vectores, Y Clipart – (314,131 Ilustraciones  St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0096" y="5112135"/>
            <a:ext cx="598552" cy="59855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ar Sedan 2 Icon | IconExperience - Professional Icons » O-Collec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0096" y="4451319"/>
            <a:ext cx="598552" cy="598552"/>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cono de coche, vector de icono de coche, signo simple de icono de coche.  5576332 Vector en Vecteez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1087" y="3786525"/>
            <a:ext cx="772296" cy="540607"/>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Icono de coche azul | Vector Premiu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1087" y="5846552"/>
            <a:ext cx="821593" cy="459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1804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54810" y="1532173"/>
            <a:ext cx="10554574" cy="3636511"/>
          </a:xfrm>
        </p:spPr>
        <p:txBody>
          <a:bodyPr/>
          <a:lstStyle/>
          <a:p>
            <a:r>
              <a:rPr lang="es-CL" dirty="0" smtClean="0"/>
              <a:t>CADA ETAPA ESTARÁ DETERMINADA SEGÚN EL INGRESO QUE SEA </a:t>
            </a:r>
            <a:r>
              <a:rPr lang="es-CL" dirty="0" smtClean="0"/>
              <a:t>REGISTRADO, </a:t>
            </a:r>
            <a:r>
              <a:rPr lang="es-CL" dirty="0" smtClean="0"/>
              <a:t>POR LO QUE EL OPERARIO DEBERÁ </a:t>
            </a:r>
            <a:r>
              <a:rPr lang="es-CL" dirty="0" smtClean="0"/>
              <a:t>IR COMPLETANDO LOS ITEMS A MEDIDA QUE AVANZA EL PROCESO. </a:t>
            </a:r>
          </a:p>
          <a:p>
            <a:endParaRPr lang="es-CL" dirty="0"/>
          </a:p>
          <a:p>
            <a:r>
              <a:rPr lang="es-CL" dirty="0" smtClean="0"/>
              <a:t>ESTA APP ADEMÁS DEBERÁ IR MOSTRANDO EN TIEMPO REAL EL ESTADO DEL VEHÍCULO MEDIANTE UN PROYECTOR GENERAL </a:t>
            </a:r>
            <a:endParaRPr lang="es-CL" dirty="0"/>
          </a:p>
        </p:txBody>
      </p:sp>
      <p:sp>
        <p:nvSpPr>
          <p:cNvPr id="4" name="Rectángulo redondeado 3"/>
          <p:cNvSpPr/>
          <p:nvPr/>
        </p:nvSpPr>
        <p:spPr>
          <a:xfrm>
            <a:off x="378681" y="4809957"/>
            <a:ext cx="1432868" cy="353754"/>
          </a:xfrm>
          <a:prstGeom prst="roundRect">
            <a:avLst/>
          </a:prstGeom>
          <a:solidFill>
            <a:schemeClr val="tx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b="1" dirty="0" smtClean="0">
                <a:solidFill>
                  <a:sysClr val="windowText" lastClr="000000"/>
                </a:solidFill>
                <a:latin typeface="Arial Black" panose="020B0A04020102020204" pitchFamily="34" charset="0"/>
              </a:rPr>
              <a:t>PZTR-15</a:t>
            </a:r>
            <a:endParaRPr lang="es-CL" b="1" dirty="0">
              <a:solidFill>
                <a:sysClr val="windowText" lastClr="000000"/>
              </a:solidFill>
              <a:latin typeface="Arial Black" panose="020B0A04020102020204" pitchFamily="34" charset="0"/>
            </a:endParaRPr>
          </a:p>
        </p:txBody>
      </p:sp>
      <p:sp>
        <p:nvSpPr>
          <p:cNvPr id="5" name="Rectángulo redondeado 4"/>
          <p:cNvSpPr/>
          <p:nvPr/>
        </p:nvSpPr>
        <p:spPr>
          <a:xfrm>
            <a:off x="1998450" y="4809957"/>
            <a:ext cx="2556297" cy="358728"/>
          </a:xfrm>
          <a:prstGeom prst="roundRect">
            <a:avLst/>
          </a:prstGeom>
          <a:solidFill>
            <a:schemeClr val="tx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2000" dirty="0" smtClean="0">
                <a:solidFill>
                  <a:schemeClr val="accent1"/>
                </a:solidFill>
                <a:latin typeface="Calibri" panose="020F0502020204030204" pitchFamily="34" charset="0"/>
                <a:cs typeface="Calibri" panose="020F0502020204030204" pitchFamily="34" charset="0"/>
              </a:rPr>
              <a:t>KIA RIO 5 AZUL </a:t>
            </a:r>
            <a:endParaRPr lang="es-CL" sz="2000" dirty="0">
              <a:solidFill>
                <a:schemeClr val="accent1"/>
              </a:solidFill>
              <a:latin typeface="Calibri" panose="020F0502020204030204" pitchFamily="34" charset="0"/>
              <a:cs typeface="Calibri" panose="020F0502020204030204" pitchFamily="34" charset="0"/>
            </a:endParaRPr>
          </a:p>
        </p:txBody>
      </p:sp>
      <p:sp>
        <p:nvSpPr>
          <p:cNvPr id="6" name="Rectángulo 5"/>
          <p:cNvSpPr/>
          <p:nvPr/>
        </p:nvSpPr>
        <p:spPr>
          <a:xfrm>
            <a:off x="6780353" y="4805300"/>
            <a:ext cx="330315" cy="38028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7" name="Picture 8" descr="Señal De Neumáticos De Carretera Vector. Icono De Gradiente De Color  Púrpura Sobre Papel Blanco En El Fondo Gris. Ilustraciones svg,  vectoriales, clip art vectorizado libre de derechos. Image 799182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0880" y="4789193"/>
            <a:ext cx="392384" cy="39238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Iconos informáticos del mundo de sonrisas, mecanica., azul, diseño web png  | PNGEg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7525" y="4797820"/>
            <a:ext cx="376641" cy="3766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Alineación - Iconos gratis de transport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5666" y="4837029"/>
            <a:ext cx="341951" cy="341951"/>
          </a:xfrm>
          <a:prstGeom prst="rect">
            <a:avLst/>
          </a:prstGeom>
          <a:noFill/>
          <a:extLst>
            <a:ext uri="{909E8E84-426E-40DD-AFC4-6F175D3DCCD1}">
              <a14:hiddenFill xmlns:a14="http://schemas.microsoft.com/office/drawing/2010/main">
                <a:solidFill>
                  <a:srgbClr val="FFFFFF"/>
                </a:solidFill>
              </a14:hiddenFill>
            </a:ext>
          </a:extLst>
        </p:spPr>
      </p:pic>
      <p:sp>
        <p:nvSpPr>
          <p:cNvPr id="10" name="Rectángulo 9"/>
          <p:cNvSpPr/>
          <p:nvPr/>
        </p:nvSpPr>
        <p:spPr>
          <a:xfrm>
            <a:off x="7663009" y="4805651"/>
            <a:ext cx="330315" cy="38028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1" name="Picture 8" descr="Servicio de balanceo para tu vehículo - Autoll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25776" y="4868443"/>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4" descr="Icono de coche azul | Vector Premiu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03708" y="5283219"/>
            <a:ext cx="466728" cy="26095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4" descr="Icono de coche azul | Vector Premiu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23277" y="5283219"/>
            <a:ext cx="466728" cy="26095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Alert Ilustraciones Stock, Vectores, Y Clipart – (314,131 Ilustraciones  Stock)"/>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35965" y="5243814"/>
            <a:ext cx="339759" cy="33975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 descr="icono de coche, vector de icono de coche, signo simple de icono de coche.  5576332 Vector en Vecteezy"/>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63009" y="5283219"/>
            <a:ext cx="429079" cy="300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5323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96815" y="2122099"/>
            <a:ext cx="10976471" cy="3736700"/>
          </a:xfrm>
        </p:spPr>
        <p:txBody>
          <a:bodyPr>
            <a:normAutofit/>
          </a:bodyPr>
          <a:lstStyle/>
          <a:p>
            <a:pPr marL="0" indent="0">
              <a:buNone/>
            </a:pPr>
            <a:r>
              <a:rPr lang="es-CL" sz="2000" dirty="0" smtClean="0"/>
              <a:t>	LA FINALIDAD DE ESTA PROPUESTA ES CONTRIBUIR A LA EFICIENCIA DE LOS RECURSOS COMO EL PAPEL, LA OPTIMIZACIÓN EN LOS TIEMPOS DE EJECUCIÓN DE LOS TRABAJOS Y SOBRE TODO EL COMPROMISO QUE EXISTE CON NUESTROS CLIENTES AL BRINDAR UNA ATENCIÓN OPORTUNA Y DE CALIDAD YA QUE ELLOS BUSCAN SIEMPRE DE ANTUMALAL, ALGO MAS QUE UN BUEN SERVICIO, SI NO QUE UNA ATENCIÓN INTEGRAL Y RÁPIDA. </a:t>
            </a:r>
            <a:endParaRPr lang="es-CL" sz="2000" dirty="0"/>
          </a:p>
        </p:txBody>
      </p:sp>
    </p:spTree>
    <p:extLst>
      <p:ext uri="{BB962C8B-B14F-4D97-AF65-F5344CB8AC3E}">
        <p14:creationId xmlns:p14="http://schemas.microsoft.com/office/powerpoint/2010/main" val="917594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99364" y="740486"/>
            <a:ext cx="10571998" cy="970450"/>
          </a:xfrm>
        </p:spPr>
        <p:txBody>
          <a:bodyPr/>
          <a:lstStyle/>
          <a:p>
            <a:r>
              <a:rPr lang="es-CL" dirty="0" smtClean="0"/>
              <a:t>PRESENTACIÓN </a:t>
            </a:r>
            <a:endParaRPr lang="es-CL" dirty="0"/>
          </a:p>
        </p:txBody>
      </p:sp>
      <p:sp>
        <p:nvSpPr>
          <p:cNvPr id="3" name="Marcador de contenido 2"/>
          <p:cNvSpPr>
            <a:spLocks noGrp="1"/>
          </p:cNvSpPr>
          <p:nvPr>
            <p:ph idx="1"/>
          </p:nvPr>
        </p:nvSpPr>
        <p:spPr>
          <a:xfrm>
            <a:off x="266621" y="2282671"/>
            <a:ext cx="11551567" cy="4575329"/>
          </a:xfrm>
        </p:spPr>
        <p:txBody>
          <a:bodyPr>
            <a:normAutofit/>
          </a:bodyPr>
          <a:lstStyle/>
          <a:p>
            <a:r>
              <a:rPr lang="es-CL" sz="2000" dirty="0"/>
              <a:t>La tecnología móvil es una herramienta muy útil a la hora de buscar la optimización de los recursos, la eficiencia y eficacia de los </a:t>
            </a:r>
            <a:r>
              <a:rPr lang="es-CL" sz="2000" dirty="0" smtClean="0"/>
              <a:t>procesos productivos de una compañía o una institución, </a:t>
            </a:r>
            <a:r>
              <a:rPr lang="es-CL" sz="2000" dirty="0"/>
              <a:t>por lo que hoy las empresas utilizan cada día más estos elementos como parte de la cadena productiva.</a:t>
            </a:r>
          </a:p>
          <a:p>
            <a:r>
              <a:rPr lang="es-CL" sz="2000" dirty="0"/>
              <a:t>Las apps operativas son componentes de bajo costo y muy eficientes a la hora de proporcionar información sobre las distintas etapas de la producción en el caso de empresas como Antumalal, ya que la disponibilidad oportuna de información genera un descongestionamiento en los tiempos de espera </a:t>
            </a:r>
            <a:r>
              <a:rPr lang="es-CL" sz="2000" dirty="0" smtClean="0"/>
              <a:t>y respuesta para con nuestros clientes, </a:t>
            </a:r>
            <a:r>
              <a:rPr lang="es-CL" sz="2000" dirty="0"/>
              <a:t>incluso no siendo </a:t>
            </a:r>
            <a:r>
              <a:rPr lang="es-CL" sz="2000" dirty="0" smtClean="0"/>
              <a:t>éstas vinculadas </a:t>
            </a:r>
            <a:r>
              <a:rPr lang="es-CL" sz="2000" dirty="0"/>
              <a:t>a los procesos contables y de registro interno para no afectar la integridad de información privada. </a:t>
            </a:r>
          </a:p>
          <a:p>
            <a:endParaRPr lang="es-CL" sz="2000" dirty="0"/>
          </a:p>
        </p:txBody>
      </p:sp>
    </p:spTree>
    <p:extLst>
      <p:ext uri="{BB962C8B-B14F-4D97-AF65-F5344CB8AC3E}">
        <p14:creationId xmlns:p14="http://schemas.microsoft.com/office/powerpoint/2010/main" val="3235668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Análisis del Problema</a:t>
            </a:r>
            <a:endParaRPr lang="es-CL" dirty="0"/>
          </a:p>
        </p:txBody>
      </p:sp>
      <p:sp>
        <p:nvSpPr>
          <p:cNvPr id="3" name="Marcador de contenido 2"/>
          <p:cNvSpPr>
            <a:spLocks noGrp="1"/>
          </p:cNvSpPr>
          <p:nvPr>
            <p:ph idx="1"/>
          </p:nvPr>
        </p:nvSpPr>
        <p:spPr>
          <a:xfrm>
            <a:off x="362395" y="2472453"/>
            <a:ext cx="11019603" cy="4282030"/>
          </a:xfrm>
        </p:spPr>
        <p:txBody>
          <a:bodyPr>
            <a:noAutofit/>
          </a:bodyPr>
          <a:lstStyle/>
          <a:p>
            <a:pPr marL="0" indent="0">
              <a:buNone/>
            </a:pPr>
            <a:r>
              <a:rPr lang="es-CL" dirty="0" smtClean="0"/>
              <a:t>	Actualmente </a:t>
            </a:r>
            <a:r>
              <a:rPr lang="es-CL" dirty="0"/>
              <a:t>y tras haber hecho un </a:t>
            </a:r>
            <a:r>
              <a:rPr lang="es-CL" dirty="0" smtClean="0"/>
              <a:t>análisis productivo de Antumalal se han detectado varias falencias en estas etapas que repercuten directamente en los </a:t>
            </a:r>
            <a:r>
              <a:rPr lang="es-CL" dirty="0"/>
              <a:t>tiempos de </a:t>
            </a:r>
            <a:r>
              <a:rPr lang="es-CL" dirty="0" smtClean="0"/>
              <a:t>servicios, que actualmente promedian </a:t>
            </a:r>
            <a:r>
              <a:rPr lang="es-CL" dirty="0"/>
              <a:t>los 50 minutos por </a:t>
            </a:r>
            <a:r>
              <a:rPr lang="es-CL" dirty="0" smtClean="0"/>
              <a:t>etapa en algunas áreas, </a:t>
            </a:r>
            <a:r>
              <a:rPr lang="es-CL" dirty="0"/>
              <a:t>cuestión que podrían ser reducidos a </a:t>
            </a:r>
            <a:r>
              <a:rPr lang="es-CL" dirty="0" smtClean="0"/>
              <a:t>30 minutos. </a:t>
            </a:r>
            <a:r>
              <a:rPr lang="es-CL" dirty="0"/>
              <a:t>Estas deficiencias están directamente asociadas a los tiempos estáticos sobre el estado de avance de los vehículos </a:t>
            </a:r>
            <a:r>
              <a:rPr lang="es-CL" dirty="0" smtClean="0"/>
              <a:t>en cada estación ya que esto ocurre </a:t>
            </a:r>
            <a:r>
              <a:rPr lang="es-CL" dirty="0"/>
              <a:t>por los largos tiempos muertos que se generan en las estaciones de trabajos a la espera </a:t>
            </a:r>
            <a:r>
              <a:rPr lang="es-CL" dirty="0" smtClean="0"/>
              <a:t>de</a:t>
            </a:r>
            <a:endParaRPr lang="es-CL" dirty="0"/>
          </a:p>
          <a:p>
            <a:pPr marL="0" indent="0">
              <a:buNone/>
            </a:pPr>
            <a:r>
              <a:rPr lang="es-CL" dirty="0" smtClean="0"/>
              <a:t> </a:t>
            </a:r>
            <a:endParaRPr lang="es-CL" dirty="0"/>
          </a:p>
          <a:p>
            <a:r>
              <a:rPr lang="es-CL" dirty="0"/>
              <a:t>Cambios de códigos </a:t>
            </a:r>
          </a:p>
          <a:p>
            <a:r>
              <a:rPr lang="es-CL" dirty="0"/>
              <a:t>Llenado del Check </a:t>
            </a:r>
            <a:r>
              <a:rPr lang="es-CL" dirty="0" err="1"/>
              <a:t>list</a:t>
            </a:r>
            <a:endParaRPr lang="es-CL" dirty="0"/>
          </a:p>
          <a:p>
            <a:r>
              <a:rPr lang="es-CL" dirty="0"/>
              <a:t>Cambios de vehículos en las estaciones </a:t>
            </a:r>
          </a:p>
          <a:p>
            <a:r>
              <a:rPr lang="es-CL" dirty="0"/>
              <a:t>Finalización de servicios </a:t>
            </a:r>
          </a:p>
          <a:p>
            <a:r>
              <a:rPr lang="es-CL" dirty="0"/>
              <a:t>Vehículos con servicios terminados pero no finalizados las OT.</a:t>
            </a:r>
          </a:p>
          <a:p>
            <a:r>
              <a:rPr lang="es-CL" dirty="0"/>
              <a:t>Vehículos terminados y no retirados, etc. </a:t>
            </a:r>
          </a:p>
          <a:p>
            <a:endParaRPr lang="es-CL" dirty="0"/>
          </a:p>
        </p:txBody>
      </p:sp>
    </p:spTree>
    <p:extLst>
      <p:ext uri="{BB962C8B-B14F-4D97-AF65-F5344CB8AC3E}">
        <p14:creationId xmlns:p14="http://schemas.microsoft.com/office/powerpoint/2010/main" val="221503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05441" y="2320507"/>
            <a:ext cx="11174793" cy="3719446"/>
          </a:xfrm>
        </p:spPr>
        <p:txBody>
          <a:bodyPr>
            <a:normAutofit/>
          </a:bodyPr>
          <a:lstStyle/>
          <a:p>
            <a:pPr marL="0" indent="0">
              <a:buNone/>
            </a:pPr>
            <a:r>
              <a:rPr lang="es-CL" sz="2000" dirty="0" smtClean="0"/>
              <a:t>	Estas observaciones son producto de un análisis de distintas variables como: </a:t>
            </a:r>
            <a:endParaRPr lang="es-CL" sz="2000" dirty="0"/>
          </a:p>
          <a:p>
            <a:r>
              <a:rPr lang="es-CL" sz="2000" dirty="0"/>
              <a:t>Hora de ingreso</a:t>
            </a:r>
          </a:p>
          <a:p>
            <a:r>
              <a:rPr lang="es-CL" sz="2000" dirty="0"/>
              <a:t>Hora pactada de entrega</a:t>
            </a:r>
          </a:p>
          <a:p>
            <a:r>
              <a:rPr lang="es-CL" sz="2000" dirty="0"/>
              <a:t>Hora de Finalización y facturación </a:t>
            </a:r>
          </a:p>
          <a:p>
            <a:r>
              <a:rPr lang="es-CL" sz="2000" dirty="0"/>
              <a:t>Servicios agregados a las OTS</a:t>
            </a:r>
          </a:p>
          <a:p>
            <a:r>
              <a:rPr lang="es-CL" sz="2000" dirty="0"/>
              <a:t>Y otros como reclamos de Clientes por demoras, servicios no realizados, chequeos preventivos y otros servicios adicionales, etc. </a:t>
            </a:r>
          </a:p>
          <a:p>
            <a:endParaRPr lang="es-CL" sz="2000" dirty="0"/>
          </a:p>
        </p:txBody>
      </p:sp>
    </p:spTree>
    <p:extLst>
      <p:ext uri="{BB962C8B-B14F-4D97-AF65-F5344CB8AC3E}">
        <p14:creationId xmlns:p14="http://schemas.microsoft.com/office/powerpoint/2010/main" val="3452413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pPr marL="0" indent="0">
              <a:buNone/>
            </a:pPr>
            <a:r>
              <a:rPr lang="es-CL" sz="3600" dirty="0"/>
              <a:t>Para ello proponemos lo siguiente: </a:t>
            </a:r>
          </a:p>
        </p:txBody>
      </p:sp>
    </p:spTree>
    <p:extLst>
      <p:ext uri="{BB962C8B-B14F-4D97-AF65-F5344CB8AC3E}">
        <p14:creationId xmlns:p14="http://schemas.microsoft.com/office/powerpoint/2010/main" val="1404768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99534" y="1998001"/>
            <a:ext cx="10554574" cy="3636511"/>
          </a:xfrm>
        </p:spPr>
        <p:txBody>
          <a:bodyPr>
            <a:normAutofit/>
          </a:bodyPr>
          <a:lstStyle/>
          <a:p>
            <a:pPr marL="0" indent="0" algn="ctr">
              <a:buNone/>
            </a:pPr>
            <a:r>
              <a:rPr lang="es-CL" sz="3600" dirty="0" smtClean="0">
                <a:latin typeface="Arial Black" panose="020B0A04020102020204" pitchFamily="34" charset="0"/>
              </a:rPr>
              <a:t>APP MÓVIL ANTUMALAL</a:t>
            </a:r>
          </a:p>
          <a:p>
            <a:pPr marL="0" indent="0" algn="ctr">
              <a:buNone/>
            </a:pPr>
            <a:r>
              <a:rPr lang="es-CL" sz="2000" dirty="0" smtClean="0">
                <a:latin typeface="Arial" panose="020B0604020202020204" pitchFamily="34" charset="0"/>
                <a:cs typeface="Arial" panose="020B0604020202020204" pitchFamily="34" charset="0"/>
              </a:rPr>
              <a:t>SISTEMA OPERATIVO DE PRODUCTIVIDAD  </a:t>
            </a:r>
            <a:endParaRPr lang="es-CL"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18372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pPr marL="0" indent="0">
              <a:buNone/>
            </a:pPr>
            <a:r>
              <a:rPr lang="es-CL" sz="2000" dirty="0" smtClean="0"/>
              <a:t>	Se trata </a:t>
            </a:r>
            <a:r>
              <a:rPr lang="es-CL" sz="2000" dirty="0"/>
              <a:t>de </a:t>
            </a:r>
            <a:r>
              <a:rPr lang="es-CL" sz="2000" dirty="0" smtClean="0"/>
              <a:t>implementar una aplicación móvil </a:t>
            </a:r>
            <a:r>
              <a:rPr lang="es-CL" sz="2000" dirty="0"/>
              <a:t>para </a:t>
            </a:r>
            <a:r>
              <a:rPr lang="es-CL" sz="2000" dirty="0" smtClean="0"/>
              <a:t>el monitoreo de las etapas de servicios </a:t>
            </a:r>
            <a:r>
              <a:rPr lang="es-CL" sz="2000" dirty="0"/>
              <a:t>internos de </a:t>
            </a:r>
            <a:r>
              <a:rPr lang="es-CL" sz="2000" dirty="0" smtClean="0"/>
              <a:t>producción para que </a:t>
            </a:r>
            <a:r>
              <a:rPr lang="es-CL" sz="2000" dirty="0"/>
              <a:t>que proporcione estado de avance en tiempo real de los vehículos </a:t>
            </a:r>
            <a:r>
              <a:rPr lang="es-CL" sz="2000" dirty="0" smtClean="0"/>
              <a:t>recepcionados.</a:t>
            </a:r>
          </a:p>
          <a:p>
            <a:pPr marL="0" indent="0">
              <a:buNone/>
            </a:pPr>
            <a:endParaRPr lang="es-CL" sz="2000" dirty="0"/>
          </a:p>
          <a:p>
            <a:pPr marL="0" indent="0">
              <a:buNone/>
            </a:pPr>
            <a:r>
              <a:rPr lang="es-CL" sz="2000" dirty="0" smtClean="0"/>
              <a:t>Por </a:t>
            </a:r>
            <a:r>
              <a:rPr lang="es-CL" sz="2000" dirty="0"/>
              <a:t>ejemplo: alineación, balanceo, lubricación, mantenimiento, etc. </a:t>
            </a:r>
          </a:p>
          <a:p>
            <a:pPr marL="0" indent="0">
              <a:buNone/>
            </a:pPr>
            <a:endParaRPr lang="es-CL" sz="2000" dirty="0"/>
          </a:p>
        </p:txBody>
      </p:sp>
    </p:spTree>
    <p:extLst>
      <p:ext uri="{BB962C8B-B14F-4D97-AF65-F5344CB8AC3E}">
        <p14:creationId xmlns:p14="http://schemas.microsoft.com/office/powerpoint/2010/main" val="2513283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p:cNvSpPr/>
          <p:nvPr/>
        </p:nvSpPr>
        <p:spPr>
          <a:xfrm>
            <a:off x="7263412" y="5390828"/>
            <a:ext cx="1002309" cy="10074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6" name="Rectángulo 5"/>
          <p:cNvSpPr/>
          <p:nvPr/>
        </p:nvSpPr>
        <p:spPr>
          <a:xfrm>
            <a:off x="1698842" y="5382204"/>
            <a:ext cx="1098771" cy="10160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3" name="Marcador de contenido 2"/>
          <p:cNvSpPr>
            <a:spLocks noGrp="1"/>
          </p:cNvSpPr>
          <p:nvPr>
            <p:ph idx="1"/>
          </p:nvPr>
        </p:nvSpPr>
        <p:spPr>
          <a:xfrm>
            <a:off x="827424" y="2265418"/>
            <a:ext cx="10554574" cy="3636511"/>
          </a:xfrm>
        </p:spPr>
        <p:txBody>
          <a:bodyPr/>
          <a:lstStyle/>
          <a:p>
            <a:r>
              <a:rPr lang="es-CL" dirty="0" smtClean="0"/>
              <a:t>PARA ELLO ES NECESARIO QUE EL ASESOR O VENDEDOR RESPONZABLE DE LA RECEPCIÓN INGRESE LA PATENTE Y UNA BREVE DESCRIPCIÓN DEL VEHÍCULO PARA EL MONITOREO DE ÉSTE. </a:t>
            </a:r>
          </a:p>
          <a:p>
            <a:endParaRPr lang="es-CL" dirty="0"/>
          </a:p>
          <a:p>
            <a:endParaRPr lang="es-CL" dirty="0" smtClean="0"/>
          </a:p>
          <a:p>
            <a:endParaRPr lang="es-CL" dirty="0"/>
          </a:p>
          <a:p>
            <a:r>
              <a:rPr lang="es-CL" dirty="0" smtClean="0"/>
              <a:t>EN LA QUE ADEMÁS DEBERÁ ACTIVAR LOS ICONOS DE SERVICIOS </a:t>
            </a:r>
          </a:p>
          <a:p>
            <a:endParaRPr lang="es-CL" dirty="0"/>
          </a:p>
        </p:txBody>
      </p:sp>
      <p:sp>
        <p:nvSpPr>
          <p:cNvPr id="4" name="Rectángulo redondeado 3"/>
          <p:cNvSpPr/>
          <p:nvPr/>
        </p:nvSpPr>
        <p:spPr>
          <a:xfrm>
            <a:off x="2518912" y="3640276"/>
            <a:ext cx="3252160" cy="713141"/>
          </a:xfrm>
          <a:prstGeom prst="roundRect">
            <a:avLst/>
          </a:prstGeom>
          <a:solidFill>
            <a:schemeClr val="tx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4800" b="1" dirty="0" smtClean="0">
                <a:solidFill>
                  <a:sysClr val="windowText" lastClr="000000"/>
                </a:solidFill>
                <a:latin typeface="Arial Black" panose="020B0A04020102020204" pitchFamily="34" charset="0"/>
              </a:rPr>
              <a:t>PZTR-15</a:t>
            </a:r>
            <a:endParaRPr lang="es-CL" sz="4800" b="1" dirty="0">
              <a:solidFill>
                <a:sysClr val="windowText" lastClr="000000"/>
              </a:solidFill>
              <a:latin typeface="Arial Black" panose="020B0A04020102020204" pitchFamily="34" charset="0"/>
            </a:endParaRPr>
          </a:p>
        </p:txBody>
      </p:sp>
      <p:sp>
        <p:nvSpPr>
          <p:cNvPr id="5" name="Rectángulo redondeado 4"/>
          <p:cNvSpPr/>
          <p:nvPr/>
        </p:nvSpPr>
        <p:spPr>
          <a:xfrm>
            <a:off x="6095998" y="3640276"/>
            <a:ext cx="4833669" cy="717455"/>
          </a:xfrm>
          <a:prstGeom prst="roundRect">
            <a:avLst/>
          </a:prstGeom>
          <a:solidFill>
            <a:schemeClr val="tx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3600" dirty="0" smtClean="0">
                <a:solidFill>
                  <a:schemeClr val="accent1"/>
                </a:solidFill>
                <a:latin typeface="Calibri" panose="020F0502020204030204" pitchFamily="34" charset="0"/>
                <a:cs typeface="Calibri" panose="020F0502020204030204" pitchFamily="34" charset="0"/>
              </a:rPr>
              <a:t>KIA RIO 5 AZUL </a:t>
            </a:r>
            <a:endParaRPr lang="es-CL" sz="3600" dirty="0">
              <a:solidFill>
                <a:schemeClr val="accent1"/>
              </a:solidFill>
              <a:latin typeface="Calibri" panose="020F0502020204030204" pitchFamily="34" charset="0"/>
              <a:cs typeface="Calibri" panose="020F0502020204030204" pitchFamily="34" charset="0"/>
            </a:endParaRPr>
          </a:p>
        </p:txBody>
      </p:sp>
      <p:pic>
        <p:nvPicPr>
          <p:cNvPr id="3074" name="Picture 2" descr="Venta de combustibles en Copetonas con Estación de Servicio YPF de Marcelo  Pastorin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3300" y="5349456"/>
            <a:ext cx="1098771" cy="109877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Señal De Neumáticos De Carretera Vector. Icono De Gradiente De Color  Púrpura Sobre Papel Blanco En El Fondo Gris. Ilustraciones svg,  vectoriales, clip art vectorizado libre de derechos. Image 799182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5544" y="5382204"/>
            <a:ext cx="1039448" cy="1039448"/>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Iconos informáticos del mundo de sonrisas, mecanica., azul, diseño web png  | PNGEg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0608" y="5403057"/>
            <a:ext cx="997744" cy="99774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lantilla de diseño de vector de logotipo de icono de frenos de disco |  Vector Premiu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0050" y="5399456"/>
            <a:ext cx="998773" cy="99877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lineación - Iconos gratis de transport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99147" y="5449004"/>
            <a:ext cx="905848" cy="905849"/>
          </a:xfrm>
          <a:prstGeom prst="rect">
            <a:avLst/>
          </a:prstGeom>
          <a:noFill/>
          <a:extLst>
            <a:ext uri="{909E8E84-426E-40DD-AFC4-6F175D3DCCD1}">
              <a14:hiddenFill xmlns:a14="http://schemas.microsoft.com/office/drawing/2010/main">
                <a:solidFill>
                  <a:srgbClr val="FFFFFF"/>
                </a:solidFill>
              </a14:hiddenFill>
            </a:ext>
          </a:extLst>
        </p:spPr>
      </p:pic>
      <p:sp>
        <p:nvSpPr>
          <p:cNvPr id="15" name="Rectángulo 14"/>
          <p:cNvSpPr/>
          <p:nvPr/>
        </p:nvSpPr>
        <p:spPr>
          <a:xfrm>
            <a:off x="8626772" y="5386515"/>
            <a:ext cx="1002309" cy="10074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032" name="Picture 8" descr="Servicio de balanceo para tu vehículo - Autoll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05749" y="5562411"/>
            <a:ext cx="672860" cy="67286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cono de línea de reparación de neumáticos 7629192 Vector en Vecteezy"/>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78424" y="5382204"/>
            <a:ext cx="1011712" cy="1011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4561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ICONOS DE SERVICIOS </a:t>
            </a:r>
            <a:endParaRPr lang="es-CL" dirty="0"/>
          </a:p>
        </p:txBody>
      </p:sp>
      <p:sp>
        <p:nvSpPr>
          <p:cNvPr id="3" name="Marcador de contenido 2"/>
          <p:cNvSpPr>
            <a:spLocks noGrp="1"/>
          </p:cNvSpPr>
          <p:nvPr>
            <p:ph idx="1"/>
          </p:nvPr>
        </p:nvSpPr>
        <p:spPr>
          <a:xfrm>
            <a:off x="186463" y="1390882"/>
            <a:ext cx="11819072" cy="2513615"/>
          </a:xfrm>
        </p:spPr>
        <p:txBody>
          <a:bodyPr/>
          <a:lstStyle/>
          <a:p>
            <a:pPr marL="0" indent="0">
              <a:buNone/>
            </a:pPr>
            <a:r>
              <a:rPr lang="es-CL" dirty="0" smtClean="0"/>
              <a:t>POR CADA ÍCONO DEBIESE DESPLEGARSE UN MENÚ CON UN CHECK LIST PARA QUE CADA OPERARIO O TÉCNICO DEBE IR COMPLETANDO POR EJ. </a:t>
            </a:r>
            <a:endParaRPr lang="es-CL" dirty="0"/>
          </a:p>
        </p:txBody>
      </p:sp>
      <p:sp>
        <p:nvSpPr>
          <p:cNvPr id="4" name="Rectángulo 3"/>
          <p:cNvSpPr/>
          <p:nvPr/>
        </p:nvSpPr>
        <p:spPr>
          <a:xfrm>
            <a:off x="517023" y="3173843"/>
            <a:ext cx="726217" cy="73065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5" name="Picture 2" descr="Venta de combustibles en Copetonas con Estación de Servicio YPF de Marcelo  Pastorin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481" y="3141094"/>
            <a:ext cx="790159" cy="790159"/>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redondeado 5"/>
          <p:cNvSpPr/>
          <p:nvPr/>
        </p:nvSpPr>
        <p:spPr>
          <a:xfrm>
            <a:off x="175675" y="4313137"/>
            <a:ext cx="181718" cy="172599"/>
          </a:xfrm>
          <a:prstGeom prst="roundRect">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4800" b="1" dirty="0">
              <a:solidFill>
                <a:sysClr val="windowText" lastClr="000000"/>
              </a:solidFill>
              <a:latin typeface="Arial Black" panose="020B0A04020102020204" pitchFamily="34" charset="0"/>
            </a:endParaRPr>
          </a:p>
        </p:txBody>
      </p:sp>
      <p:sp>
        <p:nvSpPr>
          <p:cNvPr id="7" name="Marcador de contenido 2"/>
          <p:cNvSpPr txBox="1">
            <a:spLocks/>
          </p:cNvSpPr>
          <p:nvPr/>
        </p:nvSpPr>
        <p:spPr>
          <a:xfrm>
            <a:off x="1596923" y="4007134"/>
            <a:ext cx="11819072" cy="2513615"/>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s-CL" dirty="0" smtClean="0"/>
              <a:t>PLUMILLAS</a:t>
            </a:r>
          </a:p>
          <a:p>
            <a:pPr marL="0" indent="0">
              <a:buFont typeface="Wingdings 2" charset="2"/>
              <a:buNone/>
            </a:pPr>
            <a:r>
              <a:rPr lang="es-CL" dirty="0" smtClean="0"/>
              <a:t>LUCES</a:t>
            </a:r>
          </a:p>
          <a:p>
            <a:pPr marL="0" indent="0">
              <a:buFont typeface="Wingdings 2" charset="2"/>
              <a:buNone/>
            </a:pPr>
            <a:r>
              <a:rPr lang="es-CL" dirty="0" smtClean="0"/>
              <a:t>ESTADO DE BATERIA </a:t>
            </a:r>
          </a:p>
          <a:p>
            <a:pPr marL="0" indent="0">
              <a:buFont typeface="Wingdings 2" charset="2"/>
              <a:buNone/>
            </a:pPr>
            <a:r>
              <a:rPr lang="es-CL" dirty="0" smtClean="0"/>
              <a:t>NIVEL DE LIMPIA PARABRISAS </a:t>
            </a:r>
          </a:p>
          <a:p>
            <a:pPr marL="0" indent="0">
              <a:buFont typeface="Wingdings 2" charset="2"/>
              <a:buNone/>
            </a:pPr>
            <a:r>
              <a:rPr lang="es-CL" dirty="0" smtClean="0"/>
              <a:t>ETC. </a:t>
            </a:r>
            <a:endParaRPr lang="es-CL" dirty="0"/>
          </a:p>
        </p:txBody>
      </p:sp>
      <p:sp>
        <p:nvSpPr>
          <p:cNvPr id="8" name="Marcador de contenido 2"/>
          <p:cNvSpPr txBox="1">
            <a:spLocks/>
          </p:cNvSpPr>
          <p:nvPr/>
        </p:nvSpPr>
        <p:spPr>
          <a:xfrm>
            <a:off x="65694" y="2852010"/>
            <a:ext cx="11819072" cy="2513615"/>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s-CL" sz="1000" dirty="0" smtClean="0">
                <a:latin typeface="Arial" panose="020B0604020202020204" pitchFamily="34" charset="0"/>
                <a:cs typeface="Arial" panose="020B0604020202020204" pitchFamily="34" charset="0"/>
              </a:rPr>
              <a:t>OK   REGULAR    MALO </a:t>
            </a:r>
            <a:endParaRPr lang="es-CL" sz="1000" dirty="0">
              <a:latin typeface="Arial" panose="020B0604020202020204" pitchFamily="34" charset="0"/>
              <a:cs typeface="Arial" panose="020B0604020202020204" pitchFamily="34" charset="0"/>
            </a:endParaRPr>
          </a:p>
        </p:txBody>
      </p:sp>
      <p:sp>
        <p:nvSpPr>
          <p:cNvPr id="9" name="Rectángulo redondeado 8"/>
          <p:cNvSpPr/>
          <p:nvPr/>
        </p:nvSpPr>
        <p:spPr>
          <a:xfrm>
            <a:off x="681588" y="4310337"/>
            <a:ext cx="181718" cy="172599"/>
          </a:xfrm>
          <a:prstGeom prst="roundRect">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4800" b="1" dirty="0">
              <a:solidFill>
                <a:sysClr val="windowText" lastClr="000000"/>
              </a:solidFill>
              <a:latin typeface="Arial Black" panose="020B0A04020102020204" pitchFamily="34" charset="0"/>
            </a:endParaRPr>
          </a:p>
        </p:txBody>
      </p:sp>
      <p:sp>
        <p:nvSpPr>
          <p:cNvPr id="10" name="Rectángulo redondeado 9"/>
          <p:cNvSpPr/>
          <p:nvPr/>
        </p:nvSpPr>
        <p:spPr>
          <a:xfrm>
            <a:off x="1223299" y="4309459"/>
            <a:ext cx="181718" cy="172599"/>
          </a:xfrm>
          <a:prstGeom prst="roundRect">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4800" b="1" dirty="0">
              <a:solidFill>
                <a:sysClr val="windowText" lastClr="000000"/>
              </a:solidFill>
              <a:latin typeface="Arial Black" panose="020B0A04020102020204" pitchFamily="34" charset="0"/>
            </a:endParaRPr>
          </a:p>
        </p:txBody>
      </p:sp>
      <p:sp>
        <p:nvSpPr>
          <p:cNvPr id="11" name="Rectángulo redondeado 10"/>
          <p:cNvSpPr/>
          <p:nvPr/>
        </p:nvSpPr>
        <p:spPr>
          <a:xfrm>
            <a:off x="164173" y="4776085"/>
            <a:ext cx="181718" cy="172599"/>
          </a:xfrm>
          <a:prstGeom prst="roundRect">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4800" b="1" dirty="0">
              <a:solidFill>
                <a:sysClr val="windowText" lastClr="000000"/>
              </a:solidFill>
              <a:latin typeface="Arial Black" panose="020B0A04020102020204" pitchFamily="34" charset="0"/>
            </a:endParaRPr>
          </a:p>
        </p:txBody>
      </p:sp>
      <p:sp>
        <p:nvSpPr>
          <p:cNvPr id="12" name="Rectángulo redondeado 11"/>
          <p:cNvSpPr/>
          <p:nvPr/>
        </p:nvSpPr>
        <p:spPr>
          <a:xfrm>
            <a:off x="670086" y="4773285"/>
            <a:ext cx="181718" cy="172599"/>
          </a:xfrm>
          <a:prstGeom prst="roundRect">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4800" b="1" dirty="0">
              <a:solidFill>
                <a:sysClr val="windowText" lastClr="000000"/>
              </a:solidFill>
              <a:latin typeface="Arial Black" panose="020B0A04020102020204" pitchFamily="34" charset="0"/>
            </a:endParaRPr>
          </a:p>
        </p:txBody>
      </p:sp>
      <p:sp>
        <p:nvSpPr>
          <p:cNvPr id="13" name="Rectángulo redondeado 12"/>
          <p:cNvSpPr/>
          <p:nvPr/>
        </p:nvSpPr>
        <p:spPr>
          <a:xfrm>
            <a:off x="1211797" y="4772407"/>
            <a:ext cx="181718" cy="172599"/>
          </a:xfrm>
          <a:prstGeom prst="roundRect">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4800" b="1" dirty="0">
              <a:solidFill>
                <a:sysClr val="windowText" lastClr="000000"/>
              </a:solidFill>
              <a:latin typeface="Arial Black" panose="020B0A04020102020204" pitchFamily="34" charset="0"/>
            </a:endParaRPr>
          </a:p>
        </p:txBody>
      </p:sp>
      <p:sp>
        <p:nvSpPr>
          <p:cNvPr id="14" name="Rectángulo redondeado 13"/>
          <p:cNvSpPr/>
          <p:nvPr/>
        </p:nvSpPr>
        <p:spPr>
          <a:xfrm>
            <a:off x="175675" y="5207365"/>
            <a:ext cx="181718" cy="172599"/>
          </a:xfrm>
          <a:prstGeom prst="roundRect">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4800" b="1" dirty="0">
              <a:solidFill>
                <a:sysClr val="windowText" lastClr="000000"/>
              </a:solidFill>
              <a:latin typeface="Arial Black" panose="020B0A04020102020204" pitchFamily="34" charset="0"/>
            </a:endParaRPr>
          </a:p>
        </p:txBody>
      </p:sp>
      <p:sp>
        <p:nvSpPr>
          <p:cNvPr id="15" name="Rectángulo redondeado 14"/>
          <p:cNvSpPr/>
          <p:nvPr/>
        </p:nvSpPr>
        <p:spPr>
          <a:xfrm>
            <a:off x="681588" y="5204565"/>
            <a:ext cx="181718" cy="172599"/>
          </a:xfrm>
          <a:prstGeom prst="roundRect">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4800" b="1" dirty="0">
              <a:solidFill>
                <a:sysClr val="windowText" lastClr="000000"/>
              </a:solidFill>
              <a:latin typeface="Arial Black" panose="020B0A04020102020204" pitchFamily="34" charset="0"/>
            </a:endParaRPr>
          </a:p>
        </p:txBody>
      </p:sp>
      <p:sp>
        <p:nvSpPr>
          <p:cNvPr id="16" name="Rectángulo redondeado 15"/>
          <p:cNvSpPr/>
          <p:nvPr/>
        </p:nvSpPr>
        <p:spPr>
          <a:xfrm>
            <a:off x="1223299" y="5203687"/>
            <a:ext cx="181718" cy="172599"/>
          </a:xfrm>
          <a:prstGeom prst="roundRect">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4800" b="1" dirty="0">
              <a:solidFill>
                <a:sysClr val="windowText" lastClr="000000"/>
              </a:solidFill>
              <a:latin typeface="Arial Black" panose="020B0A04020102020204" pitchFamily="34" charset="0"/>
            </a:endParaRPr>
          </a:p>
        </p:txBody>
      </p:sp>
      <p:sp>
        <p:nvSpPr>
          <p:cNvPr id="17" name="Rectángulo redondeado 16"/>
          <p:cNvSpPr/>
          <p:nvPr/>
        </p:nvSpPr>
        <p:spPr>
          <a:xfrm>
            <a:off x="164173" y="5600788"/>
            <a:ext cx="181718" cy="172599"/>
          </a:xfrm>
          <a:prstGeom prst="roundRect">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4800" b="1" dirty="0">
              <a:solidFill>
                <a:sysClr val="windowText" lastClr="000000"/>
              </a:solidFill>
              <a:latin typeface="Arial Black" panose="020B0A04020102020204" pitchFamily="34" charset="0"/>
            </a:endParaRPr>
          </a:p>
        </p:txBody>
      </p:sp>
      <p:sp>
        <p:nvSpPr>
          <p:cNvPr id="18" name="Rectángulo redondeado 17"/>
          <p:cNvSpPr/>
          <p:nvPr/>
        </p:nvSpPr>
        <p:spPr>
          <a:xfrm>
            <a:off x="670086" y="5597988"/>
            <a:ext cx="181718" cy="172599"/>
          </a:xfrm>
          <a:prstGeom prst="roundRect">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4800" b="1" dirty="0">
              <a:solidFill>
                <a:sysClr val="windowText" lastClr="000000"/>
              </a:solidFill>
              <a:latin typeface="Arial Black" panose="020B0A04020102020204" pitchFamily="34" charset="0"/>
            </a:endParaRPr>
          </a:p>
        </p:txBody>
      </p:sp>
      <p:sp>
        <p:nvSpPr>
          <p:cNvPr id="19" name="Rectángulo redondeado 18"/>
          <p:cNvSpPr/>
          <p:nvPr/>
        </p:nvSpPr>
        <p:spPr>
          <a:xfrm>
            <a:off x="1211797" y="5597110"/>
            <a:ext cx="181718" cy="172599"/>
          </a:xfrm>
          <a:prstGeom prst="roundRect">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4800" b="1" dirty="0">
              <a:solidFill>
                <a:sysClr val="windowText" lastClr="000000"/>
              </a:solidFill>
              <a:latin typeface="Arial Black" panose="020B0A04020102020204" pitchFamily="34" charset="0"/>
            </a:endParaRPr>
          </a:p>
        </p:txBody>
      </p:sp>
      <p:sp>
        <p:nvSpPr>
          <p:cNvPr id="20" name="Rectángulo redondeado 19"/>
          <p:cNvSpPr/>
          <p:nvPr/>
        </p:nvSpPr>
        <p:spPr>
          <a:xfrm>
            <a:off x="167049" y="6019728"/>
            <a:ext cx="181718" cy="172599"/>
          </a:xfrm>
          <a:prstGeom prst="roundRect">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4800" b="1" dirty="0">
              <a:solidFill>
                <a:sysClr val="windowText" lastClr="000000"/>
              </a:solidFill>
              <a:latin typeface="Arial Black" panose="020B0A04020102020204" pitchFamily="34" charset="0"/>
            </a:endParaRPr>
          </a:p>
        </p:txBody>
      </p:sp>
      <p:sp>
        <p:nvSpPr>
          <p:cNvPr id="21" name="Rectángulo redondeado 20"/>
          <p:cNvSpPr/>
          <p:nvPr/>
        </p:nvSpPr>
        <p:spPr>
          <a:xfrm>
            <a:off x="672962" y="6016928"/>
            <a:ext cx="181718" cy="172599"/>
          </a:xfrm>
          <a:prstGeom prst="roundRect">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4800" b="1" dirty="0">
              <a:solidFill>
                <a:sysClr val="windowText" lastClr="000000"/>
              </a:solidFill>
              <a:latin typeface="Arial Black" panose="020B0A04020102020204" pitchFamily="34" charset="0"/>
            </a:endParaRPr>
          </a:p>
        </p:txBody>
      </p:sp>
      <p:sp>
        <p:nvSpPr>
          <p:cNvPr id="22" name="Rectángulo redondeado 21"/>
          <p:cNvSpPr/>
          <p:nvPr/>
        </p:nvSpPr>
        <p:spPr>
          <a:xfrm>
            <a:off x="1214673" y="6016050"/>
            <a:ext cx="181718" cy="172599"/>
          </a:xfrm>
          <a:prstGeom prst="roundRect">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4800" b="1" dirty="0">
              <a:solidFill>
                <a:sysClr val="windowText" lastClr="000000"/>
              </a:solidFill>
              <a:latin typeface="Arial Black" panose="020B0A04020102020204" pitchFamily="34" charset="0"/>
            </a:endParaRPr>
          </a:p>
        </p:txBody>
      </p:sp>
      <p:pic>
        <p:nvPicPr>
          <p:cNvPr id="23" name="Picture 8" descr="Señal De Neumáticos De Carretera Vector. Icono De Gradiente De Color  Púrpura Sobre Papel Blanco En El Fondo Gris. Ilustraciones svg,  vectoriales, clip art vectorizado libre de derechos. Image 799182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6908" y="3235843"/>
            <a:ext cx="733211" cy="733211"/>
          </a:xfrm>
          <a:prstGeom prst="rect">
            <a:avLst/>
          </a:prstGeom>
          <a:noFill/>
          <a:extLst>
            <a:ext uri="{909E8E84-426E-40DD-AFC4-6F175D3DCCD1}">
              <a14:hiddenFill xmlns:a14="http://schemas.microsoft.com/office/drawing/2010/main">
                <a:solidFill>
                  <a:srgbClr val="FFFFFF"/>
                </a:solidFill>
              </a14:hiddenFill>
            </a:ext>
          </a:extLst>
        </p:spPr>
      </p:pic>
      <p:sp>
        <p:nvSpPr>
          <p:cNvPr id="24" name="Marcador de contenido 2"/>
          <p:cNvSpPr txBox="1">
            <a:spLocks/>
          </p:cNvSpPr>
          <p:nvPr/>
        </p:nvSpPr>
        <p:spPr>
          <a:xfrm>
            <a:off x="9018992" y="3536885"/>
            <a:ext cx="11819072" cy="2513615"/>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s-CL" dirty="0" smtClean="0"/>
              <a:t>PRESIÓN INDICADA </a:t>
            </a:r>
          </a:p>
          <a:p>
            <a:pPr marL="0" indent="0">
              <a:buFont typeface="Wingdings 2" charset="2"/>
              <a:buNone/>
            </a:pPr>
            <a:r>
              <a:rPr lang="es-CL" dirty="0" smtClean="0"/>
              <a:t>LUCES</a:t>
            </a:r>
          </a:p>
          <a:p>
            <a:pPr marL="0" indent="0">
              <a:buFont typeface="Wingdings 2" charset="2"/>
              <a:buNone/>
            </a:pPr>
            <a:r>
              <a:rPr lang="es-CL" dirty="0" smtClean="0"/>
              <a:t>ESTADO DE BATERIA </a:t>
            </a:r>
          </a:p>
        </p:txBody>
      </p:sp>
      <p:sp>
        <p:nvSpPr>
          <p:cNvPr id="25" name="Rectángulo redondeado 24"/>
          <p:cNvSpPr/>
          <p:nvPr/>
        </p:nvSpPr>
        <p:spPr>
          <a:xfrm>
            <a:off x="7397091" y="4311298"/>
            <a:ext cx="181718" cy="172599"/>
          </a:xfrm>
          <a:prstGeom prst="roundRect">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4800" b="1" dirty="0">
              <a:solidFill>
                <a:sysClr val="windowText" lastClr="000000"/>
              </a:solidFill>
              <a:latin typeface="Arial Black" panose="020B0A04020102020204" pitchFamily="34" charset="0"/>
            </a:endParaRPr>
          </a:p>
        </p:txBody>
      </p:sp>
      <p:sp>
        <p:nvSpPr>
          <p:cNvPr id="26" name="Rectángulo redondeado 25"/>
          <p:cNvSpPr/>
          <p:nvPr/>
        </p:nvSpPr>
        <p:spPr>
          <a:xfrm>
            <a:off x="7894212" y="4291201"/>
            <a:ext cx="732221" cy="190857"/>
          </a:xfrm>
          <a:prstGeom prst="roundRect">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4800" b="1" dirty="0">
              <a:solidFill>
                <a:sysClr val="windowText" lastClr="000000"/>
              </a:solidFill>
              <a:latin typeface="Arial Black" panose="020B0A04020102020204" pitchFamily="34" charset="0"/>
            </a:endParaRPr>
          </a:p>
        </p:txBody>
      </p:sp>
      <p:sp>
        <p:nvSpPr>
          <p:cNvPr id="28" name="Rectángulo redondeado 27"/>
          <p:cNvSpPr/>
          <p:nvPr/>
        </p:nvSpPr>
        <p:spPr>
          <a:xfrm>
            <a:off x="7397091" y="4738196"/>
            <a:ext cx="181718" cy="172599"/>
          </a:xfrm>
          <a:prstGeom prst="roundRect">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4800" b="1" dirty="0">
              <a:solidFill>
                <a:sysClr val="windowText" lastClr="000000"/>
              </a:solidFill>
              <a:latin typeface="Arial Black" panose="020B0A04020102020204" pitchFamily="34" charset="0"/>
            </a:endParaRPr>
          </a:p>
        </p:txBody>
      </p:sp>
      <p:sp>
        <p:nvSpPr>
          <p:cNvPr id="29" name="Rectángulo redondeado 28"/>
          <p:cNvSpPr/>
          <p:nvPr/>
        </p:nvSpPr>
        <p:spPr>
          <a:xfrm>
            <a:off x="7903004" y="4735396"/>
            <a:ext cx="181718" cy="172599"/>
          </a:xfrm>
          <a:prstGeom prst="roundRect">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4800" b="1" dirty="0">
              <a:solidFill>
                <a:sysClr val="windowText" lastClr="000000"/>
              </a:solidFill>
              <a:latin typeface="Arial Black" panose="020B0A04020102020204" pitchFamily="34" charset="0"/>
            </a:endParaRPr>
          </a:p>
        </p:txBody>
      </p:sp>
      <p:sp>
        <p:nvSpPr>
          <p:cNvPr id="30" name="Rectángulo redondeado 29"/>
          <p:cNvSpPr/>
          <p:nvPr/>
        </p:nvSpPr>
        <p:spPr>
          <a:xfrm>
            <a:off x="8444715" y="4734518"/>
            <a:ext cx="181718" cy="172599"/>
          </a:xfrm>
          <a:prstGeom prst="roundRect">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4800" b="1" dirty="0">
              <a:solidFill>
                <a:sysClr val="windowText" lastClr="000000"/>
              </a:solidFill>
              <a:latin typeface="Arial Black" panose="020B0A04020102020204" pitchFamily="34" charset="0"/>
            </a:endParaRPr>
          </a:p>
        </p:txBody>
      </p:sp>
      <p:sp>
        <p:nvSpPr>
          <p:cNvPr id="31" name="Rectángulo redondeado 30"/>
          <p:cNvSpPr/>
          <p:nvPr/>
        </p:nvSpPr>
        <p:spPr>
          <a:xfrm>
            <a:off x="7405883" y="5158624"/>
            <a:ext cx="181718" cy="172599"/>
          </a:xfrm>
          <a:prstGeom prst="roundRect">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4800" b="1" dirty="0">
              <a:solidFill>
                <a:sysClr val="windowText" lastClr="000000"/>
              </a:solidFill>
              <a:latin typeface="Arial Black" panose="020B0A04020102020204" pitchFamily="34" charset="0"/>
            </a:endParaRPr>
          </a:p>
        </p:txBody>
      </p:sp>
      <p:sp>
        <p:nvSpPr>
          <p:cNvPr id="32" name="Rectángulo redondeado 31"/>
          <p:cNvSpPr/>
          <p:nvPr/>
        </p:nvSpPr>
        <p:spPr>
          <a:xfrm>
            <a:off x="7911796" y="5155824"/>
            <a:ext cx="181718" cy="172599"/>
          </a:xfrm>
          <a:prstGeom prst="roundRect">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4800" b="1" dirty="0">
              <a:solidFill>
                <a:sysClr val="windowText" lastClr="000000"/>
              </a:solidFill>
              <a:latin typeface="Arial Black" panose="020B0A04020102020204" pitchFamily="34" charset="0"/>
            </a:endParaRPr>
          </a:p>
        </p:txBody>
      </p:sp>
      <p:sp>
        <p:nvSpPr>
          <p:cNvPr id="33" name="Rectángulo redondeado 32"/>
          <p:cNvSpPr/>
          <p:nvPr/>
        </p:nvSpPr>
        <p:spPr>
          <a:xfrm>
            <a:off x="8453507" y="5154946"/>
            <a:ext cx="181718" cy="172599"/>
          </a:xfrm>
          <a:prstGeom prst="roundRect">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4800" b="1" dirty="0">
              <a:solidFill>
                <a:sysClr val="windowText" lastClr="000000"/>
              </a:solidFill>
              <a:latin typeface="Arial Black" panose="020B0A04020102020204" pitchFamily="34" charset="0"/>
            </a:endParaRPr>
          </a:p>
        </p:txBody>
      </p:sp>
      <p:sp>
        <p:nvSpPr>
          <p:cNvPr id="34" name="Marcador de contenido 2"/>
          <p:cNvSpPr txBox="1">
            <a:spLocks/>
          </p:cNvSpPr>
          <p:nvPr/>
        </p:nvSpPr>
        <p:spPr>
          <a:xfrm>
            <a:off x="7344155" y="2906730"/>
            <a:ext cx="11819072" cy="2513615"/>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s-CL" sz="1000" dirty="0" smtClean="0">
                <a:latin typeface="Arial" panose="020B0604020202020204" pitchFamily="34" charset="0"/>
                <a:cs typeface="Arial" panose="020B0604020202020204" pitchFamily="34" charset="0"/>
              </a:rPr>
              <a:t>OK   REGULAR    MALO </a:t>
            </a:r>
            <a:endParaRPr lang="es-CL"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04963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TM03457503[[fn=Citable]]</Template>
  <TotalTime>131</TotalTime>
  <Words>321</Words>
  <Application>Microsoft Office PowerPoint</Application>
  <PresentationFormat>Panorámica</PresentationFormat>
  <Paragraphs>70</Paragraphs>
  <Slides>14</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14</vt:i4>
      </vt:variant>
    </vt:vector>
  </HeadingPairs>
  <TitlesOfParts>
    <vt:vector size="21" baseType="lpstr">
      <vt:lpstr>Arial</vt:lpstr>
      <vt:lpstr>Arial Black</vt:lpstr>
      <vt:lpstr>Calibri</vt:lpstr>
      <vt:lpstr>Cambria</vt:lpstr>
      <vt:lpstr>Century Gothic</vt:lpstr>
      <vt:lpstr>Wingdings 2</vt:lpstr>
      <vt:lpstr>Citable</vt:lpstr>
      <vt:lpstr>Mejora en Procesos Productivos </vt:lpstr>
      <vt:lpstr>PRESENTACIÓN </vt:lpstr>
      <vt:lpstr>Análisis del Problema</vt:lpstr>
      <vt:lpstr>Presentación de PowerPoint</vt:lpstr>
      <vt:lpstr>Presentación de PowerPoint</vt:lpstr>
      <vt:lpstr>Presentación de PowerPoint</vt:lpstr>
      <vt:lpstr>Presentación de PowerPoint</vt:lpstr>
      <vt:lpstr>Presentación de PowerPoint</vt:lpstr>
      <vt:lpstr>ICONOS DE SERVICIOS </vt:lpstr>
      <vt:lpstr>Presentación de PowerPoint</vt:lpstr>
      <vt:lpstr>Presentación de PowerPoint</vt:lpstr>
      <vt:lpstr>Presentación de PowerPoint</vt:lpstr>
      <vt:lpstr>Presentación de PowerPoint</vt:lpstr>
      <vt:lpstr>Presentación de PowerPoint</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Mejora en Procesos Productivos</dc:title>
  <dc:creator>Sala de ventas 1A</dc:creator>
  <cp:lastModifiedBy>Sala de ventas 1A</cp:lastModifiedBy>
  <cp:revision>12</cp:revision>
  <dcterms:created xsi:type="dcterms:W3CDTF">2023-11-13T20:03:08Z</dcterms:created>
  <dcterms:modified xsi:type="dcterms:W3CDTF">2023-11-14T20:46:00Z</dcterms:modified>
</cp:coreProperties>
</file>