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A30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6701" y="5479777"/>
            <a:ext cx="14915490" cy="83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978"/>
              </a:lnSpc>
            </a:pPr>
            <a:r>
              <a:rPr lang="en-US" sz="4652" spc="186">
                <a:solidFill>
                  <a:srgbClr val="ECF2FE"/>
                </a:solidFill>
                <a:latin typeface="Aileron Regular"/>
              </a:rPr>
              <a:t>A blockchain based Supplier Risk Indicator platform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82094" y="2914650"/>
            <a:ext cx="9089197" cy="153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69"/>
              </a:lnSpc>
            </a:pPr>
            <a:r>
              <a:rPr lang="en-US" sz="10999" spc="-109">
                <a:solidFill>
                  <a:srgbClr val="ECF2FE"/>
                </a:solidFill>
                <a:latin typeface="Aileron Regular Bold"/>
              </a:rPr>
              <a:t>FINSHIELD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890831" y="4481668"/>
            <a:ext cx="13078416" cy="1323665"/>
            <a:chOff x="0" y="0"/>
            <a:chExt cx="17437888" cy="176488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7437888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460"/>
                </a:lnSpc>
                <a:spcBef>
                  <a:spcPct val="0"/>
                </a:spcBef>
              </a:pPr>
              <a:r>
                <a:rPr lang="en-US" sz="4200" spc="-42">
                  <a:solidFill>
                    <a:srgbClr val="08104D"/>
                  </a:solidFill>
                  <a:latin typeface="Aileron Heavy Bold"/>
                </a:rPr>
                <a:t>June 2022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22800"/>
              <a:ext cx="17437888" cy="94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964"/>
                </a:lnSpc>
              </a:pPr>
              <a:r>
                <a:rPr lang="en-US" sz="4200">
                  <a:solidFill>
                    <a:srgbClr val="08104D"/>
                  </a:solidFill>
                  <a:latin typeface="Aileron Regular"/>
                </a:rPr>
                <a:t>Pilot project in Murangá, Kirinyaga and Kakamega.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72205" y="215657"/>
            <a:ext cx="3902860" cy="81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>
                <a:solidFill>
                  <a:srgbClr val="08104D"/>
                </a:solidFill>
                <a:latin typeface="Aileron Heavy Bold"/>
              </a:rPr>
              <a:t>Road Map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90831" y="2410487"/>
            <a:ext cx="15368469" cy="1323665"/>
            <a:chOff x="0" y="0"/>
            <a:chExt cx="20491292" cy="176488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20491292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460"/>
                </a:lnSpc>
                <a:spcBef>
                  <a:spcPct val="0"/>
                </a:spcBef>
              </a:pPr>
              <a:r>
                <a:rPr lang="en-US" sz="4200" spc="-42">
                  <a:solidFill>
                    <a:srgbClr val="08104D"/>
                  </a:solidFill>
                  <a:latin typeface="Aileron Heavy Bold"/>
                </a:rPr>
                <a:t>September 2021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22800"/>
              <a:ext cx="20491292" cy="94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964"/>
                </a:lnSpc>
              </a:pPr>
              <a:r>
                <a:rPr lang="en-US" sz="4200">
                  <a:solidFill>
                    <a:srgbClr val="08104D"/>
                  </a:solidFill>
                  <a:latin typeface="Aileron Regular"/>
                </a:rPr>
                <a:t>Partnering with key government institutions.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0831" y="6508973"/>
            <a:ext cx="15169863" cy="2076140"/>
            <a:chOff x="0" y="0"/>
            <a:chExt cx="20226483" cy="276818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20226483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460"/>
                </a:lnSpc>
                <a:spcBef>
                  <a:spcPct val="0"/>
                </a:spcBef>
              </a:pPr>
              <a:r>
                <a:rPr lang="en-US" sz="4200" spc="-42">
                  <a:solidFill>
                    <a:srgbClr val="08104D"/>
                  </a:solidFill>
                  <a:latin typeface="Aileron Heavy Bold"/>
                </a:rPr>
                <a:t>March 2023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22800"/>
              <a:ext cx="20226483" cy="1945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964"/>
                </a:lnSpc>
              </a:pPr>
              <a:r>
                <a:rPr lang="en-US" sz="4200">
                  <a:solidFill>
                    <a:srgbClr val="08104D"/>
                  </a:solidFill>
                  <a:latin typeface="Aileron Regular"/>
                </a:rPr>
                <a:t>Implementing the platform in different selctive programs and government ministries.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890831" y="4646120"/>
            <a:ext cx="10259300" cy="994760"/>
            <a:chOff x="0" y="0"/>
            <a:chExt cx="13679066" cy="132634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13679066" cy="646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30">
                  <a:solidFill>
                    <a:srgbClr val="08104D"/>
                  </a:solidFill>
                  <a:latin typeface="Aileron Heavy Bold"/>
                </a:rPr>
                <a:t>MOSES MUNENE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16882"/>
              <a:ext cx="13679066" cy="709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44"/>
                </a:lnSpc>
              </a:pPr>
              <a:r>
                <a:rPr lang="en-US" sz="3200">
                  <a:solidFill>
                    <a:srgbClr val="08104D"/>
                  </a:solidFill>
                  <a:latin typeface="Aileron Regular"/>
                </a:rPr>
                <a:t>Data Scientist, System Analyst &amp; Software Developer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97785" y="215657"/>
            <a:ext cx="3902860" cy="81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 u="none">
                <a:solidFill>
                  <a:srgbClr val="08104D"/>
                </a:solidFill>
                <a:latin typeface="Aileron Heavy Bold"/>
              </a:rPr>
              <a:t>The Team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90831" y="2574939"/>
            <a:ext cx="10573543" cy="994760"/>
            <a:chOff x="0" y="0"/>
            <a:chExt cx="14098058" cy="132634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14098058" cy="646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30">
                  <a:solidFill>
                    <a:srgbClr val="08104D"/>
                  </a:solidFill>
                  <a:latin typeface="Aileron Heavy Bold"/>
                </a:rPr>
                <a:t>VICTOR AMWOLLO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16882"/>
              <a:ext cx="14098058" cy="709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44"/>
                </a:lnSpc>
              </a:pPr>
              <a:r>
                <a:rPr lang="en-US" sz="3200">
                  <a:solidFill>
                    <a:srgbClr val="08104D"/>
                  </a:solidFill>
                  <a:latin typeface="Aileron Regular"/>
                </a:rPr>
                <a:t>Entrepreneur &amp; Software Engineer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0831" y="6344407"/>
            <a:ext cx="8311863" cy="994760"/>
            <a:chOff x="0" y="0"/>
            <a:chExt cx="11082483" cy="132634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11082483" cy="646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30">
                  <a:solidFill>
                    <a:srgbClr val="08104D"/>
                  </a:solidFill>
                  <a:latin typeface="Aileron Heavy Bold"/>
                </a:rPr>
                <a:t>DENNIS WAHOME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16882"/>
              <a:ext cx="11082483" cy="709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44"/>
                </a:lnSpc>
              </a:pPr>
              <a:r>
                <a:rPr lang="en-US" sz="3200">
                  <a:solidFill>
                    <a:srgbClr val="08104D"/>
                  </a:solidFill>
                  <a:latin typeface="Aileron Regular"/>
                </a:rPr>
                <a:t>Smart Contract Developer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13238" y="650244"/>
            <a:ext cx="1169793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08104D"/>
                </a:solidFill>
                <a:latin typeface="Aileron Heavy Bold"/>
              </a:rPr>
              <a:t>Corruption Pandemic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29668" y="2486009"/>
            <a:ext cx="13935293" cy="133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92"/>
              </a:lnSpc>
              <a:spcBef>
                <a:spcPct val="0"/>
              </a:spcBef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Currently   -  Kenya looses Ksh. 700B annually to corruption.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29668" y="4432634"/>
            <a:ext cx="13935293" cy="133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92"/>
              </a:lnSpc>
              <a:spcBef>
                <a:spcPct val="0"/>
              </a:spcBef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Over 70% of corruption cases occur in procurement chain due to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29668" y="6269151"/>
            <a:ext cx="13935293" cy="199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292"/>
              </a:lnSpc>
              <a:buFont typeface="Arial"/>
              <a:buChar char="•"/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Poor supplier screening.</a:t>
            </a:r>
          </a:p>
          <a:p>
            <a:pPr algn="l" marL="906780" indent="-453390" lvl="1">
              <a:lnSpc>
                <a:spcPts val="5292"/>
              </a:lnSpc>
              <a:buFont typeface="Arial"/>
              <a:buChar char="•"/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Collusion between procuring entity officials and suppliers.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49463" y="4354449"/>
            <a:ext cx="15075577" cy="14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64"/>
              </a:lnSpc>
              <a:spcBef>
                <a:spcPct val="0"/>
              </a:spcBef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A cheaper </a:t>
            </a:r>
            <a:r>
              <a:rPr lang="en-US" sz="4200" u="none">
                <a:solidFill>
                  <a:srgbClr val="08104D"/>
                </a:solidFill>
                <a:latin typeface="Aileron Regular"/>
              </a:rPr>
              <a:t>and time efficient solution to carry out a thorough vetting process.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41924" y="212485"/>
            <a:ext cx="7804152" cy="81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>
                <a:solidFill>
                  <a:srgbClr val="08104D"/>
                </a:solidFill>
                <a:latin typeface="Aileron Heavy Bold"/>
              </a:rPr>
              <a:t>What we're offering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25326" y="2462184"/>
            <a:ext cx="15075577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4200" spc="-42">
                <a:solidFill>
                  <a:srgbClr val="08104D"/>
                </a:solidFill>
                <a:latin typeface="Aileron Regular"/>
              </a:rPr>
              <a:t>A robust system that will fast track and enhance supplier screening.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9463" y="6229505"/>
            <a:ext cx="15075577" cy="14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64"/>
              </a:lnSpc>
              <a:spcBef>
                <a:spcPct val="0"/>
              </a:spcBef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Eliminating public officers' proxies and kickbacks through connection tracking.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463" y="7952112"/>
            <a:ext cx="15075577" cy="7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64"/>
              </a:lnSpc>
              <a:spcBef>
                <a:spcPct val="0"/>
              </a:spcBef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A solution to ensure suppliers are paid on time.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9463" y="7111690"/>
            <a:ext cx="15509837" cy="1578903"/>
            <a:chOff x="0" y="0"/>
            <a:chExt cx="20679783" cy="210520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20679783" cy="1069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08104D"/>
                  </a:solidFill>
                  <a:latin typeface="Aileron Regular Bold"/>
                </a:rPr>
                <a:t>Private Firms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63118"/>
              <a:ext cx="20679783" cy="94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964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8104D"/>
                  </a:solidFill>
                  <a:latin typeface="Aileron Regular"/>
                </a:rPr>
                <a:t>Listed companies, Private institutions and SMEs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41924" y="212485"/>
            <a:ext cx="7804152" cy="81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>
                <a:solidFill>
                  <a:srgbClr val="08104D"/>
                </a:solidFill>
                <a:latin typeface="Aileron Heavy Bold"/>
              </a:rPr>
              <a:t>Target Market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49463" y="4139192"/>
            <a:ext cx="14686471" cy="2331378"/>
            <a:chOff x="0" y="0"/>
            <a:chExt cx="19581961" cy="310850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9581961" cy="1069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08104D"/>
                  </a:solidFill>
                  <a:latin typeface="Aileron Regular Bold"/>
                </a:rPr>
                <a:t>Government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63118"/>
              <a:ext cx="19581961" cy="1945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964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8104D"/>
                  </a:solidFill>
                  <a:latin typeface="Aileron Regular"/>
                </a:rPr>
                <a:t>Ministries, Parastatals, Authorities, Public Commissions and government institutions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49463" y="2559063"/>
            <a:ext cx="14686471" cy="7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64"/>
              </a:lnSpc>
              <a:spcBef>
                <a:spcPct val="0"/>
              </a:spcBef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We target procuring entities in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38333" y="1228870"/>
            <a:ext cx="16049562" cy="298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A Supplier Risk Indicator ( SRI ) platform that will c</a:t>
            </a:r>
            <a:r>
              <a:rPr lang="en-US" sz="4199" u="none">
                <a:solidFill>
                  <a:srgbClr val="08104D"/>
                </a:solidFill>
                <a:latin typeface="Aileron Regular"/>
              </a:rPr>
              <a:t>ollect and analyze supplier business activities, management and political connections to describe the risk involved in interacting with a supplier.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32936" y="215380"/>
            <a:ext cx="11221096" cy="81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>
                <a:solidFill>
                  <a:srgbClr val="08104D"/>
                </a:solidFill>
                <a:latin typeface="Aileron Heavy Bold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9738" y="4596724"/>
            <a:ext cx="16049562" cy="223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Data will come from key government institutions like Tax authority, Company registry, Anti Corruption ag</a:t>
            </a:r>
            <a:r>
              <a:rPr lang="en-US" sz="4199" u="none">
                <a:solidFill>
                  <a:srgbClr val="08104D"/>
                </a:solidFill>
                <a:latin typeface="Aileron Regular"/>
              </a:rPr>
              <a:t>encies and vetted private firms.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9738" y="7247859"/>
            <a:ext cx="16049562" cy="14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A Supplier will submit company details</a:t>
            </a:r>
            <a:r>
              <a:rPr lang="en-US" sz="4199" u="none">
                <a:solidFill>
                  <a:srgbClr val="08104D"/>
                </a:solidFill>
                <a:latin typeface="Aileron Regular"/>
              </a:rPr>
              <a:t> and be issued with a unique identifier called Supplier ID (SID).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57104" y="215380"/>
            <a:ext cx="4286896" cy="81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>
                <a:solidFill>
                  <a:srgbClr val="08104D"/>
                </a:solidFill>
                <a:latin typeface="Aileron Regular Bold"/>
              </a:rPr>
              <a:t>Supplier 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9738" y="1536573"/>
            <a:ext cx="16049562" cy="223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The SID will be used by an Intelligent Data Repository to collect and validate supplier's data about fraud, procurement malpractices etc and store the verified data on blockchain.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9738" y="4354449"/>
            <a:ext cx="16049562" cy="14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The data collected will be used to calculate the Supplier Risk Indicator (SRI).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9219" y="6718173"/>
            <a:ext cx="16049562" cy="223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Suppliers with </a:t>
            </a:r>
            <a:r>
              <a:rPr lang="en-US" sz="4199">
                <a:solidFill>
                  <a:srgbClr val="008037"/>
                </a:solidFill>
                <a:latin typeface="Aileron Regular"/>
              </a:rPr>
              <a:t>lower SRI</a:t>
            </a:r>
            <a:r>
              <a:rPr lang="en-US" sz="4199">
                <a:solidFill>
                  <a:srgbClr val="08104D"/>
                </a:solidFill>
                <a:latin typeface="Aileron Regular"/>
              </a:rPr>
              <a:t> will be regarded as </a:t>
            </a:r>
            <a:r>
              <a:rPr lang="en-US" sz="4199">
                <a:solidFill>
                  <a:srgbClr val="008037"/>
                </a:solidFill>
                <a:latin typeface="Aileron Regular"/>
              </a:rPr>
              <a:t>less risky </a:t>
            </a:r>
            <a:r>
              <a:rPr lang="en-US" sz="4199">
                <a:solidFill>
                  <a:srgbClr val="08104D"/>
                </a:solidFill>
                <a:latin typeface="Aileron Regular"/>
              </a:rPr>
              <a:t>while those with </a:t>
            </a:r>
            <a:r>
              <a:rPr lang="en-US" sz="4199">
                <a:solidFill>
                  <a:srgbClr val="FF1616"/>
                </a:solidFill>
                <a:latin typeface="Aileron Regular"/>
              </a:rPr>
              <a:t>high SRI </a:t>
            </a:r>
            <a:r>
              <a:rPr lang="en-US" sz="4199">
                <a:solidFill>
                  <a:srgbClr val="08104D"/>
                </a:solidFill>
                <a:latin typeface="Aileron Regular"/>
              </a:rPr>
              <a:t>will be regarded as </a:t>
            </a:r>
            <a:r>
              <a:rPr lang="en-US" sz="4199">
                <a:solidFill>
                  <a:srgbClr val="FF1616"/>
                </a:solidFill>
                <a:latin typeface="Aileron Regular"/>
              </a:rPr>
              <a:t>highly fraudulent and risky </a:t>
            </a:r>
            <a:r>
              <a:rPr lang="en-US" sz="4199">
                <a:solidFill>
                  <a:srgbClr val="08104D"/>
                </a:solidFill>
                <a:latin typeface="Aileron Regular"/>
              </a:rPr>
              <a:t>to trade with.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502866"/>
            <a:ext cx="16049562" cy="7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Will use </a:t>
            </a:r>
            <a:r>
              <a:rPr lang="en-US" sz="4199" u="none">
                <a:solidFill>
                  <a:srgbClr val="08104D"/>
                </a:solidFill>
                <a:latin typeface="Aileron Regular"/>
              </a:rPr>
              <a:t>Supplier ID (SID) to check Supplier Risk Indicator.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71766" y="293914"/>
            <a:ext cx="4901147" cy="73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06"/>
              </a:lnSpc>
              <a:spcBef>
                <a:spcPct val="0"/>
              </a:spcBef>
            </a:pPr>
            <a:r>
              <a:rPr lang="en-US" sz="4543" spc="-45">
                <a:solidFill>
                  <a:srgbClr val="08104D"/>
                </a:solidFill>
                <a:latin typeface="Aileron Heavy Bold"/>
              </a:rPr>
              <a:t>Procuring Entity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18310"/>
            <a:ext cx="16049562" cy="374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63"/>
              </a:lnSpc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Will publish tenders and set eligibility criteria like supplier experience, youth &amp; women priority etc.</a:t>
            </a:r>
          </a:p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The platform will include the eligibility criteria parameters in calculating the SRI and tell the suppliers whether they're eligible for a  particular tender.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918746"/>
            <a:ext cx="16049562" cy="14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When suppliers apply for a tender, the procuring entity will be able to see the SRI of each applicant.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38333" y="5048250"/>
            <a:ext cx="16049562" cy="14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Blockchain will act as a third party to hold the tender funds that will be released after the supplier delivers as agreed.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61436" y="215380"/>
            <a:ext cx="6725296" cy="81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>
                <a:solidFill>
                  <a:srgbClr val="08104D"/>
                </a:solidFill>
                <a:latin typeface="Aileron Heavy Bold"/>
              </a:rPr>
              <a:t>Blockchain Payment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8333" y="1840908"/>
            <a:ext cx="16049562" cy="223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The procuring entity will award the tender to a supplier of their choice and proceed to authorize supplier payment via our blockchain platform.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09738" y="4152704"/>
            <a:ext cx="16049562" cy="288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64"/>
              </a:lnSpc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Our revenue streams :</a:t>
            </a:r>
          </a:p>
          <a:p>
            <a:pPr algn="just" marL="906780" indent="-453390" lvl="1">
              <a:lnSpc>
                <a:spcPts val="5964"/>
              </a:lnSpc>
              <a:buFont typeface="Arial"/>
              <a:buChar char="•"/>
            </a:pPr>
            <a:r>
              <a:rPr lang="en-US" sz="4200">
                <a:solidFill>
                  <a:srgbClr val="08104D"/>
                </a:solidFill>
                <a:latin typeface="Aileron Regular"/>
              </a:rPr>
              <a:t>Procuring Entity annual subscriptions.</a:t>
            </a:r>
          </a:p>
          <a:p>
            <a:pPr algn="just" marL="906780" indent="-453390" lvl="1">
              <a:lnSpc>
                <a:spcPts val="5963"/>
              </a:lnSpc>
              <a:buFont typeface="Arial"/>
              <a:buChar char="•"/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Supplier verification fee.</a:t>
            </a:r>
          </a:p>
          <a:p>
            <a:pPr algn="just" marL="0" indent="0" lvl="0">
              <a:lnSpc>
                <a:spcPts val="506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442236" y="215380"/>
            <a:ext cx="9582796" cy="81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5000" spc="-50">
                <a:solidFill>
                  <a:srgbClr val="08104D"/>
                </a:solidFill>
                <a:latin typeface="Aileron Heavy Bold"/>
              </a:rPr>
              <a:t>Market Size &amp; Revenue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9738" y="1808482"/>
            <a:ext cx="16049562" cy="14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963"/>
              </a:lnSpc>
              <a:spcBef>
                <a:spcPct val="0"/>
              </a:spcBef>
            </a:pPr>
            <a:r>
              <a:rPr lang="en-US" sz="4199">
                <a:solidFill>
                  <a:srgbClr val="08104D"/>
                </a:solidFill>
                <a:latin typeface="Aileron Regular"/>
              </a:rPr>
              <a:t>The market is worth Ksh. 70B+ annually, which is an approximate 10% of the amount lost to corruption.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DAENZXXE5xc</dc:identifier>
  <dcterms:modified xsi:type="dcterms:W3CDTF">2011-08-01T06:04:30Z</dcterms:modified>
  <cp:revision>1</cp:revision>
  <dc:title>FINSHIELD_Presentation</dc:title>
</cp:coreProperties>
</file>