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64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orient="horz" pos="107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  <p15:guide id="5" pos="4032" userDrawn="1">
          <p15:clr>
            <a:srgbClr val="A4A3A4"/>
          </p15:clr>
        </p15:guide>
        <p15:guide id="6" orient="horz" pos="5416" userDrawn="1">
          <p15:clr>
            <a:srgbClr val="A4A3A4"/>
          </p15:clr>
        </p15:guide>
        <p15:guide id="8" orient="horz" pos="912" userDrawn="1">
          <p15:clr>
            <a:srgbClr val="A4A3A4"/>
          </p15:clr>
        </p15:guide>
        <p15:guide id="9" orient="horz" pos="15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38"/>
    <p:restoredTop sz="94585"/>
  </p:normalViewPr>
  <p:slideViewPr>
    <p:cSldViewPr snapToGrid="0" snapToObjects="1">
      <p:cViewPr>
        <p:scale>
          <a:sx n="110" d="100"/>
          <a:sy n="110" d="100"/>
        </p:scale>
        <p:origin x="-3180" y="-72"/>
      </p:cViewPr>
      <p:guideLst>
        <p:guide orient="horz" pos="264"/>
        <p:guide orient="horz" pos="1076"/>
        <p:guide orient="horz" pos="1968"/>
        <p:guide orient="horz" pos="5416"/>
        <p:guide orient="horz" pos="912"/>
        <p:guide orient="horz" pos="1512"/>
        <p:guide pos="288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50FE21C-B2ED-C643-8E21-60278A8C29E5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7750" y="1160463"/>
            <a:ext cx="2351088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C9D92B6-105C-F447-81C8-0A3F8FC700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1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D92B6-105C-F447-81C8-0A3F8FC700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2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2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2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8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8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2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3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2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844" y="313664"/>
            <a:ext cx="6194794" cy="1384939"/>
          </a:xfrm>
        </p:spPr>
        <p:txBody>
          <a:bodyPr anchor="t">
            <a:normAutofit/>
          </a:bodyPr>
          <a:lstStyle/>
          <a:p>
            <a:pPr algn="l">
              <a:lnSpc>
                <a:spcPts val="15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900" b="1" dirty="0" smtClean="0">
                <a:solidFill>
                  <a:srgbClr val="C2CB03"/>
                </a:solidFill>
                <a:latin typeface="Fidelity Sans" charset="0"/>
                <a:ea typeface="Fidelity Sans" charset="0"/>
                <a:cs typeface="Fidelity Sans" charset="0"/>
              </a:rPr>
              <a:t>Interview Schedule</a:t>
            </a:r>
            <a:r>
              <a:rPr lang="en-US" sz="900" b="1" dirty="0" smtClean="0">
                <a:solidFill>
                  <a:srgbClr val="FF0000"/>
                </a:solidFill>
                <a:latin typeface="Fidelity Sans" charset="0"/>
                <a:ea typeface="Fidelity Sans" charset="0"/>
                <a:cs typeface="Fidelity Sans" charset="0"/>
              </a:rPr>
              <a:t/>
            </a:r>
            <a:br>
              <a:rPr lang="en-US" sz="900" b="1" dirty="0" smtClean="0">
                <a:solidFill>
                  <a:srgbClr val="FF0000"/>
                </a:solidFill>
                <a:latin typeface="Fidelity Sans" charset="0"/>
                <a:ea typeface="Fidelity Sans" charset="0"/>
                <a:cs typeface="Fidelity Sans" charset="0"/>
              </a:rPr>
            </a:br>
            <a:r>
              <a:rPr lang="en-US" sz="1000" b="1" dirty="0" smtClean="0">
                <a:latin typeface="Fidelity Sans" charset="0"/>
                <a:ea typeface="Fidelity Sans" charset="0"/>
                <a:cs typeface="Fidelity Sans" charset="0"/>
              </a:rPr>
              <a:t/>
            </a:r>
            <a:br>
              <a:rPr lang="en-US" sz="1000" b="1" dirty="0" smtClean="0">
                <a:latin typeface="Fidelity Sans" charset="0"/>
                <a:ea typeface="Fidelity Sans" charset="0"/>
                <a:cs typeface="Fidelity Sans" charset="0"/>
              </a:rPr>
            </a:br>
            <a:r>
              <a:rPr lang="en-US" sz="1800" b="1" dirty="0" smtClean="0">
                <a:latin typeface="Fidelity Sans" charset="0"/>
                <a:ea typeface="Fidelity Sans" charset="0"/>
                <a:cs typeface="Fidelity Sans" charset="0"/>
              </a:rPr>
              <a:t>Leo Zhang</a:t>
            </a:r>
            <a:endParaRPr lang="en-US" sz="1800" b="1" dirty="0">
              <a:latin typeface="Fidelity Sans" charset="0"/>
              <a:ea typeface="Fidelity Sans" charset="0"/>
              <a:cs typeface="Fidelity Sans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8275" y="1408994"/>
            <a:ext cx="2126133" cy="385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15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1800" b="1" dirty="0" smtClean="0">
                <a:solidFill>
                  <a:srgbClr val="C2CB03"/>
                </a:solidFill>
                <a:latin typeface="Fidelity Sans" charset="0"/>
                <a:ea typeface="Fidelity Sans" charset="0"/>
                <a:cs typeface="Fidelity Sans" charset="0"/>
              </a:rPr>
              <a:t>Details</a:t>
            </a:r>
            <a:endParaRPr lang="en-US" sz="1800" b="1" dirty="0">
              <a:solidFill>
                <a:srgbClr val="C2CB03"/>
              </a:solidFill>
              <a:latin typeface="Fidelity Sans" charset="0"/>
              <a:ea typeface="Fidelity Sans" charset="0"/>
              <a:cs typeface="Fidelity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8275" y="3101826"/>
            <a:ext cx="2126133" cy="385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15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1800" b="1" dirty="0" smtClean="0">
                <a:solidFill>
                  <a:srgbClr val="C2CB03"/>
                </a:solidFill>
                <a:latin typeface="Fidelity Sans" charset="0"/>
                <a:ea typeface="Fidelity Sans" charset="0"/>
                <a:cs typeface="Fidelity Sans" charset="0"/>
              </a:rPr>
              <a:t>Schedule</a:t>
            </a:r>
            <a:endParaRPr lang="en-US" sz="1800" b="1" dirty="0">
              <a:solidFill>
                <a:srgbClr val="C2CB03"/>
              </a:solidFill>
              <a:latin typeface="Fidelity Sans" charset="0"/>
              <a:ea typeface="Fidelity Sans" charset="0"/>
              <a:cs typeface="Fidelity Sans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96867" y="2781539"/>
            <a:ext cx="3556958" cy="343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1200"/>
              </a:lnSpc>
              <a:spcBef>
                <a:spcPts val="0"/>
              </a:spcBef>
              <a:tabLst>
                <a:tab pos="1020763" algn="l"/>
              </a:tabLst>
            </a:pPr>
            <a:r>
              <a:rPr lang="en-US" sz="800" dirty="0" smtClean="0">
                <a:latin typeface="Fidelity Sans" charset="0"/>
                <a:ea typeface="Fidelity Sans" charset="0"/>
                <a:cs typeface="Fidelity Sans" charset="0"/>
              </a:rPr>
              <a:t>If you have questions about your schedule, please contact Rose.</a:t>
            </a:r>
            <a:endParaRPr lang="en-US" sz="800" b="1" dirty="0" smtClean="0">
              <a:latin typeface="Fidelity Sans" charset="0"/>
              <a:ea typeface="Fidelity Sans" charset="0"/>
              <a:cs typeface="Fidelity Sans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97851"/>
            <a:ext cx="1143000" cy="251114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116351" y="8469618"/>
            <a:ext cx="2904125" cy="301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900"/>
              </a:lnSpc>
            </a:pPr>
            <a:r>
              <a:rPr lang="en-US" sz="750" dirty="0" smtClean="0">
                <a:latin typeface="Fidelity Sans" charset="0"/>
                <a:ea typeface="Fidelity Sans" charset="0"/>
                <a:cs typeface="Fidelity Sans" charset="0"/>
              </a:rPr>
              <a:t>Prepared by Asset Management Talent Acquisition</a:t>
            </a:r>
            <a:endParaRPr lang="en-US" sz="750" dirty="0">
              <a:latin typeface="Fidelity Sans" charset="0"/>
              <a:ea typeface="Fidelity Sans" charset="0"/>
              <a:cs typeface="Fidelity Sans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59232"/>
              </p:ext>
            </p:extLst>
          </p:nvPr>
        </p:nvGraphicFramePr>
        <p:xfrm>
          <a:off x="1755913" y="3152570"/>
          <a:ext cx="4438865" cy="466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84"/>
                <a:gridCol w="2600481"/>
              </a:tblGrid>
              <a:tr h="245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20763" algn="l"/>
                        </a:tabLst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2CB03"/>
                          </a:solidFill>
                          <a:effectLst/>
                          <a:uLnTx/>
                          <a:uFillTx/>
                          <a:latin typeface="Fidelity Sans" charset="0"/>
                          <a:ea typeface="Fidelity Sans" charset="0"/>
                          <a:cs typeface="Fidelity Sans" charset="0"/>
                        </a:rPr>
                        <a:t>Time</a:t>
                      </a:r>
                    </a:p>
                  </a:txBody>
                  <a:tcPr>
                    <a:lnB w="38100" cap="flat" cmpd="sng" algn="ctr">
                      <a:solidFill>
                        <a:srgbClr val="C2C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C2CB03"/>
                          </a:solidFill>
                          <a:latin typeface="Fidelity Sans" pitchFamily="34" charset="0"/>
                        </a:rPr>
                        <a:t>Interviewer</a:t>
                      </a:r>
                      <a:endParaRPr lang="en-US" sz="900" dirty="0">
                        <a:solidFill>
                          <a:srgbClr val="C2CB03"/>
                        </a:solidFill>
                        <a:latin typeface="Fidelity Sans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C2C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947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9:00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– 10:00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AM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Room: </a:t>
                      </a:r>
                      <a:r>
                        <a:rPr lang="en-US" sz="900" kern="1200" baseline="0" dirty="0" err="1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Moosilauke</a:t>
                      </a:r>
                      <a:endParaRPr lang="en-US" sz="900" kern="1200" baseline="0" dirty="0" smtClean="0">
                        <a:solidFill>
                          <a:schemeClr val="tx1"/>
                        </a:solidFill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C2C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Coding Exam</a:t>
                      </a: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C2C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522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10:00 – 10:30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AM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Room: </a:t>
                      </a:r>
                      <a:r>
                        <a:rPr lang="en-US" sz="900" kern="1200" baseline="0" dirty="0" err="1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Moosilauke</a:t>
                      </a:r>
                      <a:endParaRPr lang="en-US" sz="900" kern="1200" baseline="0" dirty="0" smtClean="0">
                        <a:solidFill>
                          <a:schemeClr val="tx1"/>
                        </a:solidFill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Claire Xu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Risk Analyst</a:t>
                      </a:r>
                      <a:endParaRPr kumimoji="0" lang="it-IT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758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10:30 – 11:00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AM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Room: </a:t>
                      </a:r>
                      <a:r>
                        <a:rPr lang="en-US" sz="900" kern="1200" baseline="0" dirty="0" err="1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Moosilauke</a:t>
                      </a:r>
                      <a:endParaRPr lang="en-US" sz="900" kern="1200" baseline="0" dirty="0" smtClean="0">
                        <a:solidFill>
                          <a:schemeClr val="tx1"/>
                        </a:solidFill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Break</a:t>
                      </a: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47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11:00 – 11:30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AM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Room: Bora Bora</a:t>
                      </a:r>
                      <a:endParaRPr lang="en-US" sz="900" kern="1200" baseline="0" dirty="0" smtClean="0">
                        <a:solidFill>
                          <a:schemeClr val="tx1"/>
                        </a:solidFill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Andrew Wilson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Associate Director of Research </a:t>
                      </a:r>
                      <a:endParaRPr kumimoji="0" lang="it-IT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0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11:30 –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12:15 PM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Room: Bora Bora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Jim Gerlach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Team Leader</a:t>
                      </a:r>
                      <a:endParaRPr kumimoji="0" lang="it-IT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12:15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1:00 PM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Room: Bora Bora</a:t>
                      </a:r>
                      <a:endParaRPr lang="en-US" sz="900" kern="1200" baseline="0" dirty="0" smtClean="0">
                        <a:solidFill>
                          <a:schemeClr val="tx1"/>
                        </a:solidFill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Lunch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934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1:00 – 1:45 PM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Room: Bora Bora</a:t>
                      </a:r>
                      <a:endParaRPr lang="en-US" sz="900" kern="1200" baseline="0" dirty="0" smtClean="0">
                        <a:solidFill>
                          <a:schemeClr val="tx1"/>
                        </a:solidFill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Ibrahim Jreige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Quantitative Analyst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934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2:00 – 2:30 PM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Room: Bora Bora</a:t>
                      </a:r>
                      <a:endParaRPr lang="en-US" sz="900" kern="1200" baseline="0" dirty="0" smtClean="0">
                        <a:solidFill>
                          <a:schemeClr val="tx1"/>
                        </a:solidFill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Bibhuti Dash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Quantitative Analyst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69557"/>
              </p:ext>
            </p:extLst>
          </p:nvPr>
        </p:nvGraphicFramePr>
        <p:xfrm>
          <a:off x="2196867" y="925627"/>
          <a:ext cx="363497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34"/>
                <a:gridCol w="208280"/>
                <a:gridCol w="2444563"/>
              </a:tblGrid>
              <a:tr h="18641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Position: </a:t>
                      </a:r>
                      <a:endParaRPr lang="en-US" sz="900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Quantitative Analyst, Multi Account PAS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W 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Quantitative Analyst, Asset Allocation and Risk Management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411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Date: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Tuesday, April 23,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 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2019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2448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Location: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245 Summer Street, Boston 02210</a:t>
                      </a:r>
                    </a:p>
                    <a:p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Multiple Rooms</a:t>
                      </a:r>
                      <a:endParaRPr lang="en-US" sz="900" b="0" baseline="0" dirty="0" smtClean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095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Contacts: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Allison Wilson |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617-563-5301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Courtney Sholler | 617-392-0118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Rose Foody | 617-392-0737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  <a:p>
                      <a:endParaRPr lang="en-US" sz="900" b="0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5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ndidate Interview Schedul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Candidate Interview Schedule Template</Template>
  <TotalTime>4906</TotalTime>
  <Words>161</Words>
  <Application>Microsoft Office PowerPoint</Application>
  <PresentationFormat>Letter Paper (8.5x11 in)</PresentationFormat>
  <Paragraphs>49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Candidate Interview Schedule Template</vt:lpstr>
      <vt:lpstr>Interview Schedule  Leo Zhang</vt:lpstr>
    </vt:vector>
  </TitlesOfParts>
  <Company>Fidelity Investments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Schedule  Jon Goodman</dc:title>
  <dc:creator>Connell, Sarah</dc:creator>
  <cp:lastModifiedBy>FOODY, ROSE</cp:lastModifiedBy>
  <cp:revision>207</cp:revision>
  <cp:lastPrinted>2019-02-27T14:29:36Z</cp:lastPrinted>
  <dcterms:created xsi:type="dcterms:W3CDTF">2017-09-05T13:44:27Z</dcterms:created>
  <dcterms:modified xsi:type="dcterms:W3CDTF">2019-04-11T15:35:02Z</dcterms:modified>
</cp:coreProperties>
</file>