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4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4.xml"/>
  <Override ContentType="application/vnd.openxmlformats-officedocument.drawingml.chart+xml" PartName="/ppt/charts/chart1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drawingml.chartshapes+xml" PartName="/ppt/drawings/drawing2.xml"/>
  <Override ContentType="application/vnd.openxmlformats-officedocument.drawingml.chartshapes+xml" PartName="/ppt/drawings/drawing1.xml"/>
  <Override ContentType="application/vnd.openxmlformats-officedocument.drawingml.chartshapes+xml" PartName="/ppt/drawings/drawing3.xml"/>
  <Override ContentType="application/vnd.openxmlformats-officedocument.drawingml.chartshapes+xml" PartName="/ppt/drawings/drawing4.xml"/>
  <Override ContentType="application/vnd.ms-office.chartstyle+xml" PartName="/ppt/charts/style3.xml"/>
  <Override ContentType="application/vnd.ms-office.chartstyle+xml" PartName="/ppt/charts/style4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y="6858000" cx="12192000"/>
  <p:notesSz cx="6858000" cy="9144000"/>
  <p:embeddedFontLst>
    <p:embeddedFont>
      <p:font typeface="Libre Franklin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9" roundtripDataSignature="AMtx7mh7M1ftZILa6BTQpHMfphyc+wZ/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6E1BCF-6117-448C-87A1-E13E3F639186}">
  <a:tblStyle styleId="{A96E1BCF-6117-448C-87A1-E13E3F63918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DEDED"/>
          </a:solidFill>
        </a:fill>
      </a:tcStyle>
    </a:wholeTbl>
    <a:band1H>
      <a:tcTxStyle/>
      <a:tcStyle>
        <a:fill>
          <a:solidFill>
            <a:srgbClr val="DADAD8"/>
          </a:solidFill>
        </a:fill>
      </a:tcStyle>
    </a:band1H>
    <a:band2H>
      <a:tcTxStyle/>
    </a:band2H>
    <a:band1V>
      <a:tcTxStyle/>
      <a:tcStyle>
        <a:fill>
          <a:solidFill>
            <a:srgbClr val="DADAD8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font" Target="fonts/LibreFranklin-bold.fntdata"/><Relationship Id="rId45" Type="http://schemas.openxmlformats.org/officeDocument/2006/relationships/font" Target="fonts/LibreFranklin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LibreFranklin-boldItalic.fntdata"/><Relationship Id="rId47" Type="http://schemas.openxmlformats.org/officeDocument/2006/relationships/font" Target="fonts/LibreFranklin-italic.fntdata"/><Relationship Id="rId49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Relationship Id="rId4" Type="http://schemas.openxmlformats.org/officeDocument/2006/relationships/chartUserShapes" Target="../drawings/drawing1.xml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Sheet2.xlsx"/><Relationship Id="rId4" Type="http://schemas.openxmlformats.org/officeDocument/2006/relationships/chartUserShapes" Target="../drawings/drawing2.xml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Sheet3.xlsx"/><Relationship Id="rId4" Type="http://schemas.openxmlformats.org/officeDocument/2006/relationships/chartUserShapes" Target="../drawings/drawing3.xml"/></Relationships>
</file>

<file path=ppt/charts/_rels/chart4.xml.rels><?xml version="1.0" encoding="UTF-8" standalone="yes"?>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Sheet4.xlsx"/><Relationship Id="rId4" Type="http://schemas.openxmlformats.org/officeDocument/2006/relationships/chartUserShapes" Target="../drawings/drawing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500" dirty="0">
                <a:solidFill>
                  <a:schemeClr val="bg2"/>
                </a:solidFill>
              </a:rPr>
              <a:t>데이터 </a:t>
            </a:r>
            <a:r>
              <a:rPr lang="ko-KR" altLang="en-US" sz="1500" dirty="0" err="1">
                <a:solidFill>
                  <a:schemeClr val="bg2"/>
                </a:solidFill>
              </a:rPr>
              <a:t>전처리</a:t>
            </a:r>
            <a:endParaRPr lang="en-US" altLang="ko-KR" sz="1500" dirty="0">
              <a:solidFill>
                <a:schemeClr val="bg2"/>
              </a:solidFill>
            </a:endParaRPr>
          </a:p>
        </c:rich>
      </c:tx>
      <c:layout>
        <c:manualLayout>
          <c:xMode val="edge"/>
          <c:yMode val="edge"/>
          <c:x val="0.27891089071053637"/>
          <c:y val="5.87729866395580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텍스트 변환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9C4-447C-BA43-63E47AE8C3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9C4-447C-BA43-63E47AE8C3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9C4-447C-BA43-63E47AE8C3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9C4-447C-BA43-63E47AE8C367}"/>
              </c:ext>
            </c:extLst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</c:v>
                </c:pt>
                <c:pt idx="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9C4-447C-BA43-63E47AE8C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500" dirty="0">
                <a:solidFill>
                  <a:schemeClr val="bg2"/>
                </a:solidFill>
              </a:rPr>
              <a:t>프로젝트 발표</a:t>
            </a:r>
          </a:p>
        </c:rich>
      </c:tx>
      <c:layout>
        <c:manualLayout>
          <c:xMode val="edge"/>
          <c:yMode val="edge"/>
          <c:x val="0.27008189071296956"/>
          <c:y val="3.91819910930387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사전기획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78E-47DE-913B-F43A363CE12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78E-47DE-913B-F43A363CE12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78E-47DE-913B-F43A363CE12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78E-47DE-913B-F43A363CE12B}"/>
              </c:ext>
            </c:extLst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78E-47DE-913B-F43A363CE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500" dirty="0">
                <a:solidFill>
                  <a:schemeClr val="bg2"/>
                </a:solidFill>
              </a:rPr>
              <a:t>샘플링 데이터 분석</a:t>
            </a:r>
          </a:p>
        </c:rich>
      </c:tx>
      <c:layout>
        <c:manualLayout>
          <c:xMode val="edge"/>
          <c:yMode val="edge"/>
          <c:x val="0.20350010758171258"/>
          <c:y val="4.89774888662983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A50-4AF9-8A41-334506807E4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A50-4AF9-8A41-334506807E4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A50-4AF9-8A41-334506807E4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A50-4AF9-8A41-334506807E46}"/>
              </c:ext>
            </c:extLst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0.65</c:v>
                </c:pt>
                <c:pt idx="1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A50-4AF9-8A41-334506807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500" dirty="0">
                <a:solidFill>
                  <a:schemeClr val="bg2"/>
                </a:solidFill>
              </a:rPr>
              <a:t>전체 데이터</a:t>
            </a:r>
            <a:r>
              <a:rPr lang="ko-KR" altLang="en-US" sz="1500" baseline="0" dirty="0">
                <a:solidFill>
                  <a:schemeClr val="bg2"/>
                </a:solidFill>
              </a:rPr>
              <a:t> </a:t>
            </a:r>
            <a:r>
              <a:rPr lang="ko-KR" altLang="en-US" sz="1500" dirty="0">
                <a:solidFill>
                  <a:schemeClr val="bg2"/>
                </a:solidFill>
              </a:rPr>
              <a:t>분석</a:t>
            </a:r>
            <a:endParaRPr lang="en-US" altLang="ko-KR" sz="1500" dirty="0">
              <a:solidFill>
                <a:schemeClr val="bg2"/>
              </a:solidFill>
            </a:endParaRPr>
          </a:p>
        </c:rich>
      </c:tx>
      <c:layout>
        <c:manualLayout>
          <c:xMode val="edge"/>
          <c:yMode val="edge"/>
          <c:x val="0.24102335757137153"/>
          <c:y val="7.34662332994475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사전기획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239-4498-BE8C-CA1D0CF0AF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239-4498-BE8C-CA1D0CF0AFA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239-4498-BE8C-CA1D0CF0AFA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239-4498-BE8C-CA1D0CF0AFA6}"/>
              </c:ext>
            </c:extLst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0.9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239-4498-BE8C-CA1D0CF0AF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0.39068</cdr:x>
      <cdr:y>0.49102</cdr:y>
    </cdr:from>
    <cdr:to>
      <cdr:x>0.6633</cdr:x>
      <cdr:y>0.67933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9C537B0-60BE-441B-8774-024FABDE7D6C}"/>
            </a:ext>
          </a:extLst>
        </cdr:cNvPr>
        <cdr:cNvSpPr txBox="1"/>
      </cdr:nvSpPr>
      <cdr:spPr>
        <a:xfrm xmlns:a="http://schemas.openxmlformats.org/drawingml/2006/main">
          <a:off x="1123930" y="1273232"/>
          <a:ext cx="784296" cy="4882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ko-KR" sz="2400" dirty="0">
              <a:latin typeface="+mn-ea"/>
            </a:rPr>
            <a:t>40%</a:t>
          </a:r>
          <a:endParaRPr lang="ko-KR" altLang="en-US" sz="2400" dirty="0">
            <a:latin typeface="+mn-ea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0.33496</cdr:x>
      <cdr:y>0.5</cdr:y>
    </cdr:from>
    <cdr:to>
      <cdr:x>0.72626</cdr:x>
      <cdr:y>0.82643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9C537B0-60BE-441B-8774-024FABDE7D6C}"/>
            </a:ext>
          </a:extLst>
        </cdr:cNvPr>
        <cdr:cNvSpPr txBox="1"/>
      </cdr:nvSpPr>
      <cdr:spPr>
        <a:xfrm xmlns:a="http://schemas.openxmlformats.org/drawingml/2006/main">
          <a:off x="963645" y="1296514"/>
          <a:ext cx="1125724" cy="8464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ko-KR" sz="2400" dirty="0">
              <a:latin typeface="+mn-ea"/>
            </a:rPr>
            <a:t>100%</a:t>
          </a:r>
          <a:endParaRPr lang="ko-KR" altLang="en-US" sz="2400" dirty="0">
            <a:latin typeface="+mn-ea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0.40258</cdr:x>
      <cdr:y>0.49578</cdr:y>
    </cdr:from>
    <cdr:to>
      <cdr:x>0.6752</cdr:x>
      <cdr:y>0.68409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9C537B0-60BE-441B-8774-024FABDE7D6C}"/>
            </a:ext>
          </a:extLst>
        </cdr:cNvPr>
        <cdr:cNvSpPr txBox="1"/>
      </cdr:nvSpPr>
      <cdr:spPr>
        <a:xfrm xmlns:a="http://schemas.openxmlformats.org/drawingml/2006/main">
          <a:off x="1158176" y="1285562"/>
          <a:ext cx="784296" cy="4882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ko-KR" sz="2400" dirty="0">
              <a:latin typeface="+mn-ea"/>
            </a:rPr>
            <a:t>65%</a:t>
          </a:r>
          <a:endParaRPr lang="ko-KR" altLang="en-US" sz="2400" dirty="0">
            <a:latin typeface="+mn-ea"/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0.38468</cdr:x>
      <cdr:y>0.49595</cdr:y>
    </cdr:from>
    <cdr:to>
      <cdr:x>0.6573</cdr:x>
      <cdr:y>0.68426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9C537B0-60BE-441B-8774-024FABDE7D6C}"/>
            </a:ext>
          </a:extLst>
        </cdr:cNvPr>
        <cdr:cNvSpPr txBox="1"/>
      </cdr:nvSpPr>
      <cdr:spPr>
        <a:xfrm xmlns:a="http://schemas.openxmlformats.org/drawingml/2006/main">
          <a:off x="1106678" y="1286002"/>
          <a:ext cx="784296" cy="4882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ko-KR" sz="2400" dirty="0">
              <a:latin typeface="+mn-ea"/>
            </a:rPr>
            <a:t>90%</a:t>
          </a:r>
          <a:endParaRPr lang="ko-KR" altLang="en-US" sz="2400" dirty="0">
            <a:latin typeface="+mn-ea"/>
          </a:endParaRPr>
        </a:p>
      </cdr:txBody>
    </cdr:sp>
  </cdr:relSizeAnchor>
</c:userShape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fld id="{00000000-1234-1234-1234-123412341234}" type="slidenum">
              <a:rPr lang="en-US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45" name="Google Shape;34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52" name="Google Shape;35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61" name="Google Shape;36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68" name="Google Shape;36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77" name="Google Shape;37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84" name="Google Shape;38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93" name="Google Shape;39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400" name="Google Shape;40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409" name="Google Shape;40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418" name="Google Shape;41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429" name="Google Shape;42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442" name="Google Shape;44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453" name="Google Shape;45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466" name="Google Shape;46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473" name="Google Shape;47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480" name="Google Shape;48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487" name="Google Shape;487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494" name="Google Shape;49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501" name="Google Shape;50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513" name="Google Shape;513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87" name="Google Shape;28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527" name="Google Shape;52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537" name="Google Shape;53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548" name="Google Shape;548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561" name="Google Shape;561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572" name="Google Shape;572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579" name="Google Shape;579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585" name="Google Shape;585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591" name="Google Shape;591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00" name="Google Shape;30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06" name="Google Shape;30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12" name="Google Shape;31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18" name="Google Shape;31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26" name="Google Shape;32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36" name="Google Shape;33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1"/>
          <p:cNvSpPr txBox="1"/>
          <p:nvPr>
            <p:ph type="title"/>
          </p:nvPr>
        </p:nvSpPr>
        <p:spPr>
          <a:xfrm>
            <a:off x="1371600" y="685800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1"/>
          <p:cNvSpPr txBox="1"/>
          <p:nvPr>
            <p:ph idx="1" type="body"/>
          </p:nvPr>
        </p:nvSpPr>
        <p:spPr>
          <a:xfrm>
            <a:off x="1371600" y="2001327"/>
            <a:ext cx="9601200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4" name="Google Shape;94;p4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 type="title">
  <p:cSld name="TITLE">
    <p:bg>
      <p:bgPr>
        <a:solidFill>
          <a:schemeClr val="lt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4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Malgun Gothic"/>
              <a:buNone/>
              <a:defRPr sz="7200" cap="none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4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0" name="Google Shape;100;p54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4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4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3" name="Google Shape;103;p54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04" name="Google Shape;104;p54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05" name="Google Shape;105;p54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showMasterSp="0" type="secHead">
  <p:cSld name="SECTION_HEADER">
    <p:bg>
      <p:bgPr>
        <a:solidFill>
          <a:schemeClr val="dk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5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Malgun Gothic"/>
              <a:buNone/>
              <a:defRPr sz="7200" cap="none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5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55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5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55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55" title="절단선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 2개" type="twoObj">
  <p:cSld name="TWO_OBJECT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6"/>
          <p:cNvSpPr txBox="1"/>
          <p:nvPr>
            <p:ph type="title"/>
          </p:nvPr>
        </p:nvSpPr>
        <p:spPr>
          <a:xfrm>
            <a:off x="1371600" y="685800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Malgun Gothic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56"/>
          <p:cNvSpPr txBox="1"/>
          <p:nvPr>
            <p:ph idx="1" type="body"/>
          </p:nvPr>
        </p:nvSpPr>
        <p:spPr>
          <a:xfrm>
            <a:off x="1371600" y="2097089"/>
            <a:ext cx="4447786" cy="421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16" name="Google Shape;116;p56"/>
          <p:cNvSpPr txBox="1"/>
          <p:nvPr>
            <p:ph idx="2" type="body"/>
          </p:nvPr>
        </p:nvSpPr>
        <p:spPr>
          <a:xfrm>
            <a:off x="6525403" y="2097089"/>
            <a:ext cx="4447786" cy="421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17" name="Google Shape;117;p5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5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5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7"/>
          <p:cNvSpPr txBox="1"/>
          <p:nvPr>
            <p:ph type="title"/>
          </p:nvPr>
        </p:nvSpPr>
        <p:spPr>
          <a:xfrm>
            <a:off x="1371600" y="685800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Malgun Gothic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57"/>
          <p:cNvSpPr txBox="1"/>
          <p:nvPr>
            <p:ph idx="1" type="body"/>
          </p:nvPr>
        </p:nvSpPr>
        <p:spPr>
          <a:xfrm>
            <a:off x="1371600" y="210019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3" name="Google Shape;123;p57"/>
          <p:cNvSpPr txBox="1"/>
          <p:nvPr>
            <p:ph idx="2" type="body"/>
          </p:nvPr>
        </p:nvSpPr>
        <p:spPr>
          <a:xfrm>
            <a:off x="1371600" y="2984741"/>
            <a:ext cx="4443984" cy="3323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24" name="Google Shape;124;p57"/>
          <p:cNvSpPr txBox="1"/>
          <p:nvPr>
            <p:ph idx="3" type="body"/>
          </p:nvPr>
        </p:nvSpPr>
        <p:spPr>
          <a:xfrm>
            <a:off x="6528816" y="210019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5" name="Google Shape;125;p57"/>
          <p:cNvSpPr txBox="1"/>
          <p:nvPr>
            <p:ph idx="4" type="body"/>
          </p:nvPr>
        </p:nvSpPr>
        <p:spPr>
          <a:xfrm>
            <a:off x="6525014" y="2984741"/>
            <a:ext cx="4443984" cy="3323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26" name="Google Shape;126;p5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5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8"/>
          <p:cNvSpPr txBox="1"/>
          <p:nvPr>
            <p:ph type="title"/>
          </p:nvPr>
        </p:nvSpPr>
        <p:spPr>
          <a:xfrm>
            <a:off x="1371600" y="685800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어 있음" type="blank">
  <p:cSld name="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9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5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59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showMasterSp="0" type="objTx">
  <p:cSld name="OBJECT_WITH_CAPTION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0" title="배경 도형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0"/>
          <p:cNvSpPr txBox="1"/>
          <p:nvPr>
            <p:ph type="title"/>
          </p:nvPr>
        </p:nvSpPr>
        <p:spPr>
          <a:xfrm>
            <a:off x="723900" y="685800"/>
            <a:ext cx="385572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algun Gothic"/>
              <a:buNone/>
              <a:defRPr sz="4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0"/>
          <p:cNvSpPr txBox="1"/>
          <p:nvPr>
            <p:ph idx="1" type="body"/>
          </p:nvPr>
        </p:nvSpPr>
        <p:spPr>
          <a:xfrm>
            <a:off x="6256020" y="685801"/>
            <a:ext cx="5212080" cy="5622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142" name="Google Shape;142;p60"/>
          <p:cNvSpPr txBox="1"/>
          <p:nvPr>
            <p:ph idx="2" type="body"/>
          </p:nvPr>
        </p:nvSpPr>
        <p:spPr>
          <a:xfrm>
            <a:off x="723900" y="2097087"/>
            <a:ext cx="3855720" cy="421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3" name="Google Shape;143;p60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60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60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60" title="구분선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showMasterSp="0" type="picTx">
  <p:cSld name="PICTURE_WITH_CAPTION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1" title="배경 도형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1"/>
          <p:cNvSpPr txBox="1"/>
          <p:nvPr>
            <p:ph type="title"/>
          </p:nvPr>
        </p:nvSpPr>
        <p:spPr>
          <a:xfrm>
            <a:off x="723900" y="685800"/>
            <a:ext cx="385572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algun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61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61"/>
          <p:cNvSpPr txBox="1"/>
          <p:nvPr>
            <p:ph idx="1" type="body"/>
          </p:nvPr>
        </p:nvSpPr>
        <p:spPr>
          <a:xfrm>
            <a:off x="723900" y="2097088"/>
            <a:ext cx="3855720" cy="377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61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61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61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61" title="구분선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2"/>
          <p:cNvSpPr txBox="1"/>
          <p:nvPr>
            <p:ph type="title"/>
          </p:nvPr>
        </p:nvSpPr>
        <p:spPr>
          <a:xfrm>
            <a:off x="1371600" y="685800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62"/>
          <p:cNvSpPr txBox="1"/>
          <p:nvPr>
            <p:ph idx="1" type="body"/>
          </p:nvPr>
        </p:nvSpPr>
        <p:spPr>
          <a:xfrm rot="5400000">
            <a:off x="4066382" y="-597693"/>
            <a:ext cx="4211636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59" name="Google Shape;159;p6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6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6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3"/>
          <p:cNvSpPr txBox="1"/>
          <p:nvPr>
            <p:ph type="title"/>
          </p:nvPr>
        </p:nvSpPr>
        <p:spPr>
          <a:xfrm rot="5400000">
            <a:off x="7537160" y="2683556"/>
            <a:ext cx="5684569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63"/>
          <p:cNvSpPr txBox="1"/>
          <p:nvPr>
            <p:ph idx="1" type="body"/>
          </p:nvPr>
        </p:nvSpPr>
        <p:spPr>
          <a:xfrm rot="5400000">
            <a:off x="2619136" y="-623381"/>
            <a:ext cx="5684569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65" name="Google Shape;165;p6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6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6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3"/>
          <p:cNvSpPr txBox="1"/>
          <p:nvPr>
            <p:ph type="title"/>
          </p:nvPr>
        </p:nvSpPr>
        <p:spPr>
          <a:xfrm>
            <a:off x="1371600" y="685800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43"/>
          <p:cNvSpPr txBox="1"/>
          <p:nvPr>
            <p:ph idx="1" type="body"/>
          </p:nvPr>
        </p:nvSpPr>
        <p:spPr>
          <a:xfrm>
            <a:off x="1371600" y="2001327"/>
            <a:ext cx="9601200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78" name="Google Shape;178;p4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4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4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showMasterSp="0" type="secHead">
  <p:cSld name="SECTION_HEADER">
    <p:bg>
      <p:bgPr>
        <a:solidFill>
          <a:schemeClr val="dk2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4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Malgun Gothic"/>
              <a:buNone/>
              <a:defRPr sz="7200" cap="none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64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" name="Google Shape;184;p64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64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64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64" title="절단선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 2개" type="twoObj">
  <p:cSld name="TWO_OBJECTS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5"/>
          <p:cNvSpPr txBox="1"/>
          <p:nvPr>
            <p:ph type="title"/>
          </p:nvPr>
        </p:nvSpPr>
        <p:spPr>
          <a:xfrm>
            <a:off x="1371600" y="685800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Malgun Gothic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65"/>
          <p:cNvSpPr txBox="1"/>
          <p:nvPr>
            <p:ph idx="1" type="body"/>
          </p:nvPr>
        </p:nvSpPr>
        <p:spPr>
          <a:xfrm>
            <a:off x="1371600" y="2097089"/>
            <a:ext cx="4447786" cy="421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91" name="Google Shape;191;p65"/>
          <p:cNvSpPr txBox="1"/>
          <p:nvPr>
            <p:ph idx="2" type="body"/>
          </p:nvPr>
        </p:nvSpPr>
        <p:spPr>
          <a:xfrm>
            <a:off x="6525403" y="2097089"/>
            <a:ext cx="4447786" cy="421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92" name="Google Shape;192;p6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6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6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6"/>
          <p:cNvSpPr txBox="1"/>
          <p:nvPr>
            <p:ph type="title"/>
          </p:nvPr>
        </p:nvSpPr>
        <p:spPr>
          <a:xfrm>
            <a:off x="1371600" y="685800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Malgun Gothic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66"/>
          <p:cNvSpPr txBox="1"/>
          <p:nvPr>
            <p:ph idx="1" type="body"/>
          </p:nvPr>
        </p:nvSpPr>
        <p:spPr>
          <a:xfrm>
            <a:off x="1371600" y="210019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8" name="Google Shape;198;p66"/>
          <p:cNvSpPr txBox="1"/>
          <p:nvPr>
            <p:ph idx="2" type="body"/>
          </p:nvPr>
        </p:nvSpPr>
        <p:spPr>
          <a:xfrm>
            <a:off x="1371600" y="2984741"/>
            <a:ext cx="4443984" cy="3323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99" name="Google Shape;199;p66"/>
          <p:cNvSpPr txBox="1"/>
          <p:nvPr>
            <p:ph idx="3" type="body"/>
          </p:nvPr>
        </p:nvSpPr>
        <p:spPr>
          <a:xfrm>
            <a:off x="6528816" y="210019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0" name="Google Shape;200;p66"/>
          <p:cNvSpPr txBox="1"/>
          <p:nvPr>
            <p:ph idx="4" type="body"/>
          </p:nvPr>
        </p:nvSpPr>
        <p:spPr>
          <a:xfrm>
            <a:off x="6525014" y="2984741"/>
            <a:ext cx="4443984" cy="3323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01" name="Google Shape;201;p6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6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6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7"/>
          <p:cNvSpPr txBox="1"/>
          <p:nvPr>
            <p:ph type="title"/>
          </p:nvPr>
        </p:nvSpPr>
        <p:spPr>
          <a:xfrm>
            <a:off x="1371600" y="685800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6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6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6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어 있음" type="blank">
  <p:cSld name="BLANK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6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6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showMasterSp="0" type="objTx">
  <p:cSld name="OBJECT_WITH_CAPTION_TEX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9" title="배경 도형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69"/>
          <p:cNvSpPr txBox="1"/>
          <p:nvPr>
            <p:ph type="title"/>
          </p:nvPr>
        </p:nvSpPr>
        <p:spPr>
          <a:xfrm>
            <a:off x="723900" y="685800"/>
            <a:ext cx="385572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algun Gothic"/>
              <a:buNone/>
              <a:defRPr sz="4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69"/>
          <p:cNvSpPr txBox="1"/>
          <p:nvPr>
            <p:ph idx="1" type="body"/>
          </p:nvPr>
        </p:nvSpPr>
        <p:spPr>
          <a:xfrm>
            <a:off x="6256020" y="685801"/>
            <a:ext cx="5212080" cy="5622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217" name="Google Shape;217;p69"/>
          <p:cNvSpPr txBox="1"/>
          <p:nvPr>
            <p:ph idx="2" type="body"/>
          </p:nvPr>
        </p:nvSpPr>
        <p:spPr>
          <a:xfrm>
            <a:off x="723900" y="2097087"/>
            <a:ext cx="3855720" cy="421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8" name="Google Shape;218;p69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69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69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p69" title="구분선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showMasterSp="0" type="picTx">
  <p:cSld name="PICTURE_WITH_CAPTION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0" title="배경 도형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70"/>
          <p:cNvSpPr txBox="1"/>
          <p:nvPr>
            <p:ph type="title"/>
          </p:nvPr>
        </p:nvSpPr>
        <p:spPr>
          <a:xfrm>
            <a:off x="723900" y="685800"/>
            <a:ext cx="385572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algun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70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Google Shape;226;p70"/>
          <p:cNvSpPr txBox="1"/>
          <p:nvPr>
            <p:ph idx="1" type="body"/>
          </p:nvPr>
        </p:nvSpPr>
        <p:spPr>
          <a:xfrm>
            <a:off x="723900" y="2097088"/>
            <a:ext cx="3855720" cy="377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27" name="Google Shape;227;p70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70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70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70" title="구분선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1"/>
          <p:cNvSpPr txBox="1"/>
          <p:nvPr>
            <p:ph type="title"/>
          </p:nvPr>
        </p:nvSpPr>
        <p:spPr>
          <a:xfrm>
            <a:off x="1371600" y="685800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71"/>
          <p:cNvSpPr txBox="1"/>
          <p:nvPr>
            <p:ph idx="1" type="body"/>
          </p:nvPr>
        </p:nvSpPr>
        <p:spPr>
          <a:xfrm rot="5400000">
            <a:off x="4066382" y="-597693"/>
            <a:ext cx="4211636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34" name="Google Shape;234;p7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7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7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2"/>
          <p:cNvSpPr txBox="1"/>
          <p:nvPr>
            <p:ph type="title"/>
          </p:nvPr>
        </p:nvSpPr>
        <p:spPr>
          <a:xfrm rot="5400000">
            <a:off x="7537160" y="2683556"/>
            <a:ext cx="5684569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72"/>
          <p:cNvSpPr txBox="1"/>
          <p:nvPr>
            <p:ph idx="1" type="body"/>
          </p:nvPr>
        </p:nvSpPr>
        <p:spPr>
          <a:xfrm rot="5400000">
            <a:off x="2619136" y="-623381"/>
            <a:ext cx="5684569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40" name="Google Shape;240;p7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7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7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 type="title">
  <p:cSld name="TITLE">
    <p:bg>
      <p:bgPr>
        <a:solidFill>
          <a:schemeClr val="lt2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3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Malgun Gothic"/>
              <a:buNone/>
              <a:defRPr sz="7200" cap="none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73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6" name="Google Shape;246;p73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73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73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0"/>
          <p:cNvSpPr txBox="1"/>
          <p:nvPr>
            <p:ph type="title"/>
          </p:nvPr>
        </p:nvSpPr>
        <p:spPr>
          <a:xfrm>
            <a:off x="1371600" y="685800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40"/>
          <p:cNvSpPr txBox="1"/>
          <p:nvPr>
            <p:ph idx="1" type="body"/>
          </p:nvPr>
        </p:nvSpPr>
        <p:spPr>
          <a:xfrm>
            <a:off x="1371600" y="2097087"/>
            <a:ext cx="9601200" cy="421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7" name="Google Shape;87;p40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8" name="Google Shape;88;p40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9" name="Google Shape;89;p4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40" title="보조 기사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207">
          <p15:clr>
            <a:srgbClr val="F26B43"/>
          </p15:clr>
        </p15:guide>
        <p15:guide id="2" orient="horz" pos="1253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321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2"/>
          <p:cNvSpPr txBox="1"/>
          <p:nvPr>
            <p:ph type="title"/>
          </p:nvPr>
        </p:nvSpPr>
        <p:spPr>
          <a:xfrm>
            <a:off x="1371600" y="685800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42"/>
          <p:cNvSpPr txBox="1"/>
          <p:nvPr>
            <p:ph idx="1" type="body"/>
          </p:nvPr>
        </p:nvSpPr>
        <p:spPr>
          <a:xfrm>
            <a:off x="1371600" y="2097087"/>
            <a:ext cx="9601200" cy="421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71" name="Google Shape;171;p4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72" name="Google Shape;172;p4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73" name="Google Shape;173;p4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42" title="보조 기사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207">
          <p15:clr>
            <a:srgbClr val="F26B43"/>
          </p15:clr>
        </p15:guide>
        <p15:guide id="2" orient="horz" pos="1253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321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jp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Relationship Id="rId4" Type="http://schemas.openxmlformats.org/officeDocument/2006/relationships/image" Target="../media/image16.png"/><Relationship Id="rId5" Type="http://schemas.openxmlformats.org/officeDocument/2006/relationships/image" Target="../media/image23.png"/><Relationship Id="rId6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Relationship Id="rId4" Type="http://schemas.openxmlformats.org/officeDocument/2006/relationships/image" Target="../media/image3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Relationship Id="rId4" Type="http://schemas.openxmlformats.org/officeDocument/2006/relationships/image" Target="../media/image21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Relationship Id="rId4" Type="http://schemas.openxmlformats.org/officeDocument/2006/relationships/image" Target="../media/image20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Relationship Id="rId4" Type="http://schemas.openxmlformats.org/officeDocument/2006/relationships/image" Target="../media/image29.png"/><Relationship Id="rId5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Relationship Id="rId4" Type="http://schemas.openxmlformats.org/officeDocument/2006/relationships/image" Target="../media/image24.png"/><Relationship Id="rId5" Type="http://schemas.openxmlformats.org/officeDocument/2006/relationships/image" Target="../media/image35.png"/><Relationship Id="rId6" Type="http://schemas.openxmlformats.org/officeDocument/2006/relationships/image" Target="../media/image34.png"/><Relationship Id="rId7" Type="http://schemas.openxmlformats.org/officeDocument/2006/relationships/image" Target="../media/image39.png"/><Relationship Id="rId8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Relationship Id="rId4" Type="http://schemas.openxmlformats.org/officeDocument/2006/relationships/image" Target="../media/image38.png"/><Relationship Id="rId5" Type="http://schemas.openxmlformats.org/officeDocument/2006/relationships/image" Target="../media/image36.png"/><Relationship Id="rId6" Type="http://schemas.openxmlformats.org/officeDocument/2006/relationships/image" Target="../media/image4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jpg"/><Relationship Id="rId4" Type="http://schemas.openxmlformats.org/officeDocument/2006/relationships/image" Target="../media/image52.png"/><Relationship Id="rId5" Type="http://schemas.openxmlformats.org/officeDocument/2006/relationships/image" Target="../media/image44.png"/><Relationship Id="rId6" Type="http://schemas.openxmlformats.org/officeDocument/2006/relationships/image" Target="../media/image60.png"/><Relationship Id="rId7" Type="http://schemas.openxmlformats.org/officeDocument/2006/relationships/image" Target="../media/image7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jpg"/><Relationship Id="rId4" Type="http://schemas.openxmlformats.org/officeDocument/2006/relationships/image" Target="../media/image4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jpg"/><Relationship Id="rId4" Type="http://schemas.openxmlformats.org/officeDocument/2006/relationships/image" Target="../media/image4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jpg"/><Relationship Id="rId4" Type="http://schemas.openxmlformats.org/officeDocument/2006/relationships/image" Target="../media/image4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jpg"/><Relationship Id="rId4" Type="http://schemas.openxmlformats.org/officeDocument/2006/relationships/image" Target="../media/image4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jpg"/><Relationship Id="rId4" Type="http://schemas.openxmlformats.org/officeDocument/2006/relationships/image" Target="../media/image4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jpg"/><Relationship Id="rId4" Type="http://schemas.openxmlformats.org/officeDocument/2006/relationships/image" Target="../media/image49.png"/><Relationship Id="rId5" Type="http://schemas.openxmlformats.org/officeDocument/2006/relationships/image" Target="../media/image57.png"/><Relationship Id="rId6" Type="http://schemas.openxmlformats.org/officeDocument/2006/relationships/image" Target="../media/image4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jpg"/><Relationship Id="rId4" Type="http://schemas.openxmlformats.org/officeDocument/2006/relationships/image" Target="../media/image50.png"/><Relationship Id="rId9" Type="http://schemas.openxmlformats.org/officeDocument/2006/relationships/image" Target="../media/image54.png"/><Relationship Id="rId5" Type="http://schemas.openxmlformats.org/officeDocument/2006/relationships/image" Target="../media/image46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chart" Target="../charts/chart1.xml"/><Relationship Id="rId5" Type="http://schemas.openxmlformats.org/officeDocument/2006/relationships/chart" Target="../charts/chart2.xml"/><Relationship Id="rId6" Type="http://schemas.openxmlformats.org/officeDocument/2006/relationships/chart" Target="../charts/chart3.xml"/><Relationship Id="rId7" Type="http://schemas.openxmlformats.org/officeDocument/2006/relationships/chart" Target="../charts/chart4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jpg"/><Relationship Id="rId4" Type="http://schemas.openxmlformats.org/officeDocument/2006/relationships/image" Target="../media/image51.png"/><Relationship Id="rId5" Type="http://schemas.openxmlformats.org/officeDocument/2006/relationships/image" Target="../media/image6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jpg"/><Relationship Id="rId4" Type="http://schemas.openxmlformats.org/officeDocument/2006/relationships/image" Target="../media/image67.png"/><Relationship Id="rId5" Type="http://schemas.openxmlformats.org/officeDocument/2006/relationships/image" Target="../media/image59.png"/><Relationship Id="rId6" Type="http://schemas.openxmlformats.org/officeDocument/2006/relationships/image" Target="../media/image63.png"/><Relationship Id="rId7" Type="http://schemas.openxmlformats.org/officeDocument/2006/relationships/image" Target="../media/image6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jpg"/><Relationship Id="rId4" Type="http://schemas.openxmlformats.org/officeDocument/2006/relationships/image" Target="../media/image58.png"/><Relationship Id="rId5" Type="http://schemas.openxmlformats.org/officeDocument/2006/relationships/image" Target="../media/image66.png"/><Relationship Id="rId6" Type="http://schemas.openxmlformats.org/officeDocument/2006/relationships/image" Target="../media/image65.png"/><Relationship Id="rId7" Type="http://schemas.openxmlformats.org/officeDocument/2006/relationships/image" Target="../media/image6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jpg"/><Relationship Id="rId4" Type="http://schemas.openxmlformats.org/officeDocument/2006/relationships/image" Target="../media/image71.png"/><Relationship Id="rId5" Type="http://schemas.openxmlformats.org/officeDocument/2006/relationships/image" Target="../media/image68.png"/><Relationship Id="rId6" Type="http://schemas.openxmlformats.org/officeDocument/2006/relationships/image" Target="../media/image70.png"/><Relationship Id="rId7" Type="http://schemas.openxmlformats.org/officeDocument/2006/relationships/image" Target="../media/image6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jpg"/><Relationship Id="rId4" Type="http://schemas.openxmlformats.org/officeDocument/2006/relationships/hyperlink" Target="http://consensus.hankyung.com/apps.analysis/" TargetMode="External"/><Relationship Id="rId5" Type="http://schemas.openxmlformats.org/officeDocument/2006/relationships/hyperlink" Target="https://github.com/kakao/khaiii" TargetMode="External"/><Relationship Id="rId6" Type="http://schemas.openxmlformats.org/officeDocument/2006/relationships/hyperlink" Target="http://word.snu.ac.kr/kosac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꺾은선형 차트 그래픽 클로즈업" id="255" name="Google Shape;255;p1"/>
          <p:cNvPicPr preferRelativeResize="0"/>
          <p:nvPr/>
        </p:nvPicPr>
        <p:blipFill rotWithShape="1">
          <a:blip r:embed="rId3">
            <a:alphaModFix/>
          </a:blip>
          <a:srcRect b="0" l="0" r="0"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"/>
          <p:cNvSpPr/>
          <p:nvPr/>
        </p:nvSpPr>
        <p:spPr>
          <a:xfrm rot="10800000">
            <a:off x="5670146" y="3710250"/>
            <a:ext cx="2131466" cy="1830903"/>
          </a:xfrm>
          <a:custGeom>
            <a:rect b="b" l="l" r="r" t="t"/>
            <a:pathLst>
              <a:path extrusionOk="0" h="1983044" w="2308583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"/>
          <p:cNvSpPr/>
          <p:nvPr/>
        </p:nvSpPr>
        <p:spPr>
          <a:xfrm>
            <a:off x="6138004" y="4184861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p1"/>
          <p:cNvSpPr txBox="1"/>
          <p:nvPr>
            <p:ph type="ctrTitle"/>
          </p:nvPr>
        </p:nvSpPr>
        <p:spPr>
          <a:xfrm>
            <a:off x="6298010" y="4333009"/>
            <a:ext cx="5268177" cy="1086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algun Gothic"/>
              <a:buNone/>
            </a:pPr>
            <a:r>
              <a:rPr lang="en-US" sz="3600">
                <a:solidFill>
                  <a:srgbClr val="FFFFFF"/>
                </a:solidFill>
              </a:rPr>
              <a:t>증권사 REPORT로 보는 주가 예측 </a:t>
            </a:r>
            <a:r>
              <a:rPr lang="en-US" sz="2400">
                <a:solidFill>
                  <a:srgbClr val="FFFFFF"/>
                </a:solidFill>
              </a:rPr>
              <a:t>Part2</a:t>
            </a:r>
            <a:endParaRPr sz="3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p1"/>
          <p:cNvSpPr txBox="1"/>
          <p:nvPr>
            <p:ph idx="1" type="subTitle"/>
          </p:nvPr>
        </p:nvSpPr>
        <p:spPr>
          <a:xfrm>
            <a:off x="6298010" y="5419246"/>
            <a:ext cx="5268177" cy="531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A1조 임일수, 최종태, 김영운, 서민석</a:t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1"/>
          <p:cNvSpPr txBox="1"/>
          <p:nvPr/>
        </p:nvSpPr>
        <p:spPr>
          <a:xfrm>
            <a:off x="8262854" y="846284"/>
            <a:ext cx="2759035" cy="1184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K-Digital Training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비트캠프 교육센터 별관학원</a:t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61" name="Google Shape;26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7298" y="6279620"/>
            <a:ext cx="1482842" cy="385879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  <p:pic>
        <p:nvPicPr>
          <p:cNvPr descr="EMB0000378c3f3d" id="262" name="Google Shape;26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41651" y="6279620"/>
            <a:ext cx="1180238" cy="37574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0"/>
          <p:cNvSpPr txBox="1"/>
          <p:nvPr/>
        </p:nvSpPr>
        <p:spPr>
          <a:xfrm>
            <a:off x="1371600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수행 전 종가 가져오기(KRX)</a:t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nan 값 분석</a:t>
            </a:r>
            <a:endParaRPr b="1" i="0" sz="4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p10"/>
          <p:cNvSpPr txBox="1"/>
          <p:nvPr>
            <p:ph idx="1" type="body"/>
          </p:nvPr>
        </p:nvSpPr>
        <p:spPr>
          <a:xfrm>
            <a:off x="1371599" y="2001327"/>
            <a:ext cx="6211019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크롤링 후 nan값 데이터가 총 997개 존재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800"/>
              <a:t>그 중 종목이 상장폐지 및 합병 등으로 종목코드가                   바뀌어서 데이터를 받아오지 못한 경우</a:t>
            </a:r>
            <a:endParaRPr sz="1800"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800"/>
              <a:t>리포트 날짜 당시 상장 예정이거나 주말 및 공휴일로 종가가 담기지 않은 경우</a:t>
            </a:r>
            <a:endParaRPr sz="1800"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분석하는데 문제가 있는 데이터는 모두 삭제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주말 및 공휴일 데이터만 개장일 날짜로 바꾸어서 사용</a:t>
            </a:r>
            <a:endParaRPr/>
          </a:p>
        </p:txBody>
      </p:sp>
      <p:pic>
        <p:nvPicPr>
          <p:cNvPr id="349" name="Google Shape;34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64116" y="1910056"/>
            <a:ext cx="4397114" cy="4395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1"/>
          <p:cNvSpPr txBox="1"/>
          <p:nvPr/>
        </p:nvSpPr>
        <p:spPr>
          <a:xfrm>
            <a:off x="1371600" y="655608"/>
            <a:ext cx="9635706" cy="125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ct val="49896"/>
              <a:buFont typeface="Malgun Gothic"/>
              <a:buNone/>
            </a:pPr>
            <a:r>
              <a:rPr b="1" i="0" lang="en-US" sz="3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수행 전 종가 가져오기(KRX)</a:t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ct val="74844"/>
              <a:buFont typeface="Malgun Gothic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ct val="74844"/>
              <a:buFont typeface="Malgun Gothic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개장일 날짜로 변환</a:t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ct val="81081"/>
              <a:buFont typeface="Malgun Gothic"/>
              <a:buNone/>
            </a:pPr>
            <a:r>
              <a:rPr b="1" i="0" lang="en-US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4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5" name="Google Shape;355;p11"/>
          <p:cNvSpPr txBox="1"/>
          <p:nvPr>
            <p:ph idx="1" type="body"/>
          </p:nvPr>
        </p:nvSpPr>
        <p:spPr>
          <a:xfrm>
            <a:off x="1371600" y="2001327"/>
            <a:ext cx="6809874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리포트 날짜(작성일)가 주말 및 공휴일인</a:t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경우 개장일 날짜로 변환이 필요 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Exchange_calendars 라이브러리를 사용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날짜를 넣으면 해당 날짜가 개장일인지 </a:t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아닌지 True와 False를 반환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또한 그 날짜의 이전/다음 개장일의 날짜는</a:t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언제인지 알려 주는 기능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이전 개장일 날짜로 바꾸어 주고 바뀐 개장일</a:t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날짜로 다시 크롤링</a:t>
            </a:r>
            <a:endParaRPr/>
          </a:p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56" name="Google Shape;35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37676" y="2001327"/>
            <a:ext cx="4671885" cy="1503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37676" y="3504766"/>
            <a:ext cx="1816543" cy="2801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54219" y="3504766"/>
            <a:ext cx="2855341" cy="2792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2"/>
          <p:cNvSpPr txBox="1"/>
          <p:nvPr/>
        </p:nvSpPr>
        <p:spPr>
          <a:xfrm>
            <a:off x="1371600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수행 전 종가 가져오기(KRX)</a:t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FinanceDataReader 수정 종가[Close] 가져오기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t/>
            </a:r>
            <a:endParaRPr b="1" i="0" sz="24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p12"/>
          <p:cNvSpPr txBox="1"/>
          <p:nvPr>
            <p:ph idx="1" type="body"/>
          </p:nvPr>
        </p:nvSpPr>
        <p:spPr>
          <a:xfrm>
            <a:off x="1371600" y="2001327"/>
            <a:ext cx="5128111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수정 종가를 가져오는 이유는 수정 전 종가와 비교해 액면 비율을 구하기 위해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구한 액면 비율로 리포트 목표주가를 수정가격으로 변환하기 위함</a:t>
            </a:r>
            <a:endParaRPr/>
          </a:p>
        </p:txBody>
      </p:sp>
      <p:pic>
        <p:nvPicPr>
          <p:cNvPr id="365" name="Google Shape;36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9711" y="2001328"/>
            <a:ext cx="5301225" cy="2606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3"/>
          <p:cNvSpPr txBox="1"/>
          <p:nvPr/>
        </p:nvSpPr>
        <p:spPr>
          <a:xfrm>
            <a:off x="1371600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ct val="49896"/>
              <a:buFont typeface="Malgun Gothic"/>
              <a:buNone/>
            </a:pPr>
            <a:r>
              <a:rPr b="1" i="0" lang="en-US" sz="3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수행 전 종가 가져오기(KRX)</a:t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ct val="81081"/>
              <a:buFont typeface="Malgun Gothic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ct val="81081"/>
              <a:buFont typeface="Malgun Gothic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개장일 날짜로 변환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ct val="81081"/>
              <a:buFont typeface="Malgun Gothic"/>
              <a:buNone/>
            </a:pPr>
            <a:r>
              <a:rPr b="1" i="0" lang="en-US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4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p13"/>
          <p:cNvSpPr txBox="1"/>
          <p:nvPr>
            <p:ph idx="1" type="body"/>
          </p:nvPr>
        </p:nvSpPr>
        <p:spPr>
          <a:xfrm>
            <a:off x="1371600" y="2001327"/>
            <a:ext cx="5185611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목표주가를 액면비율 적용해 수정목표주가로 바꿔주면 6개월, 1년 후 수익률을 알 수 있음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6개월, 1년 후 날짜도 종가를 구하려면 모두 개장일 날짜로 변환이 필요</a:t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</a:t>
            </a:r>
            <a:r>
              <a:rPr lang="en-US">
                <a:solidFill>
                  <a:srgbClr val="FF0000"/>
                </a:solidFill>
              </a:rPr>
              <a:t>※</a:t>
            </a:r>
            <a:r>
              <a:rPr lang="en-US"/>
              <a:t>Fdr에서 Shift() 이용 시 더 효율적</a:t>
            </a:r>
            <a:endParaRPr/>
          </a:p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72" name="Google Shape;37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7209" y="2001327"/>
            <a:ext cx="5185611" cy="802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57208" y="2779910"/>
            <a:ext cx="5185611" cy="972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57207" y="3749205"/>
            <a:ext cx="2104056" cy="1892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/>
          <p:nvPr/>
        </p:nvSpPr>
        <p:spPr>
          <a:xfrm>
            <a:off x="1371600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feature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0" name="Google Shape;380;p14"/>
          <p:cNvSpPr txBox="1"/>
          <p:nvPr>
            <p:ph idx="1" type="body"/>
          </p:nvPr>
        </p:nvSpPr>
        <p:spPr>
          <a:xfrm>
            <a:off x="1371600" y="2001327"/>
            <a:ext cx="9601200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report_{ } = report에 기재된 수정 전 값 &lt;== krx crawling으로 수집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액면비율 = adjusted Close(fdr) / report_Close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 adjusted_TargetPrice = 액면비율 * report_TargetPrice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 괴리율 = (adjusted_TargetPrice - 전일 Close(adjusted) / 전일 Close(adjusted) </a:t>
            </a:r>
            <a:endParaRPr/>
          </a:p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테이블이(가) 표시된 사진&#10;&#10;자동 생성된 설명" id="381" name="Google Shape;38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9623" y="4153617"/>
            <a:ext cx="9593177" cy="1279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5"/>
          <p:cNvSpPr txBox="1"/>
          <p:nvPr/>
        </p:nvSpPr>
        <p:spPr>
          <a:xfrm>
            <a:off x="1371600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feature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7" name="Google Shape;387;p15"/>
          <p:cNvSpPr txBox="1"/>
          <p:nvPr>
            <p:ph idx="1" type="body"/>
          </p:nvPr>
        </p:nvSpPr>
        <p:spPr>
          <a:xfrm>
            <a:off x="1371600" y="2001327"/>
            <a:ext cx="9601200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개별 종목 주가는 지수의 영향을 받을 수 밖에 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없기 때문에 kospi/kodaq의 변동률을 반영 해야함.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FDR은 서버 오류로 사용 불가능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pandas_dataread 이용</a:t>
            </a:r>
            <a:endParaRPr/>
          </a:p>
          <a:p>
            <a:pPr indent="-2286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이 또한 근본적 해결책은 아님.(Database로 해결)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Pandas reader는 미래의 값을 가져올 때 Nan값 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처리가 안되고 최신 날짜의 값을 갖고 옴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If date &lt;  “특정 날짜” 지정으로  “특정 날짜” 이후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의 지수를 가져오려는 경우 Nan값이 생기도록 함</a:t>
            </a:r>
            <a:endParaRPr/>
          </a:p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88" name="Google Shape;38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8011" y="2001327"/>
            <a:ext cx="4603989" cy="84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88011" y="2798083"/>
            <a:ext cx="4603989" cy="1792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88011" y="4590620"/>
            <a:ext cx="1962356" cy="1849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6"/>
          <p:cNvSpPr txBox="1"/>
          <p:nvPr/>
        </p:nvSpPr>
        <p:spPr>
          <a:xfrm>
            <a:off x="1371600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6" name="Google Shape;396;p16"/>
          <p:cNvSpPr txBox="1"/>
          <p:nvPr>
            <p:ph idx="1" type="body"/>
          </p:nvPr>
        </p:nvSpPr>
        <p:spPr>
          <a:xfrm>
            <a:off x="1371600" y="1565099"/>
            <a:ext cx="9601200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Part 1 결과는 okt1에 해당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Okt2와 khaiii tfidVectorizing시 params 추가 </a:t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      -</a:t>
            </a:r>
            <a:r>
              <a:rPr i="1" lang="en-US" sz="1600"/>
              <a:t>ngram_range = (1, 2), sublinear_tf = True</a:t>
            </a:r>
            <a:endParaRPr i="1" sz="1600"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397" name="Google Shape;397;p16"/>
          <p:cNvGraphicFramePr/>
          <p:nvPr/>
        </p:nvGraphicFramePr>
        <p:xfrm>
          <a:off x="1371600" y="32105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{A96E1BCF-6117-448C-87A1-E13E3F639186}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Kneighbor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Classifier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DecisionTree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Classifier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RandomForest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Classifier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AdaBoost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Classifer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LGBM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Classifier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GradientBoost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Classifier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XGBC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Classifier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MLP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Classifier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36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okt1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0.75628724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0.63619263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0.97165256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0.63769752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0.97165256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0.70184349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0.63624961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0.61907449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0.94869865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0.77520692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0.79799310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0.73250564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0.95446849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0.63250135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0.64051010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0.71444695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36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okt2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0.7485732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0.6064710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0.97227971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0.68528969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0.97227971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0.74699022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0.66792098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0.64917231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0.96381311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0.80436418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0.83192223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0.76542513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0.96575729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0.79646351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0.97014738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0.79100828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36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khaiii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0.8036613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0.6876769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0.97269753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0.67427817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0.97269753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0.76221929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0.67444640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0.65842619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0.96328274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0.80241556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0.82328888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0.76505000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0.96565174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0.79932025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0.97118772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0.78222306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7"/>
          <p:cNvSpPr txBox="1"/>
          <p:nvPr/>
        </p:nvSpPr>
        <p:spPr>
          <a:xfrm>
            <a:off x="1371600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wrong way </a:t>
            </a:r>
            <a:endParaRPr b="1" i="0" sz="4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3" name="Google Shape;403;p17"/>
          <p:cNvSpPr txBox="1"/>
          <p:nvPr>
            <p:ph idx="1" type="body"/>
          </p:nvPr>
        </p:nvSpPr>
        <p:spPr>
          <a:xfrm>
            <a:off x="1371600" y="2001327"/>
            <a:ext cx="9601200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구간 Labeling 시 잘못된 방법</a:t>
            </a:r>
            <a:endParaRPr/>
          </a:p>
          <a:p>
            <a:pPr indent="-171450" lvl="0" marL="28575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algun Gothic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Inertias 기준으로 6개월 수익률을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Kmeans(4) clustering 실시</a:t>
            </a:r>
            <a:endParaRPr/>
          </a:p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라벨의 분포가 치우친 상태</a:t>
            </a:r>
            <a:endParaRPr/>
          </a:p>
          <a:p>
            <a:pPr indent="-171450" lvl="0" marL="28575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algun Gothic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아무런 근거가 없는 분류 방식이고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보통 클러스터 개수가 3~5 사이라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Score의 신뢰성이 매우 낮다</a:t>
            </a:r>
            <a:endParaRPr/>
          </a:p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04" name="Google Shape;40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2347" y="1443328"/>
            <a:ext cx="3128158" cy="235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12347" y="3800655"/>
            <a:ext cx="3128158" cy="2505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86060" y="3800654"/>
            <a:ext cx="1614785" cy="2505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/>
          <p:nvPr/>
        </p:nvSpPr>
        <p:spPr>
          <a:xfrm>
            <a:off x="1371600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–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labeling(sample_data)</a:t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도수분포표</a:t>
            </a:r>
            <a:endParaRPr/>
          </a:p>
        </p:txBody>
      </p:sp>
      <p:sp>
        <p:nvSpPr>
          <p:cNvPr id="412" name="Google Shape;412;p18"/>
          <p:cNvSpPr txBox="1"/>
          <p:nvPr>
            <p:ph idx="1" type="body"/>
          </p:nvPr>
        </p:nvSpPr>
        <p:spPr>
          <a:xfrm>
            <a:off x="1371600" y="2001327"/>
            <a:ext cx="9601200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429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ct val="90000"/>
              <a:buChar char="■"/>
            </a:pPr>
            <a:r>
              <a:rPr lang="en-US" sz="8000"/>
              <a:t>수익률을 구간별로 나눠서 label을 해야함</a:t>
            </a:r>
            <a:endParaRPr sz="8000"/>
          </a:p>
          <a:p>
            <a:pPr indent="-3429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ct val="90000"/>
              <a:buChar char="■"/>
            </a:pPr>
            <a:r>
              <a:rPr lang="en-US" sz="8000"/>
              <a:t>수익률은 Categorical 형식이 아닌 연속 값</a:t>
            </a:r>
            <a:endParaRPr sz="8000"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ct val="90000"/>
              <a:buNone/>
            </a:pPr>
            <a:r>
              <a:rPr lang="en-US" sz="8000"/>
              <a:t>    이기에 적절한 방식의 분류 작업이 필요</a:t>
            </a:r>
            <a:endParaRPr sz="8000"/>
          </a:p>
          <a:p>
            <a:pPr indent="-3429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ct val="90000"/>
              <a:buChar char="■"/>
            </a:pPr>
            <a:r>
              <a:rPr lang="en-US" sz="8000"/>
              <a:t>Quantile 등을 포함한 가격기준, 수량기준은 </a:t>
            </a:r>
            <a:endParaRPr sz="8000"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ct val="90000"/>
              <a:buNone/>
            </a:pPr>
            <a:r>
              <a:rPr lang="en-US" sz="8000"/>
              <a:t>    한계가 존재함</a:t>
            </a:r>
            <a:endParaRPr sz="8000"/>
          </a:p>
          <a:p>
            <a:pPr indent="-3429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ct val="90000"/>
              <a:buChar char="■"/>
            </a:pPr>
            <a:r>
              <a:rPr lang="en-US" sz="8000"/>
              <a:t>도수분표표 이용시 가격, 도수의 미세 조정을 통해 </a:t>
            </a:r>
            <a:endParaRPr sz="8000"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ct val="90000"/>
              <a:buNone/>
            </a:pPr>
            <a:r>
              <a:rPr lang="en-US" sz="8000"/>
              <a:t>    균형된 구간 분류를 할 수 있음</a:t>
            </a:r>
            <a:endParaRPr sz="8000"/>
          </a:p>
          <a:p>
            <a:pPr indent="-3429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ct val="90000"/>
              <a:buChar char="■"/>
            </a:pPr>
            <a:r>
              <a:rPr lang="en-US" sz="8000"/>
              <a:t>현재 6개월 수익률을 12개의 구간으로 임의로 나눈 </a:t>
            </a:r>
            <a:endParaRPr sz="8000"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ct val="90000"/>
              <a:buNone/>
            </a:pPr>
            <a:r>
              <a:rPr lang="en-US" sz="8000"/>
              <a:t>    뒤 확인</a:t>
            </a:r>
            <a:endParaRPr sz="8000"/>
          </a:p>
          <a:p>
            <a:pPr indent="-3429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ct val="90000"/>
              <a:buChar char="■"/>
            </a:pPr>
            <a:r>
              <a:rPr lang="en-US" sz="8000"/>
              <a:t>정규 분포의 형태로 라벨들이 분포 됨을 확인</a:t>
            </a:r>
            <a:endParaRPr sz="8000"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ct val="90000"/>
              <a:buNone/>
            </a:pPr>
            <a:r>
              <a:rPr lang="en-US" sz="8000"/>
              <a:t>    🡺 가격 구간 수정 필요</a:t>
            </a:r>
            <a:endParaRPr sz="8000"/>
          </a:p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360000"/>
              <a:buNone/>
            </a:pPr>
            <a:r>
              <a:t/>
            </a:r>
            <a:endParaRPr/>
          </a:p>
        </p:txBody>
      </p:sp>
      <p:pic>
        <p:nvPicPr>
          <p:cNvPr id="413" name="Google Shape;41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57383" y="2001327"/>
            <a:ext cx="4212566" cy="1136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57383" y="3137496"/>
            <a:ext cx="1823697" cy="2271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81080" y="3137496"/>
            <a:ext cx="2388869" cy="2271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9"/>
          <p:cNvSpPr txBox="1"/>
          <p:nvPr/>
        </p:nvSpPr>
        <p:spPr>
          <a:xfrm>
            <a:off x="1346200" y="504058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-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labeling(sample_data)</a:t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Classification(tfidf,count)</a:t>
            </a:r>
            <a:endParaRPr b="1" i="0" sz="4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1" name="Google Shape;421;p19"/>
          <p:cNvSpPr txBox="1"/>
          <p:nvPr>
            <p:ph idx="1" type="body"/>
          </p:nvPr>
        </p:nvSpPr>
        <p:spPr>
          <a:xfrm>
            <a:off x="1371600" y="2001327"/>
            <a:ext cx="9601200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</p:txBody>
      </p:sp>
      <p:grpSp>
        <p:nvGrpSpPr>
          <p:cNvPr id="422" name="Google Shape;422;p19"/>
          <p:cNvGrpSpPr/>
          <p:nvPr/>
        </p:nvGrpSpPr>
        <p:grpSpPr>
          <a:xfrm>
            <a:off x="1219200" y="1530778"/>
            <a:ext cx="6096000" cy="2665969"/>
            <a:chOff x="3733800" y="2289175"/>
            <a:chExt cx="6096000" cy="2665969"/>
          </a:xfrm>
        </p:grpSpPr>
        <p:sp>
          <p:nvSpPr>
            <p:cNvPr id="423" name="Google Shape;423;p19"/>
            <p:cNvSpPr txBox="1"/>
            <p:nvPr/>
          </p:nvSpPr>
          <p:spPr>
            <a:xfrm>
              <a:off x="3733800" y="2289175"/>
              <a:ext cx="6096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bins = [-0.7, -0.3, -0.2,-0.15,-0.1,0, 0.1,0.2,0.3, 1.5]</a:t>
              </a:r>
              <a:endParaRPr/>
            </a:p>
          </p:txBody>
        </p:sp>
        <p:pic>
          <p:nvPicPr>
            <p:cNvPr id="424" name="Google Shape;424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60800" y="2754869"/>
              <a:ext cx="2057400" cy="220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" name="Google Shape;425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930900" y="2754869"/>
              <a:ext cx="3476625" cy="2200275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426" name="Google Shape;426;p19"/>
          <p:cNvGraphicFramePr/>
          <p:nvPr/>
        </p:nvGraphicFramePr>
        <p:xfrm>
          <a:off x="1371600" y="47209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{A96E1BCF-6117-448C-87A1-E13E3F639186}</a:tableStyleId>
              </a:tblPr>
              <a:tblGrid>
                <a:gridCol w="1600200"/>
                <a:gridCol w="1600200"/>
                <a:gridCol w="1600200"/>
                <a:gridCol w="1600200"/>
                <a:gridCol w="1600200"/>
                <a:gridCol w="1600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DecisionTree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Classifier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RandomForest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Classifer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LGBM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Classifier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XGB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Classifier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MLP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Classifier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Tfidf-bin12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0.92571959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0.10559567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0.92571959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0.14151625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0.91952956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0.13158845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0.91388115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0.13212996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0.92363045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0.13465704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Tfidf-bin9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0.92958836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0.15523466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0.92958836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0.19693141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0.91720629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0.19350181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0.90281647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0.18682310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0.92734448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0.18555957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Count-bin9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0.92958836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1.14963899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0.92958836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0.20234657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0.85793872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0.19187726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0.86915816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0.18718412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0.89453729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0.18231047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Malgun Gothic"/>
              <a:buNone/>
            </a:pPr>
            <a:r>
              <a:rPr b="1" lang="en-US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 차</a:t>
            </a:r>
            <a:endParaRPr/>
          </a:p>
        </p:txBody>
      </p:sp>
      <p:grpSp>
        <p:nvGrpSpPr>
          <p:cNvPr id="269" name="Google Shape;269;p2"/>
          <p:cNvGrpSpPr/>
          <p:nvPr/>
        </p:nvGrpSpPr>
        <p:grpSpPr>
          <a:xfrm>
            <a:off x="1349210" y="1997964"/>
            <a:ext cx="9493579" cy="3245822"/>
            <a:chOff x="60056" y="167788"/>
            <a:chExt cx="9493579" cy="3245822"/>
          </a:xfrm>
        </p:grpSpPr>
        <p:sp>
          <p:nvSpPr>
            <p:cNvPr id="270" name="Google Shape;270;p2"/>
            <p:cNvSpPr/>
            <p:nvPr/>
          </p:nvSpPr>
          <p:spPr>
            <a:xfrm>
              <a:off x="339943" y="223765"/>
              <a:ext cx="9213692" cy="447818"/>
            </a:xfrm>
            <a:prstGeom prst="rect">
              <a:avLst/>
            </a:prstGeom>
            <a:noFill/>
            <a:ln cap="flat" cmpd="sng" w="34925">
              <a:solidFill>
                <a:schemeClr val="lt1">
                  <a:alpha val="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"/>
            <p:cNvSpPr txBox="1"/>
            <p:nvPr/>
          </p:nvSpPr>
          <p:spPr>
            <a:xfrm>
              <a:off x="339943" y="223765"/>
              <a:ext cx="9213692" cy="4478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3175" lIns="355450" spcFirstLastPara="1" rIns="43175" wrap="square" tIns="431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Libre Franklin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개요</a:t>
              </a:r>
              <a:endPara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60056" y="167788"/>
              <a:ext cx="559772" cy="559772"/>
            </a:xfrm>
            <a:prstGeom prst="ellipse">
              <a:avLst/>
            </a:prstGeom>
            <a:noFill/>
            <a:ln cap="flat" cmpd="sng" w="34925">
              <a:solidFill>
                <a:srgbClr val="E6C06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660836" y="895278"/>
              <a:ext cx="8892799" cy="447818"/>
            </a:xfrm>
            <a:prstGeom prst="rect">
              <a:avLst/>
            </a:prstGeom>
            <a:noFill/>
            <a:ln cap="flat" cmpd="sng" w="34925">
              <a:solidFill>
                <a:schemeClr val="lt1">
                  <a:alpha val="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"/>
            <p:cNvSpPr txBox="1"/>
            <p:nvPr/>
          </p:nvSpPr>
          <p:spPr>
            <a:xfrm>
              <a:off x="660836" y="895278"/>
              <a:ext cx="8892799" cy="4478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3175" lIns="355450" spcFirstLastPara="1" rIns="43175" wrap="square" tIns="431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Malgun Gothic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팀 구성 및 역할</a:t>
              </a:r>
              <a:endPara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380950" y="839301"/>
              <a:ext cx="559772" cy="559772"/>
            </a:xfrm>
            <a:prstGeom prst="ellipse">
              <a:avLst/>
            </a:prstGeom>
            <a:noFill/>
            <a:ln cap="flat" cmpd="sng" w="349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1" i="0" sz="2400" u="none" cap="none" strike="noStrike">
                <a:solidFill>
                  <a:srgbClr val="D0CAB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759325" y="1566790"/>
              <a:ext cx="8794310" cy="447818"/>
            </a:xfrm>
            <a:prstGeom prst="rect">
              <a:avLst/>
            </a:prstGeom>
            <a:noFill/>
            <a:ln cap="flat" cmpd="sng" w="34925">
              <a:solidFill>
                <a:schemeClr val="lt1">
                  <a:alpha val="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"/>
            <p:cNvSpPr txBox="1"/>
            <p:nvPr/>
          </p:nvSpPr>
          <p:spPr>
            <a:xfrm>
              <a:off x="759325" y="1566790"/>
              <a:ext cx="8794310" cy="4478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3175" lIns="355450" spcFirstLastPara="1" rIns="43175" wrap="square" tIns="431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Malgun Gothic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수행절차 및 방법</a:t>
              </a:r>
              <a:endPara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479438" y="1510813"/>
              <a:ext cx="559772" cy="559772"/>
            </a:xfrm>
            <a:prstGeom prst="ellipse">
              <a:avLst/>
            </a:prstGeom>
            <a:noFill/>
            <a:ln cap="flat" cmpd="sng" w="349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660836" y="2238303"/>
              <a:ext cx="8892799" cy="447818"/>
            </a:xfrm>
            <a:prstGeom prst="rect">
              <a:avLst/>
            </a:prstGeom>
            <a:noFill/>
            <a:ln cap="flat" cmpd="sng" w="34925">
              <a:solidFill>
                <a:schemeClr val="lt1">
                  <a:alpha val="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"/>
            <p:cNvSpPr txBox="1"/>
            <p:nvPr/>
          </p:nvSpPr>
          <p:spPr>
            <a:xfrm>
              <a:off x="660836" y="2238303"/>
              <a:ext cx="8892799" cy="4478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3175" lIns="355450" spcFirstLastPara="1" rIns="43175" wrap="square" tIns="431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Malgun Gothic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수행 결과</a:t>
              </a:r>
              <a:endPara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380950" y="2182326"/>
              <a:ext cx="559772" cy="559772"/>
            </a:xfrm>
            <a:prstGeom prst="ellipse">
              <a:avLst/>
            </a:prstGeom>
            <a:noFill/>
            <a:ln cap="flat" cmpd="sng" w="349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339943" y="2909815"/>
              <a:ext cx="9213692" cy="447818"/>
            </a:xfrm>
            <a:prstGeom prst="rect">
              <a:avLst/>
            </a:prstGeom>
            <a:noFill/>
            <a:ln cap="flat" cmpd="sng" w="34925">
              <a:solidFill>
                <a:schemeClr val="lt1">
                  <a:alpha val="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"/>
            <p:cNvSpPr txBox="1"/>
            <p:nvPr/>
          </p:nvSpPr>
          <p:spPr>
            <a:xfrm>
              <a:off x="339943" y="2909815"/>
              <a:ext cx="9213692" cy="4478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3175" lIns="355450" spcFirstLastPara="1" rIns="43175" wrap="square" tIns="431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Malgun Gothic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자체 평가 의견</a:t>
              </a:r>
              <a:endPara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60056" y="2853838"/>
              <a:ext cx="559772" cy="559772"/>
            </a:xfrm>
            <a:prstGeom prst="ellipse">
              <a:avLst/>
            </a:prstGeom>
            <a:noFill/>
            <a:ln cap="flat" cmpd="sng" w="349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0"/>
          <p:cNvSpPr txBox="1"/>
          <p:nvPr/>
        </p:nvSpPr>
        <p:spPr>
          <a:xfrm>
            <a:off x="1371600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-</a:t>
            </a:r>
            <a:r>
              <a:rPr b="1" i="0" lang="en-US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labeling(sample_data)</a:t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endParaRPr b="1" i="0" sz="4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p20"/>
          <p:cNvSpPr txBox="1"/>
          <p:nvPr>
            <p:ph idx="1" type="body"/>
          </p:nvPr>
        </p:nvSpPr>
        <p:spPr>
          <a:xfrm>
            <a:off x="1371600" y="2001327"/>
            <a:ext cx="9601200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수정 전 도수 값이 높은 구간의 수익률 </a:t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범위 조정(-0.15~0.15구간 세분화)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수정 전과 비교 할 때 라벨들이 어느 정도</a:t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고른 비율로 분포함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구간 별로 고수익 순으로  A~M까지 </a:t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Labeling 한 결과</a:t>
            </a:r>
            <a:endParaRPr/>
          </a:p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</p:txBody>
      </p:sp>
      <p:grpSp>
        <p:nvGrpSpPr>
          <p:cNvPr id="433" name="Google Shape;433;p20"/>
          <p:cNvGrpSpPr/>
          <p:nvPr/>
        </p:nvGrpSpPr>
        <p:grpSpPr>
          <a:xfrm>
            <a:off x="6855125" y="1328800"/>
            <a:ext cx="4117675" cy="3119223"/>
            <a:chOff x="1235073" y="1595236"/>
            <a:chExt cx="6039847" cy="4494752"/>
          </a:xfrm>
        </p:grpSpPr>
        <p:pic>
          <p:nvPicPr>
            <p:cNvPr id="434" name="Google Shape;434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35073" y="2836926"/>
              <a:ext cx="6039847" cy="3744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5" name="Google Shape;435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235075" y="3192463"/>
              <a:ext cx="2395604" cy="287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" name="Google Shape;436;p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644900" y="3217863"/>
              <a:ext cx="3630020" cy="287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" name="Google Shape;437;p2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235073" y="1595236"/>
              <a:ext cx="6039847" cy="3706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8" name="Google Shape;438;p20"/>
            <p:cNvSpPr/>
            <p:nvPr/>
          </p:nvSpPr>
          <p:spPr>
            <a:xfrm>
              <a:off x="3933697" y="2154411"/>
              <a:ext cx="642598" cy="521495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0070C0"/>
            </a:solidFill>
            <a:ln cap="flat" cmpd="sng" w="25400">
              <a:solidFill>
                <a:srgbClr val="6666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39" name="Google Shape;439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55125" y="4390670"/>
            <a:ext cx="4117675" cy="17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1"/>
          <p:cNvSpPr txBox="1"/>
          <p:nvPr/>
        </p:nvSpPr>
        <p:spPr>
          <a:xfrm>
            <a:off x="1371600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</a:t>
            </a:r>
            <a:endParaRPr b="1" i="0" sz="3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Doc2Vec_Classification</a:t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t/>
            </a:r>
            <a:endParaRPr b="1" i="0" sz="4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" name="Google Shape;445;p21"/>
          <p:cNvSpPr txBox="1"/>
          <p:nvPr>
            <p:ph idx="1" type="body"/>
          </p:nvPr>
        </p:nvSpPr>
        <p:spPr>
          <a:xfrm>
            <a:off x="1371600" y="2001327"/>
            <a:ext cx="9601200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Word2vec는 단어를 vector로 변경하는 word embedding</a:t>
            </a:r>
            <a:endParaRPr/>
          </a:p>
          <a:p>
            <a:pPr indent="-3429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doc2vec은 문서를 vector 로 변경하는 document 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Embedding </a:t>
            </a:r>
            <a:endParaRPr/>
          </a:p>
          <a:p>
            <a:pPr indent="-3429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Word2vec의 cbow와 skip-gram과 유사한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Distributed memory(dm)과 distributed bag of words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(dbow)을 사용</a:t>
            </a:r>
            <a:endParaRPr/>
          </a:p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46" name="Google Shape;44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4717" y="4179475"/>
            <a:ext cx="634365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21641" y="2882090"/>
            <a:ext cx="1792496" cy="34405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이(가) 표시된 사진&#10;&#10;자동 생성된 설명" id="448" name="Google Shape;448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314137" y="2882090"/>
            <a:ext cx="1724524" cy="344051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21"/>
          <p:cNvSpPr txBox="1"/>
          <p:nvPr/>
        </p:nvSpPr>
        <p:spPr>
          <a:xfrm>
            <a:off x="10517880" y="2148312"/>
            <a:ext cx="15887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dm 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PV-DBOW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1"/>
          <p:cNvSpPr txBox="1"/>
          <p:nvPr/>
        </p:nvSpPr>
        <p:spPr>
          <a:xfrm>
            <a:off x="8929127" y="2156658"/>
            <a:ext cx="15887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dm 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PV-DM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2"/>
          <p:cNvSpPr txBox="1"/>
          <p:nvPr/>
        </p:nvSpPr>
        <p:spPr>
          <a:xfrm>
            <a:off x="1371600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전체 데이터 시작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6" name="Google Shape;456;p22"/>
          <p:cNvSpPr txBox="1"/>
          <p:nvPr>
            <p:ph idx="1" type="body"/>
          </p:nvPr>
        </p:nvSpPr>
        <p:spPr>
          <a:xfrm>
            <a:off x="1371600" y="2001327"/>
            <a:ext cx="9601200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57" name="Google Shape;457;p22"/>
          <p:cNvSpPr txBox="1"/>
          <p:nvPr/>
        </p:nvSpPr>
        <p:spPr>
          <a:xfrm>
            <a:off x="1371600" y="2001327"/>
            <a:ext cx="9601200" cy="43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rPr b="1" i="0" lang="en-US" sz="20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코로나 전후 수익률이 높은 종목의 투자의견</a:t>
            </a:r>
            <a:endParaRPr b="1" i="0" sz="20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rPr b="1" i="0" lang="en-US" sz="20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대부분 수익률이 높은 종목 의견은 sell이 많았는데 코로나 이후 buy가 많아짐</a:t>
            </a:r>
            <a:endParaRPr b="1" i="0" sz="20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1" i="0" sz="20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8" name="Google Shape;45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23851" y="3654272"/>
            <a:ext cx="2105570" cy="2651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29420" y="3654152"/>
            <a:ext cx="2045139" cy="2651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70502" y="3654511"/>
            <a:ext cx="2350841" cy="2651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68523" y="3654392"/>
            <a:ext cx="2350841" cy="2651397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22"/>
          <p:cNvSpPr txBox="1"/>
          <p:nvPr/>
        </p:nvSpPr>
        <p:spPr>
          <a:xfrm>
            <a:off x="3300707" y="3203608"/>
            <a:ext cx="10944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2018년</a:t>
            </a:r>
            <a:endParaRPr b="1" i="0" sz="20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3" name="Google Shape;463;p22"/>
          <p:cNvSpPr txBox="1"/>
          <p:nvPr/>
        </p:nvSpPr>
        <p:spPr>
          <a:xfrm>
            <a:off x="8502924" y="3249948"/>
            <a:ext cx="998791" cy="505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ct val="96774"/>
              <a:buFont typeface="Malgun Gothic"/>
              <a:buNone/>
            </a:pPr>
            <a:r>
              <a:rPr b="1" lang="en-US" sz="24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2020년</a:t>
            </a:r>
            <a:endParaRPr b="1" sz="24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ct val="116129"/>
              <a:buFont typeface="Malgun Gothic"/>
              <a:buNone/>
            </a:pPr>
            <a:r>
              <a:t/>
            </a:r>
            <a:endParaRPr b="1"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3"/>
          <p:cNvSpPr txBox="1"/>
          <p:nvPr/>
        </p:nvSpPr>
        <p:spPr>
          <a:xfrm>
            <a:off x="1383632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EDA</a:t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투자의견 strongbuy가 가장 많이 나온 종목 6 / 수익률 </a:t>
            </a:r>
            <a:endParaRPr b="1" i="0" sz="4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9" name="Google Shape;469;p23"/>
          <p:cNvSpPr txBox="1"/>
          <p:nvPr>
            <p:ph idx="1" type="body"/>
          </p:nvPr>
        </p:nvSpPr>
        <p:spPr>
          <a:xfrm>
            <a:off x="1371600" y="2001327"/>
            <a:ext cx="9601200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70" name="Google Shape;47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1" y="2001327"/>
            <a:ext cx="4986068" cy="4323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4"/>
          <p:cNvSpPr txBox="1"/>
          <p:nvPr/>
        </p:nvSpPr>
        <p:spPr>
          <a:xfrm>
            <a:off x="1383632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EDA</a:t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투자의견 buy가 가장 많이 나온 종목 6 / 수익률 </a:t>
            </a:r>
            <a:endParaRPr b="1" i="0" sz="4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6" name="Google Shape;476;p24"/>
          <p:cNvSpPr txBox="1"/>
          <p:nvPr>
            <p:ph idx="1" type="body"/>
          </p:nvPr>
        </p:nvSpPr>
        <p:spPr>
          <a:xfrm>
            <a:off x="1371600" y="2001327"/>
            <a:ext cx="9601200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77" name="Google Shape;47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2001327"/>
            <a:ext cx="6275606" cy="4304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5"/>
          <p:cNvSpPr txBox="1"/>
          <p:nvPr/>
        </p:nvSpPr>
        <p:spPr>
          <a:xfrm>
            <a:off x="1383632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EDA</a:t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투자의견 sell이 가장 많이 나온 종목 6 / 수익률 </a:t>
            </a:r>
            <a:endParaRPr b="1" i="0" sz="4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3" name="Google Shape;483;p25"/>
          <p:cNvSpPr txBox="1"/>
          <p:nvPr>
            <p:ph idx="1" type="body"/>
          </p:nvPr>
        </p:nvSpPr>
        <p:spPr>
          <a:xfrm>
            <a:off x="1371600" y="2001327"/>
            <a:ext cx="9601200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84" name="Google Shape;48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3632" y="2001327"/>
            <a:ext cx="6401215" cy="4304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6"/>
          <p:cNvSpPr txBox="1"/>
          <p:nvPr/>
        </p:nvSpPr>
        <p:spPr>
          <a:xfrm>
            <a:off x="1383632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EDA</a:t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증권사별 평균 수익률(6개월)</a:t>
            </a:r>
            <a:endParaRPr b="1" i="0" sz="4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0" name="Google Shape;490;p26"/>
          <p:cNvSpPr txBox="1"/>
          <p:nvPr>
            <p:ph idx="1" type="body"/>
          </p:nvPr>
        </p:nvSpPr>
        <p:spPr>
          <a:xfrm>
            <a:off x="8320298" y="2001327"/>
            <a:ext cx="2652501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91" name="Google Shape;49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0738" y="1760353"/>
            <a:ext cx="6936667" cy="4786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7"/>
          <p:cNvSpPr txBox="1"/>
          <p:nvPr/>
        </p:nvSpPr>
        <p:spPr>
          <a:xfrm>
            <a:off x="1383632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주요 분석 feature 도출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증권사별 평균 수익률(1년)</a:t>
            </a:r>
            <a:endParaRPr b="1" i="0" sz="4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7" name="Google Shape;497;p27"/>
          <p:cNvSpPr txBox="1"/>
          <p:nvPr>
            <p:ph idx="1" type="body"/>
          </p:nvPr>
        </p:nvSpPr>
        <p:spPr>
          <a:xfrm>
            <a:off x="8320298" y="2001327"/>
            <a:ext cx="2652501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98" name="Google Shape;49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1318" y="1776168"/>
            <a:ext cx="6933871" cy="4599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8"/>
          <p:cNvSpPr txBox="1"/>
          <p:nvPr/>
        </p:nvSpPr>
        <p:spPr>
          <a:xfrm>
            <a:off x="1371600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prepro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outlier </a:t>
            </a:r>
            <a:endParaRPr b="1" i="0" sz="4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4" name="Google Shape;504;p28"/>
          <p:cNvSpPr txBox="1"/>
          <p:nvPr>
            <p:ph idx="1" type="body"/>
          </p:nvPr>
        </p:nvSpPr>
        <p:spPr>
          <a:xfrm>
            <a:off x="1371600" y="2001327"/>
            <a:ext cx="9601200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기존 데이터의 고수익률 구간에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Outlier 존재</a:t>
            </a:r>
            <a:endParaRPr/>
          </a:p>
          <a:p>
            <a:pPr indent="-2286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따라서 highest_lim에의 가중치만 조절해 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outlier일부 제거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505" name="Google Shape;50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3510845"/>
            <a:ext cx="3566229" cy="143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05504" y="1706094"/>
            <a:ext cx="4467296" cy="1722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05504" y="4579710"/>
            <a:ext cx="4467296" cy="1647996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28"/>
          <p:cNvSpPr/>
          <p:nvPr/>
        </p:nvSpPr>
        <p:spPr>
          <a:xfrm>
            <a:off x="2820369" y="3062658"/>
            <a:ext cx="514672" cy="37212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 cap="flat" cmpd="sng" w="25400">
            <a:solidFill>
              <a:srgbClr val="666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8"/>
          <p:cNvSpPr/>
          <p:nvPr/>
        </p:nvSpPr>
        <p:spPr>
          <a:xfrm>
            <a:off x="2820369" y="5068741"/>
            <a:ext cx="514672" cy="37212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 cap="flat" cmpd="sng" w="25400">
            <a:solidFill>
              <a:srgbClr val="666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8"/>
          <p:cNvSpPr/>
          <p:nvPr/>
        </p:nvSpPr>
        <p:spPr>
          <a:xfrm>
            <a:off x="8481816" y="3822222"/>
            <a:ext cx="514672" cy="37212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 cap="flat" cmpd="sng" w="25400">
            <a:solidFill>
              <a:srgbClr val="666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9"/>
          <p:cNvSpPr txBox="1"/>
          <p:nvPr/>
        </p:nvSpPr>
        <p:spPr>
          <a:xfrm>
            <a:off x="1371600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–prepro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labeling </a:t>
            </a:r>
            <a:endParaRPr b="1" i="0" sz="4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6" name="Google Shape;516;p29"/>
          <p:cNvSpPr txBox="1"/>
          <p:nvPr>
            <p:ph idx="1" type="body"/>
          </p:nvPr>
        </p:nvSpPr>
        <p:spPr>
          <a:xfrm>
            <a:off x="1371600" y="2001327"/>
            <a:ext cx="9601200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같은 bins로 구간을 나눴을 때  6개월 수익률은 지수 반영/미반영의 분포가 한 두 구간에서만 차이 남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6개월 수익률 Classification에서는 위의 수익률 구간의 labeling으로 분석 </a:t>
            </a:r>
            <a:endParaRPr/>
          </a:p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517" name="Google Shape;51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1154" y="3324249"/>
            <a:ext cx="3963859" cy="424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51154" y="3735918"/>
            <a:ext cx="1594703" cy="2399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45857" y="3735918"/>
            <a:ext cx="2369944" cy="2399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76440" y="3324249"/>
            <a:ext cx="4587856" cy="45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84368" y="3780853"/>
            <a:ext cx="2109378" cy="2346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280888" y="3780853"/>
            <a:ext cx="2483408" cy="2347061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29"/>
          <p:cNvSpPr txBox="1"/>
          <p:nvPr/>
        </p:nvSpPr>
        <p:spPr>
          <a:xfrm>
            <a:off x="2322635" y="6348245"/>
            <a:ext cx="23563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6개월 수익률&gt;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9"/>
          <p:cNvSpPr txBox="1"/>
          <p:nvPr/>
        </p:nvSpPr>
        <p:spPr>
          <a:xfrm>
            <a:off x="6881891" y="6305908"/>
            <a:ext cx="31769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지수 반영  6개월 수익률&gt;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"/>
          <p:cNvSpPr txBox="1"/>
          <p:nvPr>
            <p:ph type="title"/>
          </p:nvPr>
        </p:nvSpPr>
        <p:spPr>
          <a:xfrm>
            <a:off x="1371600" y="685800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1" lang="en-US" sz="3600">
                <a:solidFill>
                  <a:schemeClr val="dk1"/>
                </a:solidFill>
              </a:rPr>
              <a:t>프로젝트 수행 절차 및 방법</a:t>
            </a:r>
            <a:endParaRPr b="1">
              <a:solidFill>
                <a:schemeClr val="dk1"/>
              </a:solidFill>
            </a:endParaRPr>
          </a:p>
        </p:txBody>
      </p:sp>
      <p:graphicFrame>
        <p:nvGraphicFramePr>
          <p:cNvPr id="290" name="Google Shape;290;p3"/>
          <p:cNvGraphicFramePr/>
          <p:nvPr/>
        </p:nvGraphicFramePr>
        <p:xfrm>
          <a:off x="2477891" y="1954264"/>
          <a:ext cx="2876883" cy="2593028"/>
        </p:xfrm>
        <a:graphic>
          <a:graphicData uri="http://schemas.openxmlformats.org/drawingml/2006/chart">
            <c:chart r:id="rId4"/>
          </a:graphicData>
        </a:graphic>
      </p:graphicFrame>
      <p:graphicFrame>
        <p:nvGraphicFramePr>
          <p:cNvPr id="291" name="Google Shape;291;p3"/>
          <p:cNvGraphicFramePr/>
          <p:nvPr/>
        </p:nvGraphicFramePr>
        <p:xfrm>
          <a:off x="6973424" y="3937212"/>
          <a:ext cx="2876883" cy="2593028"/>
        </p:xfrm>
        <a:graphic>
          <a:graphicData uri="http://schemas.openxmlformats.org/drawingml/2006/chart">
            <c:chart r:id="rId5"/>
          </a:graphicData>
        </a:graphic>
      </p:graphicFrame>
      <p:graphicFrame>
        <p:nvGraphicFramePr>
          <p:cNvPr id="292" name="Google Shape;292;p3"/>
          <p:cNvGraphicFramePr/>
          <p:nvPr/>
        </p:nvGraphicFramePr>
        <p:xfrm>
          <a:off x="3906092" y="3979011"/>
          <a:ext cx="2876883" cy="2593028"/>
        </p:xfrm>
        <a:graphic>
          <a:graphicData uri="http://schemas.openxmlformats.org/drawingml/2006/chart">
            <c:chart r:id="rId6"/>
          </a:graphicData>
        </a:graphic>
      </p:graphicFrame>
      <p:graphicFrame>
        <p:nvGraphicFramePr>
          <p:cNvPr id="293" name="Google Shape;293;p3"/>
          <p:cNvGraphicFramePr/>
          <p:nvPr/>
        </p:nvGraphicFramePr>
        <p:xfrm>
          <a:off x="5370152" y="1916113"/>
          <a:ext cx="2876883" cy="2593028"/>
        </p:xfrm>
        <a:graphic>
          <a:graphicData uri="http://schemas.openxmlformats.org/drawingml/2006/chart">
            <c:chart r:id="rId7"/>
          </a:graphicData>
        </a:graphic>
      </p:graphicFrame>
      <p:sp>
        <p:nvSpPr>
          <p:cNvPr id="294" name="Google Shape;294;p3"/>
          <p:cNvSpPr txBox="1"/>
          <p:nvPr/>
        </p:nvSpPr>
        <p:spPr>
          <a:xfrm>
            <a:off x="3274583" y="1881813"/>
            <a:ext cx="18554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11/12~ 11/14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"/>
          <p:cNvSpPr txBox="1"/>
          <p:nvPr/>
        </p:nvSpPr>
        <p:spPr>
          <a:xfrm>
            <a:off x="4711460" y="3882074"/>
            <a:ext cx="18554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11/14~ 11/15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"/>
          <p:cNvSpPr txBox="1"/>
          <p:nvPr/>
        </p:nvSpPr>
        <p:spPr>
          <a:xfrm>
            <a:off x="6151466" y="1852426"/>
            <a:ext cx="18554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11/15~ 11/18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"/>
          <p:cNvSpPr txBox="1"/>
          <p:nvPr/>
        </p:nvSpPr>
        <p:spPr>
          <a:xfrm>
            <a:off x="8033064" y="3844557"/>
            <a:ext cx="18554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11/18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0"/>
          <p:cNvSpPr txBox="1"/>
          <p:nvPr/>
        </p:nvSpPr>
        <p:spPr>
          <a:xfrm>
            <a:off x="1371600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endParaRPr b="1" i="0" sz="4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0" name="Google Shape;530;p30"/>
          <p:cNvSpPr txBox="1"/>
          <p:nvPr>
            <p:ph idx="1" type="body"/>
          </p:nvPr>
        </p:nvSpPr>
        <p:spPr>
          <a:xfrm>
            <a:off x="1371600" y="2001327"/>
            <a:ext cx="9601200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bins = [-1, -0.3, -0.2,-0.15,-0.1,-0.05, 0, 0.05, 0.1,0.2,0.3,1.5]</a:t>
            </a:r>
            <a:endParaRPr/>
          </a:p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6개월 수익률의  bins를 그대로 적용했을 때 1년 수익률은 지수</a:t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반영 여부와 상관없이  고른 분포가 이루어지지 못하며, 따라서 1년 </a:t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수익률의 경우 새로운 구간 설정 labeling필요</a:t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31" name="Google Shape;531;p30"/>
          <p:cNvSpPr txBox="1"/>
          <p:nvPr/>
        </p:nvSpPr>
        <p:spPr>
          <a:xfrm>
            <a:off x="2152586" y="4753714"/>
            <a:ext cx="23563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1년 수익률&gt;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30"/>
          <p:cNvSpPr txBox="1"/>
          <p:nvPr/>
        </p:nvSpPr>
        <p:spPr>
          <a:xfrm>
            <a:off x="6491319" y="4753714"/>
            <a:ext cx="31769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지수 반영  1년 수익률&gt;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3" name="Google Shape;53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1567" y="2566570"/>
            <a:ext cx="3705225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96759" y="2566570"/>
            <a:ext cx="391422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1"/>
          <p:cNvSpPr txBox="1"/>
          <p:nvPr/>
        </p:nvSpPr>
        <p:spPr>
          <a:xfrm>
            <a:off x="1371600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endParaRPr b="1" i="0" sz="4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0" name="Google Shape;540;p31"/>
          <p:cNvSpPr txBox="1"/>
          <p:nvPr>
            <p:ph idx="1" type="body"/>
          </p:nvPr>
        </p:nvSpPr>
        <p:spPr>
          <a:xfrm>
            <a:off x="1371600" y="2027703"/>
            <a:ext cx="9601200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방법 1 - 사이드 구간  bins 추가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손실구간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[-1, -0.3, -0.2,-0.15 ]에서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[-1,-0.4,-0.3, -0.25, -0.2,-0.15]로</a:t>
            </a:r>
            <a:endParaRPr/>
          </a:p>
          <a:p>
            <a:pPr indent="-3429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수익구간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[0.3,1.5]에서 [0.3,0.5,1.5]로</a:t>
            </a:r>
            <a:endParaRPr/>
          </a:p>
          <a:p>
            <a:pPr indent="-3429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결과적으로 12개의 구간에서 14개의 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구간으로 증가</a:t>
            </a:r>
            <a:endParaRPr/>
          </a:p>
          <a:p>
            <a:pPr indent="-3429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지수 반영의 경우에도 고른 분포 나옴</a:t>
            </a:r>
            <a:endParaRPr/>
          </a:p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41" name="Google Shape;541;p31"/>
          <p:cNvSpPr txBox="1"/>
          <p:nvPr/>
        </p:nvSpPr>
        <p:spPr>
          <a:xfrm>
            <a:off x="7831235" y="1910057"/>
            <a:ext cx="22760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1년 지수 미반영&gt;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2" name="Google Shape;54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1353" y="2707156"/>
            <a:ext cx="2057644" cy="3188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32578" y="-1781634"/>
            <a:ext cx="5581650" cy="303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88996" y="2707156"/>
            <a:ext cx="3207768" cy="3188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31352" y="2409614"/>
            <a:ext cx="5265412" cy="303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2"/>
          <p:cNvSpPr txBox="1"/>
          <p:nvPr/>
        </p:nvSpPr>
        <p:spPr>
          <a:xfrm>
            <a:off x="1371600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endParaRPr b="1" i="0" sz="4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1" name="Google Shape;551;p32"/>
          <p:cNvSpPr txBox="1"/>
          <p:nvPr>
            <p:ph idx="1" type="body"/>
          </p:nvPr>
        </p:nvSpPr>
        <p:spPr>
          <a:xfrm>
            <a:off x="1371600" y="2001327"/>
            <a:ext cx="9601200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둘 다 7개의 구간으로 축소</a:t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그러나 동시에 고른 분포를 만족하는 bins를 찾기 어려워 1% 단위로 조정</a:t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샘플 데이터 분석에서 구간의 확대는 classifaction분석의 정확도를 저하시킴</a:t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따라서 1년 수익률의 분석은 위의 7구간 분포에 따른 label로 실시함.</a:t>
            </a:r>
            <a:endParaRPr/>
          </a:p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52" name="Google Shape;552;p32"/>
          <p:cNvSpPr txBox="1"/>
          <p:nvPr/>
        </p:nvSpPr>
        <p:spPr>
          <a:xfrm>
            <a:off x="2049772" y="2288022"/>
            <a:ext cx="2441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1년 지수 미반영&gt;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3" name="Google Shape;55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46554" y="2654371"/>
            <a:ext cx="3047768" cy="231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8113" y="2888799"/>
            <a:ext cx="3206209" cy="168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99537" y="2651848"/>
            <a:ext cx="3512921" cy="24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99537" y="2893020"/>
            <a:ext cx="3512921" cy="167898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32"/>
          <p:cNvSpPr txBox="1"/>
          <p:nvPr/>
        </p:nvSpPr>
        <p:spPr>
          <a:xfrm>
            <a:off x="5708348" y="2282515"/>
            <a:ext cx="36107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1년 지수 반영&gt;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32"/>
          <p:cNvSpPr txBox="1"/>
          <p:nvPr/>
        </p:nvSpPr>
        <p:spPr>
          <a:xfrm>
            <a:off x="1415560" y="1690832"/>
            <a:ext cx="73679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방법 2 - 사이드 구간  bins 축소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3"/>
          <p:cNvSpPr txBox="1"/>
          <p:nvPr/>
        </p:nvSpPr>
        <p:spPr>
          <a:xfrm>
            <a:off x="1371600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분석 target 과 dataframe </a:t>
            </a:r>
            <a:endParaRPr b="1" i="0" sz="4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4" name="Google Shape;564;p33"/>
          <p:cNvSpPr txBox="1"/>
          <p:nvPr>
            <p:ph idx="1" type="body"/>
          </p:nvPr>
        </p:nvSpPr>
        <p:spPr>
          <a:xfrm>
            <a:off x="1371600" y="2001327"/>
            <a:ext cx="9601200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565" name="Google Shape;56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1660622"/>
            <a:ext cx="5543550" cy="1060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1600" y="2724508"/>
            <a:ext cx="554355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71600" y="3943708"/>
            <a:ext cx="55435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71601" y="5105758"/>
            <a:ext cx="55435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33"/>
          <p:cNvSpPr txBox="1"/>
          <p:nvPr/>
        </p:nvSpPr>
        <p:spPr>
          <a:xfrm>
            <a:off x="7548114" y="1847077"/>
            <a:ext cx="4019909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6month_11bins_tfidf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6month__index_11bins_tfidf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1Year_7bins _tfidf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1Year_index_7bins _tfidf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4"/>
          <p:cNvSpPr txBox="1"/>
          <p:nvPr/>
        </p:nvSpPr>
        <p:spPr>
          <a:xfrm>
            <a:off x="1371600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endParaRPr b="1" i="0" sz="4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5" name="Google Shape;575;p34"/>
          <p:cNvSpPr txBox="1"/>
          <p:nvPr>
            <p:ph idx="1" type="body"/>
          </p:nvPr>
        </p:nvSpPr>
        <p:spPr>
          <a:xfrm>
            <a:off x="1371600" y="2001327"/>
            <a:ext cx="9601200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576" name="Google Shape;576;p34"/>
          <p:cNvGraphicFramePr/>
          <p:nvPr/>
        </p:nvGraphicFramePr>
        <p:xfrm>
          <a:off x="1371600" y="37151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{A96E1BCF-6117-448C-87A1-E13E3F639186}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5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KNeighbor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Classifier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DecisionTree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Classifier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RandomForest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Classifier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AdaBoost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Classifier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LGBM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Classifier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GradientBoost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Classifier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48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6month_11bins_tfidf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0.39077536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0.13290751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0.99701360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0.12510081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0.99701360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0.16668280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0.14113483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0.13687538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0.69125373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0.17152166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0.29109059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0.15265009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48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6month__index_11bins_tfidf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0.38886738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0.12416530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0.99695830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0.12581051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0.99695830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0.16313429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0.14109335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0.13203652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0.68674649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0.16977474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0.29226579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0.15177909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48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1Year_7bins _tfidf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0.99773255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0.28520275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0.61736810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0.28217039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48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1Year_index_7bins _tfidf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0.99763577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0.28433175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0.61030306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0.27917030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5"/>
          <p:cNvSpPr txBox="1"/>
          <p:nvPr>
            <p:ph type="title"/>
          </p:nvPr>
        </p:nvSpPr>
        <p:spPr>
          <a:xfrm>
            <a:off x="1371600" y="685800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1" lang="en-US" sz="3600">
                <a:solidFill>
                  <a:schemeClr val="dk1"/>
                </a:solidFill>
              </a:rPr>
              <a:t>자체 평가 의견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82" name="Google Shape;582;p35"/>
          <p:cNvSpPr txBox="1"/>
          <p:nvPr>
            <p:ph idx="1" type="body"/>
          </p:nvPr>
        </p:nvSpPr>
        <p:spPr>
          <a:xfrm>
            <a:off x="1371600" y="2001327"/>
            <a:ext cx="9601200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6"/>
          <p:cNvSpPr txBox="1"/>
          <p:nvPr>
            <p:ph type="title"/>
          </p:nvPr>
        </p:nvSpPr>
        <p:spPr>
          <a:xfrm>
            <a:off x="1371600" y="685800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1" lang="en-US" sz="3600">
                <a:solidFill>
                  <a:schemeClr val="dk1"/>
                </a:solidFill>
              </a:rPr>
              <a:t>데이터 출처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588" name="Google Shape;588;p36"/>
          <p:cNvSpPr txBox="1"/>
          <p:nvPr>
            <p:ph idx="1" type="body"/>
          </p:nvPr>
        </p:nvSpPr>
        <p:spPr>
          <a:xfrm>
            <a:off x="1371600" y="2001327"/>
            <a:ext cx="9601200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기업 레포트: 한경 컨센서스 </a:t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http://consensus.hankyung.com/apps.analysis/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한글 형태소 분석기: Kakao Khaiii</a:t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https://github.com/kakao/khaiii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한글 감성 사전: KOSAC </a:t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http://word.snu.ac.kr/kosac</a:t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7"/>
          <p:cNvSpPr/>
          <p:nvPr/>
        </p:nvSpPr>
        <p:spPr>
          <a:xfrm>
            <a:off x="4635504" y="2644170"/>
            <a:ext cx="292099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-US" sz="9600" u="none" cap="none" strike="noStrike">
                <a:solidFill>
                  <a:srgbClr val="1D1B10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"/>
          <p:cNvSpPr txBox="1"/>
          <p:nvPr>
            <p:ph type="title"/>
          </p:nvPr>
        </p:nvSpPr>
        <p:spPr>
          <a:xfrm>
            <a:off x="1371600" y="685800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Malgun Gothic"/>
              <a:buNone/>
            </a:pPr>
            <a:r>
              <a:rPr b="1" lang="en-US" sz="3600">
                <a:solidFill>
                  <a:schemeClr val="dk1"/>
                </a:solidFill>
              </a:rPr>
              <a:t>Part1 개요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303" name="Google Shape;303;p4"/>
          <p:cNvSpPr txBox="1"/>
          <p:nvPr>
            <p:ph idx="1" type="body"/>
          </p:nvPr>
        </p:nvSpPr>
        <p:spPr>
          <a:xfrm>
            <a:off x="1371600" y="1985554"/>
            <a:ext cx="9601200" cy="432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3429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i="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i="0" lang="en-US">
                <a:latin typeface="Arial"/>
                <a:ea typeface="Arial"/>
                <a:cs typeface="Arial"/>
                <a:sym typeface="Arial"/>
              </a:rPr>
              <a:t>기업리포트 pdf파일 텍스트로 변환</a:t>
            </a:r>
            <a:endParaRPr/>
          </a:p>
          <a:p>
            <a:pPr indent="-234950" lvl="0" marL="3429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i="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i="0" lang="en-US">
                <a:latin typeface="Arial"/>
                <a:ea typeface="Arial"/>
                <a:cs typeface="Arial"/>
                <a:sym typeface="Arial"/>
              </a:rPr>
              <a:t>감성분석</a:t>
            </a:r>
            <a:endParaRPr/>
          </a:p>
          <a:p>
            <a:pPr indent="-234950" lvl="0" marL="3429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i="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i="0" lang="en-US">
                <a:latin typeface="Arial"/>
                <a:ea typeface="Arial"/>
                <a:cs typeface="Arial"/>
                <a:sym typeface="Arial"/>
              </a:rPr>
              <a:t>compliance 이슈</a:t>
            </a:r>
            <a:endParaRPr/>
          </a:p>
          <a:p>
            <a:pPr indent="-234950" lvl="0" marL="3429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i="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i="0" lang="en-US">
                <a:latin typeface="Arial"/>
                <a:ea typeface="Arial"/>
                <a:cs typeface="Arial"/>
                <a:sym typeface="Arial"/>
              </a:rPr>
              <a:t>투자의견으로 sampling</a:t>
            </a:r>
            <a:endParaRPr/>
          </a:p>
          <a:p>
            <a:pPr indent="-234950" lvl="0" marL="3429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i="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i="0" lang="en-US">
                <a:latin typeface="Arial"/>
                <a:ea typeface="Arial"/>
                <a:cs typeface="Arial"/>
                <a:sym typeface="Arial"/>
              </a:rPr>
              <a:t>vectorizing - Tfidf</a:t>
            </a:r>
            <a:endParaRPr i="0"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i="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i="0" lang="en-US">
                <a:latin typeface="Arial"/>
                <a:ea typeface="Arial"/>
                <a:cs typeface="Arial"/>
                <a:sym typeface="Arial"/>
              </a:rPr>
              <a:t>Classification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t/>
            </a:r>
            <a:endParaRPr i="0"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"/>
          <p:cNvSpPr txBox="1"/>
          <p:nvPr>
            <p:ph type="title"/>
          </p:nvPr>
        </p:nvSpPr>
        <p:spPr>
          <a:xfrm>
            <a:off x="1371600" y="350240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Malgun Gothic"/>
              <a:buNone/>
            </a:pPr>
            <a:r>
              <a:rPr b="1" lang="en-US" sz="3600">
                <a:solidFill>
                  <a:schemeClr val="dk1"/>
                </a:solidFill>
              </a:rPr>
              <a:t>Part2 개요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309" name="Google Shape;309;p5"/>
          <p:cNvSpPr txBox="1"/>
          <p:nvPr>
            <p:ph idx="1" type="body"/>
          </p:nvPr>
        </p:nvSpPr>
        <p:spPr>
          <a:xfrm>
            <a:off x="1371600" y="995651"/>
            <a:ext cx="9601200" cy="5346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b="1" i="0" lang="en-US" sz="1800">
                <a:latin typeface="Arial"/>
                <a:ea typeface="Arial"/>
                <a:cs typeface="Arial"/>
                <a:sym typeface="Arial"/>
              </a:rPr>
              <a:t># sampling data 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t/>
            </a:r>
            <a:endParaRPr i="0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i="0" lang="en-US" sz="1600">
                <a:latin typeface="Arial"/>
                <a:ea typeface="Arial"/>
                <a:cs typeface="Arial"/>
                <a:sym typeface="Arial"/>
              </a:rPr>
              <a:t>1.수정 전 종가 가져오기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t/>
            </a:r>
            <a:endParaRPr i="0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i="0" lang="en-US" sz="160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0" lang="en-US" sz="1400">
                <a:latin typeface="Arial"/>
                <a:ea typeface="Arial"/>
                <a:cs typeface="Arial"/>
                <a:sym typeface="Arial"/>
              </a:rPr>
              <a:t>- 괴리율 문제, KRX 크롤링 과정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t/>
            </a:r>
            <a:endParaRPr i="0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i="0" lang="en-US" sz="1600">
                <a:latin typeface="Arial"/>
                <a:ea typeface="Arial"/>
                <a:cs typeface="Arial"/>
                <a:sym typeface="Arial"/>
              </a:rPr>
              <a:t>2. 주요 분석 feature 도출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t/>
            </a:r>
            <a:endParaRPr i="0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i="0" lang="en-US" sz="16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i="0" lang="en-US" sz="1400">
                <a:latin typeface="Arial"/>
                <a:ea typeface="Arial"/>
                <a:cs typeface="Arial"/>
                <a:sym typeface="Arial"/>
              </a:rPr>
              <a:t>- 액면비율, 수정 후 목표주가, 괴리율, 지수 수익률 등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t/>
            </a:r>
            <a:endParaRPr i="0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i="0" lang="en-US" sz="1600">
                <a:latin typeface="Arial"/>
                <a:ea typeface="Arial"/>
                <a:cs typeface="Arial"/>
                <a:sym typeface="Arial"/>
              </a:rPr>
              <a:t>3. Sample data 분석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t/>
            </a:r>
            <a:endParaRPr i="0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i="0" lang="en-US" sz="16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i="0" lang="en-US" sz="1400">
                <a:latin typeface="Arial"/>
                <a:ea typeface="Arial"/>
                <a:cs typeface="Arial"/>
                <a:sym typeface="Arial"/>
              </a:rPr>
              <a:t>- 전처리 및 EDA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i="0" lang="en-US" sz="1400">
                <a:latin typeface="Arial"/>
                <a:ea typeface="Arial"/>
                <a:cs typeface="Arial"/>
                <a:sym typeface="Arial"/>
              </a:rPr>
              <a:t>    - Labeling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i="0" lang="en-US" sz="1400">
                <a:latin typeface="Arial"/>
                <a:ea typeface="Arial"/>
                <a:cs typeface="Arial"/>
                <a:sym typeface="Arial"/>
              </a:rPr>
              <a:t>    - Classification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t/>
            </a:r>
            <a:endParaRPr i="0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b="1" i="0" lang="en-US" sz="1800">
                <a:latin typeface="Arial"/>
                <a:ea typeface="Arial"/>
                <a:cs typeface="Arial"/>
                <a:sym typeface="Arial"/>
              </a:rPr>
              <a:t># 전체 data 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t/>
            </a:r>
            <a:endParaRPr i="0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i="0" lang="en-US" sz="1600">
                <a:latin typeface="Arial"/>
                <a:ea typeface="Arial"/>
                <a:cs typeface="Arial"/>
                <a:sym typeface="Arial"/>
              </a:rPr>
              <a:t>4. 전체 data 분석</a:t>
            </a:r>
            <a:endParaRPr i="0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t/>
            </a:r>
            <a:endParaRPr i="0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i="0" lang="en-US" sz="16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i="0" lang="en-US" sz="1400">
                <a:latin typeface="Arial"/>
                <a:ea typeface="Arial"/>
                <a:cs typeface="Arial"/>
                <a:sym typeface="Arial"/>
              </a:rPr>
              <a:t>- 전처리 및 EDA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i="0" lang="en-US" sz="1400">
                <a:latin typeface="Arial"/>
                <a:ea typeface="Arial"/>
                <a:cs typeface="Arial"/>
                <a:sym typeface="Arial"/>
              </a:rPr>
              <a:t>    - Labeling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i="0" lang="en-US" sz="1400">
                <a:latin typeface="Arial"/>
                <a:ea typeface="Arial"/>
                <a:cs typeface="Arial"/>
                <a:sym typeface="Arial"/>
              </a:rPr>
              <a:t>    - Classification</a:t>
            </a:r>
            <a:endParaRPr i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"/>
          <p:cNvSpPr txBox="1"/>
          <p:nvPr/>
        </p:nvSpPr>
        <p:spPr>
          <a:xfrm>
            <a:off x="1371600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DataFrame_Sampling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4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6"/>
          <p:cNvSpPr txBox="1"/>
          <p:nvPr>
            <p:ph idx="1" type="body"/>
          </p:nvPr>
        </p:nvSpPr>
        <p:spPr>
          <a:xfrm>
            <a:off x="1371599" y="2001327"/>
            <a:ext cx="10075653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전체데이터를 진행하기 앞서 지난 텍스트 분석에서 투자의견을 4가지로 나누어 샘플링한 데이터프레임을 사용해 프로젝트 수행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투자의견을 골고루 넣어 투자의견별 특징이 잘 드러날 것이라 예상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샘플링 데이터를 분석해 전체 데이터의 특징을  빠르게 알아낼 수 있어 효율적인 작업</a:t>
            </a:r>
            <a:endParaRPr/>
          </a:p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"/>
          <p:cNvSpPr txBox="1"/>
          <p:nvPr/>
        </p:nvSpPr>
        <p:spPr>
          <a:xfrm>
            <a:off x="1371600" y="685606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수행 전 종가 가져오기(KRX)</a:t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목적 – 괴리율 문제</a:t>
            </a:r>
            <a:endParaRPr b="1" i="0" sz="4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1" name="Google Shape;321;p7"/>
          <p:cNvSpPr txBox="1"/>
          <p:nvPr>
            <p:ph idx="1" type="body"/>
          </p:nvPr>
        </p:nvSpPr>
        <p:spPr>
          <a:xfrm>
            <a:off x="1371600" y="2001327"/>
            <a:ext cx="7170821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오른쪽 좌측에 보이는 가격은 한경컨센서스 리포트 목표주가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오른쪽 우측은 fdr 라이브러리를 사용해 출력한 종가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리포트 목표주가에는 04-14일 이후로 액면분할로 인해 fdr 종가와의 차이가 벌어짐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따라서 수정 전 종가를 구해서 단위를 맞춰주어야 함</a:t>
            </a:r>
            <a:endParaRPr/>
          </a:p>
        </p:txBody>
      </p:sp>
      <p:pic>
        <p:nvPicPr>
          <p:cNvPr id="322" name="Google Shape;32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66459" y="2001327"/>
            <a:ext cx="1604779" cy="4304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78022" y="2001326"/>
            <a:ext cx="1413595" cy="4304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8"/>
          <p:cNvSpPr txBox="1"/>
          <p:nvPr/>
        </p:nvSpPr>
        <p:spPr>
          <a:xfrm>
            <a:off x="1371600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수행 전 종가 가져오기(KRX)</a:t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8"/>
          <p:cNvSpPr txBox="1"/>
          <p:nvPr>
            <p:ph idx="1" type="body"/>
          </p:nvPr>
        </p:nvSpPr>
        <p:spPr>
          <a:xfrm>
            <a:off x="1371600" y="2001327"/>
            <a:ext cx="6028623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왼쪽이 리포트, 오른쪽이 한국거래소(KRX)에서 얻은 삼성전자 종가 데이터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비슷한 날짜에 단위가 바뀌는 것을 확인할 수 있음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04/30~05/03일은 액면분할로 인한 거래정지 상태이므로 종가가 거래 정지 전 종가로 나옴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거래정지 기간엔 리포트와 단위가 맞지 않아도 삭제될 데이터이므로 따로 수정할 필요 없음</a:t>
            </a:r>
            <a:endParaRPr/>
          </a:p>
        </p:txBody>
      </p:sp>
      <p:pic>
        <p:nvPicPr>
          <p:cNvPr id="330" name="Google Shape;33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44332" y="2001327"/>
            <a:ext cx="1916305" cy="4350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8028" y="2001328"/>
            <a:ext cx="1916304" cy="430458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8"/>
          <p:cNvSpPr txBox="1"/>
          <p:nvPr/>
        </p:nvSpPr>
        <p:spPr>
          <a:xfrm>
            <a:off x="7844484" y="1678691"/>
            <a:ext cx="168339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리포트 종가 데이터</a:t>
            </a:r>
            <a:endParaRPr/>
          </a:p>
        </p:txBody>
      </p:sp>
      <p:sp>
        <p:nvSpPr>
          <p:cNvPr id="333" name="Google Shape;333;p8"/>
          <p:cNvSpPr txBox="1"/>
          <p:nvPr/>
        </p:nvSpPr>
        <p:spPr>
          <a:xfrm>
            <a:off x="9760788" y="1678691"/>
            <a:ext cx="168339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KRX 종가 데이터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9"/>
          <p:cNvSpPr txBox="1"/>
          <p:nvPr/>
        </p:nvSpPr>
        <p:spPr>
          <a:xfrm>
            <a:off x="1371600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수행 전 종가 가져오기(KRX)</a:t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데이터 크롤링 </a:t>
            </a:r>
            <a:endParaRPr b="1" i="0" sz="4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9" name="Google Shape;339;p9"/>
          <p:cNvSpPr txBox="1"/>
          <p:nvPr>
            <p:ph idx="1" type="body"/>
          </p:nvPr>
        </p:nvSpPr>
        <p:spPr>
          <a:xfrm>
            <a:off x="1371600" y="2001327"/>
            <a:ext cx="6617368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수정 전 종가를 가져오기 위해 크롤링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리포트 날짜별로 종목 하나씩 가져오는데 </a:t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데이터가 없는 종목이 나옴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종목자체가 검색되지 않아서 가져올 수 없는 종목 데이터에 대해 분석을 시작</a:t>
            </a:r>
            <a:endParaRPr/>
          </a:p>
        </p:txBody>
      </p:sp>
      <p:pic>
        <p:nvPicPr>
          <p:cNvPr id="340" name="Google Shape;34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22194" y="1910057"/>
            <a:ext cx="3897850" cy="439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1599" y="4707320"/>
            <a:ext cx="5319443" cy="799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71598" y="5506614"/>
            <a:ext cx="5319443" cy="799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자르기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자르기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2021-11-17T14:58:09Z</dcterms:created>
  <dc:creator>서 민석</dc:creator>
</cp:coreProperties>
</file>