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60" r:id="rId5"/>
    <p:sldId id="298" r:id="rId6"/>
    <p:sldId id="296" r:id="rId7"/>
    <p:sldId id="266" r:id="rId8"/>
    <p:sldId id="264" r:id="rId9"/>
    <p:sldId id="271" r:id="rId10"/>
    <p:sldId id="277" r:id="rId11"/>
    <p:sldId id="278" r:id="rId12"/>
    <p:sldId id="279" r:id="rId13"/>
    <p:sldId id="28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281" r:id="rId27"/>
    <p:sldId id="275" r:id="rId28"/>
    <p:sldId id="290" r:id="rId29"/>
    <p:sldId id="276" r:id="rId30"/>
    <p:sldId id="261" r:id="rId31"/>
    <p:sldId id="263" r:id="rId32"/>
    <p:sldId id="26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D2B22-2D33-4B36-83D4-542AE357D55B}" v="92" dt="2021-11-25T16:18:42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사전 기획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사전기획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F4-459B-9061-24FA78ED94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F4-459B-9061-24FA78ED94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F4-459B-9061-24FA78ED94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F4-459B-9061-24FA78ED94FB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F4-459B-9061-24FA78ED9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데이터 수집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데이터수집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03-4C22-8F76-5069A9EE71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03-4C22-8F76-5069A9EE71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03-4C22-8F76-5069A9EE71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03-4C22-8F76-5069A9EE71DA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03-4C22-8F76-5069A9EE7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solidFill>
                  <a:schemeClr val="tx1"/>
                </a:solidFill>
              </a:rPr>
              <a:t>프로젝트 발표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사전기획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BF-4B34-A31F-453088CB84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BF-4B34-A31F-453088CB84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BF-4B34-A31F-453088CB84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BF-4B34-A31F-453088CB84DE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BF-4B34-A31F-453088CB8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chemeClr val="tx1"/>
                </a:solidFill>
              </a:rPr>
              <a:t>GAN,</a:t>
            </a:r>
            <a:r>
              <a:rPr lang="en-US" altLang="ko-KR" baseline="0" dirty="0">
                <a:solidFill>
                  <a:schemeClr val="tx1"/>
                </a:solidFill>
              </a:rPr>
              <a:t> LSTM</a:t>
            </a:r>
            <a:endParaRPr lang="ko-KR" alt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6-4E59-B6B3-8FDE0D3708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6-4E59-B6B3-8FDE0D3708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6-4E59-B6B3-8FDE0D3708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6-4E59-B6B3-8FDE0D37082B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B6-4E59-B6B3-8FDE0D370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solidFill>
                  <a:schemeClr val="tx1"/>
                </a:solidFill>
              </a:rPr>
              <a:t>LSTM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사전기획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B-409B-B0BD-05D497423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B-409B-B0BD-05D497423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AB-409B-B0BD-05D497423C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CAB-409B-B0BD-05D497423C13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AB-409B-B0BD-05D497423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0.36185</cdr:x>
      <cdr:y>0.4833</cdr:y>
    </cdr:from>
    <cdr:to>
      <cdr:x>0.61849</cdr:x>
      <cdr:y>0.70584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48B39AD-8008-4463-BBBF-374C5F54A78A}"/>
            </a:ext>
          </a:extLst>
        </cdr:cNvPr>
        <cdr:cNvSpPr txBox="1"/>
      </cdr:nvSpPr>
      <cdr:spPr>
        <a:xfrm xmlns:a="http://schemas.openxmlformats.org/drawingml/2006/main">
          <a:off x="1040994" y="1253215"/>
          <a:ext cx="738339" cy="5770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0.36369</cdr:x>
      <cdr:y>0.503</cdr:y>
    </cdr:from>
    <cdr:to>
      <cdr:x>0.63631</cdr:x>
      <cdr:y>0.69131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0C51629-0CAE-4C3B-BF63-BB6A816C78AB}"/>
            </a:ext>
          </a:extLst>
        </cdr:cNvPr>
        <cdr:cNvSpPr txBox="1"/>
      </cdr:nvSpPr>
      <cdr:spPr>
        <a:xfrm xmlns:a="http://schemas.openxmlformats.org/drawingml/2006/main">
          <a:off x="1046291" y="1304302"/>
          <a:ext cx="784300" cy="488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altLang="ko-KR" sz="2400" dirty="0">
              <a:latin typeface="+mn-ea"/>
            </a:rPr>
            <a:t>10%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0.38135</cdr:x>
      <cdr:y>0.52259</cdr:y>
    </cdr:from>
    <cdr:to>
      <cdr:x>0.65397</cdr:x>
      <cdr:y>0.7109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097091" y="1355102"/>
          <a:ext cx="784300" cy="488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30%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0.31697</cdr:x>
      <cdr:y>0.5</cdr:y>
    </cdr:from>
    <cdr:to>
      <cdr:x>0.70827</cdr:x>
      <cdr:y>0.82643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911896" y="1296514"/>
          <a:ext cx="1125724" cy="8464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100%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0.38135</cdr:x>
      <cdr:y>0.52259</cdr:y>
    </cdr:from>
    <cdr:to>
      <cdr:x>0.65397</cdr:x>
      <cdr:y>0.7109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097091" y="1355102"/>
          <a:ext cx="784300" cy="488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60%</a:t>
          </a:r>
          <a:endParaRPr lang="ko-KR" altLang="en-US" sz="2400" dirty="0">
            <a:latin typeface="+mn-ea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0.38135</cdr:x>
      <cdr:y>0.52259</cdr:y>
    </cdr:from>
    <cdr:to>
      <cdr:x>0.65397</cdr:x>
      <cdr:y>0.7109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C537B0-60BE-441B-8774-024FABDE7D6C}"/>
            </a:ext>
          </a:extLst>
        </cdr:cNvPr>
        <cdr:cNvSpPr txBox="1"/>
      </cdr:nvSpPr>
      <cdr:spPr>
        <a:xfrm xmlns:a="http://schemas.openxmlformats.org/drawingml/2006/main">
          <a:off x="1097091" y="1355102"/>
          <a:ext cx="784300" cy="488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400" dirty="0">
              <a:latin typeface="+mn-ea"/>
            </a:rPr>
            <a:t>90%</a:t>
          </a:r>
          <a:endParaRPr lang="ko-KR" altLang="en-US" sz="2400" dirty="0">
            <a:latin typeface="+mn-ea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0A3C6-AC39-43FA-8AA0-AD587DE9A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0033E1-C7B5-454C-84E0-9F48B3F51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40969-FCE1-4C59-83D3-400ADC3C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E444E-25F8-414B-B8B3-F580EE63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08088-D385-493A-B262-80C2A66E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6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EE17-65C1-4073-9287-93C08864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3573B-6993-41B5-926A-FD93F2879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2522E-2A77-4369-B97E-E2DB41CC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02424-2F35-4F6B-B0FF-4239819B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4C448-3BFC-4FA7-8DB5-D3665E5B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8F25F-F7D5-4B74-9003-8CD7EB807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F7AF98-571E-431D-91B5-D7DDC6DC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D8396-2A24-4CFB-8289-9A85CC17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AA646-06EF-4F51-924B-0B32A58F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8386E-6F07-483E-9D4B-2CE1C91B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A80B-1EE5-400E-8BBD-E6907F7F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7D5EA-5E53-4D64-A34E-A7BE6DD4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1ADA0-0C98-4911-A0AA-C36C7BD1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88BF3-CB02-4DAA-A337-26D0DC0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2C19F-6F4A-4C94-B2F8-5827F5EB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9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2DFA0-06FA-445F-B8BE-A30F9A1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C68B6-C9F6-4D17-A39C-989C026B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6289F-D95A-4C1D-BB9F-743088CE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8CF4E-5419-453C-BCB6-69EB8EDE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1FCCA-2BED-4FB6-80E1-2AC379BE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174BB-5F80-4B14-A4FC-090D9CEA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B28A7-FC42-4AC8-9B2E-CDA509CAC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194AF-5776-4253-9AAF-B687983F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36927-9C93-40B3-BCFE-B1D517D1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5C48E-EE99-41C5-B812-64BDBA65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9B23-61D3-4EAF-9885-FD82E458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AE64-26E4-4E3A-816A-D487991F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3E626-4F6D-4FCE-B52A-C0CB9D925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68ADC-8537-4DFC-B75F-DD08C2A74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C367C9-CB03-4909-ACED-348E56D09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9C4619-9CB4-4313-9A61-C3C9355E7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F7993A-7693-48C5-ABB4-02FBCBF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0479A5-1DBC-41F0-BD2A-0A506953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215506-FEC8-4987-93E3-EAF59271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ABA3A-ED45-4214-B322-A116838B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EFAD3-C789-4D37-9E68-B52397D9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900B8-BF17-4C79-977A-56539E76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8F9A1-3EF9-4DDC-880E-3406173C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32D2E5-49C7-4FA0-B727-E3568C77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CF0111-7C19-438D-9B3C-9DDADCA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92CDA-FC06-4068-A206-321145AA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1E94-D32F-46CC-B766-9CEE45FB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FC864-6D4D-4291-997A-39399EA6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002A1-A24D-4DC3-84C7-49B46C7B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C882E-61D9-44BE-9DF5-A628FFE5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9CA6F-F741-4953-A7FE-051D9EE1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F0483-FEA0-478D-BB1F-E381E37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3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2DCD-412A-48C3-9111-76385B75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DDA5D7-D775-4BC6-A0AE-47179C62A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52C7C-80E6-406A-AF4A-27E37E7E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D91B1-CEBA-4A55-A42D-3C0FD7B0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32A41-7EF7-4B25-BF9B-2A04C07E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F28CE-A096-4216-B3D7-3672266A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9CBC42-6858-4C7E-881B-CDE5A76F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DD643B-038D-4576-A6C9-94F4994B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2ABF9-F1A5-4B64-8DEE-F1BB44B10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8335-7AE7-4A8A-BEF4-ACCFBE50E881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BB156-5B79-4D4B-937A-EB32A84F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582AB-7115-4C2C-B113-939C9A5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C1BE-2E38-4CAC-B0FD-E4D380D83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media" Target="../media/media2.mid"/><Relationship Id="rId7" Type="http://schemas.openxmlformats.org/officeDocument/2006/relationships/image" Target="../media/image23.png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id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1.png"/><Relationship Id="rId2" Type="http://schemas.openxmlformats.org/officeDocument/2006/relationships/audio" Target="../media/media3.mid"/><Relationship Id="rId1" Type="http://schemas.microsoft.com/office/2007/relationships/media" Target="../media/media3.mid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media" Target="../media/media5.mid"/><Relationship Id="rId7" Type="http://schemas.openxmlformats.org/officeDocument/2006/relationships/image" Target="../media/image32.png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4.png"/><Relationship Id="rId4" Type="http://schemas.openxmlformats.org/officeDocument/2006/relationships/audio" Target="../media/media5.mid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id"/><Relationship Id="rId13" Type="http://schemas.openxmlformats.org/officeDocument/2006/relationships/image" Target="../media/image46.png"/><Relationship Id="rId3" Type="http://schemas.microsoft.com/office/2007/relationships/media" Target="../media/media7.mid"/><Relationship Id="rId7" Type="http://schemas.microsoft.com/office/2007/relationships/media" Target="../media/media9.mid"/><Relationship Id="rId12" Type="http://schemas.openxmlformats.org/officeDocument/2006/relationships/image" Target="../media/image4.jpg"/><Relationship Id="rId2" Type="http://schemas.openxmlformats.org/officeDocument/2006/relationships/audio" Target="../media/media6.mid"/><Relationship Id="rId1" Type="http://schemas.microsoft.com/office/2007/relationships/media" Target="../media/media6.mid"/><Relationship Id="rId6" Type="http://schemas.openxmlformats.org/officeDocument/2006/relationships/audio" Target="../media/media8.mid"/><Relationship Id="rId11" Type="http://schemas.openxmlformats.org/officeDocument/2006/relationships/slideLayout" Target="../slideLayouts/slideLayout1.xml"/><Relationship Id="rId5" Type="http://schemas.microsoft.com/office/2007/relationships/media" Target="../media/media8.mid"/><Relationship Id="rId15" Type="http://schemas.openxmlformats.org/officeDocument/2006/relationships/image" Target="../media/image24.png"/><Relationship Id="rId10" Type="http://schemas.openxmlformats.org/officeDocument/2006/relationships/audio" Target="../media/media10.mid"/><Relationship Id="rId4" Type="http://schemas.openxmlformats.org/officeDocument/2006/relationships/audio" Target="../media/media7.mid"/><Relationship Id="rId9" Type="http://schemas.microsoft.com/office/2007/relationships/media" Target="../media/media10.mid"/><Relationship Id="rId1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microsoft.com/office/2007/relationships/media" Target="../media/media12.mid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png"/><Relationship Id="rId2" Type="http://schemas.openxmlformats.org/officeDocument/2006/relationships/audio" Target="../media/media11.mid"/><Relationship Id="rId1" Type="http://schemas.microsoft.com/office/2007/relationships/media" Target="../media/media11.mid"/><Relationship Id="rId6" Type="http://schemas.openxmlformats.org/officeDocument/2006/relationships/audio" Target="../media/media13.mid"/><Relationship Id="rId11" Type="http://schemas.openxmlformats.org/officeDocument/2006/relationships/image" Target="../media/image57.png"/><Relationship Id="rId5" Type="http://schemas.microsoft.com/office/2007/relationships/media" Target="../media/media13.mid"/><Relationship Id="rId10" Type="http://schemas.openxmlformats.org/officeDocument/2006/relationships/image" Target="../media/image56.png"/><Relationship Id="rId4" Type="http://schemas.openxmlformats.org/officeDocument/2006/relationships/audio" Target="../media/media12.mid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disfree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usescore.com/" TargetMode="External"/><Relationship Id="rId4" Type="http://schemas.openxmlformats.org/officeDocument/2006/relationships/hyperlink" Target="https://thefinalfantasy.net/site/midi-collection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6;p1">
            <a:extLst>
              <a:ext uri="{FF2B5EF4-FFF2-40B4-BE49-F238E27FC236}">
                <a16:creationId xmlns:a16="http://schemas.microsoft.com/office/drawing/2014/main" id="{B3494228-B51C-4C8F-8C91-9394BB7EB7B7}"/>
              </a:ext>
            </a:extLst>
          </p:cNvPr>
          <p:cNvSpPr/>
          <p:nvPr/>
        </p:nvSpPr>
        <p:spPr>
          <a:xfrm>
            <a:off x="6864824" y="4087504"/>
            <a:ext cx="4881088" cy="21374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77;p1">
            <a:extLst>
              <a:ext uri="{FF2B5EF4-FFF2-40B4-BE49-F238E27FC236}">
                <a16:creationId xmlns:a16="http://schemas.microsoft.com/office/drawing/2014/main" id="{DBB87516-5F7A-4470-87F8-9CAE58F76D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5796" y="4295006"/>
            <a:ext cx="4134981" cy="1140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algun Gothic"/>
              <a:buNone/>
            </a:pPr>
            <a:r>
              <a:rPr lang="en-US" altLang="ko-KR" sz="36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Deep Learning</a:t>
            </a:r>
            <a:r>
              <a:rPr lang="ko-KR" altLang="en-US" sz="36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활용한 음악 작곡 </a:t>
            </a:r>
            <a:endParaRPr sz="36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8;p1">
            <a:extLst>
              <a:ext uri="{FF2B5EF4-FFF2-40B4-BE49-F238E27FC236}">
                <a16:creationId xmlns:a16="http://schemas.microsoft.com/office/drawing/2014/main" id="{8FE8CC26-9AA7-4E57-B83D-D284EDBD21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20812" y="5643181"/>
            <a:ext cx="4134981" cy="4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A1조 </a:t>
            </a:r>
            <a:r>
              <a:rPr lang="ko-KR" sz="1800" dirty="0" err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최종태</a:t>
            </a:r>
            <a:r>
              <a:rPr 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임일수</a:t>
            </a:r>
            <a:r>
              <a:rPr lang="en-US" alt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김영운</a:t>
            </a:r>
            <a:r>
              <a:rPr lang="ko-KR"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서민석</a:t>
            </a: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79;p1">
            <a:extLst>
              <a:ext uri="{FF2B5EF4-FFF2-40B4-BE49-F238E27FC236}">
                <a16:creationId xmlns:a16="http://schemas.microsoft.com/office/drawing/2014/main" id="{475E30C4-6B13-48EB-B79D-60E0FB706EF2}"/>
              </a:ext>
            </a:extLst>
          </p:cNvPr>
          <p:cNvSpPr txBox="1"/>
          <p:nvPr/>
        </p:nvSpPr>
        <p:spPr>
          <a:xfrm>
            <a:off x="8262854" y="846284"/>
            <a:ext cx="2759035" cy="118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lang="ko-KR" sz="2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비트캠프 교육센터 별관학원</a:t>
            </a:r>
            <a:endParaRPr sz="16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" name="Google Shape;180;p1">
            <a:extLst>
              <a:ext uri="{FF2B5EF4-FFF2-40B4-BE49-F238E27FC236}">
                <a16:creationId xmlns:a16="http://schemas.microsoft.com/office/drawing/2014/main" id="{4996D527-5037-4683-8E77-1E26D0984E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701" y="6307474"/>
            <a:ext cx="1482842" cy="385879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20" name="Google Shape;181;p1" descr="EMB0000378c3f3d">
            <a:extLst>
              <a:ext uri="{FF2B5EF4-FFF2-40B4-BE49-F238E27FC236}">
                <a16:creationId xmlns:a16="http://schemas.microsoft.com/office/drawing/2014/main" id="{AC634D88-836C-4819-B44F-ED241A7394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5674" y="6317613"/>
            <a:ext cx="1180238" cy="37574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21" name="Google Shape;175;p1">
            <a:extLst>
              <a:ext uri="{FF2B5EF4-FFF2-40B4-BE49-F238E27FC236}">
                <a16:creationId xmlns:a16="http://schemas.microsoft.com/office/drawing/2014/main" id="{CB8636A5-B9E7-4B40-BCCA-784ECCF5056F}"/>
              </a:ext>
            </a:extLst>
          </p:cNvPr>
          <p:cNvSpPr/>
          <p:nvPr/>
        </p:nvSpPr>
        <p:spPr>
          <a:xfrm rot="10800000">
            <a:off x="6577871" y="3824460"/>
            <a:ext cx="1858636" cy="1415735"/>
          </a:xfrm>
          <a:custGeom>
            <a:avLst/>
            <a:gdLst/>
            <a:ahLst/>
            <a:cxnLst/>
            <a:rect l="l" t="t" r="r" b="b"/>
            <a:pathLst>
              <a:path w="2308583" h="1983044" extrusionOk="0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6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26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</a:t>
            </a: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Glob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함수를 통해서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mid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파일만 리스트로 만듦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리스트를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mid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파일을 하나씩 읽어와서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music21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parse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함수로 텍스트 형식으로 변환 해 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단일악기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다중악기 구분하여 처리 해 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3A704C-252F-4B9B-A15D-1C7AE4F9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64" y="1825625"/>
            <a:ext cx="5769765" cy="42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0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LSTM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Recurse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함수를 통해 다중 악기를 한 줄의 악보로 합쳐서 표시 할 수 있게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해줌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각기 다른 두 줄의 악보가 한 줄로 합쳐 진 뒤 악기의 구분 없이 텍스트 데이터로 변환 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4ED113-B090-F24C-9F59-7C90DA099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681"/>
          <a:stretch/>
        </p:blipFill>
        <p:spPr>
          <a:xfrm>
            <a:off x="6172201" y="1563186"/>
            <a:ext cx="5265703" cy="1865814"/>
          </a:xfrm>
          <a:prstGeom prst="rect">
            <a:avLst/>
          </a:prstGeom>
        </p:spPr>
      </p:pic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72D0CEDA-4951-5147-AC85-C2B93DF1481A}"/>
              </a:ext>
            </a:extLst>
          </p:cNvPr>
          <p:cNvSpPr/>
          <p:nvPr/>
        </p:nvSpPr>
        <p:spPr>
          <a:xfrm>
            <a:off x="8487551" y="3590709"/>
            <a:ext cx="635000" cy="647700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7C60DD-774A-C74A-98E0-FACF3EAFE8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606" b="30934"/>
          <a:stretch/>
        </p:blipFill>
        <p:spPr>
          <a:xfrm>
            <a:off x="6019800" y="3401010"/>
            <a:ext cx="5769765" cy="1896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168145-BECF-4E95-A494-1B5FCF014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4321973"/>
            <a:ext cx="5265703" cy="13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LSTM(note)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Music21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을 통해 악보데이터를 텍스트로 변환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텍스트로 변환 후에는 악보데이터가 아닌 일반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string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과 같이 처리가 가능 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42D1F7-097F-6143-ADAF-8C7D11D52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95"/>
          <a:stretch/>
        </p:blipFill>
        <p:spPr>
          <a:xfrm>
            <a:off x="6001661" y="1835782"/>
            <a:ext cx="5560952" cy="4028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31BCA8-B2B3-7F40-A85E-3B35CFC91D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33" b="7763"/>
          <a:stretch/>
        </p:blipFill>
        <p:spPr>
          <a:xfrm>
            <a:off x="6001661" y="1667249"/>
            <a:ext cx="5769765" cy="1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5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rgbClr val="44546A"/>
              </a:buClr>
              <a:buSzPts val="4400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LSTM(note)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String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형태로 변환된 데이터를 바로 사용 할 수 없기 때문에 숫자 형태로 전환이 필요 함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Dictionary</a:t>
            </a:r>
            <a:r>
              <a:rPr kumimoji="0" lang="ko-KR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를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사용하여 음표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숫자 간 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matching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시켜줌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Training set 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악보에 있던 음계를 중복없이 리스트로 전환 뒤 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dictionary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작</a:t>
            </a:r>
            <a:r>
              <a:rPr lang="ko-KR" altLang="en-US" sz="1900" dirty="0">
                <a:solidFill>
                  <a:srgbClr val="424242"/>
                </a:solidFill>
                <a:latin typeface="-apple-system"/>
                <a:ea typeface="맑은 고딕" panose="020B0503020000020004" pitchFamily="34" charset="-127"/>
              </a:rPr>
              <a:t>성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LSTM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예측 데이터를 다시 음표를 바꿔주기 위해서도 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matching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이 필요하기 때문에 숫자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음표 간 </a:t>
            </a: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dictionary</a:t>
            </a:r>
            <a:r>
              <a:rPr kumimoji="0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도 작성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85E025-A069-714A-8BA5-FE8927CD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588000" cy="24441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0D7801-F01B-3946-A1C7-B9A981214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59506"/>
            <a:ext cx="5588000" cy="5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rgbClr val="44546A"/>
              </a:buClr>
              <a:buSzPts val="4400"/>
              <a:defRPr/>
            </a:pP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</a:t>
            </a: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D875D0-8FB5-C040-A61D-06BFD049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37" y="1524000"/>
            <a:ext cx="5724338" cy="190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53D086-A9B3-CE4C-A4D9-9F1224FFC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37" y="3429000"/>
            <a:ext cx="5724338" cy="265665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99C262-9580-9547-92DB-9D868DDF1C1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552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Training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의 악보 데이터 들을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dictionary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통해 숫자 데이터로 변환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LSTM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형식에 맞게 변환 해준 뒤 모델에 넣고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training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시켜 줌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6D40E6-1FB1-D240-A38C-A27F0F33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5" y="0"/>
            <a:ext cx="279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98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rgbClr val="44546A"/>
              </a:buClr>
              <a:buSzPts val="4400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LSTM(note)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99C262-9580-9547-92DB-9D868DDF1C1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시작부분에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random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의 숫자를 넣어 시작해 주고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500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개의 음표를 예측하도록 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예측된 데이터는 미리 만들어 둔 숫자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음계간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dictionary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통해 음계로 전환 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음계로 전환된 데이터는 리스트로 합친 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Music21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을 사용하여 악보로 전환 해 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67986E-B73C-6B4D-91D8-4C5FF0213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78025"/>
            <a:ext cx="5181600" cy="19041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40BFDB-A987-3546-89D9-06BB1165C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882158"/>
            <a:ext cx="5207678" cy="25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rgbClr val="44546A"/>
              </a:buClr>
              <a:buSzPts val="4400"/>
              <a:defRPr/>
            </a:pP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</a:t>
            </a: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99C262-9580-9547-92DB-9D868DDF1C1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악보데이터로 변환하여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music21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stream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함수를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mid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파일로 출력 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Music21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show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함수를 통해 악보 형태로도 출력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975411-84C6-5E48-BAA3-7847FB3FC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096963"/>
            <a:ext cx="6027195" cy="5232400"/>
          </a:xfrm>
          <a:prstGeom prst="rect">
            <a:avLst/>
          </a:prstGeom>
        </p:spPr>
      </p:pic>
      <p:pic>
        <p:nvPicPr>
          <p:cNvPr id="2" name="lstm_50_output">
            <a:hlinkClick r:id="" action="ppaction://media"/>
            <a:extLst>
              <a:ext uri="{FF2B5EF4-FFF2-40B4-BE49-F238E27FC236}">
                <a16:creationId xmlns:a16="http://schemas.microsoft.com/office/drawing/2014/main" id="{061A654E-467E-4BD1-9EC6-75DA842D19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06078" y="4981281"/>
            <a:ext cx="609600" cy="609600"/>
          </a:xfrm>
          <a:prstGeom prst="rect">
            <a:avLst/>
          </a:prstGeom>
        </p:spPr>
      </p:pic>
      <p:pic>
        <p:nvPicPr>
          <p:cNvPr id="3" name="lstm_200_output">
            <a:hlinkClick r:id="" action="ppaction://media"/>
            <a:extLst>
              <a:ext uri="{FF2B5EF4-FFF2-40B4-BE49-F238E27FC236}">
                <a16:creationId xmlns:a16="http://schemas.microsoft.com/office/drawing/2014/main" id="{31032D5A-83EC-400F-82F8-7A2B5BD6A1C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43475" y="49812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56225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프로젝트 수행</a:t>
            </a: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rgbClr val="44546A"/>
              </a:buClr>
              <a:buSzPts val="4400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GAN</a:t>
            </a: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62262D-1678-424A-90EE-DE24C97AFF96}"/>
              </a:ext>
            </a:extLst>
          </p:cNvPr>
          <p:cNvSpPr txBox="1">
            <a:spLocks/>
          </p:cNvSpPr>
          <p:nvPr/>
        </p:nvSpPr>
        <p:spPr>
          <a:xfrm>
            <a:off x="356224" y="1864014"/>
            <a:ext cx="5592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GAN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생성자와 판별자를 위조지폐범과 경찰로 표현한 그림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생성자는 원본 데이터셋을 학습해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랜덤한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노이즈 벡터를 넣어 주어서 새로운 데이터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판별자는 진짜 데이터와 만들어진 가짜데이터를 구분하는 것을 학습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판별자는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real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fake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구분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EB5A1-2FDB-45BA-A80B-AAA8785B9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566" y="1911516"/>
            <a:ext cx="5298210" cy="2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62262D-1678-424A-90EE-DE24C97AFF96}"/>
              </a:ext>
            </a:extLst>
          </p:cNvPr>
          <p:cNvSpPr txBox="1">
            <a:spLocks/>
          </p:cNvSpPr>
          <p:nvPr/>
        </p:nvSpPr>
        <p:spPr>
          <a:xfrm>
            <a:off x="356224" y="1864014"/>
            <a:ext cx="5592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작곡하는데 쓰인 생성자와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모델 시각화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과적합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방지를 위해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batch_nomalization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적용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판별자의 성능을 높이기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Bidirectional LSTM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모델의 목적은 생성자가 생성한 음악을 판별자가 구분하지 못하게 해야함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진짜와 가짜의 판별 비율이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5:5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수렴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1503B2-CB9D-401A-AEDB-87B0E076F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11" y="561817"/>
            <a:ext cx="2339894" cy="62961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29A270-3403-4BC9-912F-1150A5A24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05" y="561817"/>
            <a:ext cx="3349295" cy="6296181"/>
          </a:xfrm>
          <a:prstGeom prst="rect">
            <a:avLst/>
          </a:prstGeom>
        </p:spPr>
      </p:pic>
      <p:sp>
        <p:nvSpPr>
          <p:cNvPr id="10" name="Google Shape;215;p4">
            <a:extLst>
              <a:ext uri="{FF2B5EF4-FFF2-40B4-BE49-F238E27FC236}">
                <a16:creationId xmlns:a16="http://schemas.microsoft.com/office/drawing/2014/main" id="{0D5FDD10-AF15-4D95-87D3-29766D5D5E29}"/>
              </a:ext>
            </a:extLst>
          </p:cNvPr>
          <p:cNvSpPr txBox="1">
            <a:spLocks/>
          </p:cNvSpPr>
          <p:nvPr/>
        </p:nvSpPr>
        <p:spPr>
          <a:xfrm>
            <a:off x="6937785" y="65572"/>
            <a:ext cx="1469946" cy="383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generator</a:t>
            </a:r>
            <a:endParaRPr kumimoji="0" lang="ko-KR" altLang="en-U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" name="Google Shape;215;p4">
            <a:extLst>
              <a:ext uri="{FF2B5EF4-FFF2-40B4-BE49-F238E27FC236}">
                <a16:creationId xmlns:a16="http://schemas.microsoft.com/office/drawing/2014/main" id="{7C09007D-CAF6-4FE6-B473-44CCC6524422}"/>
              </a:ext>
            </a:extLst>
          </p:cNvPr>
          <p:cNvSpPr txBox="1">
            <a:spLocks/>
          </p:cNvSpPr>
          <p:nvPr/>
        </p:nvSpPr>
        <p:spPr>
          <a:xfrm>
            <a:off x="9605509" y="88246"/>
            <a:ext cx="1852585" cy="3897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discriminator</a:t>
            </a:r>
            <a:endParaRPr kumimoji="0" lang="ko-KR" altLang="en-U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586A49-3686-4C7C-A0F2-D1CC9CE90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7" y="5029038"/>
            <a:ext cx="5110180" cy="1487142"/>
          </a:xfrm>
          <a:prstGeom prst="rect">
            <a:avLst/>
          </a:prstGeom>
        </p:spPr>
      </p:pic>
      <p:sp>
        <p:nvSpPr>
          <p:cNvPr id="12" name="Google Shape;215;p4">
            <a:extLst>
              <a:ext uri="{FF2B5EF4-FFF2-40B4-BE49-F238E27FC236}">
                <a16:creationId xmlns:a16="http://schemas.microsoft.com/office/drawing/2014/main" id="{9956DF2E-3F55-495E-8054-B2213F8B4669}"/>
              </a:ext>
            </a:extLst>
          </p:cNvPr>
          <p:cNvSpPr txBox="1">
            <a:spLocks/>
          </p:cNvSpPr>
          <p:nvPr/>
        </p:nvSpPr>
        <p:spPr>
          <a:xfrm>
            <a:off x="356225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프로젝트 수행</a:t>
            </a: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rgbClr val="44546A"/>
              </a:buClr>
              <a:buSzPts val="4400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GAN</a:t>
            </a: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835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56225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rgbClr val="44546A"/>
              </a:buClr>
              <a:buSzPts val="4400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GAN</a:t>
            </a: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62262D-1678-424A-90EE-DE24C97AFF96}"/>
              </a:ext>
            </a:extLst>
          </p:cNvPr>
          <p:cNvSpPr txBox="1">
            <a:spLocks/>
          </p:cNvSpPr>
          <p:nvPr/>
        </p:nvSpPr>
        <p:spPr>
          <a:xfrm>
            <a:off x="356224" y="1864014"/>
            <a:ext cx="5592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오른쪽은 모짜르트와 슈베르트 음악을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번학습한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생성자와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판별자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시각화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각각 한 곡을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splice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해서 학습한 결과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 곡을 학습하는 것이라 빠르게 과적합이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일어남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아래는 모짜르트와 슈베르트 파일을 합쳐서 학습한 결과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같은 클래식이라도 다른 음악이라 과적합이 되지는 않았음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9A8EC-DB07-4DCF-BE23-2885B705F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96" y="1307352"/>
            <a:ext cx="3639329" cy="2426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E2EEE2-4A1D-464A-AA7E-F33F7E767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519" y="1307351"/>
            <a:ext cx="3639328" cy="2426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A7D1AC-53CB-48B7-9231-86F4A2D3D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63" y="3789350"/>
            <a:ext cx="4270126" cy="2846751"/>
          </a:xfrm>
          <a:prstGeom prst="rect">
            <a:avLst/>
          </a:prstGeom>
        </p:spPr>
      </p:pic>
      <p:pic>
        <p:nvPicPr>
          <p:cNvPr id="2" name="gan_schubert_ep1000">
            <a:hlinkClick r:id="" action="ppaction://media"/>
            <a:extLst>
              <a:ext uri="{FF2B5EF4-FFF2-40B4-BE49-F238E27FC236}">
                <a16:creationId xmlns:a16="http://schemas.microsoft.com/office/drawing/2014/main" id="{492F2D22-A15E-4124-AC4F-8B3191117A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47101" y="51373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2">
            <a:extLst>
              <a:ext uri="{FF2B5EF4-FFF2-40B4-BE49-F238E27FC236}">
                <a16:creationId xmlns:a16="http://schemas.microsoft.com/office/drawing/2014/main" id="{26551D05-BC02-49CA-9F3A-6F86EF85D7B2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36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188;p2">
            <a:extLst>
              <a:ext uri="{FF2B5EF4-FFF2-40B4-BE49-F238E27FC236}">
                <a16:creationId xmlns:a16="http://schemas.microsoft.com/office/drawing/2014/main" id="{F2164516-2C17-4D39-9578-ACF849B79DA2}"/>
              </a:ext>
            </a:extLst>
          </p:cNvPr>
          <p:cNvGrpSpPr/>
          <p:nvPr/>
        </p:nvGrpSpPr>
        <p:grpSpPr>
          <a:xfrm>
            <a:off x="1349210" y="1997964"/>
            <a:ext cx="9493579" cy="3245822"/>
            <a:chOff x="60056" y="167788"/>
            <a:chExt cx="9493579" cy="3245822"/>
          </a:xfrm>
          <a:noFill/>
        </p:grpSpPr>
        <p:sp>
          <p:nvSpPr>
            <p:cNvPr id="6" name="Google Shape;190;p2">
              <a:extLst>
                <a:ext uri="{FF2B5EF4-FFF2-40B4-BE49-F238E27FC236}">
                  <a16:creationId xmlns:a16="http://schemas.microsoft.com/office/drawing/2014/main" id="{ADC08598-215E-4705-AF44-0C7631973CB9}"/>
                </a:ext>
              </a:extLst>
            </p:cNvPr>
            <p:cNvSpPr/>
            <p:nvPr/>
          </p:nvSpPr>
          <p:spPr>
            <a:xfrm>
              <a:off x="339943" y="223765"/>
              <a:ext cx="9213692" cy="447818"/>
            </a:xfrm>
            <a:prstGeom prst="rect">
              <a:avLst/>
            </a:prstGeom>
            <a:grpFill/>
            <a:ln w="34925" cap="flat" cmpd="sng">
              <a:solidFill>
                <a:schemeClr val="lt1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" name="Google Shape;191;p2">
              <a:extLst>
                <a:ext uri="{FF2B5EF4-FFF2-40B4-BE49-F238E27FC236}">
                  <a16:creationId xmlns:a16="http://schemas.microsoft.com/office/drawing/2014/main" id="{0FE80270-83A3-4B78-8B13-B911D9778F27}"/>
                </a:ext>
              </a:extLst>
            </p:cNvPr>
            <p:cNvSpPr txBox="1"/>
            <p:nvPr/>
          </p:nvSpPr>
          <p:spPr>
            <a:xfrm>
              <a:off x="339943" y="223765"/>
              <a:ext cx="9213692" cy="44781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55450" tIns="43175" rIns="43175" bIns="4317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Libre Franklin"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프로젝트 개요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" name="Google Shape;192;p2">
              <a:extLst>
                <a:ext uri="{FF2B5EF4-FFF2-40B4-BE49-F238E27FC236}">
                  <a16:creationId xmlns:a16="http://schemas.microsoft.com/office/drawing/2014/main" id="{5A9BCA22-E621-4A39-B69B-488CA8D1AECB}"/>
                </a:ext>
              </a:extLst>
            </p:cNvPr>
            <p:cNvSpPr/>
            <p:nvPr/>
          </p:nvSpPr>
          <p:spPr>
            <a:xfrm>
              <a:off x="60056" y="167788"/>
              <a:ext cx="559772" cy="559772"/>
            </a:xfrm>
            <a:prstGeom prst="ellipse">
              <a:avLst/>
            </a:prstGeom>
            <a:grpFill/>
            <a:ln w="34925" cap="flat" cmpd="sng">
              <a:solidFill>
                <a:srgbClr val="E6C06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>
                  <a:ln w="22225">
                    <a:solidFill>
                      <a:srgbClr val="FFFFFF"/>
                    </a:solidFill>
                    <a:prstDash val="solid"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1</a:t>
              </a:r>
              <a:endParaRPr kumimoji="0" sz="2400" b="0" i="0" u="none" strike="noStrike" kern="0" cap="none" spc="0" normalizeH="0" baseline="0" noProof="0" dirty="0">
                <a:ln w="222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93;p2">
              <a:extLst>
                <a:ext uri="{FF2B5EF4-FFF2-40B4-BE49-F238E27FC236}">
                  <a16:creationId xmlns:a16="http://schemas.microsoft.com/office/drawing/2014/main" id="{862AACC3-C1A7-4190-A521-2D626CE053B4}"/>
                </a:ext>
              </a:extLst>
            </p:cNvPr>
            <p:cNvSpPr/>
            <p:nvPr/>
          </p:nvSpPr>
          <p:spPr>
            <a:xfrm>
              <a:off x="660836" y="895278"/>
              <a:ext cx="8892799" cy="447818"/>
            </a:xfrm>
            <a:prstGeom prst="rect">
              <a:avLst/>
            </a:prstGeom>
            <a:grpFill/>
            <a:ln w="34925" cap="flat" cmpd="sng">
              <a:solidFill>
                <a:schemeClr val="lt1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94;p2">
              <a:extLst>
                <a:ext uri="{FF2B5EF4-FFF2-40B4-BE49-F238E27FC236}">
                  <a16:creationId xmlns:a16="http://schemas.microsoft.com/office/drawing/2014/main" id="{E5F18AFA-F453-47A2-BD65-C8EF8E9FBBAE}"/>
                </a:ext>
              </a:extLst>
            </p:cNvPr>
            <p:cNvSpPr txBox="1"/>
            <p:nvPr/>
          </p:nvSpPr>
          <p:spPr>
            <a:xfrm>
              <a:off x="660836" y="895278"/>
              <a:ext cx="8892799" cy="44781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55450" tIns="43175" rIns="43175" bIns="4317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프로젝트 팀 구성 및 역할</a:t>
              </a: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95;p2">
              <a:extLst>
                <a:ext uri="{FF2B5EF4-FFF2-40B4-BE49-F238E27FC236}">
                  <a16:creationId xmlns:a16="http://schemas.microsoft.com/office/drawing/2014/main" id="{1A35DA14-8758-4C46-A6B7-63CA4DBBF105}"/>
                </a:ext>
              </a:extLst>
            </p:cNvPr>
            <p:cNvSpPr/>
            <p:nvPr/>
          </p:nvSpPr>
          <p:spPr>
            <a:xfrm>
              <a:off x="380950" y="839301"/>
              <a:ext cx="559772" cy="559772"/>
            </a:xfrm>
            <a:prstGeom prst="ellipse">
              <a:avLst/>
            </a:prstGeom>
            <a:grpFill/>
            <a:ln w="349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>
                  <a:ln w="22225">
                    <a:solidFill>
                      <a:srgbClr val="FFFFFF"/>
                    </a:solidFill>
                    <a:prstDash val="solid"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2</a:t>
              </a:r>
              <a:endParaRPr kumimoji="0" sz="2400" b="0" i="0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96;p2">
              <a:extLst>
                <a:ext uri="{FF2B5EF4-FFF2-40B4-BE49-F238E27FC236}">
                  <a16:creationId xmlns:a16="http://schemas.microsoft.com/office/drawing/2014/main" id="{905297B7-4636-4B38-877F-B10A95B11D23}"/>
                </a:ext>
              </a:extLst>
            </p:cNvPr>
            <p:cNvSpPr/>
            <p:nvPr/>
          </p:nvSpPr>
          <p:spPr>
            <a:xfrm>
              <a:off x="759325" y="1566790"/>
              <a:ext cx="8794310" cy="447818"/>
            </a:xfrm>
            <a:prstGeom prst="rect">
              <a:avLst/>
            </a:prstGeom>
            <a:grpFill/>
            <a:ln w="34925" cap="flat" cmpd="sng">
              <a:solidFill>
                <a:schemeClr val="lt1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97;p2">
              <a:extLst>
                <a:ext uri="{FF2B5EF4-FFF2-40B4-BE49-F238E27FC236}">
                  <a16:creationId xmlns:a16="http://schemas.microsoft.com/office/drawing/2014/main" id="{ED6355E0-57A6-48CF-A98E-16B42CF4E086}"/>
                </a:ext>
              </a:extLst>
            </p:cNvPr>
            <p:cNvSpPr txBox="1"/>
            <p:nvPr/>
          </p:nvSpPr>
          <p:spPr>
            <a:xfrm>
              <a:off x="759325" y="1566790"/>
              <a:ext cx="8794310" cy="44781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55450" tIns="43175" rIns="43175" bIns="4317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프로젝트 수행절차 및 방법</a:t>
              </a: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98;p2">
              <a:extLst>
                <a:ext uri="{FF2B5EF4-FFF2-40B4-BE49-F238E27FC236}">
                  <a16:creationId xmlns:a16="http://schemas.microsoft.com/office/drawing/2014/main" id="{D278E340-7C1A-437D-A661-3098D3385637}"/>
                </a:ext>
              </a:extLst>
            </p:cNvPr>
            <p:cNvSpPr/>
            <p:nvPr/>
          </p:nvSpPr>
          <p:spPr>
            <a:xfrm>
              <a:off x="479438" y="1510813"/>
              <a:ext cx="559772" cy="559772"/>
            </a:xfrm>
            <a:prstGeom prst="ellipse">
              <a:avLst/>
            </a:prstGeom>
            <a:grpFill/>
            <a:ln w="349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>
                  <a:ln w="22225">
                    <a:solidFill>
                      <a:srgbClr val="FFFFFF"/>
                    </a:solidFill>
                    <a:prstDash val="solid"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3</a:t>
              </a:r>
              <a:endParaRPr kumimoji="0" sz="2400" b="0" i="0" u="none" strike="noStrike" kern="0" cap="none" spc="0" normalizeH="0" baseline="0" noProof="0" dirty="0">
                <a:ln w="222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99;p2">
              <a:extLst>
                <a:ext uri="{FF2B5EF4-FFF2-40B4-BE49-F238E27FC236}">
                  <a16:creationId xmlns:a16="http://schemas.microsoft.com/office/drawing/2014/main" id="{62EE3FB6-1A54-42DA-8622-6A5AA30B5DCB}"/>
                </a:ext>
              </a:extLst>
            </p:cNvPr>
            <p:cNvSpPr/>
            <p:nvPr/>
          </p:nvSpPr>
          <p:spPr>
            <a:xfrm>
              <a:off x="660836" y="2238303"/>
              <a:ext cx="8892799" cy="447818"/>
            </a:xfrm>
            <a:prstGeom prst="rect">
              <a:avLst/>
            </a:prstGeom>
            <a:grpFill/>
            <a:ln w="34925" cap="flat" cmpd="sng">
              <a:solidFill>
                <a:schemeClr val="lt1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200;p2">
              <a:extLst>
                <a:ext uri="{FF2B5EF4-FFF2-40B4-BE49-F238E27FC236}">
                  <a16:creationId xmlns:a16="http://schemas.microsoft.com/office/drawing/2014/main" id="{EA0FCF32-E787-4655-AC5F-A0CE8083FD58}"/>
                </a:ext>
              </a:extLst>
            </p:cNvPr>
            <p:cNvSpPr txBox="1"/>
            <p:nvPr/>
          </p:nvSpPr>
          <p:spPr>
            <a:xfrm>
              <a:off x="660836" y="2238303"/>
              <a:ext cx="8892799" cy="44781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55450" tIns="43175" rIns="43175" bIns="4317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프로젝트 수행 결과</a:t>
              </a: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201;p2">
              <a:extLst>
                <a:ext uri="{FF2B5EF4-FFF2-40B4-BE49-F238E27FC236}">
                  <a16:creationId xmlns:a16="http://schemas.microsoft.com/office/drawing/2014/main" id="{8FB5387A-A335-4399-8323-6584F2CF7B61}"/>
                </a:ext>
              </a:extLst>
            </p:cNvPr>
            <p:cNvSpPr/>
            <p:nvPr/>
          </p:nvSpPr>
          <p:spPr>
            <a:xfrm>
              <a:off x="380950" y="2182326"/>
              <a:ext cx="559772" cy="559772"/>
            </a:xfrm>
            <a:prstGeom prst="ellipse">
              <a:avLst/>
            </a:prstGeom>
            <a:grpFill/>
            <a:ln w="349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>
                  <a:ln w="22225">
                    <a:solidFill>
                      <a:srgbClr val="FFFFFF"/>
                    </a:solidFill>
                    <a:prstDash val="solid"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4</a:t>
              </a:r>
              <a:endParaRPr kumimoji="0" sz="2400" b="0" i="0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202;p2">
              <a:extLst>
                <a:ext uri="{FF2B5EF4-FFF2-40B4-BE49-F238E27FC236}">
                  <a16:creationId xmlns:a16="http://schemas.microsoft.com/office/drawing/2014/main" id="{7451665C-0EBB-42A1-A9EF-4776B997AF2F}"/>
                </a:ext>
              </a:extLst>
            </p:cNvPr>
            <p:cNvSpPr/>
            <p:nvPr/>
          </p:nvSpPr>
          <p:spPr>
            <a:xfrm>
              <a:off x="339943" y="2909815"/>
              <a:ext cx="9213692" cy="447818"/>
            </a:xfrm>
            <a:prstGeom prst="rect">
              <a:avLst/>
            </a:prstGeom>
            <a:grpFill/>
            <a:ln w="34925" cap="flat" cmpd="sng">
              <a:solidFill>
                <a:schemeClr val="lt1">
                  <a:alpha val="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203;p2">
              <a:extLst>
                <a:ext uri="{FF2B5EF4-FFF2-40B4-BE49-F238E27FC236}">
                  <a16:creationId xmlns:a16="http://schemas.microsoft.com/office/drawing/2014/main" id="{3D2CAB58-CCAC-41A5-ACBA-C5D5BBD7BBCF}"/>
                </a:ext>
              </a:extLst>
            </p:cNvPr>
            <p:cNvSpPr txBox="1"/>
            <p:nvPr/>
          </p:nvSpPr>
          <p:spPr>
            <a:xfrm>
              <a:off x="339943" y="2909815"/>
              <a:ext cx="9213692" cy="44781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55450" tIns="43175" rIns="43175" bIns="4317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Malgun Gothic"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자체 평가 의견</a:t>
              </a: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" name="Google Shape;204;p2">
              <a:extLst>
                <a:ext uri="{FF2B5EF4-FFF2-40B4-BE49-F238E27FC236}">
                  <a16:creationId xmlns:a16="http://schemas.microsoft.com/office/drawing/2014/main" id="{BCE08A73-A022-4C9F-8AA5-9325B777C241}"/>
                </a:ext>
              </a:extLst>
            </p:cNvPr>
            <p:cNvSpPr/>
            <p:nvPr/>
          </p:nvSpPr>
          <p:spPr>
            <a:xfrm>
              <a:off x="60056" y="2853838"/>
              <a:ext cx="559772" cy="559772"/>
            </a:xfrm>
            <a:prstGeom prst="ellipse">
              <a:avLst/>
            </a:prstGeom>
            <a:grpFill/>
            <a:ln w="349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>
                  <a:ln w="22225">
                    <a:solidFill>
                      <a:srgbClr val="FFFFFF"/>
                    </a:solidFill>
                    <a:prstDash val="solid"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Arial"/>
                  <a:sym typeface="Arial"/>
                </a:rPr>
                <a:t>5</a:t>
              </a:r>
              <a:endParaRPr kumimoji="0" sz="2400" b="0" i="0" u="none" strike="noStrike" kern="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60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56225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rgbClr val="44546A"/>
              </a:buClr>
              <a:buSzPts val="4400"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GAN</a:t>
            </a: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(note)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62262D-1678-424A-90EE-DE24C97AFF96}"/>
              </a:ext>
            </a:extLst>
          </p:cNvPr>
          <p:cNvSpPr txBox="1">
            <a:spLocks/>
          </p:cNvSpPr>
          <p:nvPr/>
        </p:nvSpPr>
        <p:spPr>
          <a:xfrm>
            <a:off x="356224" y="1864014"/>
            <a:ext cx="55922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Final fantasy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음악의 슬픈 노래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번 학습해 생성한 악보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왼쪽은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 0.2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 적용했을 때 과적합이 빠르게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일어남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오른쪽은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dropout 0.5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적용해 과적합을 방지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생성된 음악을 들어보았을 때 박자를 구현하기 전이라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다른점을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크게 느끼지 못함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CCB99-809C-4F87-8D01-DA88536A6B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90" y="1017059"/>
            <a:ext cx="5682943" cy="31288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C0DE39-18F8-4AFD-B5EF-97299DBC8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986" y="4236055"/>
            <a:ext cx="3118802" cy="22890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539444-AC82-4C58-B0A8-0714BDE5CB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16" y="4227108"/>
            <a:ext cx="3433608" cy="2289072"/>
          </a:xfrm>
          <a:prstGeom prst="rect">
            <a:avLst/>
          </a:prstGeom>
        </p:spPr>
      </p:pic>
      <p:pic>
        <p:nvPicPr>
          <p:cNvPr id="2" name="1_gan_sad_fantasy_ep10000">
            <a:hlinkClick r:id="" action="ppaction://media"/>
            <a:extLst>
              <a:ext uri="{FF2B5EF4-FFF2-40B4-BE49-F238E27FC236}">
                <a16:creationId xmlns:a16="http://schemas.microsoft.com/office/drawing/2014/main" id="{FBD19DAB-20C8-41DC-AB59-A8E86C8D33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070633" y="5220815"/>
            <a:ext cx="609600" cy="609600"/>
          </a:xfrm>
          <a:prstGeom prst="rect">
            <a:avLst/>
          </a:prstGeom>
        </p:spPr>
      </p:pic>
      <p:pic>
        <p:nvPicPr>
          <p:cNvPr id="4" name="2_gan_sad_fantasy_ep4000_dr2">
            <a:hlinkClick r:id="" action="ppaction://media"/>
            <a:extLst>
              <a:ext uri="{FF2B5EF4-FFF2-40B4-BE49-F238E27FC236}">
                <a16:creationId xmlns:a16="http://schemas.microsoft.com/office/drawing/2014/main" id="{7645A81B-8D27-4082-B63C-2D90B7FB4FF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03829" y="5220815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DFB28-BA0B-48AA-8E73-DEEC013BD5F6}"/>
              </a:ext>
            </a:extLst>
          </p:cNvPr>
          <p:cNvSpPr txBox="1"/>
          <p:nvPr/>
        </p:nvSpPr>
        <p:spPr>
          <a:xfrm>
            <a:off x="1448909" y="4769963"/>
            <a:ext cx="152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과적합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E3B0B-022E-42F0-AD67-CA89458A4639}"/>
              </a:ext>
            </a:extLst>
          </p:cNvPr>
          <p:cNvSpPr txBox="1"/>
          <p:nvPr/>
        </p:nvSpPr>
        <p:spPr>
          <a:xfrm>
            <a:off x="3511260" y="4769963"/>
            <a:ext cx="152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8425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A9C180A-3284-4F14-993F-C94BF120C7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기존에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pitch(note)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만 학습한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LSTM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duration(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박자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도 예측변수로 추가하여 진행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Index-duration &amp; duration-index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Dictionary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추가</a:t>
            </a: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B1C972-B4C0-4BFD-92EB-F79E3192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120928"/>
            <a:ext cx="3393056" cy="27954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A40277-00AC-44F8-8B6E-3E3E26DB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815" y="4062058"/>
            <a:ext cx="1457325" cy="183832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078F7AA-52F7-479F-A194-5CE3A3E6A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80" y="4062059"/>
            <a:ext cx="1581150" cy="1838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7C20A2-120B-49AF-92A2-2457C4FBEE64}"/>
              </a:ext>
            </a:extLst>
          </p:cNvPr>
          <p:cNvSpPr txBox="1"/>
          <p:nvPr/>
        </p:nvSpPr>
        <p:spPr>
          <a:xfrm>
            <a:off x="6310406" y="6049927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Index_dur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E06D3-7D10-4909-BAB0-24186D51C71F}"/>
              </a:ext>
            </a:extLst>
          </p:cNvPr>
          <p:cNvSpPr txBox="1"/>
          <p:nvPr/>
        </p:nvSpPr>
        <p:spPr>
          <a:xfrm>
            <a:off x="8202284" y="6049927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Dur_index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C69AF9-29AB-43E7-8A63-86D53286DB9A}"/>
              </a:ext>
            </a:extLst>
          </p:cNvPr>
          <p:cNvSpPr/>
          <p:nvPr/>
        </p:nvSpPr>
        <p:spPr>
          <a:xfrm>
            <a:off x="6287580" y="1635926"/>
            <a:ext cx="880971" cy="2276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215;p4">
            <a:extLst>
              <a:ext uri="{FF2B5EF4-FFF2-40B4-BE49-F238E27FC236}">
                <a16:creationId xmlns:a16="http://schemas.microsoft.com/office/drawing/2014/main" id="{9BECF448-9794-4519-B2E0-7F89FFF3E355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834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026F153-165D-4064-9238-C5ED37475D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2593FEA-1209-4A0D-835C-075E5BA6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82" y="3592899"/>
            <a:ext cx="5570689" cy="226873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0D736AE-4324-4092-B96B-34449654B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49" y="1718397"/>
            <a:ext cx="5607321" cy="828675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F9F0D22-EC87-443E-988B-75BFFF761F1A}"/>
              </a:ext>
            </a:extLst>
          </p:cNvPr>
          <p:cNvSpPr txBox="1">
            <a:spLocks/>
          </p:cNvSpPr>
          <p:nvPr/>
        </p:nvSpPr>
        <p:spPr>
          <a:xfrm>
            <a:off x="731811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병렬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예측을 위해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Model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에 입력될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Input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값과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Output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값을 각각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개씩 생성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C1DC5F7-518E-4B06-AE20-50879ED46DDF}"/>
              </a:ext>
            </a:extLst>
          </p:cNvPr>
          <p:cNvSpPr/>
          <p:nvPr/>
        </p:nvSpPr>
        <p:spPr>
          <a:xfrm>
            <a:off x="7962182" y="2599856"/>
            <a:ext cx="871268" cy="82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6C5C6A-B564-43B9-A3F6-E7DEE44FAF22}"/>
              </a:ext>
            </a:extLst>
          </p:cNvPr>
          <p:cNvSpPr/>
          <p:nvPr/>
        </p:nvSpPr>
        <p:spPr>
          <a:xfrm>
            <a:off x="6019800" y="5506507"/>
            <a:ext cx="3822940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44BDF9-108E-48AE-8A92-F4405F707AA2}"/>
              </a:ext>
            </a:extLst>
          </p:cNvPr>
          <p:cNvSpPr/>
          <p:nvPr/>
        </p:nvSpPr>
        <p:spPr>
          <a:xfrm>
            <a:off x="5962649" y="4517767"/>
            <a:ext cx="3822940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215;p4">
            <a:extLst>
              <a:ext uri="{FF2B5EF4-FFF2-40B4-BE49-F238E27FC236}">
                <a16:creationId xmlns:a16="http://schemas.microsoft.com/office/drawing/2014/main" id="{55C080B4-1062-4557-AE29-2E59F98B1106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822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8CD989-83E9-4410-8956-7FA57C7F016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FB687-F2F1-420E-8535-EB95C768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2" y="2795312"/>
            <a:ext cx="4286472" cy="407049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8C6E537-2603-4A23-8B98-B1444DBE2F6D}"/>
              </a:ext>
            </a:extLst>
          </p:cNvPr>
          <p:cNvSpPr txBox="1">
            <a:spLocks/>
          </p:cNvSpPr>
          <p:nvPr/>
        </p:nvSpPr>
        <p:spPr>
          <a:xfrm>
            <a:off x="688675" y="166694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Sequential Model</a:t>
            </a:r>
            <a:r>
              <a:rPr lang="ko-KR" altLang="en-US" sz="1800" dirty="0">
                <a:solidFill>
                  <a:srgbClr val="424242"/>
                </a:solidFill>
                <a:latin typeface="-apple-system"/>
                <a:ea typeface="맑은 고딕" panose="020B0503020000020004" pitchFamily="34" charset="-127"/>
              </a:rPr>
              <a:t> 생성 방식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병렬예측을 구현하기 어려움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Funtional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Model</a:t>
            </a:r>
            <a:r>
              <a:rPr lang="ko-KR" altLang="en-US" sz="1800" dirty="0">
                <a:solidFill>
                  <a:srgbClr val="424242"/>
                </a:solidFill>
                <a:latin typeface="-apple-system"/>
                <a:ea typeface="맑은 고딕" panose="020B0503020000020004" pitchFamily="34" charset="-127"/>
              </a:rPr>
              <a:t> 생성 방식으로 수행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2B4D86-2568-4645-849D-BB2759B71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37" y="0"/>
            <a:ext cx="5074763" cy="6865806"/>
          </a:xfrm>
          <a:prstGeom prst="rect">
            <a:avLst/>
          </a:prstGeom>
        </p:spPr>
      </p:pic>
      <p:sp>
        <p:nvSpPr>
          <p:cNvPr id="11" name="Google Shape;215;p4">
            <a:extLst>
              <a:ext uri="{FF2B5EF4-FFF2-40B4-BE49-F238E27FC236}">
                <a16:creationId xmlns:a16="http://schemas.microsoft.com/office/drawing/2014/main" id="{4C9BA4E0-2C88-45AD-AD34-67D7CDDC5238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7BDB2D-D13D-415E-85E2-6E2D5D0C5F3B}"/>
              </a:ext>
            </a:extLst>
          </p:cNvPr>
          <p:cNvSpPr/>
          <p:nvPr/>
        </p:nvSpPr>
        <p:spPr>
          <a:xfrm>
            <a:off x="7117237" y="1"/>
            <a:ext cx="5040984" cy="1970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4F6022-01E8-4D56-919A-F868540F0CAC}"/>
              </a:ext>
            </a:extLst>
          </p:cNvPr>
          <p:cNvSpPr/>
          <p:nvPr/>
        </p:nvSpPr>
        <p:spPr>
          <a:xfrm>
            <a:off x="7795967" y="6391373"/>
            <a:ext cx="3714161" cy="466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1CD78-0340-44B4-A0AE-BE269D5F1180}"/>
              </a:ext>
            </a:extLst>
          </p:cNvPr>
          <p:cNvSpPr/>
          <p:nvPr/>
        </p:nvSpPr>
        <p:spPr>
          <a:xfrm>
            <a:off x="758983" y="3116972"/>
            <a:ext cx="2314155" cy="109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2E716-024C-4110-BF68-9FEBF91453F9}"/>
              </a:ext>
            </a:extLst>
          </p:cNvPr>
          <p:cNvSpPr/>
          <p:nvPr/>
        </p:nvSpPr>
        <p:spPr>
          <a:xfrm>
            <a:off x="748771" y="5656793"/>
            <a:ext cx="3540425" cy="678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8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40F07-14CC-44B3-B325-C2018CCB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04" y="2330256"/>
            <a:ext cx="5946915" cy="1181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ED2FB8-CFE2-4EA5-87C2-F333F038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104" y="732875"/>
            <a:ext cx="4610100" cy="105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C2BF89-830A-4174-AFE0-BCBE8996E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173" y="3911315"/>
            <a:ext cx="1716378" cy="2325954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EE5164B-043B-4046-A77E-AA29B1468B9C}"/>
              </a:ext>
            </a:extLst>
          </p:cNvPr>
          <p:cNvSpPr txBox="1">
            <a:spLocks/>
          </p:cNvSpPr>
          <p:nvPr/>
        </p:nvSpPr>
        <p:spPr>
          <a:xfrm>
            <a:off x="205596" y="173564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기존에 하나의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loss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만 출력되는 것과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달리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pitch_loss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duration_loss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각각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Loss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값 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 dirty="0">
              <a:solidFill>
                <a:srgbClr val="424242"/>
              </a:solidFill>
              <a:latin typeface="-apple-system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prediction_output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역시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pitch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duration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의 조합으로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구해짐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dirty="0">
              <a:solidFill>
                <a:srgbClr val="424242"/>
              </a:solidFill>
              <a:latin typeface="-apple-system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2752327-5472-4516-86C1-1AB970C4AA95}"/>
              </a:ext>
            </a:extLst>
          </p:cNvPr>
          <p:cNvSpPr/>
          <p:nvPr/>
        </p:nvSpPr>
        <p:spPr>
          <a:xfrm>
            <a:off x="7504981" y="1790150"/>
            <a:ext cx="698740" cy="478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0A6E40-948E-4664-A494-FAB26E31FC5E}"/>
              </a:ext>
            </a:extLst>
          </p:cNvPr>
          <p:cNvSpPr/>
          <p:nvPr/>
        </p:nvSpPr>
        <p:spPr>
          <a:xfrm>
            <a:off x="8980098" y="2454081"/>
            <a:ext cx="2286000" cy="185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77A515-7FBF-4358-873A-4AB5D02A8BB3}"/>
              </a:ext>
            </a:extLst>
          </p:cNvPr>
          <p:cNvSpPr/>
          <p:nvPr/>
        </p:nvSpPr>
        <p:spPr>
          <a:xfrm>
            <a:off x="9299274" y="1407412"/>
            <a:ext cx="920929" cy="302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BB55F4-D9F9-4A3F-AC36-F88985B39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21" y="3911315"/>
            <a:ext cx="1779860" cy="232595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2102D1A-5FF0-4349-8F51-11F0E61CBFC6}"/>
              </a:ext>
            </a:extLst>
          </p:cNvPr>
          <p:cNvSpPr/>
          <p:nvPr/>
        </p:nvSpPr>
        <p:spPr>
          <a:xfrm>
            <a:off x="7572252" y="4852737"/>
            <a:ext cx="564198" cy="625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215;p4">
            <a:extLst>
              <a:ext uri="{FF2B5EF4-FFF2-40B4-BE49-F238E27FC236}">
                <a16:creationId xmlns:a16="http://schemas.microsoft.com/office/drawing/2014/main" id="{89805A60-12A5-4D92-89AF-3D78EC7E0AD2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561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B918E6-933E-42D6-9778-6A8B8A1D35D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37500"/>
          <a:stretch/>
        </p:blipFill>
        <p:spPr>
          <a:xfrm>
            <a:off x="5592735" y="3541144"/>
            <a:ext cx="4304714" cy="2264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1D3241-5F68-4259-B5CF-A13D95026A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6814" y="589782"/>
            <a:ext cx="4340635" cy="2377706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5B26524-34BE-47F1-A191-032F8EB1210E}"/>
              </a:ext>
            </a:extLst>
          </p:cNvPr>
          <p:cNvSpPr txBox="1">
            <a:spLocks/>
          </p:cNvSpPr>
          <p:nvPr/>
        </p:nvSpPr>
        <p:spPr>
          <a:xfrm>
            <a:off x="205596" y="173564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아래 악보를 보면 박자를 추가한 경우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실제 악보처럼 개선된 모습을 확인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C306B-6F1F-46D4-8835-857C0781919C}"/>
              </a:ext>
            </a:extLst>
          </p:cNvPr>
          <p:cNvSpPr txBox="1"/>
          <p:nvPr/>
        </p:nvSpPr>
        <p:spPr>
          <a:xfrm>
            <a:off x="6310405" y="6049927"/>
            <a:ext cx="30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&lt;LSMT(</a:t>
            </a:r>
            <a:r>
              <a:rPr lang="en-US" altLang="ko-KR" dirty="0" err="1"/>
              <a:t>note&amp;duration</a:t>
            </a:r>
            <a:r>
              <a:rPr lang="en-US" altLang="ko-KR" dirty="0"/>
              <a:t>)&gt;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98C48-91A8-45FF-8D60-9ED530BD3A52}"/>
              </a:ext>
            </a:extLst>
          </p:cNvPr>
          <p:cNvSpPr txBox="1"/>
          <p:nvPr/>
        </p:nvSpPr>
        <p:spPr>
          <a:xfrm>
            <a:off x="6954507" y="3062320"/>
            <a:ext cx="18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&lt;LSMT(note)&gt;</a:t>
            </a:r>
            <a:endParaRPr lang="ko-KR" altLang="en-US" dirty="0"/>
          </a:p>
        </p:txBody>
      </p:sp>
      <p:pic>
        <p:nvPicPr>
          <p:cNvPr id="3" name="fantasy_output">
            <a:hlinkClick r:id="" action="ppaction://media"/>
            <a:extLst>
              <a:ext uri="{FF2B5EF4-FFF2-40B4-BE49-F238E27FC236}">
                <a16:creationId xmlns:a16="http://schemas.microsoft.com/office/drawing/2014/main" id="{BCC32A0B-2A1B-40FF-A779-0B03C0E59B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86432" y="3703645"/>
            <a:ext cx="60960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C44211-BCEF-4F52-89B3-E29E4F1ACE3F}"/>
              </a:ext>
            </a:extLst>
          </p:cNvPr>
          <p:cNvSpPr txBox="1"/>
          <p:nvPr/>
        </p:nvSpPr>
        <p:spPr>
          <a:xfrm>
            <a:off x="324140" y="3244334"/>
            <a:ext cx="398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Fantasy1     Fantasy2      </a:t>
            </a:r>
            <a:r>
              <a:rPr lang="en-US" altLang="ko-KR" dirty="0" err="1"/>
              <a:t>MozSchu</a:t>
            </a:r>
            <a:endParaRPr lang="en-US" altLang="ko-KR" dirty="0"/>
          </a:p>
        </p:txBody>
      </p:sp>
      <p:pic>
        <p:nvPicPr>
          <p:cNvPr id="19" name="fantasy_output2">
            <a:hlinkClick r:id="" action="ppaction://media"/>
            <a:extLst>
              <a:ext uri="{FF2B5EF4-FFF2-40B4-BE49-F238E27FC236}">
                <a16:creationId xmlns:a16="http://schemas.microsoft.com/office/drawing/2014/main" id="{689D8CCA-7230-4CE3-B78D-F027D51A7E1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835028" y="3707656"/>
            <a:ext cx="609600" cy="609600"/>
          </a:xfrm>
          <a:prstGeom prst="rect">
            <a:avLst/>
          </a:prstGeom>
        </p:spPr>
      </p:pic>
      <p:pic>
        <p:nvPicPr>
          <p:cNvPr id="20" name="Moschu_output">
            <a:hlinkClick r:id="" action="ppaction://media"/>
            <a:extLst>
              <a:ext uri="{FF2B5EF4-FFF2-40B4-BE49-F238E27FC236}">
                <a16:creationId xmlns:a16="http://schemas.microsoft.com/office/drawing/2014/main" id="{67BBEC3C-3F0F-41FA-9D88-D2664CE1A6B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183624" y="3695308"/>
            <a:ext cx="609600" cy="609600"/>
          </a:xfrm>
          <a:prstGeom prst="rect">
            <a:avLst/>
          </a:prstGeom>
        </p:spPr>
      </p:pic>
      <p:pic>
        <p:nvPicPr>
          <p:cNvPr id="21" name="Moz_output">
            <a:hlinkClick r:id="" action="ppaction://media"/>
            <a:extLst>
              <a:ext uri="{FF2B5EF4-FFF2-40B4-BE49-F238E27FC236}">
                <a16:creationId xmlns:a16="http://schemas.microsoft.com/office/drawing/2014/main" id="{CA474489-0161-4321-AAAB-F9302B3257A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86432" y="5266422"/>
            <a:ext cx="609600" cy="609600"/>
          </a:xfrm>
          <a:prstGeom prst="rect">
            <a:avLst/>
          </a:prstGeom>
        </p:spPr>
      </p:pic>
      <p:pic>
        <p:nvPicPr>
          <p:cNvPr id="22" name="sch_output">
            <a:hlinkClick r:id="" action="ppaction://media"/>
            <a:extLst>
              <a:ext uri="{FF2B5EF4-FFF2-40B4-BE49-F238E27FC236}">
                <a16:creationId xmlns:a16="http://schemas.microsoft.com/office/drawing/2014/main" id="{27C8FFEA-0E7B-484F-AE49-63E7F5993CEF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835028" y="5266422"/>
            <a:ext cx="609600" cy="60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033C0D-3CB1-424F-A85E-54D0F5386DC5}"/>
              </a:ext>
            </a:extLst>
          </p:cNvPr>
          <p:cNvSpPr txBox="1"/>
          <p:nvPr/>
        </p:nvSpPr>
        <p:spPr>
          <a:xfrm>
            <a:off x="418253" y="4775026"/>
            <a:ext cx="27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Moz</a:t>
            </a:r>
            <a:r>
              <a:rPr lang="en-US" altLang="ko-KR" dirty="0"/>
              <a:t>	      </a:t>
            </a:r>
            <a:r>
              <a:rPr lang="en-US" altLang="ko-KR" dirty="0" err="1"/>
              <a:t>Schu</a:t>
            </a:r>
            <a:endParaRPr lang="ko-KR" altLang="en-US" dirty="0"/>
          </a:p>
        </p:txBody>
      </p:sp>
      <p:sp>
        <p:nvSpPr>
          <p:cNvPr id="23" name="Google Shape;215;p4">
            <a:extLst>
              <a:ext uri="{FF2B5EF4-FFF2-40B4-BE49-F238E27FC236}">
                <a16:creationId xmlns:a16="http://schemas.microsoft.com/office/drawing/2014/main" id="{C63DB806-0079-4394-9218-DB194A978D45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814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79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7700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4700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27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다중 입력을 활용하여 음계와 박자까지 학습시켜 작곡에 활용하도록 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박자에 대한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dictionary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별도로 만들어 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D9335-0158-8B4B-8A9D-8F96DC16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19" y="1383513"/>
            <a:ext cx="5696929" cy="3695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712D42-4BC4-1D4B-AE90-FC3A36FF3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4966487"/>
            <a:ext cx="5696929" cy="1453575"/>
          </a:xfrm>
          <a:prstGeom prst="rect">
            <a:avLst/>
          </a:prstGeom>
        </p:spPr>
      </p:pic>
      <p:sp>
        <p:nvSpPr>
          <p:cNvPr id="8" name="Google Shape;215;p4">
            <a:extLst>
              <a:ext uri="{FF2B5EF4-FFF2-40B4-BE49-F238E27FC236}">
                <a16:creationId xmlns:a16="http://schemas.microsoft.com/office/drawing/2014/main" id="{43443185-0DC9-4543-9B9C-2FB1D8268074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LSTM_Attention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 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3395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어탠션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모델을 작성하여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training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시킴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0DA9AF-DB6E-8646-9E02-FD3113B8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85" y="2273300"/>
            <a:ext cx="5475972" cy="4584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9DDE1F-85C8-D949-882E-89A3D318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3" y="0"/>
            <a:ext cx="4723747" cy="6858000"/>
          </a:xfrm>
          <a:prstGeom prst="rect">
            <a:avLst/>
          </a:prstGeom>
        </p:spPr>
      </p:pic>
      <p:sp>
        <p:nvSpPr>
          <p:cNvPr id="8" name="Google Shape;215;p4">
            <a:extLst>
              <a:ext uri="{FF2B5EF4-FFF2-40B4-BE49-F238E27FC236}">
                <a16:creationId xmlns:a16="http://schemas.microsoft.com/office/drawing/2014/main" id="{9E1260A5-E7FA-48E1-B0E8-136AD90885CB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LSTM_Attention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 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2A516-3AA4-4B1C-B9C1-EABDD9E0D4B0}"/>
              </a:ext>
            </a:extLst>
          </p:cNvPr>
          <p:cNvSpPr/>
          <p:nvPr/>
        </p:nvSpPr>
        <p:spPr>
          <a:xfrm>
            <a:off x="7371761" y="2595447"/>
            <a:ext cx="3676154" cy="376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4903E2-B345-4FDC-B898-435F69241BB7}"/>
              </a:ext>
            </a:extLst>
          </p:cNvPr>
          <p:cNvSpPr/>
          <p:nvPr/>
        </p:nvSpPr>
        <p:spPr>
          <a:xfrm>
            <a:off x="1128374" y="4760537"/>
            <a:ext cx="4414587" cy="980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C5AC78-FE36-4C95-BE12-2F031079E359}"/>
              </a:ext>
            </a:extLst>
          </p:cNvPr>
          <p:cNvSpPr/>
          <p:nvPr/>
        </p:nvSpPr>
        <p:spPr>
          <a:xfrm>
            <a:off x="1128374" y="6396774"/>
            <a:ext cx="3066554" cy="256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15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6E31C58-D884-FB47-A365-A24E29DB88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B8632-A973-A044-9282-BB189EAC6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4275663"/>
            <a:ext cx="3175000" cy="25007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420B4F-EB12-044A-A6D2-D57760235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99" y="2255768"/>
            <a:ext cx="4927599" cy="2450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CA0C4F-E90D-C74F-ABCA-98DCF1628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0" y="225995"/>
            <a:ext cx="4927600" cy="2450530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24BF412-FF40-3443-8C9B-AFB12F455BE6}"/>
              </a:ext>
            </a:extLst>
          </p:cNvPr>
          <p:cNvSpPr txBox="1">
            <a:spLocks/>
          </p:cNvSpPr>
          <p:nvPr/>
        </p:nvSpPr>
        <p:spPr>
          <a:xfrm>
            <a:off x="324140" y="201573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부터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파이널 판타지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모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짜르트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+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슈베르트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모짜르트 파일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loss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그래프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음계의 구성이 다양할수록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loss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가 높다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Google Shape;215;p4">
            <a:extLst>
              <a:ext uri="{FF2B5EF4-FFF2-40B4-BE49-F238E27FC236}">
                <a16:creationId xmlns:a16="http://schemas.microsoft.com/office/drawing/2014/main" id="{25F1889A-75C5-4E46-9489-4F2252FE1519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LSTM_Attention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 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78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8EB160-1659-284D-B093-C63A69902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41" y="1178351"/>
            <a:ext cx="4957226" cy="18482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F9BF79-FA2A-6D44-B5E0-7B409D195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41" y="2927594"/>
            <a:ext cx="4957226" cy="18482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C3A315-4160-AF43-BE65-F437C18107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40" y="4676837"/>
            <a:ext cx="4957224" cy="184829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471D4C6-5814-9A48-93CB-B26A269A78FE}"/>
              </a:ext>
            </a:extLst>
          </p:cNvPr>
          <p:cNvSpPr txBox="1">
            <a:spLocks/>
          </p:cNvSpPr>
          <p:nvPr/>
        </p:nvSpPr>
        <p:spPr>
          <a:xfrm>
            <a:off x="324140" y="210249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부터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파이널 판타지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모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짜르트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+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슈베르트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모짜르트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attention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그래프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축은 음표의 순서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곡 진행 순서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),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축은 음계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색이 진할수록 다음 음표로 확신하는 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Google Shape;215;p4">
            <a:extLst>
              <a:ext uri="{FF2B5EF4-FFF2-40B4-BE49-F238E27FC236}">
                <a16:creationId xmlns:a16="http://schemas.microsoft.com/office/drawing/2014/main" id="{BF0EA622-4221-4C7F-87F8-B4724DB98836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lang="en-US" altLang="ko-KR" sz="2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맑은 고딕" panose="020F0302020204030204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LSTM_Attention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 (</a:t>
            </a:r>
            <a:r>
              <a:rPr lang="en-US" altLang="ko-KR" sz="20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note&amp;duration</a:t>
            </a:r>
            <a:r>
              <a:rPr lang="en-US" altLang="ko-KR" sz="2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맑은 고딕" panose="020F0302020204030204"/>
                <a:ea typeface="맑은 고딕" panose="020B0503020000020004" pitchFamily="34" charset="-127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pic>
        <p:nvPicPr>
          <p:cNvPr id="2" name="output-20211126-020252_FF">
            <a:hlinkClick r:id="" action="ppaction://media"/>
            <a:extLst>
              <a:ext uri="{FF2B5EF4-FFF2-40B4-BE49-F238E27FC236}">
                <a16:creationId xmlns:a16="http://schemas.microsoft.com/office/drawing/2014/main" id="{EBCC822E-7DF8-4D9F-A68B-0D11206BD4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636577" y="1178351"/>
            <a:ext cx="609600" cy="609600"/>
          </a:xfrm>
          <a:prstGeom prst="rect">
            <a:avLst/>
          </a:prstGeom>
        </p:spPr>
      </p:pic>
      <p:pic>
        <p:nvPicPr>
          <p:cNvPr id="3" name="output-20211126-012446_mozart_schu">
            <a:hlinkClick r:id="" action="ppaction://media"/>
            <a:extLst>
              <a:ext uri="{FF2B5EF4-FFF2-40B4-BE49-F238E27FC236}">
                <a16:creationId xmlns:a16="http://schemas.microsoft.com/office/drawing/2014/main" id="{6B7B85CB-69DA-451E-8261-18CCC289F09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636577" y="3026641"/>
            <a:ext cx="609600" cy="609600"/>
          </a:xfrm>
          <a:prstGeom prst="rect">
            <a:avLst/>
          </a:prstGeom>
        </p:spPr>
      </p:pic>
      <p:pic>
        <p:nvPicPr>
          <p:cNvPr id="4" name="output-20211126-004517_mozart">
            <a:hlinkClick r:id="" action="ppaction://media"/>
            <a:extLst>
              <a:ext uri="{FF2B5EF4-FFF2-40B4-BE49-F238E27FC236}">
                <a16:creationId xmlns:a16="http://schemas.microsoft.com/office/drawing/2014/main" id="{7903A671-2CBA-4719-B47F-6DF60FCCC46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539164" y="47758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16;p4">
            <a:extLst>
              <a:ext uri="{FF2B5EF4-FFF2-40B4-BE49-F238E27FC236}">
                <a16:creationId xmlns:a16="http://schemas.microsoft.com/office/drawing/2014/main" id="{48B54370-0AD1-4B86-9023-98B3259A4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435684"/>
              </p:ext>
            </p:extLst>
          </p:nvPr>
        </p:nvGraphicFramePr>
        <p:xfrm>
          <a:off x="1295400" y="1829198"/>
          <a:ext cx="10238875" cy="43430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150"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훈련생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역할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담당 업무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975"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 최 종 태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팀장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, LSTM ,Attention </a:t>
                      </a: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코드 작성 및 학습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975"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임 일 수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팀원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/>
                        <a:t>데이터 수집</a:t>
                      </a:r>
                      <a:r>
                        <a:rPr lang="en-US" altLang="ko-KR" sz="1800" u="none" strike="noStrike" cap="none" dirty="0"/>
                        <a:t>, LSTM, GAN</a:t>
                      </a:r>
                      <a:r>
                        <a:rPr lang="ko-KR" altLang="en-US" sz="1800" u="none" strike="noStrike" cap="none" dirty="0"/>
                        <a:t> 코드 작성 및 학습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975"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김 영 운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팀원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, GAN </a:t>
                      </a: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코드 작성 및 학습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975"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서 민 석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팀원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, GAN </a:t>
                      </a: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학습</a:t>
                      </a:r>
                      <a:r>
                        <a:rPr lang="en-US" altLang="ko-KR" sz="1800" u="none" strike="noStrike" cap="none" dirty="0">
                          <a:latin typeface="+mn-ea"/>
                          <a:ea typeface="+mn-ea"/>
                        </a:rPr>
                        <a:t>, PPT</a:t>
                      </a:r>
                      <a:r>
                        <a:rPr lang="ko-KR" altLang="en-US" sz="1800" u="none" strike="noStrike" cap="none" dirty="0"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215;p4">
            <a:extLst>
              <a:ext uri="{FF2B5EF4-FFF2-40B4-BE49-F238E27FC236}">
                <a16:creationId xmlns:a16="http://schemas.microsoft.com/office/drawing/2014/main" id="{CB05026D-07B7-418C-B28B-1A14E390269D}"/>
              </a:ext>
            </a:extLst>
          </p:cNvPr>
          <p:cNvSpPr txBox="1">
            <a:spLocks/>
          </p:cNvSpPr>
          <p:nvPr/>
        </p:nvSpPr>
        <p:spPr>
          <a:xfrm>
            <a:off x="280737" y="356937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4290636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5;p4">
            <a:extLst>
              <a:ext uri="{FF2B5EF4-FFF2-40B4-BE49-F238E27FC236}">
                <a16:creationId xmlns:a16="http://schemas.microsoft.com/office/drawing/2014/main" id="{5505B293-6339-406F-BA18-BC17024BC523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자체 평가 의견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2F61FD3-0232-432C-9D64-A042048D0C4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99822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어떤 데이터라도 숫자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데이터 간 변환이 가능하다면 딥 러닝을 통해 처리해 줄 수 있다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다중 악기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합주 데이터 까지 학습이 된다면 더욱 풍성한 음으로 작곡이 가능 할 것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-apple-system"/>
                <a:ea typeface="맑은 고딕" panose="020B0503020000020004" pitchFamily="34" charset="-127"/>
                <a:cs typeface="+mn-cs"/>
              </a:rPr>
              <a:t>딥 러닝을 사용하여 다양한 데이터로의 접근에 대한 가능성을 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-apple-system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25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6;p25">
            <a:extLst>
              <a:ext uri="{FF2B5EF4-FFF2-40B4-BE49-F238E27FC236}">
                <a16:creationId xmlns:a16="http://schemas.microsoft.com/office/drawing/2014/main" id="{821A297F-3292-43B0-BB28-0F01F595653D}"/>
              </a:ext>
            </a:extLst>
          </p:cNvPr>
          <p:cNvSpPr txBox="1">
            <a:spLocks/>
          </p:cNvSpPr>
          <p:nvPr/>
        </p:nvSpPr>
        <p:spPr>
          <a:xfrm>
            <a:off x="1295400" y="1973047"/>
            <a:ext cx="9601200" cy="43045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l">
              <a:buFont typeface="Wingdings" panose="05000000000000000000" pitchFamily="2" charset="2"/>
              <a:buChar char="ü"/>
            </a:pPr>
            <a:r>
              <a:rPr lang="en-US" altLang="ko-KR" dirty="0">
                <a:hlinkClick r:id="rId3"/>
              </a:rPr>
              <a:t>https://midisfree.com/</a:t>
            </a:r>
            <a:endParaRPr lang="en-US" altLang="ko-KR" dirty="0"/>
          </a:p>
          <a:p>
            <a:pPr marL="457200" indent="-342900" algn="l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457200" indent="-342900" algn="l">
              <a:buFont typeface="Wingdings" panose="05000000000000000000" pitchFamily="2" charset="2"/>
              <a:buChar char="ü"/>
            </a:pPr>
            <a:r>
              <a:rPr lang="en-US" altLang="ko-KR" dirty="0">
                <a:hlinkClick r:id="rId4"/>
              </a:rPr>
              <a:t>https://thefinalfantasy.net/site/midi-collection.html</a:t>
            </a:r>
            <a:endParaRPr lang="en-US" altLang="ko-KR" dirty="0"/>
          </a:p>
          <a:p>
            <a:pPr marL="457200" indent="-342900" algn="l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457200" indent="-342900" algn="l">
              <a:buFont typeface="Wingdings" panose="05000000000000000000" pitchFamily="2" charset="2"/>
              <a:buChar char="ü"/>
            </a:pPr>
            <a:r>
              <a:rPr lang="en-US" altLang="ko-KR" dirty="0">
                <a:hlinkClick r:id="rId5"/>
              </a:rPr>
              <a:t>https://musescore.com/</a:t>
            </a:r>
            <a:endParaRPr lang="en-US" altLang="ko-KR" dirty="0"/>
          </a:p>
          <a:p>
            <a:pPr marL="114300" algn="l"/>
            <a:endParaRPr lang="ko-KR" altLang="en-US" dirty="0"/>
          </a:p>
        </p:txBody>
      </p:sp>
      <p:sp>
        <p:nvSpPr>
          <p:cNvPr id="4" name="Google Shape;215;p4">
            <a:extLst>
              <a:ext uri="{FF2B5EF4-FFF2-40B4-BE49-F238E27FC236}">
                <a16:creationId xmlns:a16="http://schemas.microsoft.com/office/drawing/2014/main" id="{9FECB85C-30A7-45EE-8DC0-496B3E1DC707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데이터 출처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4623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EC4A1A-CDD1-45AE-8BC1-D7528C22198B}"/>
              </a:ext>
            </a:extLst>
          </p:cNvPr>
          <p:cNvSpPr/>
          <p:nvPr/>
        </p:nvSpPr>
        <p:spPr>
          <a:xfrm>
            <a:off x="4635504" y="2644170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EFEDE3">
                    <a:lumMod val="10000"/>
                  </a:srgbClr>
                </a:solidFill>
                <a:effectLst>
                  <a:outerShdw blurRad="12700" dist="38100" dir="2700000" algn="tl" rotWithShape="0">
                    <a:srgbClr val="77A2BB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7048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222;p17">
            <a:extLst>
              <a:ext uri="{FF2B5EF4-FFF2-40B4-BE49-F238E27FC236}">
                <a16:creationId xmlns:a16="http://schemas.microsoft.com/office/drawing/2014/main" id="{C0DB8C6F-D7B7-42AA-AF00-4162A223A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102243"/>
              </p:ext>
            </p:extLst>
          </p:nvPr>
        </p:nvGraphicFramePr>
        <p:xfrm>
          <a:off x="601375" y="1916113"/>
          <a:ext cx="2876883" cy="259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oogle Shape;223;p17">
            <a:extLst>
              <a:ext uri="{FF2B5EF4-FFF2-40B4-BE49-F238E27FC236}">
                <a16:creationId xmlns:a16="http://schemas.microsoft.com/office/drawing/2014/main" id="{BBBE042A-B223-4EF5-8561-020827C20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300131"/>
              </p:ext>
            </p:extLst>
          </p:nvPr>
        </p:nvGraphicFramePr>
        <p:xfrm>
          <a:off x="2380708" y="3930178"/>
          <a:ext cx="2876883" cy="259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oogle Shape;225;p17">
            <a:extLst>
              <a:ext uri="{FF2B5EF4-FFF2-40B4-BE49-F238E27FC236}">
                <a16:creationId xmlns:a16="http://schemas.microsoft.com/office/drawing/2014/main" id="{CF8748CC-96A5-4746-8E9E-726CE7E55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430838"/>
              </p:ext>
            </p:extLst>
          </p:nvPr>
        </p:nvGraphicFramePr>
        <p:xfrm>
          <a:off x="8065960" y="1916113"/>
          <a:ext cx="2876883" cy="259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oogle Shape;226;p17">
            <a:extLst>
              <a:ext uri="{FF2B5EF4-FFF2-40B4-BE49-F238E27FC236}">
                <a16:creationId xmlns:a16="http://schemas.microsoft.com/office/drawing/2014/main" id="{707B4496-9BE8-47C9-995A-6AF237B53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391850"/>
              </p:ext>
            </p:extLst>
          </p:nvPr>
        </p:nvGraphicFramePr>
        <p:xfrm>
          <a:off x="4244959" y="1895027"/>
          <a:ext cx="2876883" cy="259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Google Shape;227;p17">
            <a:extLst>
              <a:ext uri="{FF2B5EF4-FFF2-40B4-BE49-F238E27FC236}">
                <a16:creationId xmlns:a16="http://schemas.microsoft.com/office/drawing/2014/main" id="{22DAB180-07D2-4252-AF6C-80184E5F8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88927"/>
              </p:ext>
            </p:extLst>
          </p:nvPr>
        </p:nvGraphicFramePr>
        <p:xfrm>
          <a:off x="6201709" y="3930178"/>
          <a:ext cx="2876883" cy="259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105BC85-1A3B-4545-9FD2-E939E1EC6BDA}"/>
              </a:ext>
            </a:extLst>
          </p:cNvPr>
          <p:cNvSpPr txBox="1"/>
          <p:nvPr/>
        </p:nvSpPr>
        <p:spPr>
          <a:xfrm>
            <a:off x="1445408" y="1762224"/>
            <a:ext cx="18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11/20~ 11/21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2B43C-EBCC-4320-B9A6-CD55DA9130C8}"/>
              </a:ext>
            </a:extLst>
          </p:cNvPr>
          <p:cNvSpPr txBox="1"/>
          <p:nvPr/>
        </p:nvSpPr>
        <p:spPr>
          <a:xfrm>
            <a:off x="2926554" y="3776289"/>
            <a:ext cx="18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11/21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8D917-097C-49AB-A87F-91D6202FB8BB}"/>
              </a:ext>
            </a:extLst>
          </p:cNvPr>
          <p:cNvSpPr txBox="1"/>
          <p:nvPr/>
        </p:nvSpPr>
        <p:spPr>
          <a:xfrm>
            <a:off x="5088136" y="1751481"/>
            <a:ext cx="18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11/22~ 11/24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0F0B25-82C3-4C05-BC55-E2EAFB5A48A7}"/>
              </a:ext>
            </a:extLst>
          </p:cNvPr>
          <p:cNvSpPr txBox="1"/>
          <p:nvPr/>
        </p:nvSpPr>
        <p:spPr>
          <a:xfrm>
            <a:off x="9162824" y="1741138"/>
            <a:ext cx="18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11/26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15;p4">
            <a:extLst>
              <a:ext uri="{FF2B5EF4-FFF2-40B4-BE49-F238E27FC236}">
                <a16:creationId xmlns:a16="http://schemas.microsoft.com/office/drawing/2014/main" id="{CB2C4E3D-852C-49DF-BFCD-7EA56E3519B8}"/>
              </a:ext>
            </a:extLst>
          </p:cNvPr>
          <p:cNvSpPr txBox="1">
            <a:spLocks/>
          </p:cNvSpPr>
          <p:nvPr/>
        </p:nvSpPr>
        <p:spPr>
          <a:xfrm>
            <a:off x="280737" y="356937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프로젝트 수행 절차 및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49723-B977-44F6-B8D0-D4BF4658E4E2}"/>
              </a:ext>
            </a:extLst>
          </p:cNvPr>
          <p:cNvSpPr txBox="1"/>
          <p:nvPr/>
        </p:nvSpPr>
        <p:spPr>
          <a:xfrm>
            <a:off x="7107166" y="3811568"/>
            <a:ext cx="185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11/24~ 11/26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78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56225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프로젝트 개요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CC1709-9C61-483C-909F-7EED1876560E}"/>
              </a:ext>
            </a:extLst>
          </p:cNvPr>
          <p:cNvSpPr txBox="1">
            <a:spLocks/>
          </p:cNvSpPr>
          <p:nvPr/>
        </p:nvSpPr>
        <p:spPr>
          <a:xfrm>
            <a:off x="519021" y="1181819"/>
            <a:ext cx="7486292" cy="516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CBEFE93-121C-4BDE-A5DA-3947E4DFDA76}"/>
              </a:ext>
            </a:extLst>
          </p:cNvPr>
          <p:cNvSpPr txBox="1">
            <a:spLocks/>
          </p:cNvSpPr>
          <p:nvPr/>
        </p:nvSpPr>
        <p:spPr>
          <a:xfrm>
            <a:off x="519021" y="1324842"/>
            <a:ext cx="6226836" cy="5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Midi file &amp;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MuseScore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inal_fantasy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Mozart, Schubert midi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Various Model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- LSTM(note)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GAN(note)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LSTM(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note&amp;duration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-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LSTM_Attention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note&amp;duration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81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56225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프로젝트 수행 </a:t>
            </a:r>
            <a:endParaRPr kumimoji="0" lang="en-US" altLang="ko-KR" sz="36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4400"/>
              <a:buFont typeface="Malgun Gothic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Midi</a:t>
            </a:r>
            <a:r>
              <a:rPr kumimoji="0" lang="ko-KR" altLang="en-US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 란</a:t>
            </a:r>
            <a:r>
              <a:rPr kumimoji="0" lang="en-US" altLang="ko-KR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? </a:t>
            </a:r>
            <a:endParaRPr kumimoji="0" lang="ko-KR" altLang="en-US" sz="20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prstClr val="black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pic>
        <p:nvPicPr>
          <p:cNvPr id="2050" name="Picture 2" descr="Sound waves audio equalizer technology pulse Vector Image">
            <a:extLst>
              <a:ext uri="{FF2B5EF4-FFF2-40B4-BE49-F238E27FC236}">
                <a16:creationId xmlns:a16="http://schemas.microsoft.com/office/drawing/2014/main" id="{7A09677D-1864-1B4F-BBE5-904F8A475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 bwMode="auto">
          <a:xfrm>
            <a:off x="3410184" y="1772770"/>
            <a:ext cx="1531992" cy="15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 Images, Stock Photos &amp;amp; Vectors | Shutterstock">
            <a:extLst>
              <a:ext uri="{FF2B5EF4-FFF2-40B4-BE49-F238E27FC236}">
                <a16:creationId xmlns:a16="http://schemas.microsoft.com/office/drawing/2014/main" id="{9D17732B-2FB4-B94E-A56E-254BE40E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5" t="4910" b="6428"/>
          <a:stretch/>
        </p:blipFill>
        <p:spPr bwMode="auto">
          <a:xfrm>
            <a:off x="6155261" y="2066028"/>
            <a:ext cx="682937" cy="95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ampling of A/D converter | Renesas Customer Hub">
            <a:extLst>
              <a:ext uri="{FF2B5EF4-FFF2-40B4-BE49-F238E27FC236}">
                <a16:creationId xmlns:a16="http://schemas.microsoft.com/office/drawing/2014/main" id="{D0563CB7-5001-7245-A175-45654299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16" y="1372510"/>
            <a:ext cx="3111994" cy="214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ther midi terms explained 3">
            <a:extLst>
              <a:ext uri="{FF2B5EF4-FFF2-40B4-BE49-F238E27FC236}">
                <a16:creationId xmlns:a16="http://schemas.microsoft.com/office/drawing/2014/main" id="{ECC5F2DD-FB00-D440-9B63-5F0D6472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07" y="4451824"/>
            <a:ext cx="4541190" cy="143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ote On, Note Off, and Velocity">
            <a:extLst>
              <a:ext uri="{FF2B5EF4-FFF2-40B4-BE49-F238E27FC236}">
                <a16:creationId xmlns:a16="http://schemas.microsoft.com/office/drawing/2014/main" id="{ABA5230C-A807-274B-8140-4A739876D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7"/>
          <a:stretch/>
        </p:blipFill>
        <p:spPr bwMode="auto">
          <a:xfrm>
            <a:off x="7505699" y="3798243"/>
            <a:ext cx="4541189" cy="25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47763A5-13CF-EA4B-A88E-8CEB45463E48}"/>
              </a:ext>
            </a:extLst>
          </p:cNvPr>
          <p:cNvSpPr/>
          <p:nvPr/>
        </p:nvSpPr>
        <p:spPr>
          <a:xfrm>
            <a:off x="787399" y="2208402"/>
            <a:ext cx="14097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WAVE/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MP3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5806162-7AF8-2949-A021-27E97A3EE555}"/>
              </a:ext>
            </a:extLst>
          </p:cNvPr>
          <p:cNvSpPr/>
          <p:nvPr/>
        </p:nvSpPr>
        <p:spPr>
          <a:xfrm>
            <a:off x="711200" y="4825135"/>
            <a:ext cx="14097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MIDI</a:t>
            </a:r>
            <a:endParaRPr kumimoji="1" lang="ko-Kore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73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56225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프로젝트 수행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Music21 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62262D-1678-424A-90EE-DE24C97AFF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Music21</a:t>
            </a:r>
            <a:r>
              <a:rPr lang="ko-KR" altLang="en-US" dirty="0">
                <a:solidFill>
                  <a:srgbClr val="424242"/>
                </a:solidFill>
                <a:latin typeface="-apple-system"/>
              </a:rPr>
              <a:t>은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-apple-system"/>
              </a:rPr>
              <a:t> 컴퓨터 지원 음악 연구에 사용되는 파이썬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toolkit.</a:t>
            </a:r>
          </a:p>
          <a:p>
            <a:pPr algn="l"/>
            <a:endParaRPr lang="en-US" altLang="ko-KR" b="0" i="0" dirty="0">
              <a:solidFill>
                <a:srgbClr val="424242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424242"/>
                </a:solidFill>
                <a:effectLst/>
                <a:latin typeface="-apple-system"/>
              </a:rPr>
              <a:t>노트와 코드 객체를 만들어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MIDI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-apple-system"/>
              </a:rPr>
              <a:t>파일을 쉽게 만들 수 있습니다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.</a:t>
            </a:r>
            <a:endParaRPr lang="ko-KR" altLang="en-US" dirty="0"/>
          </a:p>
          <a:p>
            <a:pPr algn="l"/>
            <a:endParaRPr lang="en-US" altLang="ko-KR" dirty="0">
              <a:solidFill>
                <a:srgbClr val="424242"/>
              </a:solidFill>
              <a:latin typeface="-apple-system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8FE7ACD-7974-48B0-A956-94EFB3808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72" y="1825625"/>
            <a:ext cx="5685628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56225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프로젝트 수행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MuseScore3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C76991-4318-445A-9B21-1626825BD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586872" cy="314425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62262D-1678-424A-90EE-DE24C97AFF96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모델이 생성한 악보를 보여주고</a:t>
            </a:r>
            <a:r>
              <a:rPr lang="en-US" altLang="ko-KR" dirty="0"/>
              <a:t>, </a:t>
            </a:r>
            <a:r>
              <a:rPr lang="ko-KR" altLang="en-US" dirty="0"/>
              <a:t>편집 및 재생이 가능한 프로그램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07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;p4">
            <a:extLst>
              <a:ext uri="{FF2B5EF4-FFF2-40B4-BE49-F238E27FC236}">
                <a16:creationId xmlns:a16="http://schemas.microsoft.com/office/drawing/2014/main" id="{3065498A-5397-41C3-A511-234246D6679D}"/>
              </a:ext>
            </a:extLst>
          </p:cNvPr>
          <p:cNvSpPr txBox="1">
            <a:spLocks/>
          </p:cNvSpPr>
          <p:nvPr/>
        </p:nvSpPr>
        <p:spPr>
          <a:xfrm>
            <a:off x="324140" y="332873"/>
            <a:ext cx="9601200" cy="1230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프로젝트 수행</a:t>
            </a:r>
            <a:endParaRPr lang="en-US" altLang="ko-KR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노트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코드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박자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Malgun Gothic"/>
              <a:buNone/>
            </a:pPr>
            <a:endParaRPr lang="ko-KR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0EF680-FCC5-4585-8E4D-E52E2A73C9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6AC2655-B0D5-4433-BE14-D2FDFC21D9D8}"/>
              </a:ext>
            </a:extLst>
          </p:cNvPr>
          <p:cNvSpPr txBox="1">
            <a:spLocks/>
          </p:cNvSpPr>
          <p:nvPr/>
        </p:nvSpPr>
        <p:spPr>
          <a:xfrm>
            <a:off x="838198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노트</a:t>
            </a:r>
            <a:r>
              <a:rPr lang="en-US" altLang="ko-KR" sz="1800" dirty="0"/>
              <a:t>: </a:t>
            </a:r>
            <a:r>
              <a:rPr lang="ko-KR" altLang="en-US" sz="1800" dirty="0"/>
              <a:t>계이름</a:t>
            </a:r>
            <a:r>
              <a:rPr lang="en-US" altLang="ko-KR" sz="1800" dirty="0"/>
              <a:t>, </a:t>
            </a:r>
            <a:r>
              <a:rPr lang="ko-KR" altLang="en-US" sz="1800" dirty="0"/>
              <a:t>옥타브</a:t>
            </a:r>
            <a:r>
              <a:rPr lang="en-US" altLang="ko-KR" sz="1800" dirty="0"/>
              <a:t>, </a:t>
            </a:r>
            <a:r>
              <a:rPr lang="ko-KR" altLang="en-US" sz="1800" dirty="0"/>
              <a:t>오프셋 </a:t>
            </a:r>
            <a:endParaRPr lang="en-US" altLang="ko-KR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계이름</a:t>
            </a:r>
            <a:r>
              <a:rPr lang="en-US" altLang="ko-KR" sz="1400" dirty="0"/>
              <a:t>: </a:t>
            </a:r>
            <a:r>
              <a:rPr lang="ko-KR" altLang="en-US" sz="1400" dirty="0"/>
              <a:t>소리의 주파수</a:t>
            </a:r>
            <a:r>
              <a:rPr lang="en-US" altLang="ko-KR" sz="1400" dirty="0"/>
              <a:t>&amp;</a:t>
            </a:r>
            <a:r>
              <a:rPr lang="ko-KR" altLang="en-US" sz="1400" dirty="0"/>
              <a:t>소리의 높낮이</a:t>
            </a:r>
            <a:endParaRPr lang="en-US" altLang="ko-KR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옥타브</a:t>
            </a:r>
            <a:r>
              <a:rPr lang="en-US" altLang="ko-KR" sz="1400" dirty="0"/>
              <a:t>: </a:t>
            </a:r>
            <a:r>
              <a:rPr lang="ko-KR" altLang="en-US" sz="1400" dirty="0"/>
              <a:t>피아노에서 어떤 계이름 셋</a:t>
            </a:r>
            <a:r>
              <a:rPr lang="en-US" altLang="ko-KR" sz="1400" dirty="0"/>
              <a:t> </a:t>
            </a:r>
            <a:r>
              <a:rPr lang="ko-KR" altLang="en-US" sz="1400" dirty="0"/>
              <a:t>나타냄</a:t>
            </a:r>
            <a:endParaRPr lang="en-US" altLang="ko-KR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오프셋</a:t>
            </a:r>
            <a:r>
              <a:rPr lang="en-US" altLang="ko-KR" sz="1400" dirty="0"/>
              <a:t>: </a:t>
            </a:r>
            <a:r>
              <a:rPr lang="ko-KR" altLang="en-US" sz="1400" dirty="0"/>
              <a:t>해당 피스에서 위치한 위치</a:t>
            </a:r>
            <a:endParaRPr lang="en-US" altLang="ko-KR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algn="l"/>
            <a:r>
              <a:rPr lang="ko-KR" altLang="en-US" sz="1800" dirty="0"/>
              <a:t>코드</a:t>
            </a:r>
            <a:r>
              <a:rPr lang="en-US" altLang="ko-KR" sz="1800" dirty="0"/>
              <a:t>(chord): </a:t>
            </a:r>
            <a:r>
              <a:rPr lang="ko-KR" altLang="en-US" sz="1800" dirty="0"/>
              <a:t>동시에 노트 세트를 위한 컨테이너</a:t>
            </a:r>
            <a:endParaRPr lang="en-US" altLang="ko-KR" sz="1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박자</a:t>
            </a:r>
            <a:r>
              <a:rPr lang="en-US" altLang="ko-KR" sz="1800" dirty="0"/>
              <a:t>(duration)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음악을 </a:t>
            </a:r>
            <a:r>
              <a:rPr lang="ko-KR" altLang="en-US" sz="1800" dirty="0" err="1"/>
              <a:t>만들어내기</a:t>
            </a:r>
            <a:r>
              <a:rPr lang="ko-KR" altLang="en-US" sz="1800" dirty="0"/>
              <a:t> 위해서 신경망이 어떤 음이 될지 </a:t>
            </a:r>
            <a:r>
              <a:rPr lang="ko-KR" altLang="en-US" sz="1800" dirty="0" err="1"/>
              <a:t>예측해야함</a:t>
            </a:r>
            <a:r>
              <a:rPr lang="en-US" altLang="ko-KR" sz="1800" dirty="0"/>
              <a:t>.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LSTM</a:t>
            </a:r>
            <a:r>
              <a:rPr lang="ko-KR" altLang="en-US" sz="1800" dirty="0"/>
              <a:t> 네트워크를 통해 많은 숫자의 </a:t>
            </a:r>
            <a:r>
              <a:rPr lang="ko-KR" altLang="en-US" sz="1800" dirty="0" err="1"/>
              <a:t>예측값을</a:t>
            </a:r>
            <a:r>
              <a:rPr lang="ko-KR" altLang="en-US" sz="1800" dirty="0"/>
              <a:t> 처리</a:t>
            </a: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24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1085</Words>
  <Application>Microsoft Office PowerPoint</Application>
  <PresentationFormat>와이드스크린</PresentationFormat>
  <Paragraphs>260</Paragraphs>
  <Slides>32</Slides>
  <Notes>0</Notes>
  <HiddenSlides>0</HiddenSlides>
  <MMClips>13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-apple-system</vt:lpstr>
      <vt:lpstr>Malgun Gothic</vt:lpstr>
      <vt:lpstr>Malgun Gothic</vt:lpstr>
      <vt:lpstr>Arial</vt:lpstr>
      <vt:lpstr>Calibri</vt:lpstr>
      <vt:lpstr>Libre Franklin</vt:lpstr>
      <vt:lpstr>Wingdings</vt:lpstr>
      <vt:lpstr>Office 테마</vt:lpstr>
      <vt:lpstr>Deep Learning을 활용한 음악 작곡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민석</dc:creator>
  <cp:lastModifiedBy>서 민석</cp:lastModifiedBy>
  <cp:revision>68</cp:revision>
  <dcterms:created xsi:type="dcterms:W3CDTF">2021-11-25T12:16:23Z</dcterms:created>
  <dcterms:modified xsi:type="dcterms:W3CDTF">2021-11-26T04:47:25Z</dcterms:modified>
</cp:coreProperties>
</file>