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Gill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jyyrhAcx5VC0L5Zo2x3/ojP0d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31F3DE-97FC-4148-86D6-35209AC14683}">
  <a:tblStyle styleId="{2F31F3DE-97FC-4148-86D6-35209AC14683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F0E7"/>
          </a:solidFill>
        </a:fill>
      </a:tcStyle>
    </a:wholeTbl>
    <a:band1H>
      <a:tcTxStyle/>
      <a:tcStyle>
        <a:fill>
          <a:solidFill>
            <a:srgbClr val="FBDFCB"/>
          </a:solidFill>
        </a:fill>
      </a:tcStyle>
    </a:band1H>
    <a:band2H>
      <a:tcTxStyle/>
    </a:band2H>
    <a:band1V>
      <a:tcTxStyle/>
      <a:tcStyle>
        <a:fill>
          <a:solidFill>
            <a:srgbClr val="FBDFCB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743463DD-3EDF-4962-A0EA-82F281555078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bold.fntdata"/><Relationship Id="rId16" Type="http://schemas.openxmlformats.org/officeDocument/2006/relationships/font" Target="fonts/Gill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bdf15e9aee03fa4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6bdf15e9aee03fa4_3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822b4157461e0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10822b4157461e07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bdf15e9aee03fa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6bdf15e9aee03fa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822b4157461e07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10822b4157461e07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84d7aac9f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84d7aac9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3267e0883929d9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43267e0883929d9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bdf15e9aee03fa4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6bdf15e9aee03fa4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84d7aac9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84d7aac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9"/>
          <p:cNvSpPr txBox="1"/>
          <p:nvPr>
            <p:ph type="title"/>
          </p:nvPr>
        </p:nvSpPr>
        <p:spPr>
          <a:xfrm>
            <a:off x="804672" y="2243828"/>
            <a:ext cx="4486800" cy="114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6736080" y="804672"/>
            <a:ext cx="4815900" cy="5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2" name="Google Shape;72;p19"/>
          <p:cNvSpPr txBox="1"/>
          <p:nvPr>
            <p:ph idx="2" type="body"/>
          </p:nvPr>
        </p:nvSpPr>
        <p:spPr>
          <a:xfrm>
            <a:off x="1115568" y="3549918"/>
            <a:ext cx="3794700" cy="21939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804672" y="6236208"/>
            <a:ext cx="51249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 rot="5400000">
            <a:off x="4544964" y="324144"/>
            <a:ext cx="3102000" cy="77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 rot="5400000">
            <a:off x="6810570" y="2779710"/>
            <a:ext cx="4983600" cy="12987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 rot="5400000">
            <a:off x="2838525" y="329760"/>
            <a:ext cx="4983600" cy="6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1"/>
          <p:cNvSpPr txBox="1"/>
          <p:nvPr>
            <p:ph type="title"/>
          </p:nvPr>
        </p:nvSpPr>
        <p:spPr>
          <a:xfrm>
            <a:off x="808523" y="2243828"/>
            <a:ext cx="4494900" cy="113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/>
          <p:nvPr>
            <p:ph idx="2" type="pic"/>
          </p:nvPr>
        </p:nvSpPr>
        <p:spPr>
          <a:xfrm>
            <a:off x="6095999" y="0"/>
            <a:ext cx="610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1115568" y="3549918"/>
            <a:ext cx="3794700" cy="21939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804672" y="6236208"/>
            <a:ext cx="51249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1581912" y="2638044"/>
            <a:ext cx="42717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2" type="body"/>
          </p:nvPr>
        </p:nvSpPr>
        <p:spPr>
          <a:xfrm>
            <a:off x="6338315" y="2638044"/>
            <a:ext cx="42702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ctr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subTitle"/>
          </p:nvPr>
        </p:nvSpPr>
        <p:spPr>
          <a:xfrm>
            <a:off x="2695194" y="4352544"/>
            <a:ext cx="6801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3F3F3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accen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ctr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2695194" y="4352544"/>
            <a:ext cx="6801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2695194" y="4352465"/>
            <a:ext cx="6801600" cy="12651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1583436" y="2313433"/>
            <a:ext cx="4270200" cy="7041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6"/>
          <p:cNvSpPr txBox="1"/>
          <p:nvPr>
            <p:ph idx="2" type="body"/>
          </p:nvPr>
        </p:nvSpPr>
        <p:spPr>
          <a:xfrm>
            <a:off x="1583436" y="3143250"/>
            <a:ext cx="42702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3" type="body"/>
          </p:nvPr>
        </p:nvSpPr>
        <p:spPr>
          <a:xfrm>
            <a:off x="6338316" y="3143250"/>
            <a:ext cx="42534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4" type="body"/>
          </p:nvPr>
        </p:nvSpPr>
        <p:spPr>
          <a:xfrm>
            <a:off x="6338316" y="2313433"/>
            <a:ext cx="4270200" cy="7041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6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9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3.png"/><Relationship Id="rId7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culator, pen, compass, money and a paper with graphs printed on it" id="92" name="Google Shape;92;p1"/>
          <p:cNvPicPr preferRelativeResize="0"/>
          <p:nvPr/>
        </p:nvPicPr>
        <p:blipFill rotWithShape="1">
          <a:blip r:embed="rId3">
            <a:alphaModFix/>
          </a:blip>
          <a:srcRect b="6639" l="0" r="0" t="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>
            <p:ph type="title"/>
          </p:nvPr>
        </p:nvSpPr>
        <p:spPr>
          <a:xfrm>
            <a:off x="1601724" y="2606040"/>
            <a:ext cx="8988552" cy="1645920"/>
          </a:xfrm>
          <a:prstGeom prst="rect">
            <a:avLst/>
          </a:prstGeom>
          <a:solidFill>
            <a:srgbClr val="000000">
              <a:alpha val="69803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Gill Sans"/>
              <a:buNone/>
            </a:pPr>
            <a:r>
              <a:rPr lang="en-US" sz="3800">
                <a:solidFill>
                  <a:srgbClr val="FFFFFF"/>
                </a:solidFill>
              </a:rPr>
              <a:t>Project “</a:t>
            </a:r>
            <a:r>
              <a:rPr lang="en-US" sz="3800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lang="en-US" sz="3800">
                <a:solidFill>
                  <a:srgbClr val="FFFFFF"/>
                </a:solidFill>
              </a:rPr>
              <a:t>inWIN”</a:t>
            </a:r>
            <a:endParaRPr/>
          </a:p>
        </p:txBody>
      </p:sp>
      <p:graphicFrame>
        <p:nvGraphicFramePr>
          <p:cNvPr id="94" name="Google Shape;94;p1"/>
          <p:cNvGraphicFramePr/>
          <p:nvPr/>
        </p:nvGraphicFramePr>
        <p:xfrm>
          <a:off x="1601724" y="49863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{2F31F3DE-97FC-4148-86D6-35209AC14683}</a:tableStyleId>
              </a:tblPr>
              <a:tblGrid>
                <a:gridCol w="8558275"/>
              </a:tblGrid>
              <a:tr h="4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Hosted By: The Logistic Regressions!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Alexis Reyes, Jordi Salas, Patricia Fuglo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bdf15e9aee03fa4_354"/>
          <p:cNvSpPr txBox="1"/>
          <p:nvPr>
            <p:ph idx="4294967295" type="title"/>
          </p:nvPr>
        </p:nvSpPr>
        <p:spPr>
          <a:xfrm>
            <a:off x="3378275" y="28450"/>
            <a:ext cx="5001900" cy="113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</a:pPr>
            <a:r>
              <a:rPr lang="en-US"/>
              <a:t>QUESTIONS?</a:t>
            </a:r>
            <a:endParaRPr/>
          </a:p>
        </p:txBody>
      </p:sp>
      <p:pic>
        <p:nvPicPr>
          <p:cNvPr id="195" name="Google Shape;195;g6bdf15e9aee03fa4_3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125" y="1825000"/>
            <a:ext cx="8608626" cy="4518475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rgbClr val="000000">
                <a:alpha val="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MOTIVATION AND SUMMARY</a:t>
            </a:r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1102406" y="2639798"/>
            <a:ext cx="9987187" cy="3105001"/>
            <a:chOff x="137206" y="1373"/>
            <a:chExt cx="9987187" cy="3105001"/>
          </a:xfrm>
        </p:grpSpPr>
        <p:sp>
          <p:nvSpPr>
            <p:cNvPr id="101" name="Google Shape;101;p2"/>
            <p:cNvSpPr/>
            <p:nvPr/>
          </p:nvSpPr>
          <p:spPr>
            <a:xfrm>
              <a:off x="718549" y="1373"/>
              <a:ext cx="1818562" cy="18185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06112" y="388936"/>
              <a:ext cx="1043437" cy="10434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7206" y="2386374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137206" y="2386374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OUR GOAL: USE TECHNOLOGY &amp; ML FOR USER-FRIENDLY ROBO ADVISORS</a:t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221518" y="1373"/>
              <a:ext cx="1818562" cy="1818562"/>
            </a:xfrm>
            <a:prstGeom prst="ellipse">
              <a:avLst/>
            </a:prstGeom>
            <a:solidFill>
              <a:srgbClr val="C96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609081" y="388936"/>
              <a:ext cx="1043437" cy="10434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640174" y="2386374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3640174" y="2386374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HELPING NEW USERS START FINANCIAL PLANS EASILY</a:t>
              </a:r>
              <a:endPara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lang="en-US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(GEARED TOWARDS MARGINALIZED COMMUNITIES)</a:t>
              </a:r>
              <a:endParaRPr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7724487" y="1373"/>
              <a:ext cx="1818562" cy="181856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112050" y="388936"/>
              <a:ext cx="1043437" cy="104343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7143143" y="2386374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7143143" y="2386374"/>
              <a:ext cx="298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INSPIRED BY </a:t>
              </a:r>
              <a:r>
                <a:rPr lang="en-US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RECENT SUCCESSFUL FINTECH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APPS LIKE ROBINHOOD &amp; ACORNS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>
            <a:alpha val="37650"/>
          </a:srgbClr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822b4157461e07_0"/>
          <p:cNvSpPr txBox="1"/>
          <p:nvPr>
            <p:ph type="title"/>
          </p:nvPr>
        </p:nvSpPr>
        <p:spPr>
          <a:xfrm>
            <a:off x="804672" y="978776"/>
            <a:ext cx="5925300" cy="11751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ill Sans"/>
              <a:buNone/>
            </a:pPr>
            <a:r>
              <a:rPr lang="en-US" sz="2400"/>
              <a:t>DATA CLEANUP &amp; MODEL TRAINING</a:t>
            </a:r>
            <a:endParaRPr/>
          </a:p>
        </p:txBody>
      </p:sp>
      <p:grpSp>
        <p:nvGrpSpPr>
          <p:cNvPr id="118" name="Google Shape;118;g10822b4157461e07_0"/>
          <p:cNvGrpSpPr/>
          <p:nvPr/>
        </p:nvGrpSpPr>
        <p:grpSpPr>
          <a:xfrm>
            <a:off x="808401" y="3259737"/>
            <a:ext cx="5917739" cy="2017116"/>
            <a:chOff x="3729" y="619045"/>
            <a:chExt cx="5917739" cy="2017116"/>
          </a:xfrm>
        </p:grpSpPr>
        <p:sp>
          <p:nvSpPr>
            <p:cNvPr id="119" name="Google Shape;119;g10822b4157461e07_0"/>
            <p:cNvSpPr/>
            <p:nvPr/>
          </p:nvSpPr>
          <p:spPr>
            <a:xfrm>
              <a:off x="363377" y="619045"/>
              <a:ext cx="588600" cy="5886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10822b4157461e07_0"/>
            <p:cNvSpPr/>
            <p:nvPr/>
          </p:nvSpPr>
          <p:spPr>
            <a:xfrm>
              <a:off x="3729" y="1510261"/>
              <a:ext cx="1307700" cy="11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10822b4157461e07_0"/>
            <p:cNvSpPr txBox="1"/>
            <p:nvPr/>
          </p:nvSpPr>
          <p:spPr>
            <a:xfrm>
              <a:off x="3729" y="1510261"/>
              <a:ext cx="1307700" cy="11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Exploration and cleanup: Conducted thorough data exploration and cleaning.  Addressed challenges such as missing data and outliers. Ensured data quality and reliability by resolving inconsistencies</a:t>
              </a:r>
              <a:endParaRPr/>
            </a:p>
          </p:txBody>
        </p:sp>
        <p:sp>
          <p:nvSpPr>
            <p:cNvPr id="122" name="Google Shape;122;g10822b4157461e07_0"/>
            <p:cNvSpPr/>
            <p:nvPr/>
          </p:nvSpPr>
          <p:spPr>
            <a:xfrm>
              <a:off x="1900057" y="619045"/>
              <a:ext cx="588600" cy="5886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10822b4157461e07_0"/>
            <p:cNvSpPr/>
            <p:nvPr/>
          </p:nvSpPr>
          <p:spPr>
            <a:xfrm>
              <a:off x="1540408" y="1510261"/>
              <a:ext cx="1307700" cy="11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10822b4157461e07_0"/>
            <p:cNvSpPr txBox="1"/>
            <p:nvPr/>
          </p:nvSpPr>
          <p:spPr>
            <a:xfrm>
              <a:off x="1540408" y="1510261"/>
              <a:ext cx="1307700" cy="11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Preparation: Prepared data with feature engineering and transformation, ensured data readiness for model training </a:t>
              </a:r>
              <a:endParaRPr/>
            </a:p>
          </p:txBody>
        </p:sp>
        <p:sp>
          <p:nvSpPr>
            <p:cNvPr id="125" name="Google Shape;125;g10822b4157461e07_0"/>
            <p:cNvSpPr/>
            <p:nvPr/>
          </p:nvSpPr>
          <p:spPr>
            <a:xfrm>
              <a:off x="3436737" y="619045"/>
              <a:ext cx="588600" cy="5886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g10822b4157461e07_0"/>
            <p:cNvSpPr/>
            <p:nvPr/>
          </p:nvSpPr>
          <p:spPr>
            <a:xfrm>
              <a:off x="3077088" y="1510261"/>
              <a:ext cx="1307700" cy="11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g10822b4157461e07_0"/>
            <p:cNvSpPr txBox="1"/>
            <p:nvPr/>
          </p:nvSpPr>
          <p:spPr>
            <a:xfrm>
              <a:off x="3077088" y="1510261"/>
              <a:ext cx="1307700" cy="11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Training the Model: Leveraged the prophet model for time series forecasting. Choose prophet model for its ability to handle seasonality. Deployed cloud resources to efficiently process large datasets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endParaRPr/>
            </a:p>
          </p:txBody>
        </p:sp>
        <p:sp>
          <p:nvSpPr>
            <p:cNvPr id="128" name="Google Shape;128;g10822b4157461e07_0"/>
            <p:cNvSpPr/>
            <p:nvPr/>
          </p:nvSpPr>
          <p:spPr>
            <a:xfrm>
              <a:off x="4973416" y="619045"/>
              <a:ext cx="588600" cy="5886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g10822b4157461e07_0"/>
            <p:cNvSpPr/>
            <p:nvPr/>
          </p:nvSpPr>
          <p:spPr>
            <a:xfrm>
              <a:off x="4613768" y="1510261"/>
              <a:ext cx="1307700" cy="11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g10822b4157461e07_0"/>
            <p:cNvSpPr txBox="1"/>
            <p:nvPr/>
          </p:nvSpPr>
          <p:spPr>
            <a:xfrm>
              <a:off x="4613768" y="1510261"/>
              <a:ext cx="1307700" cy="112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Gill Sans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Unexpected challenges: Faced data inconsistencies and missing values during data cleanup. Overcame challenges through careful revision</a:t>
              </a:r>
              <a:endParaRPr/>
            </a:p>
          </p:txBody>
        </p:sp>
      </p:grpSp>
      <p:pic>
        <p:nvPicPr>
          <p:cNvPr descr="White bulbs with a yellow one standing out" id="131" name="Google Shape;131;g10822b4157461e07_0"/>
          <p:cNvPicPr preferRelativeResize="0"/>
          <p:nvPr/>
        </p:nvPicPr>
        <p:blipFill rotWithShape="1">
          <a:blip r:embed="rId7">
            <a:alphaModFix/>
          </a:blip>
          <a:srcRect b="0" l="27597" r="27071" t="0"/>
          <a:stretch/>
        </p:blipFill>
        <p:spPr>
          <a:xfrm>
            <a:off x="7534655" y="344342"/>
            <a:ext cx="4657347" cy="6857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df15e9aee03fa4_0"/>
          <p:cNvSpPr txBox="1"/>
          <p:nvPr>
            <p:ph type="title"/>
          </p:nvPr>
        </p:nvSpPr>
        <p:spPr>
          <a:xfrm>
            <a:off x="804672" y="2243828"/>
            <a:ext cx="4486800" cy="114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Levering Prophet to Optimize our Learning</a:t>
            </a:r>
            <a:r>
              <a:rPr lang="en-US"/>
              <a:t> Model</a:t>
            </a:r>
            <a:endParaRPr/>
          </a:p>
        </p:txBody>
      </p:sp>
      <p:sp>
        <p:nvSpPr>
          <p:cNvPr id="137" name="Google Shape;137;g6bdf15e9aee03fa4_0"/>
          <p:cNvSpPr txBox="1"/>
          <p:nvPr>
            <p:ph idx="1" type="body"/>
          </p:nvPr>
        </p:nvSpPr>
        <p:spPr>
          <a:xfrm>
            <a:off x="6736080" y="804672"/>
            <a:ext cx="4815900" cy="5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Forecasting</a:t>
            </a:r>
            <a:r>
              <a:rPr lang="en-US"/>
              <a:t>: Using cleaned up dataset, identified and isolated specific areas of interest (more on this later).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Trend Modeling:</a:t>
            </a:r>
            <a:r>
              <a:rPr lang="en-US"/>
              <a:t> Prophet automatically models both hypotheticals both short and long-term, to identify trends that support our analysis.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Data Collection</a:t>
            </a:r>
            <a:r>
              <a:rPr lang="en-US"/>
              <a:t>: Combination of easy to find historical financial data, alongside the moderate challenge of finding unique data to support our mission. (Racial Wealth Gap)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822b4157461e07_101"/>
          <p:cNvSpPr/>
          <p:nvPr/>
        </p:nvSpPr>
        <p:spPr>
          <a:xfrm>
            <a:off x="-741725" y="-291275"/>
            <a:ext cx="12933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g10822b4157461e07_101"/>
          <p:cNvSpPr/>
          <p:nvPr/>
        </p:nvSpPr>
        <p:spPr>
          <a:xfrm>
            <a:off x="756025" y="1695975"/>
            <a:ext cx="10491000" cy="50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g10822b4157461e07_101"/>
          <p:cNvSpPr txBox="1"/>
          <p:nvPr>
            <p:ph type="title"/>
          </p:nvPr>
        </p:nvSpPr>
        <p:spPr>
          <a:xfrm>
            <a:off x="1860186" y="174693"/>
            <a:ext cx="7729800" cy="118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 sz="2800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SUMMARY</a:t>
            </a:r>
            <a:r>
              <a:rPr lang="en-US" sz="2800"/>
              <a:t> OF FINDINGS</a:t>
            </a:r>
            <a:endParaRPr/>
          </a:p>
        </p:txBody>
      </p:sp>
      <p:grpSp>
        <p:nvGrpSpPr>
          <p:cNvPr id="145" name="Google Shape;145;g10822b4157461e07_101"/>
          <p:cNvGrpSpPr/>
          <p:nvPr/>
        </p:nvGrpSpPr>
        <p:grpSpPr>
          <a:xfrm>
            <a:off x="1265263" y="1995378"/>
            <a:ext cx="9472500" cy="4461295"/>
            <a:chOff x="0" y="1853"/>
            <a:chExt cx="9472500" cy="4461295"/>
          </a:xfrm>
        </p:grpSpPr>
        <p:sp>
          <p:nvSpPr>
            <p:cNvPr id="146" name="Google Shape;146;g10822b4157461e07_101"/>
            <p:cNvSpPr/>
            <p:nvPr/>
          </p:nvSpPr>
          <p:spPr>
            <a:xfrm>
              <a:off x="0" y="1853"/>
              <a:ext cx="9472500" cy="939300"/>
            </a:xfrm>
            <a:prstGeom prst="roundRect">
              <a:avLst>
                <a:gd fmla="val 10000" name="adj"/>
              </a:avLst>
            </a:prstGeom>
            <a:solidFill>
              <a:srgbClr val="FBDF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g10822b4157461e07_101"/>
            <p:cNvSpPr/>
            <p:nvPr/>
          </p:nvSpPr>
          <p:spPr>
            <a:xfrm>
              <a:off x="284107" y="213172"/>
              <a:ext cx="516600" cy="5166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g10822b4157461e07_101"/>
            <p:cNvSpPr/>
            <p:nvPr/>
          </p:nvSpPr>
          <p:spPr>
            <a:xfrm>
              <a:off x="1084774" y="1853"/>
              <a:ext cx="8387700" cy="9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g10822b4157461e07_101"/>
            <p:cNvSpPr txBox="1"/>
            <p:nvPr/>
          </p:nvSpPr>
          <p:spPr>
            <a:xfrm>
              <a:off x="1084774" y="1853"/>
              <a:ext cx="8387700" cy="9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375" lIns="99375" spcFirstLastPara="1" rIns="99375" wrap="square" tIns="9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Visualization: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The project includes extensive data visualization </a:t>
              </a:r>
              <a:r>
                <a:rPr lang="en-US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powered by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Plotly and Matplotlib, </a:t>
              </a:r>
              <a:r>
                <a:rPr lang="en-US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to assist in user experience with acknowledged visual cues helping communicate the plan.</a:t>
              </a:r>
              <a:endParaRPr/>
            </a:p>
          </p:txBody>
        </p:sp>
        <p:sp>
          <p:nvSpPr>
            <p:cNvPr id="150" name="Google Shape;150;g10822b4157461e07_101"/>
            <p:cNvSpPr/>
            <p:nvPr/>
          </p:nvSpPr>
          <p:spPr>
            <a:xfrm>
              <a:off x="0" y="1175851"/>
              <a:ext cx="9472500" cy="939300"/>
            </a:xfrm>
            <a:prstGeom prst="roundRect">
              <a:avLst>
                <a:gd fmla="val 10000" name="adj"/>
              </a:avLst>
            </a:prstGeom>
            <a:solidFill>
              <a:srgbClr val="FBDF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g10822b4157461e07_101"/>
            <p:cNvSpPr/>
            <p:nvPr/>
          </p:nvSpPr>
          <p:spPr>
            <a:xfrm>
              <a:off x="284107" y="1387171"/>
              <a:ext cx="516600" cy="5166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g10822b4157461e07_101"/>
            <p:cNvSpPr/>
            <p:nvPr/>
          </p:nvSpPr>
          <p:spPr>
            <a:xfrm>
              <a:off x="1084774" y="1175851"/>
              <a:ext cx="8387700" cy="9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g10822b4157461e07_101"/>
            <p:cNvSpPr txBox="1"/>
            <p:nvPr/>
          </p:nvSpPr>
          <p:spPr>
            <a:xfrm>
              <a:off x="1084774" y="1175851"/>
              <a:ext cx="8387700" cy="9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375" lIns="99375" spcFirstLastPara="1" rIns="99375" wrap="square" tIns="9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Income Inequality Analysis: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Using abundance of information provided by US Census Bureau and US Treasury, Federal Reserve and other federally sanctioned, we determine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"HDI Rank </a:t>
              </a:r>
              <a:r>
                <a:rPr lang="en-US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2021 or “Human Development Index” to be feature dataset for dependent forecasting.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.</a:t>
              </a:r>
              <a:endParaRPr/>
            </a:p>
          </p:txBody>
        </p:sp>
        <p:sp>
          <p:nvSpPr>
            <p:cNvPr id="154" name="Google Shape;154;g10822b4157461e07_101"/>
            <p:cNvSpPr/>
            <p:nvPr/>
          </p:nvSpPr>
          <p:spPr>
            <a:xfrm>
              <a:off x="0" y="2349849"/>
              <a:ext cx="9472500" cy="939300"/>
            </a:xfrm>
            <a:prstGeom prst="roundRect">
              <a:avLst>
                <a:gd fmla="val 10000" name="adj"/>
              </a:avLst>
            </a:prstGeom>
            <a:solidFill>
              <a:srgbClr val="FBDF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g10822b4157461e07_101"/>
            <p:cNvSpPr/>
            <p:nvPr/>
          </p:nvSpPr>
          <p:spPr>
            <a:xfrm>
              <a:off x="284107" y="2561169"/>
              <a:ext cx="516600" cy="5166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g10822b4157461e07_101"/>
            <p:cNvSpPr/>
            <p:nvPr/>
          </p:nvSpPr>
          <p:spPr>
            <a:xfrm>
              <a:off x="1084774" y="2349849"/>
              <a:ext cx="8387700" cy="9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g10822b4157461e07_101"/>
            <p:cNvSpPr txBox="1"/>
            <p:nvPr/>
          </p:nvSpPr>
          <p:spPr>
            <a:xfrm>
              <a:off x="1084774" y="2349849"/>
              <a:ext cx="8387700" cy="9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375" lIns="99375" spcFirstLastPara="1" rIns="99375" wrap="square" tIns="9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Financial Data Retrieval: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r>
                <a:rPr lang="en-US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We leverage real-time and historical information using Yahoo Finance API to handpick specific technical analysis and indicators to simulate, juxtapose and correlate this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"Wealth Gap." with </a:t>
              </a:r>
              <a:r>
                <a:rPr lang="en-US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actual/historical Market conditions.</a:t>
              </a:r>
              <a:endParaRPr/>
            </a:p>
          </p:txBody>
        </p:sp>
        <p:sp>
          <p:nvSpPr>
            <p:cNvPr id="158" name="Google Shape;158;g10822b4157461e07_101"/>
            <p:cNvSpPr/>
            <p:nvPr/>
          </p:nvSpPr>
          <p:spPr>
            <a:xfrm>
              <a:off x="0" y="3523848"/>
              <a:ext cx="9472500" cy="939300"/>
            </a:xfrm>
            <a:prstGeom prst="roundRect">
              <a:avLst>
                <a:gd fmla="val 10000" name="adj"/>
              </a:avLst>
            </a:prstGeom>
            <a:solidFill>
              <a:srgbClr val="FBDF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g10822b4157461e07_101"/>
            <p:cNvSpPr/>
            <p:nvPr/>
          </p:nvSpPr>
          <p:spPr>
            <a:xfrm>
              <a:off x="284107" y="3735167"/>
              <a:ext cx="516600" cy="5166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g10822b4157461e07_101"/>
            <p:cNvSpPr/>
            <p:nvPr/>
          </p:nvSpPr>
          <p:spPr>
            <a:xfrm>
              <a:off x="1084774" y="3523848"/>
              <a:ext cx="8387700" cy="9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g10822b4157461e07_101"/>
            <p:cNvSpPr txBox="1"/>
            <p:nvPr/>
          </p:nvSpPr>
          <p:spPr>
            <a:xfrm>
              <a:off x="1084774" y="3523848"/>
              <a:ext cx="8387700" cy="9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375" lIns="99375" spcFirstLastPara="1" rIns="99375" wrap="square" tIns="9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Correlation Analysis: </a:t>
              </a:r>
              <a:r>
                <a:rPr lang="en-US" sz="160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Our analysis is harped on the notion of whether such correlation exists, while still recognizing the opportunity to assist individuals of all financial literacy backgrounds.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84d7aac9f_4_0"/>
          <p:cNvSpPr/>
          <p:nvPr>
            <p:ph idx="2" type="pic"/>
          </p:nvPr>
        </p:nvSpPr>
        <p:spPr>
          <a:xfrm>
            <a:off x="6095999" y="0"/>
            <a:ext cx="6102000" cy="6858000"/>
          </a:xfrm>
          <a:prstGeom prst="rect">
            <a:avLst/>
          </a:prstGeom>
        </p:spPr>
      </p:sp>
      <p:sp>
        <p:nvSpPr>
          <p:cNvPr id="167" name="Google Shape;167;g2884d7aac9f_4_0"/>
          <p:cNvSpPr txBox="1"/>
          <p:nvPr>
            <p:ph type="title"/>
          </p:nvPr>
        </p:nvSpPr>
        <p:spPr>
          <a:xfrm>
            <a:off x="765473" y="552203"/>
            <a:ext cx="4494900" cy="1134600"/>
          </a:xfrm>
          <a:prstGeom prst="rect">
            <a:avLst/>
          </a:prstGeom>
        </p:spPr>
        <p:txBody>
          <a:bodyPr anchorCtr="1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Proportionate Economic “Indicators” in the Non-Anglo Community</a:t>
            </a:r>
            <a:endParaRPr/>
          </a:p>
        </p:txBody>
      </p:sp>
      <p:pic>
        <p:nvPicPr>
          <p:cNvPr id="168" name="Google Shape;168;g2884d7aac9f_4_0"/>
          <p:cNvPicPr preferRelativeResize="0"/>
          <p:nvPr/>
        </p:nvPicPr>
        <p:blipFill rotWithShape="1">
          <a:blip r:embed="rId3">
            <a:alphaModFix/>
          </a:blip>
          <a:srcRect b="0" l="0" r="0" t="12701"/>
          <a:stretch/>
        </p:blipFill>
        <p:spPr>
          <a:xfrm>
            <a:off x="962200" y="2184275"/>
            <a:ext cx="4382624" cy="3630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884d7aac9f_4_0"/>
          <p:cNvPicPr preferRelativeResize="0"/>
          <p:nvPr/>
        </p:nvPicPr>
        <p:blipFill rotWithShape="1">
          <a:blip r:embed="rId4">
            <a:alphaModFix/>
          </a:blip>
          <a:srcRect b="0" l="0" r="0" t="24391"/>
          <a:stretch/>
        </p:blipFill>
        <p:spPr>
          <a:xfrm>
            <a:off x="6699413" y="160000"/>
            <a:ext cx="4895166" cy="3200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884d7aac9f_4_0"/>
          <p:cNvPicPr preferRelativeResize="0"/>
          <p:nvPr/>
        </p:nvPicPr>
        <p:blipFill rotWithShape="1">
          <a:blip r:embed="rId5">
            <a:alphaModFix/>
          </a:blip>
          <a:srcRect b="0" l="0" r="0" t="38998"/>
          <a:stretch/>
        </p:blipFill>
        <p:spPr>
          <a:xfrm>
            <a:off x="6974213" y="3550901"/>
            <a:ext cx="4204925" cy="3131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aph with lines and numbers&#10;&#10;Description automatically generated" id="175" name="Google Shape;175;g43267e0883929d95_0"/>
          <p:cNvPicPr preferRelativeResize="0"/>
          <p:nvPr/>
        </p:nvPicPr>
        <p:blipFill rotWithShape="1">
          <a:blip r:embed="rId3">
            <a:alphaModFix/>
          </a:blip>
          <a:srcRect b="0" l="9714" r="672" t="0"/>
          <a:stretch/>
        </p:blipFill>
        <p:spPr>
          <a:xfrm>
            <a:off x="2391754" y="572590"/>
            <a:ext cx="7265851" cy="4966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6" name="Google Shape;176;g43267e0883929d95_0"/>
          <p:cNvGraphicFramePr/>
          <p:nvPr/>
        </p:nvGraphicFramePr>
        <p:xfrm>
          <a:off x="8285385" y="55387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{743463DD-3EDF-4962-A0EA-82F281555078}</a:tableStyleId>
              </a:tblPr>
              <a:tblGrid>
                <a:gridCol w="3686350"/>
              </a:tblGrid>
              <a:tr h="96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/>
                        <a:t>Worth noting:</a:t>
                      </a:r>
                      <a:endParaRPr b="1" i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u="none" cap="none" strike="noStrike"/>
                        <a:t>Correlation analysis and visualization between “Adj Close” and “Wea</a:t>
                      </a:r>
                      <a:r>
                        <a:rPr b="1" i="1" lang="en-US" u="none" cap="none" strike="noStrike"/>
                        <a:t>l</a:t>
                      </a:r>
                      <a:r>
                        <a:rPr b="1" i="1" lang="en-US" u="none" cap="none" strike="noStrike"/>
                        <a:t>th Gap” using a heatmap</a:t>
                      </a:r>
                      <a:r>
                        <a:rPr b="1" i="1" lang="en-US"/>
                        <a:t> </a:t>
                      </a:r>
                      <a:endParaRPr b="1" i="1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7" name="Google Shape;177;g43267e0883929d95_0"/>
          <p:cNvGraphicFramePr/>
          <p:nvPr/>
        </p:nvGraphicFramePr>
        <p:xfrm>
          <a:off x="508238" y="6527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{743463DD-3EDF-4962-A0EA-82F281555078}</a:tableStyleId>
              </a:tblPr>
              <a:tblGrid>
                <a:gridCol w="1537775"/>
              </a:tblGrid>
              <a:tr h="1738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Concept of Racial Wealth Gap alongside actual historical Market Data for last quarter century.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(initial render but being used for Illustrative Purpose)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bdf15e9aee03fa4_177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ANALYSIS CONCLUSIONS AND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FINTECH SOLUTIONS</a:t>
            </a:r>
            <a:endParaRPr/>
          </a:p>
        </p:txBody>
      </p:sp>
      <p:sp>
        <p:nvSpPr>
          <p:cNvPr id="183" name="Google Shape;183;g6bdf15e9aee03fa4_177"/>
          <p:cNvSpPr txBox="1"/>
          <p:nvPr>
            <p:ph idx="1" type="body"/>
          </p:nvPr>
        </p:nvSpPr>
        <p:spPr>
          <a:xfrm>
            <a:off x="1581912" y="2638044"/>
            <a:ext cx="42717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To make true. Global and Domestic impact, we must hone and leverage technology to make Financial Education, Literacy and Planning more: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Accessi</a:t>
            </a:r>
            <a:r>
              <a:rPr b="1" lang="en-US"/>
              <a:t>ble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Easy to Comprehend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Cost Effective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Safe and Trustworthy (Language Dialects)</a:t>
            </a:r>
            <a:endParaRPr b="1"/>
          </a:p>
        </p:txBody>
      </p:sp>
      <p:sp>
        <p:nvSpPr>
          <p:cNvPr id="184" name="Google Shape;184;g6bdf15e9aee03fa4_177"/>
          <p:cNvSpPr txBox="1"/>
          <p:nvPr>
            <p:ph idx="2" type="body"/>
          </p:nvPr>
        </p:nvSpPr>
        <p:spPr>
          <a:xfrm>
            <a:off x="7416840" y="2638044"/>
            <a:ext cx="42702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u="sng"/>
              <a:t>Core Solutions</a:t>
            </a:r>
            <a:endParaRPr b="1" u="sng"/>
          </a:p>
          <a:p>
            <a:pPr indent="0" lvl="0" marL="114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Banking Accounts</a:t>
            </a:r>
            <a:endParaRPr b="1"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Investment Products</a:t>
            </a:r>
            <a:endParaRPr b="1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Home / Real Estatement</a:t>
            </a:r>
            <a:endParaRPr b="1"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Retirement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Speculative Strategies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884d7aac9f_0_0"/>
          <p:cNvSpPr txBox="1"/>
          <p:nvPr>
            <p:ph type="ctrTitle"/>
          </p:nvPr>
        </p:nvSpPr>
        <p:spPr>
          <a:xfrm>
            <a:off x="1600200" y="2"/>
            <a:ext cx="8991600" cy="744900"/>
          </a:xfrm>
          <a:prstGeom prst="rect">
            <a:avLst/>
          </a:prstGeom>
        </p:spPr>
        <p:txBody>
          <a:bodyPr anchorCtr="1" anchor="ctr" bIns="182875" lIns="274300" spcFirstLastPara="1" rIns="274300" wrap="square" tIns="1828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ROBO ADVISORS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2023-10-02T23:59:27Z</dcterms:created>
  <dc:creator>perpetua fuglo</dc:creator>
</cp:coreProperties>
</file>