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Nunito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806248385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806248385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806248385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806248385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806248385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806248385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806248385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806248385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806248385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806248385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806248385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806248385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99ad537f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99ad537f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cf1312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cf1312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806248385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806248385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99ad537f6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99ad537f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06248385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806248385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99ad537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99ad537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99ad537f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899ad537f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080624838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080624838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806248385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806248385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806248385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806248385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0806248385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0806248385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99ad537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99ad537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88401b1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088401b1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88401b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088401b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99ad53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99ad53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8062483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8062483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88401b1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088401b1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806248385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0806248385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f28433dd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f28433dd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0806248385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0806248385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806248385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806248385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80624838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80624838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806248385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806248385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806248385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806248385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806248385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806248385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806248385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806248385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806248385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806248385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49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png"/><Relationship Id="rId6" Type="http://schemas.openxmlformats.org/officeDocument/2006/relationships/image" Target="../media/image41.png"/><Relationship Id="rId7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9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Express Default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586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By: The Quagga Group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Ethan Silvas, Naomy Velasco, Karim Bouzina, and Jeff Crabill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Methods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597875"/>
            <a:ext cx="70305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vs. aggregate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232 vs. 927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One-hot encode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Impute NaN values (a</a:t>
            </a:r>
            <a:r>
              <a:rPr lang="en" sz="2000"/>
              <a:t>lready normalized</a:t>
            </a:r>
            <a:r>
              <a:rPr lang="en" sz="2000"/>
              <a:t>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Numerical = mean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Categorial = most common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TensorFlow pipeline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tf.Input()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float32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Code Samples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075" y="1597875"/>
            <a:ext cx="506193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43739"/>
            <a:ext cx="4305576" cy="169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464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Scikit-learn models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LogisticRegression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DecisionTreeClassifier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RandomForestClassifier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SGD Classifier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KNN Classifier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Shallow neural network (1 hidden layer)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LGBM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Decision Tree Classifier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587917" cy="35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/>
          <p:nvPr/>
        </p:nvSpPr>
        <p:spPr>
          <a:xfrm>
            <a:off x="5467525" y="314415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2791350"/>
            <a:ext cx="2514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Random Forest Classifier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632948" cy="35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5784475" y="3209125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950" y="2932525"/>
            <a:ext cx="18478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Logistic Regression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08425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10" y="2722988"/>
            <a:ext cx="2209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/>
          <p:nvPr/>
        </p:nvSpPr>
        <p:spPr>
          <a:xfrm>
            <a:off x="5868413" y="320915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</a:t>
            </a:r>
            <a:r>
              <a:rPr lang="en"/>
              <a:t>KNN Classifier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6423675" y="324550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6118874" cy="313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75" y="2953700"/>
            <a:ext cx="1676700" cy="8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SGDClassifier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5765775" y="241600"/>
            <a:ext cx="25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025"/>
            <a:ext cx="5291051" cy="34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/>
          <p:nvPr/>
        </p:nvSpPr>
        <p:spPr>
          <a:xfrm>
            <a:off x="5960738" y="323870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4">
            <a:alphaModFix/>
          </a:blip>
          <a:srcRect b="-137640" l="15830" r="-15829" t="137640"/>
          <a:stretch/>
        </p:blipFill>
        <p:spPr>
          <a:xfrm>
            <a:off x="6935261" y="2020838"/>
            <a:ext cx="19621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925" y="3127888"/>
            <a:ext cx="1740825" cy="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Shallow Neural Network</a:t>
            </a:r>
            <a:endParaRPr/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5794061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861" y="2856338"/>
            <a:ext cx="19621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/>
          <p:nvPr/>
        </p:nvSpPr>
        <p:spPr>
          <a:xfrm>
            <a:off x="6423675" y="324550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</a:t>
            </a:r>
            <a:r>
              <a:rPr lang="en"/>
              <a:t>LGBM Classifier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6619825" y="3252750"/>
            <a:ext cx="717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000"/>
            <a:ext cx="6118875" cy="306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475" y="2720955"/>
            <a:ext cx="1698525" cy="125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Develop a machine learning model that predicts credit defaults using real-world data from American Express to better manage risk in a consumer lending business.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450" y="2806600"/>
            <a:ext cx="17145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/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XGB Classifier</a:t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00" y="2208500"/>
            <a:ext cx="4908350" cy="29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00" y="1616888"/>
            <a:ext cx="2828850" cy="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5835350" y="3089000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5" y="2084025"/>
            <a:ext cx="5240026" cy="280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75" y="1594338"/>
            <a:ext cx="2857200" cy="3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XGB Regressor</a:t>
            </a:r>
            <a:endParaRPr/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576" y="2819700"/>
            <a:ext cx="18859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/>
          <p:nvPr/>
        </p:nvSpPr>
        <p:spPr>
          <a:xfrm>
            <a:off x="5983075" y="2957125"/>
            <a:ext cx="6465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Models: Takeaways</a:t>
            </a:r>
            <a:endParaRPr/>
          </a:p>
        </p:txBody>
      </p:sp>
      <p:sp>
        <p:nvSpPr>
          <p:cNvPr id="436" name="Google Shape;436;p3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Aggregate data was always better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90% accuracy “cap”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overfit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to beat 0.78462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improve by 0.01-0.02?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Models: Approach </a:t>
            </a:r>
            <a:endParaRPr/>
          </a:p>
        </p:txBody>
      </p:sp>
      <p:sp>
        <p:nvSpPr>
          <p:cNvPr id="442" name="Google Shape;442;p35"/>
          <p:cNvSpPr txBox="1"/>
          <p:nvPr>
            <p:ph idx="1" type="body"/>
          </p:nvPr>
        </p:nvSpPr>
        <p:spPr>
          <a:xfrm>
            <a:off x="1303800" y="1420750"/>
            <a:ext cx="70305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validation set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Tune individual model hyperparameters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</a:t>
            </a:r>
            <a:r>
              <a:rPr lang="en" sz="2000"/>
              <a:t>ax_iter, max_depth,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Activation functions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Number of layers and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Optimizer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L1 or L2 Regularization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Dropout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Logistic Regression</a:t>
            </a:r>
            <a:endParaRPr/>
          </a:p>
        </p:txBody>
      </p:sp>
      <p:sp>
        <p:nvSpPr>
          <p:cNvPr id="448" name="Google Shape;448;p36"/>
          <p:cNvSpPr txBox="1"/>
          <p:nvPr>
            <p:ph idx="1" type="body"/>
          </p:nvPr>
        </p:nvSpPr>
        <p:spPr>
          <a:xfrm>
            <a:off x="0" y="2152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max_iter = 290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= 100</a:t>
            </a:r>
            <a:endParaRPr sz="2000"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400" y="1790401"/>
            <a:ext cx="4291524" cy="23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0" y="3004350"/>
            <a:ext cx="1619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6"/>
          <p:cNvPicPr preferRelativeResize="0"/>
          <p:nvPr/>
        </p:nvPicPr>
        <p:blipFill rotWithShape="1">
          <a:blip r:embed="rId5">
            <a:alphaModFix/>
          </a:blip>
          <a:srcRect b="28778" l="14942" r="17961" t="14166"/>
          <a:stretch/>
        </p:blipFill>
        <p:spPr>
          <a:xfrm>
            <a:off x="7630475" y="1957100"/>
            <a:ext cx="1347100" cy="6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6"/>
          <p:cNvSpPr/>
          <p:nvPr/>
        </p:nvSpPr>
        <p:spPr>
          <a:xfrm>
            <a:off x="8253675" y="2648170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Random Forest Classifier</a:t>
            </a:r>
            <a:endParaRPr/>
          </a:p>
        </p:txBody>
      </p:sp>
      <p:sp>
        <p:nvSpPr>
          <p:cNvPr id="458" name="Google Shape;458;p37"/>
          <p:cNvSpPr txBox="1"/>
          <p:nvPr>
            <p:ph idx="1" type="body"/>
          </p:nvPr>
        </p:nvSpPr>
        <p:spPr>
          <a:xfrm>
            <a:off x="0" y="2152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max_depth = 20</a:t>
            </a:r>
            <a:endParaRPr sz="2000"/>
          </a:p>
        </p:txBody>
      </p:sp>
      <p:sp>
        <p:nvSpPr>
          <p:cNvPr id="459" name="Google Shape;459;p37"/>
          <p:cNvSpPr/>
          <p:nvPr/>
        </p:nvSpPr>
        <p:spPr>
          <a:xfrm>
            <a:off x="8253675" y="2648170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453" y="3071775"/>
            <a:ext cx="1805697" cy="7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200" y="1935725"/>
            <a:ext cx="1502350" cy="7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950" y="1653200"/>
            <a:ext cx="4457249" cy="24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2552900" y="598575"/>
            <a:ext cx="5781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XGB Classifier</a:t>
            </a:r>
            <a:endParaRPr/>
          </a:p>
        </p:txBody>
      </p:sp>
      <p:pic>
        <p:nvPicPr>
          <p:cNvPr id="468" name="Google Shape;4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2147125"/>
            <a:ext cx="5701149" cy="25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463" y="3029100"/>
            <a:ext cx="1577475" cy="7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802" y="1799275"/>
            <a:ext cx="13404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8"/>
          <p:cNvSpPr/>
          <p:nvPr/>
        </p:nvSpPr>
        <p:spPr>
          <a:xfrm>
            <a:off x="7788000" y="2410298"/>
            <a:ext cx="266400" cy="55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4046" y="1206225"/>
            <a:ext cx="3019704" cy="7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5" y="1701375"/>
            <a:ext cx="6562976" cy="4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Shallow Neural Network</a:t>
            </a:r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0" y="2871975"/>
            <a:ext cx="2190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213" y="1172438"/>
            <a:ext cx="2936875" cy="20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675" y="3142250"/>
            <a:ext cx="2819950" cy="200124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/>
          <p:nvPr/>
        </p:nvSpPr>
        <p:spPr>
          <a:xfrm>
            <a:off x="0" y="1611875"/>
            <a:ext cx="365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Validation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size = .20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1 hidden layer, 116 nodes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Dropout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= 0.1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L2 regularization = 0.01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55 epochs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50k batch size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8054863" y="2557745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113" y="1611874"/>
            <a:ext cx="1804125" cy="9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Deep Neural Network</a:t>
            </a:r>
            <a:endParaRPr/>
          </a:p>
        </p:txBody>
      </p:sp>
      <p:pic>
        <p:nvPicPr>
          <p:cNvPr id="490" name="Google Shape;4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3249550"/>
            <a:ext cx="2731725" cy="190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675" y="3195325"/>
            <a:ext cx="16954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001" y="1714699"/>
            <a:ext cx="1804125" cy="9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0"/>
          <p:cNvSpPr/>
          <p:nvPr/>
        </p:nvSpPr>
        <p:spPr>
          <a:xfrm>
            <a:off x="8026688" y="2716145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2675" y="3234163"/>
            <a:ext cx="2731725" cy="19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575" y="1382927"/>
            <a:ext cx="6380824" cy="1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Logistic Regression + StratifiedKFold </a:t>
            </a:r>
            <a:endParaRPr/>
          </a:p>
        </p:txBody>
      </p:sp>
      <p:pic>
        <p:nvPicPr>
          <p:cNvPr id="501" name="Google Shape;5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25" y="1840925"/>
            <a:ext cx="4065001" cy="24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900" y="3122300"/>
            <a:ext cx="19431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525" y="1840925"/>
            <a:ext cx="16192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/>
          <p:nvPr/>
        </p:nvSpPr>
        <p:spPr>
          <a:xfrm>
            <a:off x="8190450" y="2698695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 txBox="1"/>
          <p:nvPr>
            <p:ph idx="1" type="body"/>
          </p:nvPr>
        </p:nvSpPr>
        <p:spPr>
          <a:xfrm>
            <a:off x="0" y="18409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max_iter = 290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= 100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Description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7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“Predict the probability that a customer does not pay back their credit card balance amount in the future based on their monthly customer profile”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Credit default binary classification</a:t>
            </a:r>
            <a:r>
              <a:rPr lang="en"/>
              <a:t>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Industry-</a:t>
            </a:r>
            <a:r>
              <a:rPr lang="en" sz="2000"/>
              <a:t>size</a:t>
            </a:r>
            <a:r>
              <a:rPr lang="en" sz="2000"/>
              <a:t>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</a:t>
            </a:r>
            <a:r>
              <a:rPr lang="en" sz="2000"/>
              <a:t>otentially influence AMEX’s model 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LGBM + StratifiedKFold</a:t>
            </a:r>
            <a:endParaRPr/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463" y="1597880"/>
            <a:ext cx="1698525" cy="125154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2"/>
          <p:cNvSpPr/>
          <p:nvPr/>
        </p:nvSpPr>
        <p:spPr>
          <a:xfrm>
            <a:off x="8202975" y="2749158"/>
            <a:ext cx="1614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474" y="3438713"/>
            <a:ext cx="16764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561" y="2466125"/>
            <a:ext cx="3378550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550" y="1623205"/>
            <a:ext cx="3378551" cy="50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575" y="1597875"/>
            <a:ext cx="3006602" cy="322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522" name="Google Shape;522;p43"/>
          <p:cNvSpPr txBox="1"/>
          <p:nvPr>
            <p:ph idx="1" type="body"/>
          </p:nvPr>
        </p:nvSpPr>
        <p:spPr>
          <a:xfrm>
            <a:off x="1303800" y="1539700"/>
            <a:ext cx="76392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model and score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LGBM + SKFold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0.79185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Balancing classes with SKFold improved performance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tunings/complexity != better performance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Importance of data collection, imputing, encoding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Look out for really good training performance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Difficulties</a:t>
            </a:r>
            <a:endParaRPr/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1303800" y="1539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Memory constraints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Long training times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Dealing with NaNs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to improve by 0.01-0.02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90% accuracy “cap” and overfitting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34" name="Google Shape;534;p45"/>
          <p:cNvSpPr txBox="1"/>
          <p:nvPr>
            <p:ph idx="1" type="body"/>
          </p:nvPr>
        </p:nvSpPr>
        <p:spPr>
          <a:xfrm>
            <a:off x="1303800" y="1597875"/>
            <a:ext cx="70305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tuning hyperparameters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models that can handle NaN values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Label encoding instead of one-hot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more variations of Dropout/Regularization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AWS models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 generate hyperparameters (ex: RandomizedSearchCV)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57925" y="3883175"/>
            <a:ext cx="70305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Calculates with test set predictions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 possible score of 1.0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leaderboard score of 0.80977</a:t>
            </a:r>
            <a:endParaRPr sz="20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21" y="1530876"/>
            <a:ext cx="7628153" cy="1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Impute and encode our own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n</a:t>
            </a:r>
            <a:r>
              <a:rPr lang="en" sz="2000"/>
              <a:t>ew models like XGBoost and LGBM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techniques like dropout and regularization for neural networks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Score as close to 0.80 as possible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5" y="2190324"/>
            <a:ext cx="2599849" cy="16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200" y="2406850"/>
            <a:ext cx="2537101" cy="1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830" y="2406850"/>
            <a:ext cx="2730996" cy="12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1012400" y="1694000"/>
            <a:ext cx="10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Collect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965700" y="1694000"/>
            <a:ext cx="121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Baseline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7206225" y="1694000"/>
            <a:ext cx="7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Tune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9984"/>
            <a:ext cx="3053800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649" y="1355875"/>
            <a:ext cx="5063351" cy="36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3240225" y="3016800"/>
            <a:ext cx="6540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Features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9675"/>
            <a:ext cx="9144001" cy="279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Aggregate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2006"/>
            <a:ext cx="9143998" cy="162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