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webp" ContentType="image/webp"/>
  <Override PartName="/ppt/media/image2.webp" ContentType="image/webp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64" r:id="rId5"/>
    <p:sldId id="266" r:id="rId6"/>
    <p:sldId id="265" r:id="rId7"/>
    <p:sldId id="256" r:id="rId8"/>
    <p:sldId id="258" r:id="rId9"/>
    <p:sldId id="259" r:id="rId10"/>
    <p:sldId id="260" r:id="rId11"/>
    <p:sldId id="261" r:id="rId12"/>
    <p:sldId id="262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10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BD93-DEC0-408A-BBE6-F53F985BC8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7BC6-9C26-4FD0-B2DF-86FB5883EC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BD93-DEC0-408A-BBE6-F53F985BC8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7BC6-9C26-4FD0-B2DF-86FB5883EC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BD93-DEC0-408A-BBE6-F53F985BC8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7BC6-9C26-4FD0-B2DF-86FB5883EC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BD93-DEC0-408A-BBE6-F53F985BC8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7BC6-9C26-4FD0-B2DF-86FB5883EC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BD93-DEC0-408A-BBE6-F53F985BC8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7BC6-9C26-4FD0-B2DF-86FB5883EC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BD93-DEC0-408A-BBE6-F53F985BC8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7BC6-9C26-4FD0-B2DF-86FB5883EC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BD93-DEC0-408A-BBE6-F53F985BC8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7BC6-9C26-4FD0-B2DF-86FB5883EC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BD93-DEC0-408A-BBE6-F53F985BC8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7BC6-9C26-4FD0-B2DF-86FB5883EC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BD93-DEC0-408A-BBE6-F53F985BC8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7BC6-9C26-4FD0-B2DF-86FB5883EC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BD93-DEC0-408A-BBE6-F53F985BC8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7BC6-9C26-4FD0-B2DF-86FB5883EC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BD93-DEC0-408A-BBE6-F53F985BC8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7BC6-9C26-4FD0-B2DF-86FB5883EC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BD93-DEC0-408A-BBE6-F53F985BC8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7BC6-9C26-4FD0-B2DF-86FB5883EC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BD93-DEC0-408A-BBE6-F53F985BC8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7BC6-9C26-4FD0-B2DF-86FB5883EC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BD93-DEC0-408A-BBE6-F53F985BC8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7BC6-9C26-4FD0-B2DF-86FB5883EC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BD93-DEC0-408A-BBE6-F53F985BC8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7BC6-9C26-4FD0-B2DF-86FB5883EC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BD93-DEC0-408A-BBE6-F53F985BC8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7BC6-9C26-4FD0-B2DF-86FB5883EC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BD93-DEC0-408A-BBE6-F53F985BC8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7BC6-9C26-4FD0-B2DF-86FB5883EC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BD93-DEC0-408A-BBE6-F53F985BC8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7BC6-9C26-4FD0-B2DF-86FB5883EC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BD93-DEC0-408A-BBE6-F53F985BC8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7BC6-9C26-4FD0-B2DF-86FB5883EC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BD93-DEC0-408A-BBE6-F53F985BC8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7BC6-9C26-4FD0-B2DF-86FB5883EC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BD93-DEC0-408A-BBE6-F53F985BC8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7BC6-9C26-4FD0-B2DF-86FB5883EC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BD93-DEC0-408A-BBE6-F53F985BC8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7BC6-9C26-4FD0-B2DF-86FB5883EC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EBD93-DEC0-408A-BBE6-F53F985BC8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D7BC6-9C26-4FD0-B2DF-86FB5883EC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EBD93-DEC0-408A-BBE6-F53F985BC8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D7BC6-9C26-4FD0-B2DF-86FB5883EC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ebp"/><Relationship Id="rId1" Type="http://schemas.openxmlformats.org/officeDocument/2006/relationships/image" Target="../media/image1.web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4.png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5.png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25211" y="436481"/>
            <a:ext cx="74091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DSSM双塔模型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（基础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Baseline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11" y="1744522"/>
            <a:ext cx="5201262" cy="301035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352" y="1744522"/>
            <a:ext cx="5164110" cy="301035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5195" y="1059180"/>
            <a:ext cx="96869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Learning Deep Structured Semantic Models for Web Search using Clickthrough Data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25211" y="436481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30" y="1173904"/>
            <a:ext cx="8625940" cy="543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925195" y="805815"/>
            <a:ext cx="87998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Deep Interest Network for Click-Through Rate Prediction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925211" y="436481"/>
            <a:ext cx="1245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DCCL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3169920" y="487045"/>
            <a:ext cx="74580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solidFill>
                  <a:srgbClr val="FF0000"/>
                </a:solidFill>
              </a:rPr>
              <a:t>D</a:t>
            </a:r>
            <a:r>
              <a:rPr b="1">
                <a:solidFill>
                  <a:srgbClr val="FF0000"/>
                </a:solidFill>
              </a:rPr>
              <a:t>isentangled Causal Embedding With Contrastive Learning For</a:t>
            </a:r>
            <a:endParaRPr b="1">
              <a:solidFill>
                <a:srgbClr val="FF0000"/>
              </a:solidFill>
            </a:endParaRPr>
          </a:p>
          <a:p>
            <a:r>
              <a:rPr b="1">
                <a:solidFill>
                  <a:srgbClr val="FF0000"/>
                </a:solidFill>
              </a:rPr>
              <a:t>Recommender System</a:t>
            </a:r>
            <a:r>
              <a:rPr lang="en-US" b="1">
                <a:solidFill>
                  <a:srgbClr val="FF0000"/>
                </a:solidFill>
              </a:rPr>
              <a:t> (2023) </a:t>
            </a:r>
            <a:r>
              <a:rPr lang="zh-CN" altLang="en-US" b="1">
                <a:solidFill>
                  <a:srgbClr val="FF0000"/>
                </a:solidFill>
              </a:rPr>
              <a:t>（与我们的</a:t>
            </a:r>
            <a:r>
              <a:rPr lang="zh-CN" altLang="en-US" b="1">
                <a:solidFill>
                  <a:srgbClr val="FF0000"/>
                </a:solidFill>
              </a:rPr>
              <a:t>模型相关</a:t>
            </a:r>
            <a:r>
              <a:rPr lang="zh-CN" altLang="en-US" b="1">
                <a:solidFill>
                  <a:srgbClr val="FF0000"/>
                </a:solidFill>
              </a:rPr>
              <a:t>）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94865" y="1928495"/>
            <a:ext cx="8002905" cy="36277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925211" y="436481"/>
            <a:ext cx="13366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CDAN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3169920" y="487045"/>
            <a:ext cx="74580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b="1">
                <a:solidFill>
                  <a:srgbClr val="FF0000"/>
                </a:solidFill>
              </a:rPr>
              <a:t>Co-training Disentangled Domain Adaptation Network for Leveraging Popularity Bias in Recommenders</a:t>
            </a:r>
            <a:r>
              <a:rPr lang="en-US" b="1">
                <a:solidFill>
                  <a:srgbClr val="FF0000"/>
                </a:solidFill>
              </a:rPr>
              <a:t> (2022 SIGIR) </a:t>
            </a:r>
            <a:r>
              <a:rPr lang="en-US" b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（与我们的模型相关）</a:t>
            </a:r>
            <a:endParaRPr lang="zh-CN" altLang="en-US" b="1">
              <a:solidFill>
                <a:srgbClr val="FF0000"/>
              </a:solidFill>
            </a:endParaRPr>
          </a:p>
          <a:p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11705" y="1287780"/>
            <a:ext cx="7633335" cy="51193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925211" y="436481"/>
            <a:ext cx="1315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ESAM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3169920" y="487045"/>
            <a:ext cx="74580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b="1">
                <a:solidFill>
                  <a:srgbClr val="FF0000"/>
                </a:solidFill>
              </a:rPr>
              <a:t>ESAM: Discriminative Domain Adaptation with Non-Displayed</a:t>
            </a:r>
            <a:endParaRPr b="1">
              <a:solidFill>
                <a:srgbClr val="FF0000"/>
              </a:solidFill>
            </a:endParaRPr>
          </a:p>
          <a:p>
            <a:r>
              <a:rPr b="1">
                <a:solidFill>
                  <a:srgbClr val="FF0000"/>
                </a:solidFill>
              </a:rPr>
              <a:t>Items to Improve Long-Tail Performance</a:t>
            </a:r>
            <a:r>
              <a:rPr lang="en-US" b="1">
                <a:solidFill>
                  <a:srgbClr val="FF0000"/>
                </a:solidFill>
              </a:rPr>
              <a:t> SIGIR 2020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63190" y="1741170"/>
            <a:ext cx="5863590" cy="43643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99715" y="5915660"/>
            <a:ext cx="8199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这个模型代码的项目文件为</a:t>
            </a:r>
            <a:r>
              <a:rPr lang="en-US" altLang="zh-CN" b="1"/>
              <a:t>ESAM_project(</a:t>
            </a:r>
            <a:r>
              <a:rPr lang="zh-CN" altLang="en-US" b="1"/>
              <a:t>论文代码</a:t>
            </a:r>
            <a:r>
              <a:rPr lang="zh-CN" altLang="en-US" b="1"/>
              <a:t>已开源</a:t>
            </a:r>
            <a:r>
              <a:rPr lang="en-US" altLang="zh-CN" b="1"/>
              <a:t>)</a:t>
            </a:r>
            <a:endParaRPr lang="en-US" altLang="zh-CN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25211" y="436481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Wide&amp;Deep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219" y="1461014"/>
            <a:ext cx="7493547" cy="521062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169920" y="487045"/>
            <a:ext cx="7458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Wide &amp; Deep Learning for Recommender Systems</a:t>
            </a:r>
            <a:r>
              <a:rPr lang="en-US" altLang="zh-CN" b="1">
                <a:solidFill>
                  <a:srgbClr val="FF0000"/>
                </a:solidFill>
              </a:rPr>
              <a:t>-</a:t>
            </a:r>
            <a:r>
              <a:rPr lang="en-US" altLang="zh-CN" b="1">
                <a:solidFill>
                  <a:srgbClr val="FF0000"/>
                </a:solidFill>
              </a:rPr>
              <a:t>KDD 2016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25211" y="436481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DeepFM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6381" y="1760874"/>
            <a:ext cx="9555705" cy="468349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37285" y="998220"/>
            <a:ext cx="83521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《DeepFM: A Factorization-Machine based Neural Network for CTR Prediction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25211" y="328531"/>
            <a:ext cx="416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Deep&amp;Cross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Network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）模型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982" y="1157981"/>
            <a:ext cx="4813476" cy="471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074058" y="5799499"/>
            <a:ext cx="7271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https://blog.csdn.net/Dby_freedom/article/details/86502623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74058" y="6231214"/>
            <a:ext cx="6647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https://blog.csdn.net/Eric_1993/article/details/105670381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2025" y="789940"/>
            <a:ext cx="73837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Deep &amp; Cross Network for Ad Click Predictions</a:t>
            </a:r>
            <a:r>
              <a:rPr lang="en-US" altLang="zh-CN" b="1">
                <a:solidFill>
                  <a:srgbClr val="FF0000"/>
                </a:solidFill>
              </a:rPr>
              <a:t>-RecSys2017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25211" y="436481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NFM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230" y="1557337"/>
            <a:ext cx="685800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925195" y="958215"/>
            <a:ext cx="79121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Neural Factorization Machines for Sparse Predictive Analytics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25211" y="436481"/>
            <a:ext cx="1174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AFM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83" y="1990543"/>
            <a:ext cx="10652754" cy="396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926465" y="1102995"/>
            <a:ext cx="112655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Attentional Factorization Machines: Learning the Weight of Feature Interactions via Attention Networks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PP_MARK_KEY" val="2001ff6c-239e-4eb9-841d-b7a42cec608c"/>
  <p:tag name="COMMONDATA" val="eyJoZGlkIjoiMjJlMWM2YTRmMDVkZjhhMTQ3MTEzNTM2MzZkY2Q0MjY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1050</Words>
  <Application>WPS 演示</Application>
  <PresentationFormat>宽屏</PresentationFormat>
  <Paragraphs>49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等线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 jian</dc:creator>
  <cp:lastModifiedBy>Administrator</cp:lastModifiedBy>
  <cp:revision>20</cp:revision>
  <dcterms:created xsi:type="dcterms:W3CDTF">2020-11-24T10:28:00Z</dcterms:created>
  <dcterms:modified xsi:type="dcterms:W3CDTF">2023-05-12T01:56:27Z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9729E40F2E24497EA257351FACC19AD8_12</vt:lpwstr>
  </property>
  <property fmtid="{D5CDD505-2E9C-101B-9397-08002B2CF9AE}" pid="3" name="KSOProductBuildVer">
    <vt:lpwstr>2052-11.1.0.14309</vt:lpwstr>
  </property>
</Properties>
</file>