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1"/>
  </p:notesMasterIdLst>
  <p:handoutMasterIdLst>
    <p:handoutMasterId r:id="rId12"/>
  </p:handoutMasterIdLst>
  <p:sldIdLst>
    <p:sldId id="256" r:id="rId2"/>
    <p:sldId id="444" r:id="rId3"/>
    <p:sldId id="470" r:id="rId4"/>
    <p:sldId id="471" r:id="rId5"/>
    <p:sldId id="472" r:id="rId6"/>
    <p:sldId id="473" r:id="rId7"/>
    <p:sldId id="474" r:id="rId8"/>
    <p:sldId id="475" r:id="rId9"/>
    <p:sldId id="469" r:id="rId10"/>
  </p:sldIdLst>
  <p:sldSz cx="12192000" cy="6858000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29"/>
    <a:srgbClr val="F6F6F6"/>
    <a:srgbClr val="880023"/>
    <a:srgbClr val="9E334B"/>
    <a:srgbClr val="2AC1BC"/>
    <a:srgbClr val="A7DBF1"/>
    <a:srgbClr val="273D54"/>
    <a:srgbClr val="DF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7" autoAdjust="0"/>
    <p:restoredTop sz="92890" autoAdjust="0"/>
  </p:normalViewPr>
  <p:slideViewPr>
    <p:cSldViewPr snapToGrid="0">
      <p:cViewPr varScale="1">
        <p:scale>
          <a:sx n="101" d="100"/>
          <a:sy n="101" d="100"/>
        </p:scale>
        <p:origin x="488" y="200"/>
      </p:cViewPr>
      <p:guideLst/>
    </p:cSldViewPr>
  </p:slideViewPr>
  <p:outlineViewPr>
    <p:cViewPr>
      <p:scale>
        <a:sx n="33" d="100"/>
        <a:sy n="33" d="100"/>
      </p:scale>
      <p:origin x="0" y="-759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2589"/>
    </p:cViewPr>
  </p:sorterViewPr>
  <p:notesViewPr>
    <p:cSldViewPr snapToGrid="0">
      <p:cViewPr varScale="1">
        <p:scale>
          <a:sx n="88" d="100"/>
          <a:sy n="88" d="100"/>
        </p:scale>
        <p:origin x="318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9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EB6FF-4183-48B4-B07B-EA31A280FB2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9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0427D-8E48-4F02-8EE9-7C476CF5C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9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" y="157163"/>
            <a:ext cx="5037138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3084351"/>
            <a:ext cx="6126480" cy="65813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665711"/>
            <a:ext cx="2949787" cy="2736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B99B9-E638-48BC-8D76-35926E95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1pPr>
    <a:lvl2pPr marL="4572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2pPr>
    <a:lvl3pPr marL="9144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3pPr>
    <a:lvl4pPr marL="13716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4pPr>
    <a:lvl5pPr marL="18288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NanumSquareRound Regular" panose="020B0600000101010101" pitchFamily="34" charset="-127"/>
        <a:ea typeface="NanumSquareRound Regular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4300" y="157163"/>
            <a:ext cx="5037138" cy="2833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B99B9-E638-48BC-8D76-35926E95A9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B99B9-E638-48BC-8D76-35926E95A9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4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Black Han Sans" pitchFamily="2" charset="-127"/>
                <a:ea typeface="Black Han Sans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alpha val="70000"/>
                  </a:schemeClr>
                </a:solidFill>
                <a:latin typeface="Black Han Sans" pitchFamily="2" charset="-127"/>
                <a:ea typeface="Black Han Sans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70000"/>
                  </a:schemeClr>
                </a:solidFill>
                <a:latin typeface="Black Han Sans" pitchFamily="2" charset="-127"/>
                <a:ea typeface="Black Han Sans" pitchFamily="2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ê¸ë¡ë² ì¬ë²">
            <a:extLst>
              <a:ext uri="{FF2B5EF4-FFF2-40B4-BE49-F238E27FC236}">
                <a16:creationId xmlns:a16="http://schemas.microsoft.com/office/drawing/2014/main" id="{9BC3348D-8C98-D4A7-7E1C-723B2CF250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00" y="133351"/>
            <a:ext cx="10795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49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8D706-F989-4389-805D-0FFFB0187FC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995-FB9C-40BD-9050-BF556593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763" y="365126"/>
            <a:ext cx="11166763" cy="76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764" y="1255923"/>
            <a:ext cx="11166762" cy="492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763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ko-KR" altLang="en-US"/>
              <a:t>금융 시뮬레이션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232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6995-FB9C-40BD-9050-BF5565934D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DF97E-4C59-2DF2-9814-4874F46BFF75}"/>
              </a:ext>
            </a:extLst>
          </p:cNvPr>
          <p:cNvSpPr/>
          <p:nvPr userDrawn="1"/>
        </p:nvSpPr>
        <p:spPr>
          <a:xfrm>
            <a:off x="0" y="-27708"/>
            <a:ext cx="12192000" cy="170585"/>
          </a:xfrm>
          <a:prstGeom prst="rect">
            <a:avLst/>
          </a:prstGeom>
          <a:solidFill>
            <a:srgbClr val="8B0029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2DB2684F-F42D-AB2A-09CF-5BD1F3EEB7AE}"/>
              </a:ext>
            </a:extLst>
          </p:cNvPr>
          <p:cNvSpPr/>
          <p:nvPr userDrawn="1"/>
        </p:nvSpPr>
        <p:spPr>
          <a:xfrm>
            <a:off x="0" y="6730274"/>
            <a:ext cx="12192000" cy="170585"/>
          </a:xfrm>
          <a:prstGeom prst="rect">
            <a:avLst/>
          </a:prstGeom>
          <a:solidFill>
            <a:srgbClr val="8B0029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40" r:id="rId5"/>
    <p:sldLayoutId id="214748374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lack Han Sans" pitchFamily="2" charset="-127"/>
          <a:ea typeface="Black Han Sans" pitchFamily="2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aAQ0QeXuAm0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파이썬 기초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999" y="3821980"/>
            <a:ext cx="6858000" cy="15938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cs typeface="TIMES" panose="02020603050405020304" pitchFamily="18" charset="0"/>
              </a:rPr>
              <a:t>Finance MBA 2023</a:t>
            </a:r>
            <a:endParaRPr lang="en-US" altLang="ko-KR" sz="2000" dirty="0">
              <a:cs typeface="TIMES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금융 시뮬레이션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5606" name="Picture 6" descr="ê¸ë¡ë² ì¬ë²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96" y="4618904"/>
            <a:ext cx="1309207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B82C30-9F1B-A9D3-C748-0054A9BD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lack Han Sans"/>
                <a:ea typeface="Black Han Sans"/>
                <a:cs typeface="Black Han Sans"/>
                <a:sym typeface="Black Han Sans"/>
              </a:rPr>
              <a:t>프로그래밍이란</a:t>
            </a:r>
            <a:r>
              <a:rPr lang="en-US" dirty="0">
                <a:latin typeface="Black Han Sans"/>
                <a:ea typeface="Black Han Sans"/>
                <a:cs typeface="Black Han Sans"/>
                <a:sym typeface="Black Han Sans"/>
              </a:rPr>
              <a:t>?</a:t>
            </a:r>
            <a:endParaRPr lang="en-K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70B9C-451A-0C63-7270-86C0C700F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865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4CF5-FBC8-B195-E2C4-8C3374C2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lack Han Sans"/>
                <a:ea typeface="Black Han Sans"/>
                <a:cs typeface="Black Han Sans"/>
                <a:sym typeface="Black Han Sans"/>
              </a:rPr>
              <a:t>코딩</a:t>
            </a:r>
            <a:r>
              <a:rPr lang="en-US" dirty="0">
                <a:latin typeface="Black Han Sans"/>
                <a:ea typeface="Black Han Sans"/>
                <a:cs typeface="Black Han Sans"/>
                <a:sym typeface="Black Han Sans"/>
              </a:rPr>
              <a:t>, </a:t>
            </a:r>
            <a:r>
              <a:rPr lang="en-US" dirty="0" err="1">
                <a:latin typeface="Black Han Sans"/>
                <a:ea typeface="Black Han Sans"/>
                <a:cs typeface="Black Han Sans"/>
                <a:sym typeface="Black Han Sans"/>
              </a:rPr>
              <a:t>쫄지말자</a:t>
            </a:r>
            <a:r>
              <a:rPr lang="en-US" dirty="0">
                <a:latin typeface="Black Han Sans"/>
                <a:ea typeface="Black Han Sans"/>
                <a:cs typeface="Black Han Sans"/>
                <a:sym typeface="Black Han Sans"/>
              </a:rPr>
              <a:t>!</a:t>
            </a:r>
            <a:endParaRPr lang="en-KR" dirty="0"/>
          </a:p>
        </p:txBody>
      </p:sp>
      <p:pic>
        <p:nvPicPr>
          <p:cNvPr id="3" name="Google Shape;85;g258e0a21b31_0_1">
            <a:hlinkClick r:id="rId2"/>
            <a:extLst>
              <a:ext uri="{FF2B5EF4-FFF2-40B4-BE49-F238E27FC236}">
                <a16:creationId xmlns:a16="http://schemas.microsoft.com/office/drawing/2014/main" id="{56579306-E9CB-C88C-10AF-0AF66F5C25D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80" y="1134737"/>
            <a:ext cx="9515127" cy="5519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46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DD91-C71F-F7C3-E501-8515CA83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프로그래밍이란</a:t>
            </a:r>
            <a:r>
              <a:rPr lang="en-US" dirty="0"/>
              <a:t>…</a:t>
            </a:r>
            <a:endParaRPr lang="en-KR" dirty="0"/>
          </a:p>
        </p:txBody>
      </p:sp>
      <p:sp>
        <p:nvSpPr>
          <p:cNvPr id="3" name="Google Shape;91;p3">
            <a:extLst>
              <a:ext uri="{FF2B5EF4-FFF2-40B4-BE49-F238E27FC236}">
                <a16:creationId xmlns:a16="http://schemas.microsoft.com/office/drawing/2014/main" id="{9ADD5943-42BC-C435-1F3A-1BF84C0D426C}"/>
              </a:ext>
            </a:extLst>
          </p:cNvPr>
          <p:cNvSpPr/>
          <p:nvPr/>
        </p:nvSpPr>
        <p:spPr>
          <a:xfrm>
            <a:off x="4843673" y="1447267"/>
            <a:ext cx="6821853" cy="1307555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36000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함수명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(data, parameter, …):</a:t>
            </a:r>
            <a:b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수행할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(+, -, for, if…)</a:t>
            </a:r>
            <a:b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return(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결과값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4" name="Google Shape;92;p3">
            <a:extLst>
              <a:ext uri="{FF2B5EF4-FFF2-40B4-BE49-F238E27FC236}">
                <a16:creationId xmlns:a16="http://schemas.microsoft.com/office/drawing/2014/main" id="{6D36A079-4FCE-9E37-CEC8-F7FCE2113ABE}"/>
              </a:ext>
            </a:extLst>
          </p:cNvPr>
          <p:cNvSpPr/>
          <p:nvPr/>
        </p:nvSpPr>
        <p:spPr>
          <a:xfrm>
            <a:off x="526579" y="1441902"/>
            <a:ext cx="4625331" cy="446206"/>
          </a:xfrm>
          <a:prstGeom prst="homePlate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1800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 필요한 기능을 만들고</a:t>
            </a:r>
            <a:endParaRPr/>
          </a:p>
        </p:txBody>
      </p:sp>
      <p:sp>
        <p:nvSpPr>
          <p:cNvPr id="5" name="Google Shape;93;p3">
            <a:extLst>
              <a:ext uri="{FF2B5EF4-FFF2-40B4-BE49-F238E27FC236}">
                <a16:creationId xmlns:a16="http://schemas.microsoft.com/office/drawing/2014/main" id="{9EFCF703-499B-3807-44A7-AA8C42679B66}"/>
              </a:ext>
            </a:extLst>
          </p:cNvPr>
          <p:cNvSpPr/>
          <p:nvPr/>
        </p:nvSpPr>
        <p:spPr>
          <a:xfrm>
            <a:off x="4843673" y="2908993"/>
            <a:ext cx="6821853" cy="446206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36000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시세데이터 (HTS, 네이버 등)</a:t>
            </a:r>
            <a:endParaRPr/>
          </a:p>
        </p:txBody>
      </p:sp>
      <p:sp>
        <p:nvSpPr>
          <p:cNvPr id="6" name="Google Shape;94;p3">
            <a:extLst>
              <a:ext uri="{FF2B5EF4-FFF2-40B4-BE49-F238E27FC236}">
                <a16:creationId xmlns:a16="http://schemas.microsoft.com/office/drawing/2014/main" id="{8F07E82B-7F85-107C-DE1D-E065A4901A91}"/>
              </a:ext>
            </a:extLst>
          </p:cNvPr>
          <p:cNvSpPr/>
          <p:nvPr/>
        </p:nvSpPr>
        <p:spPr>
          <a:xfrm>
            <a:off x="498763" y="2908993"/>
            <a:ext cx="4625331" cy="446206"/>
          </a:xfrm>
          <a:prstGeom prst="homePlate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1800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② 처리할 데이터를 기능(함수)에 입력하고 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5;p3">
            <a:extLst>
              <a:ext uri="{FF2B5EF4-FFF2-40B4-BE49-F238E27FC236}">
                <a16:creationId xmlns:a16="http://schemas.microsoft.com/office/drawing/2014/main" id="{EA35BE3A-7EC4-542E-1B8A-05D7975E6787}"/>
              </a:ext>
            </a:extLst>
          </p:cNvPr>
          <p:cNvSpPr/>
          <p:nvPr/>
        </p:nvSpPr>
        <p:spPr>
          <a:xfrm>
            <a:off x="4843673" y="3544644"/>
            <a:ext cx="6821853" cy="446206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36000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매수조건, 매도조건 등 세팅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6;p3">
            <a:extLst>
              <a:ext uri="{FF2B5EF4-FFF2-40B4-BE49-F238E27FC236}">
                <a16:creationId xmlns:a16="http://schemas.microsoft.com/office/drawing/2014/main" id="{4D8FCA16-F9AB-CB8C-EAAE-D657253DBC9C}"/>
              </a:ext>
            </a:extLst>
          </p:cNvPr>
          <p:cNvSpPr/>
          <p:nvPr/>
        </p:nvSpPr>
        <p:spPr>
          <a:xfrm>
            <a:off x="507531" y="3552604"/>
            <a:ext cx="4625331" cy="446206"/>
          </a:xfrm>
          <a:prstGeom prst="homePlate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1800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③ 파라미터(입력변수)를 세팅해서</a:t>
            </a:r>
            <a:endParaRPr/>
          </a:p>
        </p:txBody>
      </p:sp>
      <p:sp>
        <p:nvSpPr>
          <p:cNvPr id="9" name="Google Shape;97;p3">
            <a:extLst>
              <a:ext uri="{FF2B5EF4-FFF2-40B4-BE49-F238E27FC236}">
                <a16:creationId xmlns:a16="http://schemas.microsoft.com/office/drawing/2014/main" id="{AB672BF0-771D-50A4-9FDE-BBCDBE36E12C}"/>
              </a:ext>
            </a:extLst>
          </p:cNvPr>
          <p:cNvSpPr/>
          <p:nvPr/>
        </p:nvSpPr>
        <p:spPr>
          <a:xfrm>
            <a:off x="4843672" y="4143254"/>
            <a:ext cx="6821853" cy="446206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36000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함수명(데이터, 조건, …)</a:t>
            </a:r>
            <a:endParaRPr/>
          </a:p>
        </p:txBody>
      </p:sp>
      <p:sp>
        <p:nvSpPr>
          <p:cNvPr id="10" name="Google Shape;98;p3">
            <a:extLst>
              <a:ext uri="{FF2B5EF4-FFF2-40B4-BE49-F238E27FC236}">
                <a16:creationId xmlns:a16="http://schemas.microsoft.com/office/drawing/2014/main" id="{14177DE1-A0F0-4368-6EC1-DD6325173C96}"/>
              </a:ext>
            </a:extLst>
          </p:cNvPr>
          <p:cNvSpPr/>
          <p:nvPr/>
        </p:nvSpPr>
        <p:spPr>
          <a:xfrm>
            <a:off x="507530" y="4152981"/>
            <a:ext cx="4625331" cy="446206"/>
          </a:xfrm>
          <a:prstGeom prst="homePlate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1800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④ 기능(함수)를 실행시키고</a:t>
            </a:r>
            <a:endParaRPr/>
          </a:p>
        </p:txBody>
      </p:sp>
      <p:sp>
        <p:nvSpPr>
          <p:cNvPr id="11" name="Google Shape;99;p3">
            <a:extLst>
              <a:ext uri="{FF2B5EF4-FFF2-40B4-BE49-F238E27FC236}">
                <a16:creationId xmlns:a16="http://schemas.microsoft.com/office/drawing/2014/main" id="{14381BBD-D62E-43EB-E187-A72EA955015E}"/>
              </a:ext>
            </a:extLst>
          </p:cNvPr>
          <p:cNvSpPr/>
          <p:nvPr/>
        </p:nvSpPr>
        <p:spPr>
          <a:xfrm>
            <a:off x="4852439" y="4761919"/>
            <a:ext cx="6821853" cy="446206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36000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결과변수 =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함수실행 결과값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0;p3">
            <a:extLst>
              <a:ext uri="{FF2B5EF4-FFF2-40B4-BE49-F238E27FC236}">
                <a16:creationId xmlns:a16="http://schemas.microsoft.com/office/drawing/2014/main" id="{551BD48D-0871-21F4-BEE2-94DFA9C7771A}"/>
              </a:ext>
            </a:extLst>
          </p:cNvPr>
          <p:cNvSpPr/>
          <p:nvPr/>
        </p:nvSpPr>
        <p:spPr>
          <a:xfrm>
            <a:off x="507530" y="4753358"/>
            <a:ext cx="4625331" cy="446206"/>
          </a:xfrm>
          <a:prstGeom prst="homePlate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1800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⑤ 원하는 결과값을 얻어내는 과정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121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6DAB-06B6-B5B6-6587-E48B3967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기능</a:t>
            </a:r>
            <a:r>
              <a:rPr lang="en-US" dirty="0"/>
              <a:t> </a:t>
            </a:r>
            <a:r>
              <a:rPr lang="en-US" dirty="0" err="1"/>
              <a:t>만들기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DF61B-8E9E-D597-197C-F7D6DFA53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반복해서 사용할 기능을 함수로 제작 → 효율적 프로그래밍을 위해</a:t>
                </a:r>
                <a:endParaRPr lang="en-US" altLang="ko-KR" dirty="0"/>
              </a:p>
              <a:p>
                <a:r>
                  <a:rPr lang="ko-KR" altLang="en-US" dirty="0"/>
                  <a:t>기능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함수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/>
                  <a:t> 모델</a:t>
                </a:r>
              </a:p>
              <a:p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DF61B-8E9E-D597-197C-F7D6DFA53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oogle Shape;107;p4">
            <a:extLst>
              <a:ext uri="{FF2B5EF4-FFF2-40B4-BE49-F238E27FC236}">
                <a16:creationId xmlns:a16="http://schemas.microsoft.com/office/drawing/2014/main" id="{D9E151A7-0A09-100D-561B-795170492C4B}"/>
              </a:ext>
            </a:extLst>
          </p:cNvPr>
          <p:cNvGrpSpPr/>
          <p:nvPr/>
        </p:nvGrpSpPr>
        <p:grpSpPr>
          <a:xfrm>
            <a:off x="4032105" y="3003835"/>
            <a:ext cx="4100078" cy="2598242"/>
            <a:chOff x="2169144" y="1875678"/>
            <a:chExt cx="4907930" cy="3180417"/>
          </a:xfrm>
        </p:grpSpPr>
        <p:sp>
          <p:nvSpPr>
            <p:cNvPr id="5" name="Google Shape;108;p4">
              <a:extLst>
                <a:ext uri="{FF2B5EF4-FFF2-40B4-BE49-F238E27FC236}">
                  <a16:creationId xmlns:a16="http://schemas.microsoft.com/office/drawing/2014/main" id="{E20479A7-73A5-FACC-A583-F3DF69CB3C2E}"/>
                </a:ext>
              </a:extLst>
            </p:cNvPr>
            <p:cNvSpPr/>
            <p:nvPr/>
          </p:nvSpPr>
          <p:spPr>
            <a:xfrm>
              <a:off x="2245097" y="2476315"/>
              <a:ext cx="4831977" cy="1979144"/>
            </a:xfrm>
            <a:prstGeom prst="roundRect">
              <a:avLst>
                <a:gd name="adj" fmla="val 5991"/>
              </a:avLst>
            </a:prstGeom>
            <a:solidFill>
              <a:srgbClr val="93B3D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9;p4">
              <a:extLst>
                <a:ext uri="{FF2B5EF4-FFF2-40B4-BE49-F238E27FC236}">
                  <a16:creationId xmlns:a16="http://schemas.microsoft.com/office/drawing/2014/main" id="{8A6884D2-6732-D593-2C5C-01307915C247}"/>
                </a:ext>
              </a:extLst>
            </p:cNvPr>
            <p:cNvSpPr/>
            <p:nvPr/>
          </p:nvSpPr>
          <p:spPr>
            <a:xfrm>
              <a:off x="5947521" y="4455459"/>
              <a:ext cx="1129553" cy="600636"/>
            </a:xfrm>
            <a:prstGeom prst="trapezoid">
              <a:avLst>
                <a:gd name="adj" fmla="val 63806"/>
              </a:avLst>
            </a:prstGeom>
            <a:solidFill>
              <a:srgbClr val="93B3D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0;p4">
              <a:extLst>
                <a:ext uri="{FF2B5EF4-FFF2-40B4-BE49-F238E27FC236}">
                  <a16:creationId xmlns:a16="http://schemas.microsoft.com/office/drawing/2014/main" id="{8C49DEAF-4739-4E5E-03CD-640394E663D6}"/>
                </a:ext>
              </a:extLst>
            </p:cNvPr>
            <p:cNvSpPr/>
            <p:nvPr/>
          </p:nvSpPr>
          <p:spPr>
            <a:xfrm rot="10800000">
              <a:off x="2169144" y="1875678"/>
              <a:ext cx="1129553" cy="600636"/>
            </a:xfrm>
            <a:prstGeom prst="trapezoid">
              <a:avLst>
                <a:gd name="adj" fmla="val 63806"/>
              </a:avLst>
            </a:prstGeom>
            <a:solidFill>
              <a:srgbClr val="93B3D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" name="Google Shape;111;p4">
              <a:extLst>
                <a:ext uri="{FF2B5EF4-FFF2-40B4-BE49-F238E27FC236}">
                  <a16:creationId xmlns:a16="http://schemas.microsoft.com/office/drawing/2014/main" id="{AEDC27EC-E5A6-DC61-BA5B-3DC756860AE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94119" y="2758190"/>
              <a:ext cx="1038449" cy="1038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12;p4">
              <a:extLst>
                <a:ext uri="{FF2B5EF4-FFF2-40B4-BE49-F238E27FC236}">
                  <a16:creationId xmlns:a16="http://schemas.microsoft.com/office/drawing/2014/main" id="{908AFD57-706A-A1B2-ED31-6D64C0E4FCDC}"/>
                </a:ext>
              </a:extLst>
            </p:cNvPr>
            <p:cNvSpPr txBox="1"/>
            <p:nvPr/>
          </p:nvSpPr>
          <p:spPr>
            <a:xfrm>
              <a:off x="3750600" y="2623983"/>
              <a:ext cx="3326474" cy="16953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eorgia"/>
                <a:buNone/>
              </a:pPr>
              <a:r>
                <a:rPr lang="en-US" sz="2800" b="0" i="1" u="none" strike="noStrike" cap="none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def</a:t>
              </a:r>
              <a:r>
                <a:rPr lang="en-US" sz="2800" b="0" i="1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-US" sz="2800" b="0" i="1" u="none" strike="noStrike" cap="none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plus(x, y):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Georgia"/>
                <a:buNone/>
              </a:pPr>
              <a:r>
                <a:rPr lang="en-US" sz="2800" b="0" i="1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    z = x + y</a:t>
              </a:r>
              <a:endParaRPr sz="2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eorgia"/>
                <a:buNone/>
              </a:pPr>
              <a:r>
                <a:rPr lang="en-US" sz="2800" b="0" i="1" u="none" strike="noStrike" cap="none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    return(z)</a:t>
              </a:r>
              <a:endParaRPr sz="2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58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F2A4-A87B-E2A1-BD89-9AEFDC9C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함수</a:t>
            </a:r>
            <a:r>
              <a:rPr lang="en-US" dirty="0"/>
              <a:t> </a:t>
            </a:r>
            <a:r>
              <a:rPr lang="en-US" dirty="0" err="1"/>
              <a:t>사용하기</a:t>
            </a:r>
            <a:endParaRPr lang="en-KR" dirty="0"/>
          </a:p>
        </p:txBody>
      </p:sp>
      <p:grpSp>
        <p:nvGrpSpPr>
          <p:cNvPr id="4" name="Google Shape;118;p5">
            <a:extLst>
              <a:ext uri="{FF2B5EF4-FFF2-40B4-BE49-F238E27FC236}">
                <a16:creationId xmlns:a16="http://schemas.microsoft.com/office/drawing/2014/main" id="{82BD34E2-3C21-6BDC-EFA7-EC73B56E0DDC}"/>
              </a:ext>
            </a:extLst>
          </p:cNvPr>
          <p:cNvGrpSpPr/>
          <p:nvPr/>
        </p:nvGrpSpPr>
        <p:grpSpPr>
          <a:xfrm>
            <a:off x="4379975" y="2984575"/>
            <a:ext cx="3432049" cy="1869423"/>
            <a:chOff x="2070847" y="2384609"/>
            <a:chExt cx="4831977" cy="2545978"/>
          </a:xfrm>
        </p:grpSpPr>
        <p:sp>
          <p:nvSpPr>
            <p:cNvPr id="5" name="Google Shape;119;p5">
              <a:extLst>
                <a:ext uri="{FF2B5EF4-FFF2-40B4-BE49-F238E27FC236}">
                  <a16:creationId xmlns:a16="http://schemas.microsoft.com/office/drawing/2014/main" id="{6D1F7E19-123F-7FB2-416B-181A6EEC483D}"/>
                </a:ext>
              </a:extLst>
            </p:cNvPr>
            <p:cNvSpPr/>
            <p:nvPr/>
          </p:nvSpPr>
          <p:spPr>
            <a:xfrm>
              <a:off x="2070847" y="2985245"/>
              <a:ext cx="4831977" cy="1344706"/>
            </a:xfrm>
            <a:prstGeom prst="roundRect">
              <a:avLst>
                <a:gd name="adj" fmla="val 16667"/>
              </a:avLst>
            </a:prstGeom>
            <a:solidFill>
              <a:srgbClr val="93B3D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20;p5">
              <a:extLst>
                <a:ext uri="{FF2B5EF4-FFF2-40B4-BE49-F238E27FC236}">
                  <a16:creationId xmlns:a16="http://schemas.microsoft.com/office/drawing/2014/main" id="{84EBD0C4-4D17-4EF2-0305-DA4806EF67EF}"/>
                </a:ext>
              </a:extLst>
            </p:cNvPr>
            <p:cNvSpPr/>
            <p:nvPr/>
          </p:nvSpPr>
          <p:spPr>
            <a:xfrm>
              <a:off x="5773271" y="4329951"/>
              <a:ext cx="1129553" cy="600636"/>
            </a:xfrm>
            <a:prstGeom prst="trapezoid">
              <a:avLst>
                <a:gd name="adj" fmla="val 63806"/>
              </a:avLst>
            </a:prstGeom>
            <a:solidFill>
              <a:srgbClr val="93B3D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21;p5">
              <a:extLst>
                <a:ext uri="{FF2B5EF4-FFF2-40B4-BE49-F238E27FC236}">
                  <a16:creationId xmlns:a16="http://schemas.microsoft.com/office/drawing/2014/main" id="{EA7A1CBD-36E1-3CD9-224A-E0A2E152811E}"/>
                </a:ext>
              </a:extLst>
            </p:cNvPr>
            <p:cNvSpPr/>
            <p:nvPr/>
          </p:nvSpPr>
          <p:spPr>
            <a:xfrm rot="10800000">
              <a:off x="2070847" y="2384609"/>
              <a:ext cx="1129553" cy="600636"/>
            </a:xfrm>
            <a:prstGeom prst="trapezoid">
              <a:avLst>
                <a:gd name="adj" fmla="val 63806"/>
              </a:avLst>
            </a:prstGeom>
            <a:solidFill>
              <a:srgbClr val="93B3D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Google Shape;122;p5">
            <a:extLst>
              <a:ext uri="{FF2B5EF4-FFF2-40B4-BE49-F238E27FC236}">
                <a16:creationId xmlns:a16="http://schemas.microsoft.com/office/drawing/2014/main" id="{95D75449-7FB2-B15E-E5CD-D683FC4B182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795860" y="2097847"/>
            <a:ext cx="820706" cy="820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3;p5">
            <a:extLst>
              <a:ext uri="{FF2B5EF4-FFF2-40B4-BE49-F238E27FC236}">
                <a16:creationId xmlns:a16="http://schemas.microsoft.com/office/drawing/2014/main" id="{1BDEF75E-495D-2020-612E-BE68AC7D22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7586" y="3612162"/>
            <a:ext cx="605951" cy="60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4;p5">
            <a:extLst>
              <a:ext uri="{FF2B5EF4-FFF2-40B4-BE49-F238E27FC236}">
                <a16:creationId xmlns:a16="http://schemas.microsoft.com/office/drawing/2014/main" id="{391650F3-45F0-9601-EC8B-6B9675C9460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5551" y="4693434"/>
            <a:ext cx="574022" cy="57402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25;p5">
            <a:extLst>
              <a:ext uri="{FF2B5EF4-FFF2-40B4-BE49-F238E27FC236}">
                <a16:creationId xmlns:a16="http://schemas.microsoft.com/office/drawing/2014/main" id="{53EA1C2F-E0DC-0E00-3597-7138CC391D80}"/>
              </a:ext>
            </a:extLst>
          </p:cNvPr>
          <p:cNvSpPr/>
          <p:nvPr/>
        </p:nvSpPr>
        <p:spPr>
          <a:xfrm>
            <a:off x="6907333" y="5170356"/>
            <a:ext cx="1007081" cy="910057"/>
          </a:xfrm>
          <a:prstGeom prst="flowChartMultidocument">
            <a:avLst/>
          </a:prstGeom>
          <a:noFill/>
          <a:ln w="254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결과값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 = 3</a:t>
            </a:r>
            <a:endParaRPr sz="1800" b="0" i="1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6;p5">
            <a:extLst>
              <a:ext uri="{FF2B5EF4-FFF2-40B4-BE49-F238E27FC236}">
                <a16:creationId xmlns:a16="http://schemas.microsoft.com/office/drawing/2014/main" id="{858A97ED-D5B8-5867-63FF-79F592DCE9D8}"/>
              </a:ext>
            </a:extLst>
          </p:cNvPr>
          <p:cNvSpPr/>
          <p:nvPr/>
        </p:nvSpPr>
        <p:spPr>
          <a:xfrm>
            <a:off x="4934687" y="1725390"/>
            <a:ext cx="861173" cy="873686"/>
          </a:xfrm>
          <a:prstGeom prst="foldedCorner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입력값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 = 2</a:t>
            </a:r>
            <a:endParaRPr sz="1800" b="0" i="1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27;p5">
            <a:extLst>
              <a:ext uri="{FF2B5EF4-FFF2-40B4-BE49-F238E27FC236}">
                <a16:creationId xmlns:a16="http://schemas.microsoft.com/office/drawing/2014/main" id="{3F8BC77D-4046-B0D1-F3FD-2FD44668D383}"/>
              </a:ext>
            </a:extLst>
          </p:cNvPr>
          <p:cNvSpPr/>
          <p:nvPr/>
        </p:nvSpPr>
        <p:spPr>
          <a:xfrm>
            <a:off x="4543558" y="2656293"/>
            <a:ext cx="475129" cy="2689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28;p5">
            <a:extLst>
              <a:ext uri="{FF2B5EF4-FFF2-40B4-BE49-F238E27FC236}">
                <a16:creationId xmlns:a16="http://schemas.microsoft.com/office/drawing/2014/main" id="{857E55AE-0CAB-3EEC-B812-DB47E379992E}"/>
              </a:ext>
            </a:extLst>
          </p:cNvPr>
          <p:cNvSpPr/>
          <p:nvPr/>
        </p:nvSpPr>
        <p:spPr>
          <a:xfrm>
            <a:off x="7173310" y="4874337"/>
            <a:ext cx="475129" cy="2689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29;p5">
            <a:extLst>
              <a:ext uri="{FF2B5EF4-FFF2-40B4-BE49-F238E27FC236}">
                <a16:creationId xmlns:a16="http://schemas.microsoft.com/office/drawing/2014/main" id="{4559A19E-4431-6D47-41DE-A7EA85FA4141}"/>
              </a:ext>
            </a:extLst>
          </p:cNvPr>
          <p:cNvSpPr txBox="1"/>
          <p:nvPr/>
        </p:nvSpPr>
        <p:spPr>
          <a:xfrm>
            <a:off x="5447126" y="3657678"/>
            <a:ext cx="1877485" cy="52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plus(x, y)</a:t>
            </a:r>
            <a:endParaRPr sz="2800" b="0" i="1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30;p5">
            <a:extLst>
              <a:ext uri="{FF2B5EF4-FFF2-40B4-BE49-F238E27FC236}">
                <a16:creationId xmlns:a16="http://schemas.microsoft.com/office/drawing/2014/main" id="{45091241-36E2-4E54-B8D8-00DA21ED4CE8}"/>
              </a:ext>
            </a:extLst>
          </p:cNvPr>
          <p:cNvSpPr/>
          <p:nvPr/>
        </p:nvSpPr>
        <p:spPr>
          <a:xfrm>
            <a:off x="3949389" y="1735639"/>
            <a:ext cx="861173" cy="873686"/>
          </a:xfrm>
          <a:prstGeom prst="foldedCorner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입력값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= 1</a:t>
            </a:r>
            <a:endParaRPr sz="1800" b="0" i="1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1132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30F1-799E-EB6B-89BD-F9FEE06E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함수</a:t>
            </a:r>
            <a:r>
              <a:rPr lang="en-US" dirty="0"/>
              <a:t> </a:t>
            </a:r>
            <a:r>
              <a:rPr lang="en-US" dirty="0" err="1"/>
              <a:t>가져오기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ABA9-94EB-7AAB-A539-F9AD13CC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ko-KR" altLang="en-US" dirty="0"/>
              <a:t>다 직접 만들어야만 하나</a:t>
            </a:r>
            <a:r>
              <a:rPr lang="en-US" altLang="ko-KR" dirty="0"/>
              <a:t>? </a:t>
            </a:r>
            <a:r>
              <a:rPr lang="ko-KR" altLang="en-US" dirty="0"/>
              <a:t>다른 사람이 만들어 놓은 함수를 사용하자</a:t>
            </a:r>
            <a:r>
              <a:rPr lang="en-US" altLang="ko-KR" dirty="0"/>
              <a:t>!</a:t>
            </a:r>
            <a:endParaRPr lang="ko-KR" altLang="en-US" dirty="0"/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ko-KR" altLang="en-US" dirty="0"/>
              <a:t>라이브러리 </a:t>
            </a:r>
            <a:r>
              <a:rPr lang="en-US" altLang="ko-KR" dirty="0"/>
              <a:t>&gt; </a:t>
            </a:r>
            <a:r>
              <a:rPr lang="ko-KR" altLang="en-US" dirty="0"/>
              <a:t>모듈 </a:t>
            </a:r>
            <a:r>
              <a:rPr lang="en-US" altLang="ko-KR" dirty="0"/>
              <a:t>&gt; </a:t>
            </a:r>
            <a:r>
              <a:rPr lang="ko-KR" altLang="en-US" dirty="0"/>
              <a:t>함수</a:t>
            </a:r>
          </a:p>
          <a:p>
            <a:pPr marL="171450" lvl="0" indent="-381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ko-KR" altLang="en-US" dirty="0"/>
          </a:p>
          <a:p>
            <a:pPr marL="171450" lvl="0" indent="-381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ko-KR" altLang="en-US" dirty="0"/>
          </a:p>
          <a:p>
            <a:pPr marL="171450" lvl="0" indent="-381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ko-KR" altLang="en-US" dirty="0"/>
          </a:p>
          <a:p>
            <a:pPr marL="171450" lvl="0" indent="-381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ko-KR" altLang="en-US" dirty="0"/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ko-KR" altLang="en-US" dirty="0"/>
              <a:t>라이브러리는 함수의 덩어리</a:t>
            </a:r>
            <a:r>
              <a:rPr lang="en-US" altLang="ko-KR" dirty="0"/>
              <a:t>, </a:t>
            </a:r>
            <a:r>
              <a:rPr lang="ko-KR" altLang="en-US" dirty="0"/>
              <a:t>믿을 수 있는 라이브러리를 찾는 것이 중요</a:t>
            </a:r>
          </a:p>
          <a:p>
            <a:endParaRPr lang="en-KR" dirty="0"/>
          </a:p>
        </p:txBody>
      </p:sp>
      <p:sp>
        <p:nvSpPr>
          <p:cNvPr id="4" name="Google Shape;137;p6">
            <a:extLst>
              <a:ext uri="{FF2B5EF4-FFF2-40B4-BE49-F238E27FC236}">
                <a16:creationId xmlns:a16="http://schemas.microsoft.com/office/drawing/2014/main" id="{AD7FD34F-B311-BEE9-65FA-5D4DB1E5A29A}"/>
              </a:ext>
            </a:extLst>
          </p:cNvPr>
          <p:cNvSpPr/>
          <p:nvPr/>
        </p:nvSpPr>
        <p:spPr>
          <a:xfrm>
            <a:off x="804563" y="2680642"/>
            <a:ext cx="9225262" cy="1753892"/>
          </a:xfrm>
          <a:prstGeom prst="foldedCorner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371475" marR="0" lvl="1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import finterstellar as fs     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#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라이브러리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큰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함수덩어리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불러오기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1475" marR="0" lvl="1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v =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fs.Visualize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()     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#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라이브러리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내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모듈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작은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함수덩어리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사용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준비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완료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1475" marR="0" lvl="1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v.price_view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데이터프레임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,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종목코드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     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#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불러온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함수</a:t>
            </a:r>
            <a:r>
              <a:rPr lang="en-US" sz="1600" b="0" i="0" u="none" strike="noStrike" cap="none" dirty="0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B0F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사용</a:t>
            </a:r>
            <a:endParaRPr sz="1600" b="0" i="0" u="none" strike="noStrike" cap="none" dirty="0">
              <a:solidFill>
                <a:srgbClr val="00B0F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19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F5AB-8A14-F826-EEB9-7CF084D0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2B2FC-405C-752E-254E-109A8DE75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Hands on training</a:t>
            </a:r>
          </a:p>
        </p:txBody>
      </p:sp>
    </p:spTree>
    <p:extLst>
      <p:ext uri="{BB962C8B-B14F-4D97-AF65-F5344CB8AC3E}">
        <p14:creationId xmlns:p14="http://schemas.microsoft.com/office/powerpoint/2010/main" val="236920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640개 이상의 Sketch People Question Mark Asking 일러스트, Royalty-Free 벡터 그래픽 및 클립  아트 - iStock">
            <a:extLst>
              <a:ext uri="{FF2B5EF4-FFF2-40B4-BE49-F238E27FC236}">
                <a16:creationId xmlns:a16="http://schemas.microsoft.com/office/drawing/2014/main" id="{BE452EA4-E983-7A95-B468-B570E3F5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772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4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15602</TotalTime>
  <Words>227</Words>
  <Application>Microsoft Macintosh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맑은 고딕</vt:lpstr>
      <vt:lpstr>NanumGothic</vt:lpstr>
      <vt:lpstr>NanumSquareRound Regular</vt:lpstr>
      <vt:lpstr>TIMES</vt:lpstr>
      <vt:lpstr>Arial</vt:lpstr>
      <vt:lpstr>Black Han Sans</vt:lpstr>
      <vt:lpstr>Calibri</vt:lpstr>
      <vt:lpstr>Cambria Math</vt:lpstr>
      <vt:lpstr>Courier New</vt:lpstr>
      <vt:lpstr>Georgia</vt:lpstr>
      <vt:lpstr>Office Theme</vt:lpstr>
      <vt:lpstr>파이썬 기초</vt:lpstr>
      <vt:lpstr>프로그래밍이란?</vt:lpstr>
      <vt:lpstr>코딩, 쫄지말자!</vt:lpstr>
      <vt:lpstr>프로그래밍이란…</vt:lpstr>
      <vt:lpstr>기능 만들기</vt:lpstr>
      <vt:lpstr>함수 사용하기</vt:lpstr>
      <vt:lpstr>함수 가져오기</vt:lpstr>
      <vt:lpstr>Python Basics</vt:lpstr>
      <vt:lpstr>PowerPoint Presentation</vt:lpstr>
    </vt:vector>
  </TitlesOfParts>
  <Company>UCI Paul Merage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Whoan Kim-M16</dc:creator>
  <cp:lastModifiedBy>Andy</cp:lastModifiedBy>
  <cp:revision>514</cp:revision>
  <cp:lastPrinted>2019-05-08T01:53:28Z</cp:lastPrinted>
  <dcterms:created xsi:type="dcterms:W3CDTF">2018-07-05T11:51:44Z</dcterms:created>
  <dcterms:modified xsi:type="dcterms:W3CDTF">2023-08-26T00:08:51Z</dcterms:modified>
</cp:coreProperties>
</file>