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314" r:id="rId3"/>
    <p:sldId id="315" r:id="rId4"/>
  </p:sldIdLst>
  <p:sldSz cx="12192000" cy="6858000"/>
  <p:notesSz cx="6807200" cy="9939338"/>
  <p:embeddedFontLst>
    <p:embeddedFont>
      <p:font typeface="Black Han Sans" pitchFamily="2" charset="-127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NanumGothic" panose="020D0604000000000000" pitchFamily="34" charset="-127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3" roundtripDataSignature="AMtx7mhK0P7+G5JmBkngSov/7yM+ot15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5F5282-1D16-499B-80BA-5618133313B0}">
  <a:tblStyle styleId="{FD5F5282-1D16-499B-80BA-5618133313B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9EFF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9EFF7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C3E541-4560-42EE-949A-647E1B67187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7"/>
    <p:restoredTop sz="95135"/>
  </p:normalViewPr>
  <p:slideViewPr>
    <p:cSldViewPr snapToGrid="0">
      <p:cViewPr varScale="1">
        <p:scale>
          <a:sx n="90" d="100"/>
          <a:sy n="90" d="100"/>
        </p:scale>
        <p:origin x="84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84" Type="http://schemas.openxmlformats.org/officeDocument/2006/relationships/presProps" Target="pres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87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5.fntdata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-114300" y="157163"/>
            <a:ext cx="5037138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0720" y="3084351"/>
            <a:ext cx="6126480" cy="658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3855839" y="9665711"/>
            <a:ext cx="2949787" cy="273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4300" y="157163"/>
            <a:ext cx="5037138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0720" y="3084351"/>
            <a:ext cx="6126480" cy="658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51;p1:notes"/>
          <p:cNvSpPr txBox="1">
            <a:spLocks noGrp="1"/>
          </p:cNvSpPr>
          <p:nvPr>
            <p:ph type="sldNum" idx="12"/>
          </p:nvPr>
        </p:nvSpPr>
        <p:spPr>
          <a:xfrm>
            <a:off x="3855839" y="9665711"/>
            <a:ext cx="2949787" cy="273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ko-KR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1339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ko-KR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929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8B0029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lack Han Sans"/>
              <a:buNone/>
              <a:defRPr sz="6000">
                <a:solidFill>
                  <a:schemeClr val="lt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56"/>
          <p:cNvSpPr txBox="1">
            <a:spLocks noGrp="1"/>
          </p:cNvSpPr>
          <p:nvPr>
            <p:ph type="ftr" idx="11"/>
          </p:nvPr>
        </p:nvSpPr>
        <p:spPr>
          <a:xfrm>
            <a:off x="498763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6"/>
          <p:cNvSpPr txBox="1">
            <a:spLocks noGrp="1"/>
          </p:cNvSpPr>
          <p:nvPr>
            <p:ph type="sldNum" idx="12"/>
          </p:nvPr>
        </p:nvSpPr>
        <p:spPr>
          <a:xfrm>
            <a:off x="892232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8"/>
          <p:cNvSpPr txBox="1">
            <a:spLocks noGrp="1"/>
          </p:cNvSpPr>
          <p:nvPr>
            <p:ph type="title"/>
          </p:nvPr>
        </p:nvSpPr>
        <p:spPr>
          <a:xfrm>
            <a:off x="498763" y="365126"/>
            <a:ext cx="11166763" cy="76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8"/>
          <p:cNvSpPr txBox="1">
            <a:spLocks noGrp="1"/>
          </p:cNvSpPr>
          <p:nvPr>
            <p:ph type="ftr" idx="11"/>
          </p:nvPr>
        </p:nvSpPr>
        <p:spPr>
          <a:xfrm>
            <a:off x="498763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8"/>
          <p:cNvSpPr txBox="1">
            <a:spLocks noGrp="1"/>
          </p:cNvSpPr>
          <p:nvPr>
            <p:ph type="sldNum" idx="12"/>
          </p:nvPr>
        </p:nvSpPr>
        <p:spPr>
          <a:xfrm>
            <a:off x="892232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1"/>
          <p:cNvSpPr txBox="1">
            <a:spLocks noGrp="1"/>
          </p:cNvSpPr>
          <p:nvPr>
            <p:ph type="title"/>
          </p:nvPr>
        </p:nvSpPr>
        <p:spPr>
          <a:xfrm>
            <a:off x="498763" y="365126"/>
            <a:ext cx="11166763" cy="76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1"/>
          <p:cNvSpPr txBox="1">
            <a:spLocks noGrp="1"/>
          </p:cNvSpPr>
          <p:nvPr>
            <p:ph type="ftr" idx="11"/>
          </p:nvPr>
        </p:nvSpPr>
        <p:spPr>
          <a:xfrm>
            <a:off x="498763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1"/>
          <p:cNvSpPr txBox="1">
            <a:spLocks noGrp="1"/>
          </p:cNvSpPr>
          <p:nvPr>
            <p:ph type="sldNum" idx="12"/>
          </p:nvPr>
        </p:nvSpPr>
        <p:spPr>
          <a:xfrm>
            <a:off x="892232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55"/>
          <p:cNvSpPr txBox="1">
            <a:spLocks noGrp="1"/>
          </p:cNvSpPr>
          <p:nvPr>
            <p:ph type="title"/>
          </p:nvPr>
        </p:nvSpPr>
        <p:spPr>
          <a:xfrm>
            <a:off x="498763" y="365126"/>
            <a:ext cx="11166763" cy="76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lack Han Sans"/>
              <a:buNone/>
              <a:defRPr sz="44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55"/>
          <p:cNvSpPr txBox="1">
            <a:spLocks noGrp="1"/>
          </p:cNvSpPr>
          <p:nvPr>
            <p:ph type="body" idx="1"/>
          </p:nvPr>
        </p:nvSpPr>
        <p:spPr>
          <a:xfrm>
            <a:off x="498764" y="1255923"/>
            <a:ext cx="11166762" cy="4921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defRPr>
            </a:lvl1pPr>
            <a:lvl2pPr marL="914400" marR="0" lvl="1" indent="-355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defRPr>
            </a:lvl2pPr>
            <a:lvl3pPr marL="1371600" marR="0" lvl="2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defRPr>
            </a:lvl3pPr>
            <a:lvl4pPr marL="1828800" marR="0" lvl="3" indent="-330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defRPr>
            </a:lvl4pPr>
            <a:lvl5pPr marL="2286000" marR="0" lvl="4" indent="-330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5"/>
          <p:cNvSpPr txBox="1">
            <a:spLocks noGrp="1"/>
          </p:cNvSpPr>
          <p:nvPr>
            <p:ph type="ftr" idx="11"/>
          </p:nvPr>
        </p:nvSpPr>
        <p:spPr>
          <a:xfrm>
            <a:off x="498763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5"/>
          <p:cNvSpPr txBox="1">
            <a:spLocks noGrp="1"/>
          </p:cNvSpPr>
          <p:nvPr>
            <p:ph type="sldNum" idx="12"/>
          </p:nvPr>
        </p:nvSpPr>
        <p:spPr>
          <a:xfrm>
            <a:off x="892232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" name="Google Shape;11;p55"/>
          <p:cNvSpPr/>
          <p:nvPr/>
        </p:nvSpPr>
        <p:spPr>
          <a:xfrm>
            <a:off x="0" y="-27708"/>
            <a:ext cx="12192000" cy="170585"/>
          </a:xfrm>
          <a:prstGeom prst="rect">
            <a:avLst/>
          </a:prstGeom>
          <a:solidFill>
            <a:srgbClr val="8B00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55"/>
          <p:cNvSpPr/>
          <p:nvPr/>
        </p:nvSpPr>
        <p:spPr>
          <a:xfrm>
            <a:off x="0" y="6730274"/>
            <a:ext cx="12192000" cy="170585"/>
          </a:xfrm>
          <a:prstGeom prst="rect">
            <a:avLst/>
          </a:prstGeom>
          <a:solidFill>
            <a:srgbClr val="8B00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0029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lack Han Sans"/>
              <a:buNone/>
            </a:pPr>
            <a:r>
              <a:rPr lang="ko-KR" altLang="en-US" dirty="0">
                <a:solidFill>
                  <a:schemeClr val="lt1"/>
                </a:solidFill>
              </a:rPr>
              <a:t>금융 시뮬레이션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4" name="Google Shape;54;p1"/>
          <p:cNvSpPr txBox="1">
            <a:spLocks noGrp="1"/>
          </p:cNvSpPr>
          <p:nvPr>
            <p:ph type="subTitle" idx="1"/>
          </p:nvPr>
        </p:nvSpPr>
        <p:spPr>
          <a:xfrm>
            <a:off x="2666999" y="3821980"/>
            <a:ext cx="6858000" cy="1593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E4D4"/>
              </a:buClr>
              <a:buSzPts val="2000"/>
              <a:buNone/>
            </a:pPr>
            <a:r>
              <a:rPr lang="ko-KR" sz="2000" dirty="0" err="1">
                <a:solidFill>
                  <a:srgbClr val="FBE4D4"/>
                </a:solidFill>
              </a:rPr>
              <a:t>Finance</a:t>
            </a:r>
            <a:r>
              <a:rPr lang="ko-KR" sz="2000" dirty="0">
                <a:solidFill>
                  <a:srgbClr val="FBE4D4"/>
                </a:solidFill>
              </a:rPr>
              <a:t> MBA 2023</a:t>
            </a:r>
            <a:endParaRPr sz="2000" dirty="0"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BE4D4"/>
              </a:buClr>
              <a:buSzPts val="2000"/>
              <a:buNone/>
            </a:pPr>
            <a:r>
              <a:rPr lang="ko-KR" sz="2000" dirty="0">
                <a:solidFill>
                  <a:srgbClr val="FBE4D4"/>
                </a:solidFill>
                <a:latin typeface="Black Han Sans" pitchFamily="2" charset="-127"/>
                <a:ea typeface="Black Han Sans" pitchFamily="2" charset="-127"/>
                <a:cs typeface="Times"/>
                <a:sym typeface="Times"/>
              </a:rPr>
              <a:t>금융 시뮬레이션</a:t>
            </a:r>
            <a:endParaRPr sz="2000" dirty="0">
              <a:solidFill>
                <a:srgbClr val="FBE4D4"/>
              </a:solidFill>
              <a:latin typeface="Black Han Sans" pitchFamily="2" charset="-127"/>
              <a:ea typeface="Black Han Sans" pitchFamily="2" charset="-127"/>
              <a:cs typeface="Times"/>
              <a:sym typeface="Times"/>
            </a:endParaRPr>
          </a:p>
        </p:txBody>
      </p:sp>
      <p:pic>
        <p:nvPicPr>
          <p:cNvPr id="55" name="Google Shape;55;p1" descr="ê¸ë¡ë² ì¬ë²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1396" y="4618904"/>
            <a:ext cx="1309207" cy="1655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7848-8328-9A4E-4E0A-7A11C14A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주별 학습내용</a:t>
            </a:r>
            <a:endParaRPr lang="en-KR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29A63F-60C4-FB23-74BB-A0EDFE18C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348811"/>
              </p:ext>
            </p:extLst>
          </p:nvPr>
        </p:nvGraphicFramePr>
        <p:xfrm>
          <a:off x="498763" y="1255922"/>
          <a:ext cx="11166764" cy="5236952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823410">
                  <a:extLst>
                    <a:ext uri="{9D8B030D-6E8A-4147-A177-3AD203B41FA5}">
                      <a16:colId xmlns:a16="http://schemas.microsoft.com/office/drawing/2014/main" val="3739878154"/>
                    </a:ext>
                  </a:extLst>
                </a:gridCol>
                <a:gridCol w="902043">
                  <a:extLst>
                    <a:ext uri="{9D8B030D-6E8A-4147-A177-3AD203B41FA5}">
                      <a16:colId xmlns:a16="http://schemas.microsoft.com/office/drawing/2014/main" val="662360149"/>
                    </a:ext>
                  </a:extLst>
                </a:gridCol>
                <a:gridCol w="3686550">
                  <a:extLst>
                    <a:ext uri="{9D8B030D-6E8A-4147-A177-3AD203B41FA5}">
                      <a16:colId xmlns:a16="http://schemas.microsoft.com/office/drawing/2014/main" val="1848920058"/>
                    </a:ext>
                  </a:extLst>
                </a:gridCol>
                <a:gridCol w="5754761">
                  <a:extLst>
                    <a:ext uri="{9D8B030D-6E8A-4147-A177-3AD203B41FA5}">
                      <a16:colId xmlns:a16="http://schemas.microsoft.com/office/drawing/2014/main" val="2190357782"/>
                    </a:ext>
                  </a:extLst>
                </a:gridCol>
              </a:tblGrid>
              <a:tr h="109130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i="0" kern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en-KR" sz="1600" b="0" i="0" kern="10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KR" sz="1600" b="0" i="0" kern="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9.2</a:t>
                      </a: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ko-KR" sz="1600" b="0" i="0" kern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금융 분석을 위한 기초 파이썬</a:t>
                      </a:r>
                      <a:endParaRPr lang="en-KR" sz="1600" b="0" i="0" kern="10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342900" lvl="0" indent="-342900" algn="l" fontAlgn="base" latinLnBrk="1">
                        <a:lnSpc>
                          <a:spcPct val="150000"/>
                        </a:lnSpc>
                        <a:buFont typeface="Wingdings" pitchFamily="2" charset="2"/>
                        <a:buChar char=""/>
                      </a:pPr>
                      <a:r>
                        <a:rPr lang="ko-KR" sz="1600" b="0" i="0" kern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금융과 코딩</a:t>
                      </a:r>
                      <a:endParaRPr lang="en-KR" sz="1600" b="0" i="0" kern="10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342900" lvl="0" indent="-342900" algn="l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Wingdings" pitchFamily="2" charset="2"/>
                        <a:buChar char=""/>
                      </a:pPr>
                      <a:r>
                        <a:rPr lang="ko-KR" sz="1600" b="0" i="0" kern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파이썬 기초문법</a:t>
                      </a:r>
                      <a:endParaRPr lang="en-KR" sz="1600" b="0" i="0" kern="10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748005221"/>
                  </a:ext>
                </a:extLst>
              </a:tr>
              <a:tr h="1022145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i="0" kern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en-KR" sz="1600" b="0" i="0" kern="10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KR" sz="1600" b="0" i="0" kern="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9.9</a:t>
                      </a:r>
                    </a:p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b="0" i="0" kern="100" dirty="0" err="1">
                          <a:solidFill>
                            <a:srgbClr val="8B0029"/>
                          </a:solidFill>
                          <a:effectLst/>
                          <a:latin typeface="Black Han Sans" pitchFamily="2" charset="-127"/>
                          <a:ea typeface="Black Han Sans" pitchFamily="2" charset="-127"/>
                          <a:cs typeface="Arial" panose="020B0604020202020204" pitchFamily="34" charset="0"/>
                        </a:rPr>
                        <a:t>고연전</a:t>
                      </a:r>
                      <a:endParaRPr lang="en-KR" sz="1600" b="0" i="0" kern="100" dirty="0">
                        <a:solidFill>
                          <a:srgbClr val="8B0029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ko-KR" sz="1600" b="0" i="0" kern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금융데이터 수집</a:t>
                      </a:r>
                      <a:endParaRPr lang="en-KR" sz="1600" b="0" i="0" kern="10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342900" lvl="0" indent="-342900" algn="l" fontAlgn="base" latinLnBrk="1">
                        <a:lnSpc>
                          <a:spcPct val="150000"/>
                        </a:lnSpc>
                        <a:buFont typeface="Wingdings" pitchFamily="2" charset="2"/>
                        <a:buChar char=""/>
                      </a:pPr>
                      <a:r>
                        <a:rPr lang="en-US" sz="1600" b="0" i="0" kern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API </a:t>
                      </a:r>
                      <a:r>
                        <a:rPr lang="ko-KR" sz="1600" b="0" i="0" kern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사용법</a:t>
                      </a:r>
                      <a:endParaRPr lang="en-KR" sz="1600" b="0" i="0" kern="10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342900" lvl="0" indent="-342900" algn="l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Wingdings" pitchFamily="2" charset="2"/>
                        <a:buChar char=""/>
                      </a:pPr>
                      <a:r>
                        <a:rPr lang="ko-KR" sz="1600" b="0" i="0" kern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금융데이터 크롤링</a:t>
                      </a:r>
                      <a:endParaRPr lang="en-KR" sz="1600" b="0" i="0" kern="10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316095999"/>
                  </a:ext>
                </a:extLst>
              </a:tr>
              <a:tr h="1566895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i="0" kern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en-KR" sz="1600" b="0" i="0" kern="10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KR" sz="1600" b="0" i="0" kern="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9.16</a:t>
                      </a: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ko-KR" sz="1600" b="0" i="0" kern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금융데이터 가공</a:t>
                      </a:r>
                      <a:r>
                        <a:rPr lang="en-US" sz="1600" b="0" i="0" kern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sz="1600" b="0" i="0" kern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분석 </a:t>
                      </a:r>
                      <a:endParaRPr lang="en-KR" sz="1600" b="0" i="0" kern="10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342900" lvl="0" indent="-342900" algn="l" fontAlgn="base" latinLnBrk="1">
                        <a:lnSpc>
                          <a:spcPct val="150000"/>
                        </a:lnSpc>
                        <a:buFont typeface="Wingdings" pitchFamily="2" charset="2"/>
                        <a:buChar char=""/>
                      </a:pPr>
                      <a:r>
                        <a:rPr lang="ko-KR" altLang="en-US" sz="1600" b="0" i="0" kern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시계열 데이터 다루기</a:t>
                      </a:r>
                      <a:endParaRPr lang="en-US" altLang="ko-KR" sz="1600" b="0" i="0" kern="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342900" lvl="0" indent="-342900" algn="l" fontAlgn="base" latinLnBrk="1">
                        <a:lnSpc>
                          <a:spcPct val="150000"/>
                        </a:lnSpc>
                        <a:buFont typeface="Wingdings" pitchFamily="2" charset="2"/>
                        <a:buChar char=""/>
                      </a:pPr>
                      <a:r>
                        <a:rPr lang="ko-KR" altLang="en-US" sz="1600" b="0" i="0" kern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데이터 </a:t>
                      </a:r>
                      <a:r>
                        <a:rPr lang="ko-KR" altLang="en-US" sz="1600" b="0" i="0" kern="0" dirty="0" err="1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클린징</a:t>
                      </a:r>
                      <a:endParaRPr lang="en-KR" sz="1600" b="0" i="0" kern="10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342900" lvl="0" indent="-342900" algn="l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Wingdings" pitchFamily="2" charset="2"/>
                        <a:buChar char=""/>
                      </a:pPr>
                      <a:r>
                        <a:rPr lang="ko-KR" sz="1600" b="0" i="0" kern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상관관계 분석</a:t>
                      </a:r>
                      <a:endParaRPr lang="en-KR" sz="1600" b="0" i="0" kern="10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598091593"/>
                  </a:ext>
                </a:extLst>
              </a:tr>
              <a:tr h="1556612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i="0" kern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</a:p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b="0" i="0" kern="0" dirty="0">
                          <a:solidFill>
                            <a:srgbClr val="8B0029"/>
                          </a:solidFill>
                          <a:effectLst/>
                          <a:latin typeface="Black Han Sans" pitchFamily="2" charset="-127"/>
                          <a:ea typeface="Black Han Sans" pitchFamily="2" charset="-127"/>
                          <a:cs typeface="Arial" panose="020B0604020202020204" pitchFamily="34" charset="0"/>
                        </a:rPr>
                        <a:t>퀴즈</a:t>
                      </a:r>
                      <a:endParaRPr lang="en-KR" sz="1600" b="0" i="0" kern="100" dirty="0">
                        <a:solidFill>
                          <a:srgbClr val="8B0029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KR" sz="1600" b="0" i="0" kern="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9.23</a:t>
                      </a: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b="0" i="0" kern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트레이딩 모델</a:t>
                      </a:r>
                      <a:endParaRPr lang="en-KR" sz="1600" b="0" i="0" kern="10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342900" lvl="0" indent="-342900" algn="l" fontAlgn="base" latinLnBrk="1">
                        <a:lnSpc>
                          <a:spcPct val="150000"/>
                        </a:lnSpc>
                        <a:buFont typeface="Wingdings" pitchFamily="2" charset="2"/>
                        <a:buChar char=""/>
                      </a:pPr>
                      <a:r>
                        <a:rPr lang="ko-KR" sz="1600" b="0" i="0" kern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모멘텀 트레이딩 모델</a:t>
                      </a:r>
                      <a:endParaRPr lang="en-KR" sz="1600" b="0" i="0" kern="10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342900" lvl="0" indent="-342900" algn="l" fontAlgn="base" latinLnBrk="1">
                        <a:lnSpc>
                          <a:spcPct val="150000"/>
                        </a:lnSpc>
                        <a:buFont typeface="Wingdings" pitchFamily="2" charset="2"/>
                        <a:buChar char=""/>
                      </a:pPr>
                      <a:r>
                        <a:rPr lang="ko-KR" sz="1600" b="0" i="0" kern="0" dirty="0" err="1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밸류</a:t>
                      </a:r>
                      <a:r>
                        <a:rPr lang="ko-KR" sz="1600" b="0" i="0" kern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트레이딩 모델</a:t>
                      </a:r>
                      <a:endParaRPr lang="en-KR" sz="1600" b="0" i="0" kern="10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342900" lvl="0" indent="-342900" algn="l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Wingdings" pitchFamily="2" charset="2"/>
                        <a:buChar char=""/>
                      </a:pPr>
                      <a:r>
                        <a:rPr lang="ko-KR" sz="1600" b="0" i="0" kern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페어 트레이딩 모델</a:t>
                      </a:r>
                      <a:endParaRPr lang="en-KR" sz="1600" b="0" i="0" kern="10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322387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99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7848-8328-9A4E-4E0A-7A11C14A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주별 학습내용</a:t>
            </a:r>
            <a:endParaRPr lang="en-KR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29A63F-60C4-FB23-74BB-A0EDFE18C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016978"/>
              </p:ext>
            </p:extLst>
          </p:nvPr>
        </p:nvGraphicFramePr>
        <p:xfrm>
          <a:off x="498763" y="1255922"/>
          <a:ext cx="11166764" cy="5236953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872837">
                  <a:extLst>
                    <a:ext uri="{9D8B030D-6E8A-4147-A177-3AD203B41FA5}">
                      <a16:colId xmlns:a16="http://schemas.microsoft.com/office/drawing/2014/main" val="3739878154"/>
                    </a:ext>
                  </a:extLst>
                </a:gridCol>
                <a:gridCol w="877330">
                  <a:extLst>
                    <a:ext uri="{9D8B030D-6E8A-4147-A177-3AD203B41FA5}">
                      <a16:colId xmlns:a16="http://schemas.microsoft.com/office/drawing/2014/main" val="2077656156"/>
                    </a:ext>
                  </a:extLst>
                </a:gridCol>
                <a:gridCol w="3661836">
                  <a:extLst>
                    <a:ext uri="{9D8B030D-6E8A-4147-A177-3AD203B41FA5}">
                      <a16:colId xmlns:a16="http://schemas.microsoft.com/office/drawing/2014/main" val="1848920058"/>
                    </a:ext>
                  </a:extLst>
                </a:gridCol>
                <a:gridCol w="5754761">
                  <a:extLst>
                    <a:ext uri="{9D8B030D-6E8A-4147-A177-3AD203B41FA5}">
                      <a16:colId xmlns:a16="http://schemas.microsoft.com/office/drawing/2014/main" val="2190357782"/>
                    </a:ext>
                  </a:extLst>
                </a:gridCol>
              </a:tblGrid>
              <a:tr h="1385187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i="0" kern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5</a:t>
                      </a:r>
                      <a:endParaRPr lang="en-KR" sz="1600" b="0" i="0" kern="10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KR" sz="1600" b="1" i="0" kern="100" dirty="0">
                          <a:solidFill>
                            <a:srgbClr val="8B0029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9.30</a:t>
                      </a:r>
                    </a:p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b="0" i="0" kern="100" dirty="0">
                          <a:solidFill>
                            <a:srgbClr val="8B0029"/>
                          </a:solidFill>
                          <a:effectLst/>
                          <a:latin typeface="Black Han Sans" pitchFamily="2" charset="-127"/>
                          <a:ea typeface="Black Han Sans" pitchFamily="2" charset="-127"/>
                          <a:cs typeface="Arial" panose="020B0604020202020204" pitchFamily="34" charset="0"/>
                        </a:rPr>
                        <a:t>추석</a:t>
                      </a:r>
                      <a:endParaRPr lang="en-KR" sz="1600" b="0" i="0" kern="100" dirty="0">
                        <a:solidFill>
                          <a:srgbClr val="8B0029"/>
                        </a:solidFill>
                        <a:effectLst/>
                        <a:latin typeface="Black Han Sans" pitchFamily="2" charset="-127"/>
                        <a:ea typeface="Black Han Sans" pitchFamily="2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ko-KR" sz="1600" b="0" i="0" kern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Gulim" panose="020B0600000101010101" pitchFamily="34" charset="-127"/>
                        </a:rPr>
                        <a:t>트레이딩 모델</a:t>
                      </a:r>
                      <a:r>
                        <a:rPr lang="ko-KR" altLang="en-US" sz="1600" b="0" i="0" kern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Gulim" panose="020B0600000101010101" pitchFamily="34" charset="-127"/>
                        </a:rPr>
                        <a:t>링</a:t>
                      </a:r>
                      <a:r>
                        <a:rPr lang="ko-KR" sz="1600" b="0" i="0" kern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Gulim" panose="020B0600000101010101" pitchFamily="34" charset="-127"/>
                        </a:rPr>
                        <a:t> 및 백테스팅</a:t>
                      </a:r>
                      <a:endParaRPr lang="en-KR" sz="1600" b="0" i="0" kern="10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342900" lvl="0" indent="-342900" algn="l" fontAlgn="base" latinLnBrk="1">
                        <a:lnSpc>
                          <a:spcPct val="150000"/>
                        </a:lnSpc>
                        <a:buFont typeface="Wingdings" pitchFamily="2" charset="2"/>
                        <a:buChar char=""/>
                      </a:pPr>
                      <a:r>
                        <a:rPr lang="ko-KR" sz="1600" b="0" i="0" kern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Gulim" panose="020B0600000101010101" pitchFamily="34" charset="-127"/>
                        </a:rPr>
                        <a:t>트레이딩 모델 설계</a:t>
                      </a:r>
                      <a:endParaRPr lang="en-KR" sz="1600" b="0" i="0" kern="10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 panose="020B0604020202020204" pitchFamily="34" charset="0"/>
                      </a:endParaRPr>
                    </a:p>
                    <a:p>
                      <a:pPr marL="342900" lvl="0" indent="-342900" algn="l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Wingdings" pitchFamily="2" charset="2"/>
                        <a:buChar char=""/>
                      </a:pPr>
                      <a:r>
                        <a:rPr lang="ko-KR" sz="1600" b="0" i="0" kern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Gulim" panose="020B0600000101010101" pitchFamily="34" charset="-127"/>
                        </a:rPr>
                        <a:t>백테스팅 모델 구현 실습</a:t>
                      </a:r>
                      <a:endParaRPr lang="en-KR" sz="1600" b="0" i="0" kern="10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748005221"/>
                  </a:ext>
                </a:extLst>
              </a:tr>
              <a:tr h="1456673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i="0" kern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6</a:t>
                      </a:r>
                      <a:endParaRPr lang="en-KR" sz="1600" b="0" i="0" kern="10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KR" sz="1600" b="0" i="0" kern="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10.7</a:t>
                      </a: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b="0" i="0" kern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Gulim" panose="020B0600000101010101" pitchFamily="34" charset="-127"/>
                        </a:rPr>
                        <a:t>파생</a:t>
                      </a:r>
                      <a:r>
                        <a:rPr lang="ko-KR" sz="1600" b="0" i="0" kern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Gulim" panose="020B0600000101010101" pitchFamily="34" charset="-127"/>
                        </a:rPr>
                        <a:t>상품 </a:t>
                      </a:r>
                      <a:r>
                        <a:rPr lang="ko-KR" altLang="en-US" sz="1600" b="0" i="0" kern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Gulim" panose="020B0600000101010101" pitchFamily="34" charset="-127"/>
                        </a:rPr>
                        <a:t>밸류에이션</a:t>
                      </a:r>
                      <a:endParaRPr lang="en-KR" sz="1600" b="0" i="0" kern="10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342900" lvl="0" indent="-342900" algn="l" fontAlgn="base" latinLnBrk="1">
                        <a:lnSpc>
                          <a:spcPct val="150000"/>
                        </a:lnSpc>
                        <a:buFont typeface="Wingdings" pitchFamily="2" charset="2"/>
                        <a:buChar char=""/>
                      </a:pPr>
                      <a:r>
                        <a:rPr lang="ko-KR" altLang="en-US" sz="1600" b="0" i="0" kern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Gulim" panose="020B0600000101010101" pitchFamily="34" charset="-127"/>
                        </a:rPr>
                        <a:t>선물</a:t>
                      </a:r>
                      <a:r>
                        <a:rPr lang="en-US" altLang="ko-KR" sz="1600" b="0" i="0" kern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Gulim" panose="020B0600000101010101" pitchFamily="34" charset="-127"/>
                        </a:rPr>
                        <a:t>,</a:t>
                      </a:r>
                      <a:r>
                        <a:rPr lang="ko-KR" altLang="en-US" sz="1600" b="0" i="0" kern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Gulim" panose="020B0600000101010101" pitchFamily="34" charset="-127"/>
                        </a:rPr>
                        <a:t> 옵션의 특징 및 밸류에이션</a:t>
                      </a:r>
                      <a:endParaRPr lang="en-US" altLang="ko-KR" sz="1600" b="0" i="0" kern="0" dirty="0">
                        <a:solidFill>
                          <a:srgbClr val="00000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Gulim" panose="020B0600000101010101" pitchFamily="34" charset="-127"/>
                      </a:endParaRPr>
                    </a:p>
                    <a:p>
                      <a:pPr marL="342900" lvl="0" indent="-342900" algn="l" fontAlgn="base" latinLnBrk="1">
                        <a:lnSpc>
                          <a:spcPct val="150000"/>
                        </a:lnSpc>
                        <a:buFont typeface="Wingdings" pitchFamily="2" charset="2"/>
                        <a:buChar char=""/>
                      </a:pPr>
                      <a:r>
                        <a:rPr lang="ko-KR" altLang="en-US" sz="1600" b="0" i="0" kern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Gulim" panose="020B0600000101010101" pitchFamily="34" charset="-127"/>
                        </a:rPr>
                        <a:t>몬테카를로 시뮬레이션 이론</a:t>
                      </a:r>
                      <a:endParaRPr lang="en-KR" sz="1600" b="0" i="0" kern="10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 panose="020B0604020202020204" pitchFamily="34" charset="0"/>
                      </a:endParaRPr>
                    </a:p>
                    <a:p>
                      <a:pPr marL="342900" lvl="0" indent="-342900" algn="l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Wingdings" pitchFamily="2" charset="2"/>
                        <a:buChar char=""/>
                      </a:pPr>
                      <a:r>
                        <a:rPr lang="ko-KR" altLang="en-US" sz="1600" b="0" i="0" kern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Gulim" panose="020B0600000101010101" pitchFamily="34" charset="-127"/>
                        </a:rPr>
                        <a:t>몬테카를로 시뮬레이션을 이용한 옵션 밸류에이션</a:t>
                      </a:r>
                      <a:endParaRPr lang="en-KR" sz="1600" b="0" i="0" kern="10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316095999"/>
                  </a:ext>
                </a:extLst>
              </a:tr>
              <a:tr h="1642779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i="0" kern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7</a:t>
                      </a:r>
                    </a:p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b="0" i="0" kern="0" dirty="0">
                          <a:solidFill>
                            <a:srgbClr val="8B0029"/>
                          </a:solidFill>
                          <a:effectLst/>
                          <a:latin typeface="Black Han Sans" pitchFamily="2" charset="-127"/>
                          <a:ea typeface="Black Han Sans" pitchFamily="2" charset="-127"/>
                          <a:cs typeface="Arial" panose="020B0604020202020204" pitchFamily="34" charset="0"/>
                        </a:rPr>
                        <a:t>퀴즈</a:t>
                      </a:r>
                      <a:endParaRPr lang="en-KR" sz="1600" b="0" i="0" kern="100" dirty="0">
                        <a:solidFill>
                          <a:srgbClr val="8B0029"/>
                        </a:solidFill>
                        <a:effectLst/>
                        <a:latin typeface="Black Han Sans" pitchFamily="2" charset="-127"/>
                        <a:ea typeface="Black Han Sans" pitchFamily="2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KR" sz="1600" b="0" i="0" kern="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10.14</a:t>
                      </a: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b="0" i="0" kern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Gulim" panose="020B0600000101010101" pitchFamily="34" charset="-127"/>
                        </a:rPr>
                        <a:t>구조화상품 밸류에이션</a:t>
                      </a:r>
                      <a:endParaRPr lang="en-KR" sz="1600" b="0" i="0" kern="10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342900" marR="0" lvl="0" indent="-342900" algn="l" rtl="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Wingdings" pitchFamily="2" charset="2"/>
                        <a:buChar char=""/>
                      </a:pPr>
                      <a:r>
                        <a:rPr lang="ko-KR" altLang="en-US" sz="1600" b="0" i="0" u="none" strike="noStrike" kern="0" cap="non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Gulim" panose="020B0600000101010101" pitchFamily="34" charset="-127"/>
                          <a:sym typeface="Arial"/>
                        </a:rPr>
                        <a:t>펀드</a:t>
                      </a:r>
                      <a:r>
                        <a:rPr lang="en-US" sz="1600" b="0" i="0" u="none" strike="noStrike" kern="0" cap="non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Gulim" panose="020B0600000101010101" pitchFamily="34" charset="-127"/>
                          <a:sym typeface="Arial"/>
                        </a:rPr>
                        <a:t>, </a:t>
                      </a:r>
                      <a:r>
                        <a:rPr lang="ko-KR" altLang="en-US" sz="1600" b="0" i="0" u="none" strike="noStrike" kern="0" cap="non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Gulim" panose="020B0600000101010101" pitchFamily="34" charset="-127"/>
                          <a:sym typeface="Arial"/>
                        </a:rPr>
                        <a:t>인덱스펀드</a:t>
                      </a:r>
                      <a:r>
                        <a:rPr lang="en-US" sz="1600" b="0" i="0" u="none" strike="noStrike" kern="0" cap="non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Gulim" panose="020B0600000101010101" pitchFamily="34" charset="-127"/>
                          <a:sym typeface="Arial"/>
                        </a:rPr>
                        <a:t>, ETF</a:t>
                      </a:r>
                    </a:p>
                    <a:p>
                      <a:pPr marL="342900" marR="0" lvl="0" indent="-342900" algn="l" rtl="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Wingdings" pitchFamily="2" charset="2"/>
                        <a:buChar char=""/>
                      </a:pPr>
                      <a:r>
                        <a:rPr lang="ko-KR" altLang="en-US" sz="1600" b="0" i="0" u="none" strike="noStrike" kern="0" cap="non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Gulim" panose="020B0600000101010101" pitchFamily="34" charset="-127"/>
                          <a:sym typeface="Arial"/>
                        </a:rPr>
                        <a:t>몬테카를로 시뮬레이션을 이용한 구조화상품 밸류에이션</a:t>
                      </a:r>
                      <a:endParaRPr lang="en-US" altLang="ko-KR" sz="1600" b="0" i="0" u="none" strike="noStrike" kern="0" cap="none" dirty="0">
                        <a:solidFill>
                          <a:srgbClr val="00000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Gulim" panose="020B0600000101010101" pitchFamily="34" charset="-127"/>
                        <a:sym typeface="Arial"/>
                      </a:endParaRPr>
                    </a:p>
                    <a:p>
                      <a:pPr marL="342900" marR="0" lvl="0" indent="-342900" algn="l" rtl="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Wingdings" pitchFamily="2" charset="2"/>
                        <a:buChar char=""/>
                      </a:pPr>
                      <a:r>
                        <a:rPr lang="en-US" sz="1600" b="0" i="0" u="none" strike="noStrike" kern="0" cap="non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Gulim" panose="020B0600000101010101" pitchFamily="34" charset="-127"/>
                          <a:sym typeface="Arial"/>
                        </a:rPr>
                        <a:t>ELS </a:t>
                      </a:r>
                      <a:r>
                        <a:rPr lang="ko-KR" altLang="en-US" sz="1600" b="0" i="0" u="none" strike="noStrike" kern="0" cap="non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Gulim" panose="020B0600000101010101" pitchFamily="34" charset="-127"/>
                          <a:sym typeface="Arial"/>
                        </a:rPr>
                        <a:t>밸류에이션 실습</a:t>
                      </a:r>
                      <a:endParaRPr lang="en-KR" sz="1600" b="0" i="0" u="none" strike="noStrike" kern="0" cap="none" dirty="0">
                        <a:solidFill>
                          <a:srgbClr val="00000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598091593"/>
                  </a:ext>
                </a:extLst>
              </a:tr>
              <a:tr h="752314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i="0" kern="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8</a:t>
                      </a:r>
                      <a:endParaRPr lang="en-KR" sz="1600" b="0" i="0" kern="10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KR" sz="1600" b="0" i="0" kern="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Arial" panose="020B0604020202020204" pitchFamily="34" charset="0"/>
                        </a:rPr>
                        <a:t>10.21</a:t>
                      </a: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ko-KR" sz="1600" b="0" i="0" kern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Gulim" panose="020B0600000101010101" pitchFamily="34" charset="-127"/>
                        </a:rPr>
                        <a:t>그룹 프로젝트 발표</a:t>
                      </a:r>
                      <a:endParaRPr lang="en-KR" sz="1600" b="0" i="0" kern="10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342900" lvl="0" indent="-342900" algn="l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Wingdings" pitchFamily="2" charset="2"/>
                        <a:buChar char=""/>
                      </a:pPr>
                      <a:r>
                        <a:rPr lang="ko-KR" sz="1600" b="0" i="0" kern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Gulim" panose="020B0600000101010101" pitchFamily="34" charset="-127"/>
                        </a:rPr>
                        <a:t>발표 및 집단토론</a:t>
                      </a:r>
                      <a:endParaRPr lang="en-KR" sz="1600" b="0" i="0" kern="10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322387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46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2517</TotalTime>
  <Words>119</Words>
  <Application>Microsoft Macintosh PowerPoint</Application>
  <PresentationFormat>Widescreen</PresentationFormat>
  <Paragraphs>55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NanumGothic</vt:lpstr>
      <vt:lpstr>Wingdings</vt:lpstr>
      <vt:lpstr>Black Han Sans</vt:lpstr>
      <vt:lpstr>Arial</vt:lpstr>
      <vt:lpstr>Office Theme</vt:lpstr>
      <vt:lpstr>금융 시뮬레이션</vt:lpstr>
      <vt:lpstr>주별 학습내용</vt:lpstr>
      <vt:lpstr>주별 학습내용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금융과 데이터</dc:title>
  <dc:creator>Yong Whoan Kim-M16</dc:creator>
  <cp:lastModifiedBy>김용환[ 강사 / Finance MBA ]</cp:lastModifiedBy>
  <cp:revision>31</cp:revision>
  <dcterms:created xsi:type="dcterms:W3CDTF">2018-07-05T11:51:44Z</dcterms:created>
  <dcterms:modified xsi:type="dcterms:W3CDTF">2023-09-09T09:47:31Z</dcterms:modified>
</cp:coreProperties>
</file>