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24"/>
  </p:notesMasterIdLst>
  <p:handoutMasterIdLst>
    <p:handoutMasterId r:id="rId25"/>
  </p:handoutMasterIdLst>
  <p:sldIdLst>
    <p:sldId id="256" r:id="rId2"/>
    <p:sldId id="473" r:id="rId3"/>
    <p:sldId id="476" r:id="rId4"/>
    <p:sldId id="477" r:id="rId5"/>
    <p:sldId id="478" r:id="rId6"/>
    <p:sldId id="479" r:id="rId7"/>
    <p:sldId id="480" r:id="rId8"/>
    <p:sldId id="481" r:id="rId9"/>
    <p:sldId id="488" r:id="rId10"/>
    <p:sldId id="489" r:id="rId11"/>
    <p:sldId id="491" r:id="rId12"/>
    <p:sldId id="492" r:id="rId13"/>
    <p:sldId id="493" r:id="rId14"/>
    <p:sldId id="494" r:id="rId15"/>
    <p:sldId id="482" r:id="rId16"/>
    <p:sldId id="483" r:id="rId17"/>
    <p:sldId id="484" r:id="rId18"/>
    <p:sldId id="485" r:id="rId19"/>
    <p:sldId id="486" r:id="rId20"/>
    <p:sldId id="487" r:id="rId21"/>
    <p:sldId id="490" r:id="rId22"/>
    <p:sldId id="469" r:id="rId23"/>
  </p:sldIdLst>
  <p:sldSz cx="12192000" cy="6858000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29"/>
    <a:srgbClr val="F6F6F6"/>
    <a:srgbClr val="880023"/>
    <a:srgbClr val="9E334B"/>
    <a:srgbClr val="2AC1BC"/>
    <a:srgbClr val="A7DBF1"/>
    <a:srgbClr val="273D54"/>
    <a:srgbClr val="DF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38" autoAdjust="0"/>
    <p:restoredTop sz="88880" autoAdjust="0"/>
  </p:normalViewPr>
  <p:slideViewPr>
    <p:cSldViewPr snapToGrid="0">
      <p:cViewPr varScale="1">
        <p:scale>
          <a:sx n="96" d="100"/>
          <a:sy n="96" d="100"/>
        </p:scale>
        <p:origin x="280" y="176"/>
      </p:cViewPr>
      <p:guideLst/>
    </p:cSldViewPr>
  </p:slideViewPr>
  <p:outlineViewPr>
    <p:cViewPr>
      <p:scale>
        <a:sx n="33" d="100"/>
        <a:sy n="33" d="100"/>
      </p:scale>
      <p:origin x="0" y="-759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2589"/>
    </p:cViewPr>
  </p:sorterViewPr>
  <p:notesViewPr>
    <p:cSldViewPr snapToGrid="0">
      <p:cViewPr varScale="1">
        <p:scale>
          <a:sx n="88" d="100"/>
          <a:sy n="88" d="100"/>
        </p:scale>
        <p:origin x="318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9" y="1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EB6FF-4183-48B4-B07B-EA31A280FB24}" type="datetimeFigureOut">
              <a:rPr lang="ko-KR" altLang="en-US" smtClean="0"/>
              <a:t>2023. 9. 10.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9" y="944086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0427D-8E48-4F02-8EE9-7C476CF5C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93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4300" y="157163"/>
            <a:ext cx="5037138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3084351"/>
            <a:ext cx="6126480" cy="65813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665711"/>
            <a:ext cx="2949787" cy="2736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B99B9-E638-48BC-8D76-35926E95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1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1pPr>
    <a:lvl2pPr marL="4572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2pPr>
    <a:lvl3pPr marL="9144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3pPr>
    <a:lvl4pPr marL="13716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4pPr>
    <a:lvl5pPr marL="18288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14300" y="157163"/>
            <a:ext cx="5037138" cy="2833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B99B9-E638-48BC-8D76-35926E95A9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8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8B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Black Han Sans" pitchFamily="2" charset="-127"/>
                <a:ea typeface="Black Han Sans" pitchFamily="2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alpha val="70000"/>
                  </a:schemeClr>
                </a:solidFill>
                <a:latin typeface="Black Han Sans" pitchFamily="2" charset="-127"/>
                <a:ea typeface="Black Han Sans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8B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70000"/>
                  </a:schemeClr>
                </a:solidFill>
                <a:latin typeface="Black Han Sans" pitchFamily="2" charset="-127"/>
                <a:ea typeface="Black Han Sans" pitchFamily="2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ê¸ë¡ë² ì¬ë²">
            <a:extLst>
              <a:ext uri="{FF2B5EF4-FFF2-40B4-BE49-F238E27FC236}">
                <a16:creationId xmlns:a16="http://schemas.microsoft.com/office/drawing/2014/main" id="{9BC3348D-8C98-D4A7-7E1C-723B2CF250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700" y="133351"/>
            <a:ext cx="107950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49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0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9/10/23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763" y="365126"/>
            <a:ext cx="11166763" cy="769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764" y="1255923"/>
            <a:ext cx="11166762" cy="4921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763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ko-KR" altLang="en-US"/>
              <a:t>금융 시뮬레이션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232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6995-FB9C-40BD-9050-BF5565934D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EDF97E-4C59-2DF2-9814-4874F46BFF75}"/>
              </a:ext>
            </a:extLst>
          </p:cNvPr>
          <p:cNvSpPr/>
          <p:nvPr userDrawn="1"/>
        </p:nvSpPr>
        <p:spPr>
          <a:xfrm>
            <a:off x="0" y="-27708"/>
            <a:ext cx="12192000" cy="170585"/>
          </a:xfrm>
          <a:prstGeom prst="rect">
            <a:avLst/>
          </a:prstGeom>
          <a:solidFill>
            <a:srgbClr val="8B0029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2DB2684F-F42D-AB2A-09CF-5BD1F3EEB7AE}"/>
              </a:ext>
            </a:extLst>
          </p:cNvPr>
          <p:cNvSpPr/>
          <p:nvPr userDrawn="1"/>
        </p:nvSpPr>
        <p:spPr>
          <a:xfrm>
            <a:off x="0" y="6730274"/>
            <a:ext cx="12192000" cy="170585"/>
          </a:xfrm>
          <a:prstGeom prst="rect">
            <a:avLst/>
          </a:prstGeom>
          <a:solidFill>
            <a:srgbClr val="8B0029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40" r:id="rId5"/>
    <p:sldLayoutId id="214748374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lack Han Sans" pitchFamily="2" charset="-127"/>
          <a:ea typeface="Black Han Sans" pitchFamily="2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ook.finterstellar.com/sampl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Crawling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999" y="3821980"/>
            <a:ext cx="6858000" cy="15938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cs typeface="TIMES" panose="02020603050405020304" pitchFamily="18" charset="0"/>
              </a:rPr>
              <a:t>Finance MBA 2023</a:t>
            </a:r>
            <a:endParaRPr lang="en-US" altLang="ko-KR" sz="2000" dirty="0">
              <a:cs typeface="TIMES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금융 시뮬레이션</a:t>
            </a: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5606" name="Picture 6" descr="ê¸ë¡ë² ì¬ë²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96" y="4618904"/>
            <a:ext cx="1309207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9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B3C1-CE51-F51E-E9F2-B969F3DE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샘플페이지 </a:t>
            </a:r>
            <a:r>
              <a:rPr lang="ko-KR" altLang="en-US" dirty="0" err="1"/>
              <a:t>크롤링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3490-1A1E-BA2B-E58C-600556C8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필요한 정보가 있는 웹페이지를 찾음</a:t>
            </a:r>
            <a:endParaRPr lang="en-US" altLang="ko-KR" dirty="0">
              <a:hlinkClick r:id="rId2"/>
            </a:endParaRPr>
          </a:p>
          <a:p>
            <a:pPr lvl="1"/>
            <a:r>
              <a:rPr lang="en-US" altLang="ko-KR" dirty="0">
                <a:hlinkClick r:id="rId2"/>
              </a:rPr>
              <a:t>http://book.finterstellar.com/sample.html</a:t>
            </a:r>
            <a:endParaRPr lang="en-US" altLang="ko-KR" dirty="0"/>
          </a:p>
          <a:p>
            <a:endParaRPr lang="en-KR" dirty="0"/>
          </a:p>
        </p:txBody>
      </p:sp>
      <p:pic>
        <p:nvPicPr>
          <p:cNvPr id="6" name="그림 4">
            <a:extLst>
              <a:ext uri="{FF2B5EF4-FFF2-40B4-BE49-F238E27FC236}">
                <a16:creationId xmlns:a16="http://schemas.microsoft.com/office/drawing/2014/main" id="{3F92E2C5-0655-EEE9-EDF1-A1B9422B5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60" y="2554300"/>
            <a:ext cx="7144079" cy="40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0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14CE-6768-753A-64D1-D0123271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샘플페이지 </a:t>
            </a:r>
            <a:r>
              <a:rPr lang="ko-KR" altLang="en-US" dirty="0" err="1"/>
              <a:t>크롤링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FA6F-F5CB-3B4F-4E2B-A012D02D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 startAt="2"/>
            </a:pPr>
            <a:r>
              <a:rPr lang="ko-KR" altLang="en-US" dirty="0"/>
              <a:t>웹페이지 구조 파악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페이지 소스 보기</a:t>
            </a:r>
            <a:r>
              <a:rPr lang="en-US" altLang="ko-KR" dirty="0"/>
              <a:t>＇</a:t>
            </a:r>
            <a:r>
              <a:rPr lang="ko-KR" altLang="en-US" dirty="0"/>
              <a:t>로 사이트 구조 파악</a:t>
            </a:r>
          </a:p>
          <a:p>
            <a:endParaRPr lang="en-KR" dirty="0"/>
          </a:p>
        </p:txBody>
      </p:sp>
      <p:pic>
        <p:nvPicPr>
          <p:cNvPr id="5" name="그림 3">
            <a:extLst>
              <a:ext uri="{FF2B5EF4-FFF2-40B4-BE49-F238E27FC236}">
                <a16:creationId xmlns:a16="http://schemas.microsoft.com/office/drawing/2014/main" id="{64B06618-A909-1F0B-546F-32A8CA232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97" y="2429307"/>
            <a:ext cx="7403406" cy="422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8021-89D9-84E2-0D6A-57BDF786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샘플페이지 </a:t>
            </a:r>
            <a:r>
              <a:rPr lang="ko-KR" altLang="en-US" dirty="0" err="1"/>
              <a:t>크롤링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B37E-C959-4054-0952-B3201D0A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 startAt="2"/>
            </a:pPr>
            <a:r>
              <a:rPr lang="ko-KR" altLang="en-US" dirty="0"/>
              <a:t>웹페이지 구조 파악</a:t>
            </a:r>
            <a:endParaRPr lang="en-KR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DEFA6000-B136-CDB1-2522-2B7DE339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69" y="2043023"/>
            <a:ext cx="7804897" cy="444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1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EAEA-2478-F240-9A0A-C58E7B8F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샘플페이지 </a:t>
            </a:r>
            <a:r>
              <a:rPr lang="ko-KR" altLang="en-US" dirty="0" err="1"/>
              <a:t>크롤링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A9BA-FC52-F068-81B0-50DB498F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 startAt="3"/>
            </a:pPr>
            <a:r>
              <a:rPr lang="ko-KR" altLang="en-US" dirty="0"/>
              <a:t>필요한 정보의 위치 파악</a:t>
            </a:r>
            <a:endParaRPr lang="en-US" altLang="ko-KR" dirty="0"/>
          </a:p>
          <a:p>
            <a:pPr lvl="1"/>
            <a:r>
              <a:rPr lang="ko-KR" altLang="en-US" dirty="0"/>
              <a:t>팀원들의 이름이 내가 필요한 정보라면</a:t>
            </a:r>
            <a:r>
              <a:rPr lang="en-US" altLang="ko-KR" dirty="0"/>
              <a:t>, </a:t>
            </a:r>
            <a:r>
              <a:rPr lang="ko-KR" altLang="en-US" dirty="0"/>
              <a:t>이름은 </a:t>
            </a:r>
            <a:r>
              <a:rPr lang="en-US" altLang="ko-KR" dirty="0"/>
              <a:t>&lt;a&gt; </a:t>
            </a:r>
            <a:r>
              <a:rPr lang="ko-KR" altLang="en-US" dirty="0"/>
              <a:t>태그에 둘러싸여 있다</a:t>
            </a:r>
          </a:p>
          <a:p>
            <a:endParaRPr lang="en-KR" dirty="0"/>
          </a:p>
          <a:p>
            <a:endParaRPr lang="en-KR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7F51868-5584-9F8F-FB3F-E7F986119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20" b="34500"/>
          <a:stretch/>
        </p:blipFill>
        <p:spPr>
          <a:xfrm>
            <a:off x="1182541" y="2492166"/>
            <a:ext cx="7145030" cy="41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5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4DDF-0626-D632-D05D-A2AEF5B9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샘플페이지 </a:t>
            </a:r>
            <a:r>
              <a:rPr lang="ko-KR" altLang="en-US" dirty="0" err="1"/>
              <a:t>크롤링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97AD5-8C27-8334-BEAE-CD4895A53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 startAt="4"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필요한 정보 추출</a:t>
            </a:r>
          </a:p>
          <a:p>
            <a:pPr lvl="1"/>
            <a:r>
              <a:rPr lang="en-US" altLang="ko-KR" dirty="0" err="1"/>
              <a:t>url</a:t>
            </a:r>
            <a:r>
              <a:rPr lang="ko-KR" altLang="en-US" dirty="0"/>
              <a:t>을 호출하고</a:t>
            </a:r>
            <a:r>
              <a:rPr lang="en-US" altLang="ko-KR" dirty="0"/>
              <a:t>, </a:t>
            </a:r>
            <a:r>
              <a:rPr lang="ko-KR" altLang="en-US" dirty="0"/>
              <a:t>페이지 내용을 읽음</a:t>
            </a:r>
            <a:endParaRPr lang="en-US" altLang="ko-KR" dirty="0"/>
          </a:p>
          <a:p>
            <a:pPr lvl="1"/>
            <a:r>
              <a:rPr lang="ko-KR" altLang="en-US" dirty="0"/>
              <a:t>읽어온 소스코드를 </a:t>
            </a:r>
            <a:r>
              <a:rPr lang="en-US" altLang="ko-KR" dirty="0"/>
              <a:t>BeautifulSoup </a:t>
            </a:r>
            <a:r>
              <a:rPr lang="ko-KR" altLang="en-US" dirty="0"/>
              <a:t>모듈을 이용해 해석하고 태그별로 저장</a:t>
            </a:r>
            <a:endParaRPr lang="en-US" altLang="ko-KR" dirty="0"/>
          </a:p>
          <a:p>
            <a:pPr lvl="1"/>
            <a:r>
              <a:rPr lang="ko-KR" altLang="en-US" dirty="0"/>
              <a:t>원하는 정보가 들어있는 태그 호출해서 필요한 데이터만 추출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D3BAA0C-BC8B-501D-B3F0-3CE86DC025C9}"/>
              </a:ext>
            </a:extLst>
          </p:cNvPr>
          <p:cNvSpPr/>
          <p:nvPr/>
        </p:nvSpPr>
        <p:spPr>
          <a:xfrm>
            <a:off x="2156059" y="3696826"/>
            <a:ext cx="7879881" cy="2839136"/>
          </a:xfrm>
          <a:prstGeom prst="roundRect">
            <a:avLst>
              <a:gd name="adj" fmla="val 7628"/>
            </a:avLst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t" anchorCtr="0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bs4 </a:t>
            </a:r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BeautifulSoup </a:t>
            </a:r>
            <a:r>
              <a:rPr lang="en-US" sz="14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BeautifulSoup </a:t>
            </a:r>
            <a:r>
              <a:rPr lang="ko-KR" altLang="en-US" sz="14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모듈 호출</a:t>
            </a:r>
            <a:endParaRPr lang="ko-KR" alt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ko-KR" alt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'http://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book.finterstellar.com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sample.html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 =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requests.get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soup = BeautifulSoup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r.text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lxml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soup.find_all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soup.find_all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.text</a:t>
            </a:r>
          </a:p>
        </p:txBody>
      </p:sp>
    </p:spTree>
    <p:extLst>
      <p:ext uri="{BB962C8B-B14F-4D97-AF65-F5344CB8AC3E}">
        <p14:creationId xmlns:p14="http://schemas.microsoft.com/office/powerpoint/2010/main" val="3142952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31BE-FB77-97E3-00C9-97BB7B61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B4E99-BA78-E0F0-AEBE-EEE79C615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04121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C411A8-CD51-0B5E-A0B1-4C19063E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en-KR" dirty="0"/>
              <a:t> </a:t>
            </a:r>
            <a:r>
              <a:rPr lang="en-KR" sz="4400" dirty="0"/>
              <a:t>(</a:t>
            </a:r>
            <a:r>
              <a:rPr lang="en-US" sz="4400" dirty="0"/>
              <a:t>JavaScript Object Notation)</a:t>
            </a:r>
            <a:endParaRPr lang="en-KR" dirty="0"/>
          </a:p>
        </p:txBody>
      </p:sp>
      <p:sp>
        <p:nvSpPr>
          <p:cNvPr id="5" name="Snip Diagonal Corner Rectangle 4">
            <a:extLst>
              <a:ext uri="{FF2B5EF4-FFF2-40B4-BE49-F238E27FC236}">
                <a16:creationId xmlns:a16="http://schemas.microsoft.com/office/drawing/2014/main" id="{14955FC2-0763-19DA-BA11-9EEC44D7E7D7}"/>
              </a:ext>
            </a:extLst>
          </p:cNvPr>
          <p:cNvSpPr/>
          <p:nvPr/>
        </p:nvSpPr>
        <p:spPr>
          <a:xfrm>
            <a:off x="498762" y="1331795"/>
            <a:ext cx="11166763" cy="1222745"/>
          </a:xfrm>
          <a:prstGeom prst="snip2Diag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0" i="0" u="none" strike="noStrike" dirty="0">
                <a:solidFill>
                  <a:srgbClr val="FFFF00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Javascript </a:t>
            </a:r>
            <a:r>
              <a:rPr lang="ko-KR" altLang="en-US" sz="1400" b="0" i="0" u="none" strike="noStrike" dirty="0">
                <a:solidFill>
                  <a:srgbClr val="FFFF00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객체 </a:t>
            </a:r>
            <a:r>
              <a:rPr lang="ko-KR" altLang="en-US" sz="1400" b="0" i="0" u="none" strike="noStrike" dirty="0">
                <a:solidFill>
                  <a:srgbClr val="FFFFFF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문법으로 </a:t>
            </a:r>
            <a:r>
              <a:rPr lang="ko-KR" altLang="en-US" sz="1400" b="0" i="0" u="none" strike="noStrike" dirty="0">
                <a:solidFill>
                  <a:srgbClr val="FFFF00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구조화된 데이터</a:t>
            </a:r>
            <a:r>
              <a:rPr lang="ko-KR" altLang="en-US" sz="1400" b="0" i="0" u="none" strike="noStrike" dirty="0">
                <a:solidFill>
                  <a:srgbClr val="FFFFFF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를 표현하기 위한 </a:t>
            </a:r>
            <a:r>
              <a:rPr lang="ko-KR" altLang="en-US" sz="1400" b="0" i="0" u="none" strike="noStrike" dirty="0">
                <a:solidFill>
                  <a:srgbClr val="FFFF00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문자 기반</a:t>
            </a:r>
            <a:r>
              <a:rPr lang="ko-KR" altLang="en-US" sz="1400" b="0" i="0" u="none" strike="noStrike" dirty="0">
                <a:solidFill>
                  <a:srgbClr val="FFFFFF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의 표준 포맷입니다</a:t>
            </a:r>
            <a:r>
              <a:rPr lang="en-US" altLang="ko-KR" sz="1400" b="0" i="0" u="none" strike="noStrike" dirty="0">
                <a:solidFill>
                  <a:srgbClr val="FFFFFF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0" i="0" u="none" strike="noStrike" dirty="0">
                <a:solidFill>
                  <a:srgbClr val="FFFFFF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웹 어플리케이션에서 데이터를 전송할 때 일반적으로 사용합니다</a:t>
            </a:r>
            <a:r>
              <a:rPr lang="en-US" altLang="ko-KR" sz="1400" dirty="0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000" dirty="0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MSDN</a:t>
            </a:r>
            <a:endParaRPr lang="en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5DEC480-938D-0F83-D3F9-71A513615455}"/>
              </a:ext>
            </a:extLst>
          </p:cNvPr>
          <p:cNvSpPr/>
          <p:nvPr/>
        </p:nvSpPr>
        <p:spPr>
          <a:xfrm>
            <a:off x="1073027" y="2874576"/>
            <a:ext cx="9740921" cy="3734248"/>
          </a:xfrm>
          <a:prstGeom prst="roundRect">
            <a:avLst>
              <a:gd name="adj" fmla="val 7628"/>
            </a:avLst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t" anchorCtr="0">
            <a:spAutoFit/>
          </a:bodyPr>
          <a:lstStyle/>
          <a:p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"squadName"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"Super hero squad"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"homeTown"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"Metro City"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"formed"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2016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"members"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"name"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"Molecule Man"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"age"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"powers"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"Radiation resistance"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"Turning tiny"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78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B53E-4379-3820-05F9-C719E502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JSON in Python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9D12DAB-3740-D732-21AF-04E6B442546B}"/>
              </a:ext>
            </a:extLst>
          </p:cNvPr>
          <p:cNvSpPr/>
          <p:nvPr/>
        </p:nvSpPr>
        <p:spPr>
          <a:xfrm>
            <a:off x="1236785" y="1685577"/>
            <a:ext cx="9718430" cy="2391580"/>
          </a:xfrm>
          <a:prstGeom prst="roundRect">
            <a:avLst>
              <a:gd name="adj" fmla="val 7628"/>
            </a:avLst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t" anchorCtr="0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json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을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로 변환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'JSON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데이터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ko-KR" alt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를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으로 변환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'DICT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데이터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71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B9AE-7944-7485-A24E-D403D5C3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JSON in Requests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E14A6DC-ABAE-ECF3-17A3-4949BBDD22CB}"/>
              </a:ext>
            </a:extLst>
          </p:cNvPr>
          <p:cNvSpPr/>
          <p:nvPr/>
        </p:nvSpPr>
        <p:spPr>
          <a:xfrm>
            <a:off x="1170597" y="1591793"/>
            <a:ext cx="9850806" cy="1400563"/>
          </a:xfrm>
          <a:prstGeom prst="roundRect">
            <a:avLst>
              <a:gd name="adj" fmla="val 7628"/>
            </a:avLst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t" anchorCtr="0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requests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requests.get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'https://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api.github.com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/events'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r.json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835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3BE25-BEF7-C112-3DEC-AC1C23E1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89D63-8048-0B50-DE31-D7FA07B77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2887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77392F-9AC2-8B8D-1E1D-8C17D4A8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en-K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00251-BA93-2B1F-916D-7DF59E379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0400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8CB2-AE31-FFF1-7865-FBFBF650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FRED CPI Data</a:t>
            </a:r>
            <a:endParaRPr lang="en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C3EA3-FBBF-342F-D857-96C158698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42" y="1160440"/>
            <a:ext cx="8121316" cy="53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9E5A2C-5EE3-946F-4D4B-574E0FFCC3E3}"/>
              </a:ext>
            </a:extLst>
          </p:cNvPr>
          <p:cNvSpPr/>
          <p:nvPr/>
        </p:nvSpPr>
        <p:spPr>
          <a:xfrm>
            <a:off x="1921042" y="6101764"/>
            <a:ext cx="1515979" cy="4812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310532-42B1-EE8E-02E4-3B6FC8AE5079}"/>
              </a:ext>
            </a:extLst>
          </p:cNvPr>
          <p:cNvSpPr/>
          <p:nvPr/>
        </p:nvSpPr>
        <p:spPr>
          <a:xfrm>
            <a:off x="8963890" y="2748964"/>
            <a:ext cx="818513" cy="3543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BF3BCE-C189-5E08-606B-D8859A6F5E3B}"/>
              </a:ext>
            </a:extLst>
          </p:cNvPr>
          <p:cNvCxnSpPr>
            <a:cxnSpLocks/>
          </p:cNvCxnSpPr>
          <p:nvPr/>
        </p:nvCxnSpPr>
        <p:spPr>
          <a:xfrm flipH="1">
            <a:off x="3437021" y="3103349"/>
            <a:ext cx="5526869" cy="29984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8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8B9E-E3FA-1761-B1B5-8251BFF3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Upload &amp; Analyze! Really?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5C4CF-8EA8-159E-7E7D-E6972E3A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1296261"/>
            <a:ext cx="11166762" cy="53535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F73ED8-435E-F418-D682-97FD71F9C743}"/>
              </a:ext>
            </a:extLst>
          </p:cNvPr>
          <p:cNvSpPr/>
          <p:nvPr/>
        </p:nvSpPr>
        <p:spPr>
          <a:xfrm>
            <a:off x="498763" y="1647853"/>
            <a:ext cx="2023261" cy="130461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17494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640개 이상의 Sketch People Question Mark Asking 일러스트, Royalty-Free 벡터 그래픽 및 클립  아트 - iStock">
            <a:extLst>
              <a:ext uri="{FF2B5EF4-FFF2-40B4-BE49-F238E27FC236}">
                <a16:creationId xmlns:a16="http://schemas.microsoft.com/office/drawing/2014/main" id="{BE452EA4-E983-7A95-B468-B570E3F5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7724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34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55FB-7D51-F123-3549-B41A3359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en-KR" dirty="0"/>
          </a:p>
        </p:txBody>
      </p:sp>
      <p:pic>
        <p:nvPicPr>
          <p:cNvPr id="4" name="Google Shape;86;g258f422f893_0_8">
            <a:extLst>
              <a:ext uri="{FF2B5EF4-FFF2-40B4-BE49-F238E27FC236}">
                <a16:creationId xmlns:a16="http://schemas.microsoft.com/office/drawing/2014/main" id="{5A7BDA4C-D2ED-3268-B122-DB13F9043E9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0168" t="8731" r="8873" b="56899"/>
          <a:stretch/>
        </p:blipFill>
        <p:spPr>
          <a:xfrm>
            <a:off x="2462635" y="1505215"/>
            <a:ext cx="5303950" cy="2251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6;g258f422f893_0_8">
            <a:extLst>
              <a:ext uri="{FF2B5EF4-FFF2-40B4-BE49-F238E27FC236}">
                <a16:creationId xmlns:a16="http://schemas.microsoft.com/office/drawing/2014/main" id="{67EDED8D-7C66-C77B-9E84-FD40C4D7E38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0168" t="58233" r="8873" b="7397"/>
          <a:stretch/>
        </p:blipFill>
        <p:spPr>
          <a:xfrm>
            <a:off x="4532138" y="4127407"/>
            <a:ext cx="5303950" cy="2251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610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9F04-430B-C3FE-3DDC-D5B4EA48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= Hacking</a:t>
            </a:r>
            <a:endParaRPr lang="en-KR" dirty="0"/>
          </a:p>
        </p:txBody>
      </p:sp>
      <p:pic>
        <p:nvPicPr>
          <p:cNvPr id="4" name="Google Shape;94;g258f422f893_0_16">
            <a:extLst>
              <a:ext uri="{FF2B5EF4-FFF2-40B4-BE49-F238E27FC236}">
                <a16:creationId xmlns:a16="http://schemas.microsoft.com/office/drawing/2014/main" id="{8BA38828-6B7A-5A2A-3BAC-84F103C28BA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6087" t="8909" r="16087" b="8745"/>
          <a:stretch/>
        </p:blipFill>
        <p:spPr>
          <a:xfrm>
            <a:off x="3512447" y="1696192"/>
            <a:ext cx="5167106" cy="4627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695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354A40-1988-D7AE-8769-686C8AA6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Crawling procedure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17549-CE74-6822-3F01-513FB0CF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ko-KR" altLang="en-US" dirty="0"/>
              <a:t>원하는 정보가 있는 웹 페이지 찾기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dirty="0"/>
              <a:t>페이지 구조 파악</a:t>
            </a:r>
            <a:endParaRPr lang="en-US" altLang="ko-KR" dirty="0"/>
          </a:p>
          <a:p>
            <a:pPr lvl="1"/>
            <a:r>
              <a:rPr lang="en-US" altLang="ko-KR" dirty="0"/>
              <a:t>JSON → DataFrame</a:t>
            </a:r>
          </a:p>
          <a:p>
            <a:pPr lvl="1"/>
            <a:r>
              <a:rPr lang="en-US" altLang="ko-KR" dirty="0"/>
              <a:t>File (CVS, TXT, …) → DataFrame</a:t>
            </a:r>
          </a:p>
          <a:p>
            <a:pPr lvl="1"/>
            <a:r>
              <a:rPr lang="en-US" altLang="ko-KR" dirty="0"/>
              <a:t>HTML → BeautifulSoup → </a:t>
            </a:r>
            <a:r>
              <a:rPr lang="ko-KR" altLang="en-US" dirty="0"/>
              <a:t>태그 분석 </a:t>
            </a:r>
            <a:r>
              <a:rPr lang="en-US" altLang="ko-KR" dirty="0"/>
              <a:t>→</a:t>
            </a:r>
            <a:r>
              <a:rPr lang="ko-KR" altLang="en-US" dirty="0"/>
              <a:t> 데이터 추출 </a:t>
            </a:r>
            <a:r>
              <a:rPr lang="en-US" altLang="ko-KR" dirty="0"/>
              <a:t>→</a:t>
            </a:r>
            <a:r>
              <a:rPr lang="ko-KR" altLang="en-US" dirty="0"/>
              <a:t> </a:t>
            </a:r>
            <a:r>
              <a:rPr lang="en-US" altLang="ko-KR" dirty="0"/>
              <a:t>DataFrame</a:t>
            </a:r>
            <a:endParaRPr lang="ko-KR" altLang="en-US" dirty="0"/>
          </a:p>
          <a:p>
            <a:pPr marL="457200" indent="-457200">
              <a:buFont typeface="+mj-lt"/>
              <a:buAutoNum type="arabicParenR"/>
            </a:pPr>
            <a:r>
              <a:rPr lang="en-US" altLang="ko-KR" dirty="0"/>
              <a:t>Data cleansing (</a:t>
            </a:r>
            <a:r>
              <a:rPr lang="ko-KR" altLang="en-US" dirty="0"/>
              <a:t>자투리 </a:t>
            </a:r>
            <a:r>
              <a:rPr lang="ko-KR" altLang="en-US" dirty="0" err="1"/>
              <a:t>잘라내기</a:t>
            </a:r>
            <a:r>
              <a:rPr lang="en-US" altLang="ko-KR" dirty="0"/>
              <a:t>, </a:t>
            </a:r>
            <a:r>
              <a:rPr lang="ko-KR" altLang="en-US" dirty="0"/>
              <a:t>숫자화 등 진짜 데이터로 변환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dirty="0"/>
              <a:t>정제된 정보를 데이터화 </a:t>
            </a:r>
            <a:r>
              <a:rPr lang="en-US" altLang="ko-KR" dirty="0"/>
              <a:t>(</a:t>
            </a:r>
            <a:r>
              <a:rPr lang="ko-KR" altLang="en-US" dirty="0"/>
              <a:t>데이터프레임 등으로 저장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Enjoy data analysis!</a:t>
            </a:r>
          </a:p>
        </p:txBody>
      </p:sp>
    </p:spTree>
    <p:extLst>
      <p:ext uri="{BB962C8B-B14F-4D97-AF65-F5344CB8AC3E}">
        <p14:creationId xmlns:p14="http://schemas.microsoft.com/office/powerpoint/2010/main" val="66583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95341-16DC-345D-A013-5150FB2B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lack Han Sans"/>
                <a:ea typeface="Black Han Sans"/>
                <a:cs typeface="Black Han Sans"/>
                <a:sym typeface="Black Han Sans"/>
              </a:rPr>
              <a:t>Look inside</a:t>
            </a:r>
            <a:endParaRPr lang="en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0EC6D-64B1-2D89-4956-26E4CB2F9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1163901"/>
            <a:ext cx="11332204" cy="532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5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9E47-DBEA-0860-6069-05DFE594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out the page structure</a:t>
            </a:r>
            <a:endParaRPr lang="en-KR" dirty="0"/>
          </a:p>
        </p:txBody>
      </p:sp>
      <p:pic>
        <p:nvPicPr>
          <p:cNvPr id="3" name="Google Shape;102;g258f422f893_0_23">
            <a:extLst>
              <a:ext uri="{FF2B5EF4-FFF2-40B4-BE49-F238E27FC236}">
                <a16:creationId xmlns:a16="http://schemas.microsoft.com/office/drawing/2014/main" id="{AE4021E1-3A13-C451-0C84-38E431E4042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14625" y="2196612"/>
            <a:ext cx="676275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3;g258f422f893_0_23">
            <a:extLst>
              <a:ext uri="{FF2B5EF4-FFF2-40B4-BE49-F238E27FC236}">
                <a16:creationId xmlns:a16="http://schemas.microsoft.com/office/drawing/2014/main" id="{5A26D695-8A8C-B363-072F-39E1514E5AB0}"/>
              </a:ext>
            </a:extLst>
          </p:cNvPr>
          <p:cNvSpPr txBox="1"/>
          <p:nvPr/>
        </p:nvSpPr>
        <p:spPr>
          <a:xfrm>
            <a:off x="4605646" y="2418060"/>
            <a:ext cx="2980707" cy="149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post / get</a:t>
            </a:r>
            <a:endParaRPr sz="20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header / data / params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json / txt / csv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97018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605D-81E3-18F4-078A-B9971EE4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</a:t>
            </a:r>
            <a:endParaRPr lang="en-KR" dirty="0"/>
          </a:p>
        </p:txBody>
      </p:sp>
      <p:sp>
        <p:nvSpPr>
          <p:cNvPr id="5" name="Snip Diagonal Corner Rectangle 4">
            <a:extLst>
              <a:ext uri="{FF2B5EF4-FFF2-40B4-BE49-F238E27FC236}">
                <a16:creationId xmlns:a16="http://schemas.microsoft.com/office/drawing/2014/main" id="{9E9F5693-250E-AE61-F16D-143B12A61864}"/>
              </a:ext>
            </a:extLst>
          </p:cNvPr>
          <p:cNvSpPr/>
          <p:nvPr/>
        </p:nvSpPr>
        <p:spPr>
          <a:xfrm>
            <a:off x="498762" y="1320074"/>
            <a:ext cx="11166763" cy="810896"/>
          </a:xfrm>
          <a:prstGeom prst="snip2Diag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0" i="0" u="none" strike="noStrike" dirty="0">
                <a:solidFill>
                  <a:srgbClr val="FFFFFF"/>
                </a:solidFill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Requests is an elegant and simple HTTP library for Python, built for human beings.</a:t>
            </a:r>
            <a:endParaRPr lang="en-US" altLang="ko-KR" sz="1400" dirty="0">
              <a:solidFill>
                <a:srgbClr val="FFFFFF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en-US" sz="1000" dirty="0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Requests</a:t>
            </a:r>
            <a:endParaRPr lang="en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3190211-63BA-88A0-2A8C-F856EA9A73E3}"/>
              </a:ext>
            </a:extLst>
          </p:cNvPr>
          <p:cNvSpPr/>
          <p:nvPr/>
        </p:nvSpPr>
        <p:spPr>
          <a:xfrm>
            <a:off x="1073027" y="2862854"/>
            <a:ext cx="9864604" cy="2295675"/>
          </a:xfrm>
          <a:prstGeom prst="roundRect">
            <a:avLst>
              <a:gd name="adj" fmla="val 7628"/>
            </a:avLst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80000" rIns="360000" bIns="180000" rtlCol="0" anchor="t" anchorCtr="0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requests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 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requests.get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'https://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api.github.com</a:t>
            </a:r>
            <a:r>
              <a:rPr lang="en-US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/events'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 = requests.post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'https://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httpbin.org</a:t>
            </a:r>
            <a:r>
              <a:rPr lang="en-US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/post'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data=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'key'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'value'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})</a:t>
            </a:r>
            <a:endParaRPr 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 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requests.put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'https://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httpbin.org</a:t>
            </a:r>
            <a:r>
              <a:rPr lang="en-US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/put'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data=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'key'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'value'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})</a:t>
            </a:r>
            <a:endParaRPr 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 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requests.delete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'https://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httpbin.org</a:t>
            </a:r>
            <a:r>
              <a:rPr lang="en-US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/delete'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 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requests.head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'https://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httpbin.org</a:t>
            </a:r>
            <a:r>
              <a:rPr lang="en-US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/get'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 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requests.options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'https://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httpbin.org</a:t>
            </a:r>
            <a:r>
              <a:rPr lang="en-US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/get'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25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5943-3E2C-45B3-11BE-AA3EAAB3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03544-EF5D-54FD-DCAD-AB096F73B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248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15792</TotalTime>
  <Words>526</Words>
  <Application>Microsoft Macintosh PowerPoint</Application>
  <PresentationFormat>Widescreen</PresentationFormat>
  <Paragraphs>91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Black Han Sans</vt:lpstr>
      <vt:lpstr>BM DoHyeon OTF</vt:lpstr>
      <vt:lpstr>맑은 고딕</vt:lpstr>
      <vt:lpstr>NanumGothic</vt:lpstr>
      <vt:lpstr>NanumSquareRound Regular</vt:lpstr>
      <vt:lpstr>TIMES</vt:lpstr>
      <vt:lpstr>Arial</vt:lpstr>
      <vt:lpstr>Calibri</vt:lpstr>
      <vt:lpstr>Courier New</vt:lpstr>
      <vt:lpstr>Georgia</vt:lpstr>
      <vt:lpstr>Office Theme</vt:lpstr>
      <vt:lpstr>Crawling</vt:lpstr>
      <vt:lpstr>Crawling</vt:lpstr>
      <vt:lpstr>Crawling</vt:lpstr>
      <vt:lpstr>Crawling = Hacking</vt:lpstr>
      <vt:lpstr>Crawling procedure</vt:lpstr>
      <vt:lpstr>Look inside</vt:lpstr>
      <vt:lpstr>Find out the page structure</vt:lpstr>
      <vt:lpstr>Requests</vt:lpstr>
      <vt:lpstr>HTML</vt:lpstr>
      <vt:lpstr>샘플페이지 크롤링</vt:lpstr>
      <vt:lpstr>샘플페이지 크롤링</vt:lpstr>
      <vt:lpstr>샘플페이지 크롤링</vt:lpstr>
      <vt:lpstr>샘플페이지 크롤링</vt:lpstr>
      <vt:lpstr>샘플페이지 크롤링</vt:lpstr>
      <vt:lpstr>JSON</vt:lpstr>
      <vt:lpstr>JSON (JavaScript Object Notation)</vt:lpstr>
      <vt:lpstr>JSON in Python</vt:lpstr>
      <vt:lpstr>JSON in Requests</vt:lpstr>
      <vt:lpstr>CSV</vt:lpstr>
      <vt:lpstr>FRED CPI Data</vt:lpstr>
      <vt:lpstr>Upload &amp; Analyze! Really?</vt:lpstr>
      <vt:lpstr>PowerPoint Presentation</vt:lpstr>
    </vt:vector>
  </TitlesOfParts>
  <Company>UCI Paul Merage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Whoan Kim-M16</dc:creator>
  <cp:lastModifiedBy>Andy</cp:lastModifiedBy>
  <cp:revision>521</cp:revision>
  <cp:lastPrinted>2019-05-08T01:53:28Z</cp:lastPrinted>
  <dcterms:created xsi:type="dcterms:W3CDTF">2018-07-05T11:51:44Z</dcterms:created>
  <dcterms:modified xsi:type="dcterms:W3CDTF">2023-09-10T01:32:58Z</dcterms:modified>
</cp:coreProperties>
</file>