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0"/>
  </p:notesMasterIdLst>
  <p:handoutMasterIdLst>
    <p:handoutMasterId r:id="rId11"/>
  </p:handoutMasterIdLst>
  <p:sldIdLst>
    <p:sldId id="256" r:id="rId2"/>
    <p:sldId id="473" r:id="rId3"/>
    <p:sldId id="479" r:id="rId4"/>
    <p:sldId id="480" r:id="rId5"/>
    <p:sldId id="481" r:id="rId6"/>
    <p:sldId id="482" r:id="rId7"/>
    <p:sldId id="483" r:id="rId8"/>
    <p:sldId id="469" r:id="rId9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29"/>
    <a:srgbClr val="F6F6F6"/>
    <a:srgbClr val="880023"/>
    <a:srgbClr val="9E334B"/>
    <a:srgbClr val="2AC1BC"/>
    <a:srgbClr val="A7DBF1"/>
    <a:srgbClr val="273D54"/>
    <a:srgbClr val="DF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9" autoAdjust="0"/>
    <p:restoredTop sz="88844" autoAdjust="0"/>
  </p:normalViewPr>
  <p:slideViewPr>
    <p:cSldViewPr snapToGrid="0">
      <p:cViewPr varScale="1">
        <p:scale>
          <a:sx n="79" d="100"/>
          <a:sy n="79" d="100"/>
        </p:scale>
        <p:origin x="224" y="832"/>
      </p:cViewPr>
      <p:guideLst/>
    </p:cSldViewPr>
  </p:slideViewPr>
  <p:outlineViewPr>
    <p:cViewPr>
      <p:scale>
        <a:sx n="33" d="100"/>
        <a:sy n="33" d="100"/>
      </p:scale>
      <p:origin x="0" y="-75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589"/>
    </p:cViewPr>
  </p:sorterViewPr>
  <p:notesViewPr>
    <p:cSldViewPr snapToGrid="0">
      <p:cViewPr varScale="1">
        <p:scale>
          <a:sx n="88" d="100"/>
          <a:sy n="88" d="100"/>
        </p:scale>
        <p:origin x="31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9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EB6FF-4183-48B4-B07B-EA31A280FB2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9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427D-8E48-4F02-8EE9-7C476CF5C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9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" y="157163"/>
            <a:ext cx="5037138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3084351"/>
            <a:ext cx="6126480" cy="65813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665711"/>
            <a:ext cx="2949787" cy="2736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B99B9-E638-48BC-8D76-35926E95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4300" y="157163"/>
            <a:ext cx="5037138" cy="2833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B99B9-E638-48BC-8D76-35926E95A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lack Han Sans" pitchFamily="2" charset="-127"/>
                <a:ea typeface="Black Han Sans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ê¸ë¡ë² ì¬ë²">
            <a:extLst>
              <a:ext uri="{FF2B5EF4-FFF2-40B4-BE49-F238E27FC236}">
                <a16:creationId xmlns:a16="http://schemas.microsoft.com/office/drawing/2014/main" id="{9BC3348D-8C98-D4A7-7E1C-723B2CF250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133351"/>
            <a:ext cx="10795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9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763" y="365126"/>
            <a:ext cx="11166763" cy="76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764" y="1255923"/>
            <a:ext cx="11166762" cy="492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763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ko-KR" altLang="en-US"/>
              <a:t>금융 시뮬레이션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232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6995-FB9C-40BD-9050-BF5565934D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DF97E-4C59-2DF2-9814-4874F46BFF75}"/>
              </a:ext>
            </a:extLst>
          </p:cNvPr>
          <p:cNvSpPr/>
          <p:nvPr userDrawn="1"/>
        </p:nvSpPr>
        <p:spPr>
          <a:xfrm>
            <a:off x="0" y="-27708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2DB2684F-F42D-AB2A-09CF-5BD1F3EEB7AE}"/>
              </a:ext>
            </a:extLst>
          </p:cNvPr>
          <p:cNvSpPr/>
          <p:nvPr userDrawn="1"/>
        </p:nvSpPr>
        <p:spPr>
          <a:xfrm>
            <a:off x="0" y="6730274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40" r:id="rId5"/>
    <p:sldLayoutId id="214748374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lack Han Sans" pitchFamily="2" charset="-127"/>
          <a:ea typeface="Black Han Sans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Data Analytics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99" y="3821980"/>
            <a:ext cx="6858000" cy="15938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TIMES" panose="02020603050405020304" pitchFamily="18" charset="0"/>
              </a:rPr>
              <a:t>Finance MBA 2023</a:t>
            </a:r>
            <a:endParaRPr lang="en-US" altLang="ko-KR" sz="2000" dirty="0"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금융 시뮬레이션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5606" name="Picture 6" descr="ê¸ë¡ë² ì¬ë²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96" y="4618904"/>
            <a:ext cx="1309207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7392F-9AC2-8B8D-1E1D-8C17D4A8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00251-BA93-2B1F-916D-7DF59E379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400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C16A-1D15-0BC6-3CD4-ADD130D2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56DB-7F58-5A06-2089-E6B9C4AB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넓은 의미에서 데이터는 </a:t>
            </a:r>
            <a:r>
              <a:rPr lang="ko-KR" altLang="en-US" dirty="0">
                <a:highlight>
                  <a:srgbClr val="00FF00"/>
                </a:highlight>
              </a:rPr>
              <a:t>의미 있는 정보를 가진 모든 값</a:t>
            </a:r>
            <a:r>
              <a:rPr lang="en-US" altLang="ko-KR" dirty="0"/>
              <a:t>, </a:t>
            </a:r>
            <a:r>
              <a:rPr lang="ko-KR" altLang="en-US" dirty="0"/>
              <a:t>사람이나 자동 기기가 생성 또는 처리하는 형태로 표시된 것을 뜻한다</a:t>
            </a:r>
            <a:r>
              <a:rPr lang="en-US" altLang="ko-KR" dirty="0"/>
              <a:t>. </a:t>
            </a:r>
            <a:r>
              <a:rPr lang="ko-KR" altLang="en-US" dirty="0"/>
              <a:t>어떠한 사실</a:t>
            </a:r>
            <a:r>
              <a:rPr lang="en-US" altLang="ko-KR" dirty="0"/>
              <a:t>, 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명령 또는 과학적인 실험이나 관측 결과로 얻은 수치나 정상적인 값 등 실체의 속성을 숫자</a:t>
            </a:r>
            <a:r>
              <a:rPr lang="en-US" altLang="ko-KR" dirty="0"/>
              <a:t>, </a:t>
            </a:r>
            <a:r>
              <a:rPr lang="ko-KR" altLang="en-US" dirty="0"/>
              <a:t>문자</a:t>
            </a:r>
            <a:r>
              <a:rPr lang="en-US" altLang="ko-KR" dirty="0"/>
              <a:t>, </a:t>
            </a:r>
            <a:r>
              <a:rPr lang="ko-KR" altLang="en-US" dirty="0"/>
              <a:t>기호 등으로 표현한 것이며 </a:t>
            </a:r>
            <a:r>
              <a:rPr lang="ko-KR" altLang="en-US" dirty="0">
                <a:highlight>
                  <a:srgbClr val="00FF00"/>
                </a:highlight>
              </a:rPr>
              <a:t>데이터에 특정한 의미가 부여될 때 정보가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 자체는 단순한 사실에 불과하지만</a:t>
            </a:r>
            <a:r>
              <a:rPr lang="en-US" altLang="ko-KR" dirty="0"/>
              <a:t>, </a:t>
            </a:r>
            <a:r>
              <a:rPr lang="ko-KR" altLang="en-US" dirty="0"/>
              <a:t>일련의 처리과정에 따라 </a:t>
            </a:r>
            <a:r>
              <a:rPr lang="ko-KR" altLang="en-US" dirty="0">
                <a:highlight>
                  <a:srgbClr val="00FF00"/>
                </a:highlight>
              </a:rPr>
              <a:t>특정한 목적에 소용되는 정보를 만들기 위한 재료</a:t>
            </a:r>
            <a:r>
              <a:rPr lang="ko-KR" altLang="en-US" dirty="0"/>
              <a:t>로 사용되는 것이다</a:t>
            </a:r>
            <a:r>
              <a:rPr lang="en-US" altLang="ko-KR" dirty="0"/>
              <a:t>. </a:t>
            </a:r>
            <a:r>
              <a:rPr lang="ko-KR" altLang="en-US" dirty="0"/>
              <a:t>데이터를 통해 만들어진 정보는 또 다른 정보를 위한 자료</a:t>
            </a:r>
            <a:r>
              <a:rPr lang="en-US" altLang="ko-KR" dirty="0"/>
              <a:t>, </a:t>
            </a:r>
            <a:r>
              <a:rPr lang="ko-KR" altLang="en-US" dirty="0"/>
              <a:t>즉 데이터로 사용될 수 있다</a:t>
            </a:r>
            <a:r>
              <a:rPr lang="en-US" altLang="ko-KR" dirty="0"/>
              <a:t>.</a:t>
            </a:r>
          </a:p>
          <a:p>
            <a:pPr marL="0" indent="0" algn="r">
              <a:buNone/>
            </a:pPr>
            <a:r>
              <a:rPr lang="ko-KR" altLang="en-US" sz="1000" dirty="0"/>
              <a:t>네이버 지식백과</a:t>
            </a:r>
            <a:r>
              <a:rPr lang="en-US" altLang="ko-KR" sz="1000" dirty="0"/>
              <a:t>, </a:t>
            </a:r>
            <a:r>
              <a:rPr lang="ko-KR" altLang="en-US" sz="1000" dirty="0"/>
              <a:t>두산백과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7504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BCAC-0544-81A9-6C4E-D0D633BA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0BA2-22BD-1AF2-B62F-FDB412D6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 is the process of </a:t>
            </a:r>
            <a:r>
              <a:rPr lang="en-US" dirty="0">
                <a:highlight>
                  <a:srgbClr val="00FF00"/>
                </a:highlight>
              </a:rPr>
              <a:t>inspecting, cleansing, transforming, and modeling</a:t>
            </a:r>
            <a:r>
              <a:rPr lang="en-US" dirty="0"/>
              <a:t> data with the goal of discovering useful information, informing conclusions, and supporting decision-making.</a:t>
            </a:r>
          </a:p>
          <a:p>
            <a:pPr marL="0" indent="0" algn="r">
              <a:buNone/>
            </a:pPr>
            <a:r>
              <a:rPr lang="en-US" sz="1000" dirty="0"/>
              <a:t>Wikipedia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3916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114B-70C2-72AE-40E9-E5E6A100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EACB-79B8-4097-690C-50D92F47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easiest python library to cleanse, transform and analyze data</a:t>
            </a:r>
            <a:endParaRPr lang="ko-KR" alt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981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AE8AF6-C82D-6AC5-65E8-3B0002C0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" y="2743199"/>
            <a:ext cx="4371964" cy="39178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16993A-21DF-3572-7360-3E3A8367D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" r="7112"/>
          <a:stretch/>
        </p:blipFill>
        <p:spPr>
          <a:xfrm>
            <a:off x="5404756" y="2746743"/>
            <a:ext cx="6288481" cy="391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84AB3-FDD3-DB37-BF37-77F039A6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en-KR" dirty="0"/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D6F38FAE-02C8-3F07-CD8A-F0C21DA3B2CC}"/>
              </a:ext>
            </a:extLst>
          </p:cNvPr>
          <p:cNvSpPr/>
          <p:nvPr/>
        </p:nvSpPr>
        <p:spPr>
          <a:xfrm>
            <a:off x="510363" y="1240017"/>
            <a:ext cx="11182874" cy="1222745"/>
          </a:xfrm>
          <a:prstGeom prst="snip2Diag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pandas is a fast, powerful, flexible and easy to use open source </a:t>
            </a:r>
            <a:r>
              <a:rPr lang="en-US" altLang="ko-KR" sz="1400" dirty="0">
                <a:solidFill>
                  <a:srgbClr val="FFFF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 analysis and manipulation tool</a:t>
            </a:r>
            <a:r>
              <a:rPr lang="en-US" altLang="ko-KR" sz="14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built on top of the Python programming language.</a:t>
            </a:r>
          </a:p>
          <a:p>
            <a:pPr algn="r">
              <a:lnSpc>
                <a:spcPct val="150000"/>
              </a:lnSpc>
            </a:pPr>
            <a:r>
              <a:rPr lang="en-US" sz="10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pandas</a:t>
            </a:r>
            <a:endParaRPr lang="en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7" name="Picture 4" descr="How to Get Rid of Paragraph Symbols in Word - Appuals.com">
            <a:extLst>
              <a:ext uri="{FF2B5EF4-FFF2-40B4-BE49-F238E27FC236}">
                <a16:creationId xmlns:a16="http://schemas.microsoft.com/office/drawing/2014/main" id="{5E61988C-22E8-B94A-1320-CACF7B87B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48" y="3037113"/>
            <a:ext cx="830513" cy="7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111B8A2-3BB0-CFC8-3EE7-1D455D81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43" y="3053442"/>
            <a:ext cx="830513" cy="7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45E66A-CC45-753D-5700-65AE2584B3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74661" y="3445329"/>
            <a:ext cx="1006082" cy="0"/>
          </a:xfrm>
          <a:prstGeom prst="straightConnector1">
            <a:avLst/>
          </a:prstGeom>
          <a:ln w="635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01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7F5B-CC15-92B0-2C55-60EEEBE3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R" dirty="0"/>
              <a:t>andas </a:t>
            </a:r>
            <a:r>
              <a:rPr lang="ko-KR" altLang="en-US" dirty="0"/>
              <a:t>실습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1804D-0731-D6E7-24DA-23BE79382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023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40개 이상의 Sketch People Question Mark Asking 일러스트, Royalty-Free 벡터 그래픽 및 클립  아트 - iStock">
            <a:extLst>
              <a:ext uri="{FF2B5EF4-FFF2-40B4-BE49-F238E27FC236}">
                <a16:creationId xmlns:a16="http://schemas.microsoft.com/office/drawing/2014/main" id="{BE452EA4-E983-7A95-B468-B570E3F5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4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15927</TotalTime>
  <Words>186</Words>
  <Application>Microsoft Macintosh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Black Han Sans</vt:lpstr>
      <vt:lpstr>BM DoHyeon OTF</vt:lpstr>
      <vt:lpstr>맑은 고딕</vt:lpstr>
      <vt:lpstr>NanumGothic</vt:lpstr>
      <vt:lpstr>NanumSquareRound Regular</vt:lpstr>
      <vt:lpstr>TIMES</vt:lpstr>
      <vt:lpstr>Arial</vt:lpstr>
      <vt:lpstr>Calibri</vt:lpstr>
      <vt:lpstr>Office Theme</vt:lpstr>
      <vt:lpstr>Data Analytics</vt:lpstr>
      <vt:lpstr>Data</vt:lpstr>
      <vt:lpstr>What is data?</vt:lpstr>
      <vt:lpstr>Data analysis</vt:lpstr>
      <vt:lpstr>pandas</vt:lpstr>
      <vt:lpstr>pandas</vt:lpstr>
      <vt:lpstr>pandas 실습</vt:lpstr>
      <vt:lpstr>PowerPoint Presentation</vt:lpstr>
    </vt:vector>
  </TitlesOfParts>
  <Company>UCI Paul Merage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Whoan Kim-M16</dc:creator>
  <cp:lastModifiedBy>Andy</cp:lastModifiedBy>
  <cp:revision>525</cp:revision>
  <cp:lastPrinted>2019-05-08T01:53:28Z</cp:lastPrinted>
  <dcterms:created xsi:type="dcterms:W3CDTF">2018-07-05T11:51:44Z</dcterms:created>
  <dcterms:modified xsi:type="dcterms:W3CDTF">2023-08-26T08:43:42Z</dcterms:modified>
</cp:coreProperties>
</file>