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Lato" panose="020F0502020204030203" pitchFamily="34" charset="0"/>
      <p:regular r:id="rId13"/>
      <p:bold r:id="rId14"/>
      <p:italic r:id="rId15"/>
      <p:boldItalic r:id="rId16"/>
    </p:embeddedFont>
    <p:embeddedFont>
      <p:font typeface="Montserrat" pitchFamily="2" charset="77"/>
      <p:regular r:id="rId17"/>
      <p:bold r:id="rId18"/>
      <p:italic r:id="rId19"/>
      <p:boldItalic r:id="rId20"/>
    </p:embeddedFont>
    <p:embeddedFont>
      <p:font typeface="Roboto" panose="020000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8"/>
  </p:normalViewPr>
  <p:slideViewPr>
    <p:cSldViewPr snapToGrid="0">
      <p:cViewPr varScale="1">
        <p:scale>
          <a:sx n="150" d="100"/>
          <a:sy n="150" d="100"/>
        </p:scale>
        <p:origin x="424" y="1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1d786eede1_0_16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1d786eede1_0_16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AutoNum type="arabicPeriod"/>
            </a:pPr>
            <a:r>
              <a:rPr lang="en"/>
              <a:t>Models may rely on Credit_Product_unknown feature too much such that they can even ignore the effect of other influential features, such as having a salaried occupation</a:t>
            </a:r>
            <a:endParaRPr/>
          </a:p>
          <a:p>
            <a:pPr marL="457200" lvl="0" indent="-298450" algn="l" rtl="0">
              <a:spcBef>
                <a:spcPts val="0"/>
              </a:spcBef>
              <a:spcAft>
                <a:spcPts val="0"/>
              </a:spcAft>
              <a:buSzPts val="1100"/>
              <a:buAutoNum type="arabicPeriod"/>
            </a:pPr>
            <a:r>
              <a:rPr lang="en"/>
              <a:t>Whether a customer is an active customer over the past 3 months seem be an important feature for Naive bayes model, so in the misclassified cases, Naive Bayes tend to make classifications with the same pattern as the Is_Active_Yes feature</a:t>
            </a:r>
            <a:endParaRPr/>
          </a:p>
          <a:p>
            <a:pPr marL="0" lvl="0" indent="0" algn="l" rtl="0">
              <a:spcBef>
                <a:spcPts val="0"/>
              </a:spcBef>
              <a:spcAft>
                <a:spcPts val="0"/>
              </a:spcAft>
              <a:buNone/>
            </a:pPr>
            <a:endParaRPr/>
          </a:p>
          <a:p>
            <a:pPr marL="0" lvl="0" indent="0" algn="l" rtl="0">
              <a:spcBef>
                <a:spcPts val="0"/>
              </a:spcBef>
              <a:spcAft>
                <a:spcPts val="0"/>
              </a:spcAft>
              <a:buNone/>
            </a:pPr>
            <a:r>
              <a:rPr lang="en"/>
              <a:t>Overall, the 4 supervised models performed really well in predicting customers who are interested in the recommended credit card of this bank, and the bank can rely on this data and build Naive Bayes model to identify potential customers for the credit card, because NB classifies fewest interested customers into negative class, so that the bank is less likely to miss their target potential customers.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1d786eede1_0_2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1d786eede1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1d786eede1_0_16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1d786eede1_0_16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Numerical: Age, Vintage, Avg_account_balance</a:t>
            </a:r>
            <a:endParaRPr/>
          </a:p>
          <a:p>
            <a:pPr marL="0" lvl="0" indent="0" algn="l" rtl="0">
              <a:spcBef>
                <a:spcPts val="0"/>
              </a:spcBef>
              <a:spcAft>
                <a:spcPts val="0"/>
              </a:spcAft>
              <a:buNone/>
            </a:pPr>
            <a:r>
              <a:rPr lang="en"/>
              <a:t>Categorical: Gender, Occupation, Channel_code, Creidt_Product, and Is_active</a:t>
            </a:r>
            <a:endParaRPr/>
          </a:p>
          <a:p>
            <a:pPr marL="0" lvl="0" indent="0" algn="l" rtl="0">
              <a:spcBef>
                <a:spcPts val="0"/>
              </a:spcBef>
              <a:spcAft>
                <a:spcPts val="0"/>
              </a:spcAft>
              <a:buNone/>
            </a:pPr>
            <a:r>
              <a:rPr lang="en"/>
              <a:t>Feature space: as highlighted in orange boxes on the right side</a:t>
            </a:r>
            <a:endParaRPr/>
          </a:p>
          <a:p>
            <a:pPr marL="0" lvl="0" indent="0" algn="l" rtl="0">
              <a:spcBef>
                <a:spcPts val="0"/>
              </a:spcBef>
              <a:spcAft>
                <a:spcPts val="0"/>
              </a:spcAft>
              <a:buNone/>
            </a:pPr>
            <a:r>
              <a:rPr lang="en"/>
              <a:t>Target: as highlighted in red box on the right side</a:t>
            </a:r>
            <a:endParaRPr/>
          </a:p>
          <a:p>
            <a:pPr marL="0" lvl="0" indent="0" algn="l" rtl="0">
              <a:spcBef>
                <a:spcPts val="0"/>
              </a:spcBef>
              <a:spcAft>
                <a:spcPts val="0"/>
              </a:spcAft>
              <a:buNone/>
            </a:pPr>
            <a:endParaRPr/>
          </a:p>
          <a:p>
            <a:pPr marL="0" lvl="0" indent="0" algn="l" rtl="0">
              <a:spcBef>
                <a:spcPts val="0"/>
              </a:spcBef>
              <a:spcAft>
                <a:spcPts val="0"/>
              </a:spcAft>
              <a:buNone/>
            </a:pPr>
            <a:r>
              <a:rPr lang="en"/>
              <a:t>Imputation:10% of the dataset contain missing values in Credit_Product. Instead of directly filling missing values with mode (which is No), I filled them with a new category call “unknown”. Because first, the ratio of existing No vs Yes is about 2:1, adding 10% more No instances may make the dataset deviate from real situation, and I also wonder whether missing data about customers active credit product would influence the classification in their intents of credit card. </a:t>
            </a:r>
            <a:endParaRPr/>
          </a:p>
          <a:p>
            <a:pPr marL="0" lvl="0" indent="0" algn="l" rtl="0">
              <a:spcBef>
                <a:spcPts val="0"/>
              </a:spcBef>
              <a:spcAft>
                <a:spcPts val="0"/>
              </a:spcAft>
              <a:buNone/>
            </a:pPr>
            <a:endParaRPr/>
          </a:p>
          <a:p>
            <a:pPr marL="0" lvl="0" indent="0" algn="l" rtl="0">
              <a:spcBef>
                <a:spcPts val="0"/>
              </a:spcBef>
              <a:spcAft>
                <a:spcPts val="0"/>
              </a:spcAft>
              <a:buNone/>
            </a:pPr>
            <a:r>
              <a:rPr lang="en"/>
              <a:t>Numerical</a:t>
            </a:r>
            <a:endParaRPr/>
          </a:p>
          <a:p>
            <a:pPr marL="0" lvl="0" indent="0" algn="l" rtl="0">
              <a:spcBef>
                <a:spcPts val="0"/>
              </a:spcBef>
              <a:spcAft>
                <a:spcPts val="0"/>
              </a:spcAft>
              <a:buNone/>
            </a:pPr>
            <a:r>
              <a:rPr lang="en"/>
              <a:t>Categorical</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1d786eede1_0_16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1d786eede1_0_16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Next, I train 4 supervised ML model to predict whether customers are interested in the recommended credit card. </a:t>
            </a:r>
            <a:endParaRPr/>
          </a:p>
          <a:p>
            <a:pPr marL="0" lvl="0" indent="0" algn="l" rtl="0">
              <a:spcBef>
                <a:spcPts val="0"/>
              </a:spcBef>
              <a:spcAft>
                <a:spcPts val="0"/>
              </a:spcAft>
              <a:buNone/>
            </a:pPr>
            <a:r>
              <a:rPr lang="en"/>
              <a:t>Credit_Product_unknown: whether a customer has data about owning active credit products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1d786eede1_0_16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1d786eede1_0_16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Lower accuracy than logistic regression</a:t>
            </a:r>
            <a:endParaRPr/>
          </a:p>
          <a:p>
            <a:pPr marL="0" lvl="0" indent="0" algn="l" rtl="0">
              <a:spcBef>
                <a:spcPts val="0"/>
              </a:spcBef>
              <a:spcAft>
                <a:spcPts val="0"/>
              </a:spcAft>
              <a:buNone/>
            </a:pPr>
            <a:r>
              <a:rPr lang="en"/>
              <a:t>NB is doing better in classifying true positive and true negatives, but it has a bigger number in false positives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1d786eede1_0_16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1d786eede1_0_16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Accuracy is slightly better than logistic regression</a:t>
            </a:r>
            <a:endParaRPr/>
          </a:p>
          <a:p>
            <a:pPr marL="0" lvl="0" indent="0" algn="l" rtl="0">
              <a:spcBef>
                <a:spcPts val="0"/>
              </a:spcBef>
              <a:spcAft>
                <a:spcPts val="0"/>
              </a:spcAft>
              <a:buNone/>
            </a:pPr>
            <a:r>
              <a:rPr lang="en"/>
              <a:t>A bunch of features have coefficients = 0</a:t>
            </a:r>
            <a:endParaRPr/>
          </a:p>
          <a:p>
            <a:pPr marL="0" lvl="0" indent="0" algn="l" rtl="0">
              <a:spcBef>
                <a:spcPts val="0"/>
              </a:spcBef>
              <a:spcAft>
                <a:spcPts val="0"/>
              </a:spcAft>
              <a:buNone/>
            </a:pPr>
            <a:r>
              <a:rPr lang="en"/>
              <a:t>It has a similar tendency as logistic regression that it could not correctly classify originally positive cases, so that for customers who are interested in the credit card, DT classifier tends to classify them as not interested, which can make the bank miss their potential customers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1d786eede1_0_16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1d786eede1_0_16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Accuracy is slightly lower than decision tree</a:t>
            </a:r>
            <a:endParaRPr/>
          </a:p>
          <a:p>
            <a:pPr marL="0" lvl="0" indent="0" algn="l" rtl="0">
              <a:spcBef>
                <a:spcPts val="0"/>
              </a:spcBef>
              <a:spcAft>
                <a:spcPts val="0"/>
              </a:spcAft>
              <a:buNone/>
            </a:pPr>
            <a:r>
              <a:rPr lang="en"/>
              <a:t>it performs even worse than DT to correctly identify potential customers and classify them into positive class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1d786eede1_0_16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11d786eede1_0_16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Motivation: which means, whether the positive and negative instances in the training data can already form 2 clear clusters without any training labels. If the features themselves can correctly form 2 clusters, then either the 4 supervised models are supposed to perform well, or more information and features are needed for those 4 models to capture the patterns. </a:t>
            </a:r>
            <a:endParaRPr/>
          </a:p>
          <a:p>
            <a:pPr marL="0" lvl="0" indent="0" algn="l" rtl="0">
              <a:spcBef>
                <a:spcPts val="0"/>
              </a:spcBef>
              <a:spcAft>
                <a:spcPts val="0"/>
              </a:spcAft>
              <a:buNone/>
            </a:pPr>
            <a:endParaRPr/>
          </a:p>
          <a:p>
            <a:pPr marL="0" lvl="0" indent="0" algn="l" rtl="0">
              <a:spcBef>
                <a:spcPts val="0"/>
              </a:spcBef>
              <a:spcAft>
                <a:spcPts val="0"/>
              </a:spcAft>
              <a:buNone/>
            </a:pPr>
            <a:r>
              <a:rPr lang="en"/>
              <a:t>Since there are 2 classes, I can calculate how accurate KMeans model clusters the datapoints. I first assign 2 clusters as positive and negative classes, and compare the cluster class with the actual label. About 62% of the test datapoints are correctly clustered. </a:t>
            </a:r>
            <a:endParaRPr/>
          </a:p>
          <a:p>
            <a:pPr marL="0" lvl="0" indent="0" algn="l" rtl="0">
              <a:spcBef>
                <a:spcPts val="0"/>
              </a:spcBef>
              <a:spcAft>
                <a:spcPts val="0"/>
              </a:spcAft>
              <a:buNone/>
            </a:pPr>
            <a:endParaRPr/>
          </a:p>
          <a:p>
            <a:pPr marL="0" lvl="0" indent="0" algn="l" rtl="0">
              <a:spcBef>
                <a:spcPts val="0"/>
              </a:spcBef>
              <a:spcAft>
                <a:spcPts val="0"/>
              </a:spcAft>
              <a:buNone/>
            </a:pPr>
            <a:r>
              <a:rPr lang="en"/>
              <a:t>I also looked at the rand score that measures the similarity between two clusters by considering all datapoints, where rand score = 1 is a perfect match.</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1d786eede1_0_16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11d786eede1_0_16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RF &gt; LR ~ DT &gt; GNB</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www.kaggle.com/sajidhussain3/jobathon-may-2021-credit-card-lead-prediction"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2689500" y="1635300"/>
            <a:ext cx="6025200" cy="1872900"/>
          </a:xfrm>
          <a:prstGeom prst="rect">
            <a:avLst/>
          </a:prstGeom>
        </p:spPr>
        <p:txBody>
          <a:bodyPr spcFirstLastPara="1" wrap="square" lIns="91425" tIns="91425" rIns="91425" bIns="91425" anchor="t" anchorCtr="0">
            <a:normAutofit fontScale="90000"/>
          </a:bodyPr>
          <a:lstStyle/>
          <a:p>
            <a:pPr marL="0" lvl="0" indent="0" algn="r" rtl="0">
              <a:spcBef>
                <a:spcPts val="0"/>
              </a:spcBef>
              <a:spcAft>
                <a:spcPts val="0"/>
              </a:spcAft>
              <a:buNone/>
            </a:pPr>
            <a:r>
              <a:rPr lang="en" sz="3000"/>
              <a:t>Project 2:</a:t>
            </a:r>
            <a:r>
              <a:rPr lang="en"/>
              <a:t> </a:t>
            </a:r>
            <a:endParaRPr/>
          </a:p>
          <a:p>
            <a:pPr marL="0" lvl="0" indent="0" algn="r" rtl="0">
              <a:spcBef>
                <a:spcPts val="0"/>
              </a:spcBef>
              <a:spcAft>
                <a:spcPts val="0"/>
              </a:spcAft>
              <a:buNone/>
            </a:pPr>
            <a:r>
              <a:rPr lang="en"/>
              <a:t>Credit Card Customer Classification</a:t>
            </a:r>
            <a:endParaRPr/>
          </a:p>
        </p:txBody>
      </p:sp>
      <p:sp>
        <p:nvSpPr>
          <p:cNvPr id="135" name="Google Shape;135;p13"/>
          <p:cNvSpPr txBox="1">
            <a:spLocks noGrp="1"/>
          </p:cNvSpPr>
          <p:nvPr>
            <p:ph type="subTitle" idx="1"/>
          </p:nvPr>
        </p:nvSpPr>
        <p:spPr>
          <a:xfrm>
            <a:off x="5244000" y="3824300"/>
            <a:ext cx="3470700" cy="506100"/>
          </a:xfrm>
          <a:prstGeom prst="rect">
            <a:avLst/>
          </a:prstGeom>
        </p:spPr>
        <p:txBody>
          <a:bodyPr spcFirstLastPara="1" wrap="square" lIns="91425" tIns="91425" rIns="91425" bIns="91425" anchor="t" anchorCtr="0">
            <a:noAutofit/>
          </a:bodyPr>
          <a:lstStyle/>
          <a:p>
            <a:pPr marL="0" lvl="0" indent="0" algn="r" rtl="0">
              <a:lnSpc>
                <a:spcPct val="80000"/>
              </a:lnSpc>
              <a:spcBef>
                <a:spcPts val="0"/>
              </a:spcBef>
              <a:spcAft>
                <a:spcPts val="0"/>
              </a:spcAft>
              <a:buNone/>
            </a:pPr>
            <a:r>
              <a:rPr lang="en" sz="1800" dirty="0"/>
              <a:t>Fiona Lee</a:t>
            </a:r>
          </a:p>
          <a:p>
            <a:pPr marL="0" lvl="0" indent="0" algn="r" rtl="0">
              <a:lnSpc>
                <a:spcPct val="80000"/>
              </a:lnSpc>
              <a:spcBef>
                <a:spcPts val="0"/>
              </a:spcBef>
              <a:spcAft>
                <a:spcPts val="0"/>
              </a:spcAft>
              <a:buNone/>
            </a:pPr>
            <a:r>
              <a:rPr lang="en-US" sz="1800" dirty="0"/>
              <a:t>MACS 30100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2"/>
          <p:cNvSpPr txBox="1">
            <a:spLocks noGrp="1"/>
          </p:cNvSpPr>
          <p:nvPr>
            <p:ph type="title"/>
          </p:nvPr>
        </p:nvSpPr>
        <p:spPr>
          <a:xfrm>
            <a:off x="1299600" y="589200"/>
            <a:ext cx="7038900" cy="56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Error Analysis</a:t>
            </a:r>
            <a:endParaRPr sz="2800"/>
          </a:p>
        </p:txBody>
      </p:sp>
      <p:sp>
        <p:nvSpPr>
          <p:cNvPr id="205" name="Google Shape;205;p22"/>
          <p:cNvSpPr txBox="1">
            <a:spLocks noGrp="1"/>
          </p:cNvSpPr>
          <p:nvPr>
            <p:ph type="body" idx="1"/>
          </p:nvPr>
        </p:nvSpPr>
        <p:spPr>
          <a:xfrm>
            <a:off x="1056750" y="1553450"/>
            <a:ext cx="7030500" cy="2933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800"/>
              <a:t>Selected 30 false positives and false negatives based on the 4 models’ predictions</a:t>
            </a:r>
            <a:endParaRPr sz="1800"/>
          </a:p>
          <a:p>
            <a:pPr marL="457200" lvl="0" indent="-342900" algn="l" rtl="0">
              <a:spcBef>
                <a:spcPts val="0"/>
              </a:spcBef>
              <a:spcAft>
                <a:spcPts val="0"/>
              </a:spcAft>
              <a:buSzPts val="1800"/>
              <a:buChar char="●"/>
            </a:pPr>
            <a:r>
              <a:rPr lang="en" sz="1800"/>
              <a:t>Findings:</a:t>
            </a:r>
            <a:endParaRPr sz="1800"/>
          </a:p>
          <a:p>
            <a:pPr marL="914400" lvl="1" indent="-342900" algn="l" rtl="0">
              <a:spcBef>
                <a:spcPts val="0"/>
              </a:spcBef>
              <a:spcAft>
                <a:spcPts val="0"/>
              </a:spcAft>
              <a:buSzPts val="1800"/>
              <a:buChar char="○"/>
            </a:pPr>
            <a:r>
              <a:rPr lang="en" sz="1800"/>
              <a:t>Rely on Credit_Product_unknown too much</a:t>
            </a:r>
            <a:endParaRPr sz="1800"/>
          </a:p>
          <a:p>
            <a:pPr marL="914400" lvl="1" indent="-342900" algn="l" rtl="0">
              <a:spcBef>
                <a:spcPts val="0"/>
              </a:spcBef>
              <a:spcAft>
                <a:spcPts val="0"/>
              </a:spcAft>
              <a:buSzPts val="1800"/>
              <a:buChar char="○"/>
            </a:pPr>
            <a:r>
              <a:rPr lang="en" sz="1800"/>
              <a:t>Naive Bayes model relies on Is_Active_Yes a lot</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9600" y="589200"/>
            <a:ext cx="7038900" cy="56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Task</a:t>
            </a:r>
            <a:endParaRPr sz="2800"/>
          </a:p>
        </p:txBody>
      </p:sp>
      <p:sp>
        <p:nvSpPr>
          <p:cNvPr id="141" name="Google Shape;141;p14"/>
          <p:cNvSpPr txBox="1">
            <a:spLocks noGrp="1"/>
          </p:cNvSpPr>
          <p:nvPr>
            <p:ph type="body" idx="1"/>
          </p:nvPr>
        </p:nvSpPr>
        <p:spPr>
          <a:xfrm>
            <a:off x="1056750" y="1553450"/>
            <a:ext cx="7030500" cy="2933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800"/>
              <a:t>Goal: Classify existing customers of the bank who would be interested in a recommended credit card</a:t>
            </a:r>
            <a:endParaRPr sz="1800"/>
          </a:p>
          <a:p>
            <a:pPr marL="457200" lvl="0" indent="-342900" algn="l" rtl="0">
              <a:spcBef>
                <a:spcPts val="0"/>
              </a:spcBef>
              <a:spcAft>
                <a:spcPts val="0"/>
              </a:spcAft>
              <a:buSzPts val="1800"/>
              <a:buChar char="●"/>
            </a:pPr>
            <a:r>
              <a:rPr lang="en" sz="1800"/>
              <a:t>Tasks</a:t>
            </a:r>
            <a:endParaRPr sz="1800"/>
          </a:p>
          <a:p>
            <a:pPr marL="914400" lvl="1" indent="-342900" algn="l" rtl="0">
              <a:spcBef>
                <a:spcPts val="0"/>
              </a:spcBef>
              <a:spcAft>
                <a:spcPts val="0"/>
              </a:spcAft>
              <a:buSzPts val="1800"/>
              <a:buChar char="○"/>
            </a:pPr>
            <a:r>
              <a:rPr lang="en" sz="1800"/>
              <a:t>Data preprocessing</a:t>
            </a:r>
            <a:endParaRPr sz="1800"/>
          </a:p>
          <a:p>
            <a:pPr marL="914400" lvl="1" indent="-342900" algn="l" rtl="0">
              <a:spcBef>
                <a:spcPts val="0"/>
              </a:spcBef>
              <a:spcAft>
                <a:spcPts val="0"/>
              </a:spcAft>
              <a:buSzPts val="1800"/>
              <a:buChar char="○"/>
            </a:pPr>
            <a:r>
              <a:rPr lang="en" sz="1800"/>
              <a:t>Build different classification models</a:t>
            </a:r>
            <a:endParaRPr sz="1800"/>
          </a:p>
          <a:p>
            <a:pPr marL="914400" lvl="1" indent="-342900" algn="l" rtl="0">
              <a:spcBef>
                <a:spcPts val="0"/>
              </a:spcBef>
              <a:spcAft>
                <a:spcPts val="0"/>
              </a:spcAft>
              <a:buSzPts val="1800"/>
              <a:buChar char="○"/>
            </a:pPr>
            <a:r>
              <a:rPr lang="en" sz="1800"/>
              <a:t>Predict customers’ intents of owning a recommended credit card</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9600" y="589200"/>
            <a:ext cx="7038900" cy="56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Data</a:t>
            </a:r>
            <a:endParaRPr sz="2800"/>
          </a:p>
        </p:txBody>
      </p:sp>
      <p:sp>
        <p:nvSpPr>
          <p:cNvPr id="147" name="Google Shape;147;p15"/>
          <p:cNvSpPr txBox="1">
            <a:spLocks noGrp="1"/>
          </p:cNvSpPr>
          <p:nvPr>
            <p:ph type="body" idx="1"/>
          </p:nvPr>
        </p:nvSpPr>
        <p:spPr>
          <a:xfrm>
            <a:off x="1056750" y="1388725"/>
            <a:ext cx="7030500" cy="31011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sz="1800"/>
              <a:t>Data size: 245725 rows, 11 columns</a:t>
            </a:r>
            <a:endParaRPr sz="1800"/>
          </a:p>
          <a:p>
            <a:pPr marL="914400" lvl="1" indent="-330200" algn="l" rtl="0">
              <a:spcBef>
                <a:spcPts val="0"/>
              </a:spcBef>
              <a:spcAft>
                <a:spcPts val="0"/>
              </a:spcAft>
              <a:buSzPts val="1600"/>
              <a:buChar char="○"/>
            </a:pPr>
            <a:r>
              <a:rPr lang="en" sz="1600"/>
              <a:t>4 numerical, 7 categorical</a:t>
            </a:r>
            <a:endParaRPr sz="1600"/>
          </a:p>
          <a:p>
            <a:pPr marL="914400" lvl="1" indent="-330200" algn="l" rtl="0">
              <a:spcBef>
                <a:spcPts val="0"/>
              </a:spcBef>
              <a:spcAft>
                <a:spcPts val="0"/>
              </a:spcAft>
              <a:buSzPts val="1600"/>
              <a:buChar char="○"/>
            </a:pPr>
            <a:r>
              <a:rPr lang="en" sz="1600"/>
              <a:t>Train : test = 7: 3</a:t>
            </a:r>
            <a:endParaRPr sz="1600"/>
          </a:p>
          <a:p>
            <a:pPr marL="914400" lvl="1" indent="-330200" algn="l" rtl="0">
              <a:spcBef>
                <a:spcPts val="0"/>
              </a:spcBef>
              <a:spcAft>
                <a:spcPts val="0"/>
              </a:spcAft>
              <a:buSzPts val="1600"/>
              <a:buChar char="○"/>
            </a:pPr>
            <a:r>
              <a:rPr lang="en" sz="1600"/>
              <a:t>Feature space: 3 numerical, 5 categorical</a:t>
            </a:r>
            <a:endParaRPr sz="1600"/>
          </a:p>
          <a:p>
            <a:pPr marL="914400" lvl="1" indent="-330200" algn="l" rtl="0">
              <a:spcBef>
                <a:spcPts val="0"/>
              </a:spcBef>
              <a:spcAft>
                <a:spcPts val="0"/>
              </a:spcAft>
              <a:buSzPts val="1600"/>
              <a:buChar char="○"/>
            </a:pPr>
            <a:r>
              <a:rPr lang="en" sz="1600"/>
              <a:t>Target: Is_Lead</a:t>
            </a:r>
            <a:endParaRPr sz="1600"/>
          </a:p>
          <a:p>
            <a:pPr marL="457200" lvl="0" indent="-342900" algn="l" rtl="0">
              <a:spcBef>
                <a:spcPts val="0"/>
              </a:spcBef>
              <a:spcAft>
                <a:spcPts val="0"/>
              </a:spcAft>
              <a:buSzPts val="1800"/>
              <a:buChar char="●"/>
            </a:pPr>
            <a:r>
              <a:rPr lang="en" sz="1800"/>
              <a:t>Distribution: </a:t>
            </a:r>
            <a:endParaRPr sz="1800"/>
          </a:p>
          <a:p>
            <a:pPr marL="914400" lvl="1" indent="-330200" algn="l" rtl="0">
              <a:spcBef>
                <a:spcPts val="0"/>
              </a:spcBef>
              <a:spcAft>
                <a:spcPts val="0"/>
              </a:spcAft>
              <a:buSzPts val="1600"/>
              <a:buChar char="○"/>
            </a:pPr>
            <a:r>
              <a:rPr lang="en" sz="1600"/>
              <a:t>187437 negative, 58388 positive</a:t>
            </a:r>
            <a:endParaRPr sz="1600"/>
          </a:p>
          <a:p>
            <a:pPr marL="457200" lvl="0" indent="-342900" algn="l" rtl="0">
              <a:spcBef>
                <a:spcPts val="0"/>
              </a:spcBef>
              <a:spcAft>
                <a:spcPts val="0"/>
              </a:spcAft>
              <a:buSzPts val="1800"/>
              <a:buChar char="●"/>
            </a:pPr>
            <a:r>
              <a:rPr lang="en" sz="1800"/>
              <a:t>Data preprocessing</a:t>
            </a:r>
            <a:endParaRPr sz="1800"/>
          </a:p>
          <a:p>
            <a:pPr marL="914400" lvl="1" indent="-330200" algn="l" rtl="0">
              <a:spcBef>
                <a:spcPts val="0"/>
              </a:spcBef>
              <a:spcAft>
                <a:spcPts val="0"/>
              </a:spcAft>
              <a:buSzPts val="1600"/>
              <a:buChar char="○"/>
            </a:pPr>
            <a:r>
              <a:rPr lang="en" sz="1600"/>
              <a:t>Imputation on Credit_Product</a:t>
            </a:r>
            <a:endParaRPr sz="1600"/>
          </a:p>
          <a:p>
            <a:pPr marL="914400" lvl="1" indent="-330200" algn="l" rtl="0">
              <a:spcBef>
                <a:spcPts val="0"/>
              </a:spcBef>
              <a:spcAft>
                <a:spcPts val="0"/>
              </a:spcAft>
              <a:buSzPts val="1600"/>
              <a:buChar char="○"/>
            </a:pPr>
            <a:r>
              <a:rPr lang="en" sz="1600"/>
              <a:t>Numerical: StandardScalar</a:t>
            </a:r>
            <a:endParaRPr sz="1600"/>
          </a:p>
          <a:p>
            <a:pPr marL="914400" lvl="1" indent="-330200" algn="l" rtl="0">
              <a:spcBef>
                <a:spcPts val="0"/>
              </a:spcBef>
              <a:spcAft>
                <a:spcPts val="0"/>
              </a:spcAft>
              <a:buSzPts val="1600"/>
              <a:buChar char="○"/>
            </a:pPr>
            <a:r>
              <a:rPr lang="en" sz="1600"/>
              <a:t>Categorical: OneHotEncoder</a:t>
            </a:r>
            <a:endParaRPr sz="1600"/>
          </a:p>
        </p:txBody>
      </p:sp>
      <p:pic>
        <p:nvPicPr>
          <p:cNvPr id="148" name="Google Shape;148;p15"/>
          <p:cNvPicPr preferRelativeResize="0"/>
          <p:nvPr/>
        </p:nvPicPr>
        <p:blipFill rotWithShape="1">
          <a:blip r:embed="rId3">
            <a:alphaModFix/>
          </a:blip>
          <a:srcRect l="2524"/>
          <a:stretch/>
        </p:blipFill>
        <p:spPr>
          <a:xfrm>
            <a:off x="6173375" y="1210000"/>
            <a:ext cx="2812400" cy="3279826"/>
          </a:xfrm>
          <a:prstGeom prst="rect">
            <a:avLst/>
          </a:prstGeom>
          <a:noFill/>
          <a:ln>
            <a:noFill/>
          </a:ln>
        </p:spPr>
      </p:pic>
      <p:sp>
        <p:nvSpPr>
          <p:cNvPr id="149" name="Google Shape;149;p15"/>
          <p:cNvSpPr txBox="1"/>
          <p:nvPr/>
        </p:nvSpPr>
        <p:spPr>
          <a:xfrm>
            <a:off x="619800" y="4723575"/>
            <a:ext cx="7904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rgbClr val="F5F5F5"/>
                </a:solidFill>
                <a:latin typeface="Roboto"/>
                <a:ea typeface="Roboto"/>
                <a:cs typeface="Roboto"/>
                <a:sym typeface="Roboto"/>
              </a:rPr>
              <a:t>Data source (Kaggle): </a:t>
            </a:r>
            <a:r>
              <a:rPr lang="en" sz="1200" u="sng">
                <a:solidFill>
                  <a:schemeClr val="hlink"/>
                </a:solidFill>
                <a:latin typeface="Roboto"/>
                <a:ea typeface="Roboto"/>
                <a:cs typeface="Roboto"/>
                <a:sym typeface="Roboto"/>
                <a:hlinkClick r:id="rId4"/>
              </a:rPr>
              <a:t>https://www.kaggle.com/sajidhussain3/jobathon-may-2021-credit-card-lead-prediction</a:t>
            </a:r>
            <a:endParaRPr sz="1200">
              <a:solidFill>
                <a:srgbClr val="F5F5F5"/>
              </a:solidFill>
              <a:latin typeface="Roboto"/>
              <a:ea typeface="Roboto"/>
              <a:cs typeface="Roboto"/>
              <a:sym typeface="Roboto"/>
            </a:endParaRPr>
          </a:p>
        </p:txBody>
      </p:sp>
      <p:sp>
        <p:nvSpPr>
          <p:cNvPr id="150" name="Google Shape;150;p15"/>
          <p:cNvSpPr/>
          <p:nvPr/>
        </p:nvSpPr>
        <p:spPr>
          <a:xfrm>
            <a:off x="6173375" y="2334625"/>
            <a:ext cx="2744400" cy="427200"/>
          </a:xfrm>
          <a:prstGeom prst="roundRect">
            <a:avLst>
              <a:gd name="adj" fmla="val 16667"/>
            </a:avLst>
          </a:prstGeom>
          <a:noFill/>
          <a:ln w="1905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a:off x="6173375" y="2961150"/>
            <a:ext cx="2744400" cy="1316400"/>
          </a:xfrm>
          <a:prstGeom prst="roundRect">
            <a:avLst>
              <a:gd name="adj" fmla="val 8890"/>
            </a:avLst>
          </a:prstGeom>
          <a:noFill/>
          <a:ln w="1905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a:off x="6173375" y="4277550"/>
            <a:ext cx="2744400" cy="212400"/>
          </a:xfrm>
          <a:prstGeom prst="roundRect">
            <a:avLst>
              <a:gd name="adj" fmla="val 0"/>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6"/>
          <p:cNvSpPr txBox="1">
            <a:spLocks noGrp="1"/>
          </p:cNvSpPr>
          <p:nvPr>
            <p:ph type="title"/>
          </p:nvPr>
        </p:nvSpPr>
        <p:spPr>
          <a:xfrm>
            <a:off x="1299600" y="589200"/>
            <a:ext cx="7038900" cy="56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Logistic Regression</a:t>
            </a:r>
            <a:endParaRPr sz="2800"/>
          </a:p>
        </p:txBody>
      </p:sp>
      <p:sp>
        <p:nvSpPr>
          <p:cNvPr id="158" name="Google Shape;158;p16"/>
          <p:cNvSpPr txBox="1">
            <a:spLocks noGrp="1"/>
          </p:cNvSpPr>
          <p:nvPr>
            <p:ph type="body" idx="1"/>
          </p:nvPr>
        </p:nvSpPr>
        <p:spPr>
          <a:xfrm>
            <a:off x="1056750" y="1553450"/>
            <a:ext cx="7030500" cy="2933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Roboto"/>
              <a:buChar char="●"/>
            </a:pPr>
            <a:r>
              <a:rPr lang="en" sz="1800">
                <a:latin typeface="Roboto"/>
                <a:ea typeface="Roboto"/>
                <a:cs typeface="Roboto"/>
                <a:sym typeface="Roboto"/>
              </a:rPr>
              <a:t>Parameters: </a:t>
            </a:r>
            <a:endParaRPr sz="1400">
              <a:latin typeface="Roboto"/>
              <a:ea typeface="Roboto"/>
              <a:cs typeface="Roboto"/>
              <a:sym typeface="Roboto"/>
            </a:endParaRPr>
          </a:p>
          <a:p>
            <a:pPr marL="914400" lvl="1" indent="-317500" algn="l" rtl="0">
              <a:spcBef>
                <a:spcPts val="0"/>
              </a:spcBef>
              <a:spcAft>
                <a:spcPts val="0"/>
              </a:spcAft>
              <a:buSzPts val="1400"/>
              <a:buFont typeface="Roboto"/>
              <a:buChar char="○"/>
            </a:pPr>
            <a:r>
              <a:rPr lang="en" sz="1400">
                <a:latin typeface="Roboto"/>
                <a:ea typeface="Roboto"/>
                <a:cs typeface="Roboto"/>
                <a:sym typeface="Roboto"/>
              </a:rPr>
              <a:t>Random_state = 42</a:t>
            </a:r>
            <a:endParaRPr sz="1400">
              <a:latin typeface="Roboto"/>
              <a:ea typeface="Roboto"/>
              <a:cs typeface="Roboto"/>
              <a:sym typeface="Roboto"/>
            </a:endParaRPr>
          </a:p>
          <a:p>
            <a:pPr marL="457200" lvl="0" indent="-342900" algn="l" rtl="0">
              <a:spcBef>
                <a:spcPts val="0"/>
              </a:spcBef>
              <a:spcAft>
                <a:spcPts val="0"/>
              </a:spcAft>
              <a:buSzPts val="1800"/>
              <a:buFont typeface="Roboto"/>
              <a:buChar char="●"/>
            </a:pPr>
            <a:r>
              <a:rPr lang="en" sz="1800">
                <a:latin typeface="Roboto"/>
                <a:ea typeface="Roboto"/>
                <a:cs typeface="Roboto"/>
                <a:sym typeface="Roboto"/>
              </a:rPr>
              <a:t>Accuracy = 0.8524</a:t>
            </a:r>
            <a:endParaRPr sz="1800">
              <a:latin typeface="Roboto"/>
              <a:ea typeface="Roboto"/>
              <a:cs typeface="Roboto"/>
              <a:sym typeface="Roboto"/>
            </a:endParaRPr>
          </a:p>
          <a:p>
            <a:pPr marL="457200" lvl="0" indent="-342900" algn="l" rtl="0">
              <a:spcBef>
                <a:spcPts val="0"/>
              </a:spcBef>
              <a:spcAft>
                <a:spcPts val="0"/>
              </a:spcAft>
              <a:buSzPts val="1800"/>
              <a:buFont typeface="Roboto"/>
              <a:buChar char="●"/>
            </a:pPr>
            <a:r>
              <a:rPr lang="en" sz="1800">
                <a:solidFill>
                  <a:srgbClr val="F5F5F5"/>
                </a:solidFill>
                <a:latin typeface="Roboto"/>
                <a:ea typeface="Roboto"/>
                <a:cs typeface="Roboto"/>
                <a:sym typeface="Roboto"/>
              </a:rPr>
              <a:t>Top feature: Credit_Product_unknown</a:t>
            </a:r>
            <a:endParaRPr sz="1800"/>
          </a:p>
        </p:txBody>
      </p:sp>
      <p:pic>
        <p:nvPicPr>
          <p:cNvPr id="159" name="Google Shape;159;p16"/>
          <p:cNvPicPr preferRelativeResize="0"/>
          <p:nvPr/>
        </p:nvPicPr>
        <p:blipFill>
          <a:blip r:embed="rId3">
            <a:alphaModFix/>
          </a:blip>
          <a:stretch>
            <a:fillRect/>
          </a:stretch>
        </p:blipFill>
        <p:spPr>
          <a:xfrm>
            <a:off x="6075625" y="885375"/>
            <a:ext cx="2760099" cy="3601775"/>
          </a:xfrm>
          <a:prstGeom prst="rect">
            <a:avLst/>
          </a:prstGeom>
          <a:noFill/>
          <a:ln>
            <a:noFill/>
          </a:ln>
        </p:spPr>
      </p:pic>
      <p:pic>
        <p:nvPicPr>
          <p:cNvPr id="160" name="Google Shape;160;p16"/>
          <p:cNvPicPr preferRelativeResize="0"/>
          <p:nvPr/>
        </p:nvPicPr>
        <p:blipFill>
          <a:blip r:embed="rId4">
            <a:alphaModFix/>
          </a:blip>
          <a:stretch>
            <a:fillRect/>
          </a:stretch>
        </p:blipFill>
        <p:spPr>
          <a:xfrm>
            <a:off x="260175" y="2953100"/>
            <a:ext cx="2521801" cy="1701450"/>
          </a:xfrm>
          <a:prstGeom prst="rect">
            <a:avLst/>
          </a:prstGeom>
          <a:noFill/>
          <a:ln>
            <a:noFill/>
          </a:ln>
        </p:spPr>
      </p:pic>
      <p:pic>
        <p:nvPicPr>
          <p:cNvPr id="161" name="Google Shape;161;p16"/>
          <p:cNvPicPr preferRelativeResize="0"/>
          <p:nvPr/>
        </p:nvPicPr>
        <p:blipFill>
          <a:blip r:embed="rId5">
            <a:alphaModFix/>
          </a:blip>
          <a:stretch>
            <a:fillRect/>
          </a:stretch>
        </p:blipFill>
        <p:spPr>
          <a:xfrm>
            <a:off x="3106799" y="2884775"/>
            <a:ext cx="2644000" cy="21576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7"/>
          <p:cNvSpPr txBox="1">
            <a:spLocks noGrp="1"/>
          </p:cNvSpPr>
          <p:nvPr>
            <p:ph type="title"/>
          </p:nvPr>
        </p:nvSpPr>
        <p:spPr>
          <a:xfrm>
            <a:off x="1299600" y="589200"/>
            <a:ext cx="7038900" cy="56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Gaussian Naive Bayes Classifier</a:t>
            </a:r>
            <a:endParaRPr sz="2800"/>
          </a:p>
        </p:txBody>
      </p:sp>
      <p:sp>
        <p:nvSpPr>
          <p:cNvPr id="167" name="Google Shape;167;p17"/>
          <p:cNvSpPr txBox="1">
            <a:spLocks noGrp="1"/>
          </p:cNvSpPr>
          <p:nvPr>
            <p:ph type="body" idx="1"/>
          </p:nvPr>
        </p:nvSpPr>
        <p:spPr>
          <a:xfrm>
            <a:off x="1056750" y="1553450"/>
            <a:ext cx="7030500" cy="2933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Roboto"/>
              <a:buChar char="●"/>
            </a:pPr>
            <a:r>
              <a:rPr lang="en" sz="1800">
                <a:latin typeface="Roboto"/>
                <a:ea typeface="Roboto"/>
                <a:cs typeface="Roboto"/>
                <a:sym typeface="Roboto"/>
              </a:rPr>
              <a:t>Parameters as default</a:t>
            </a:r>
            <a:endParaRPr sz="1400">
              <a:latin typeface="Roboto"/>
              <a:ea typeface="Roboto"/>
              <a:cs typeface="Roboto"/>
              <a:sym typeface="Roboto"/>
            </a:endParaRPr>
          </a:p>
          <a:p>
            <a:pPr marL="457200" lvl="0" indent="-342900" algn="l" rtl="0">
              <a:spcBef>
                <a:spcPts val="0"/>
              </a:spcBef>
              <a:spcAft>
                <a:spcPts val="0"/>
              </a:spcAft>
              <a:buSzPts val="1800"/>
              <a:buFont typeface="Roboto"/>
              <a:buChar char="●"/>
            </a:pPr>
            <a:r>
              <a:rPr lang="en" sz="1800">
                <a:latin typeface="Roboto"/>
                <a:ea typeface="Roboto"/>
                <a:cs typeface="Roboto"/>
                <a:sym typeface="Roboto"/>
              </a:rPr>
              <a:t>Accuracy = 0.8315</a:t>
            </a:r>
            <a:endParaRPr sz="1800"/>
          </a:p>
        </p:txBody>
      </p:sp>
      <p:pic>
        <p:nvPicPr>
          <p:cNvPr id="168" name="Google Shape;168;p17"/>
          <p:cNvPicPr preferRelativeResize="0"/>
          <p:nvPr/>
        </p:nvPicPr>
        <p:blipFill>
          <a:blip r:embed="rId3">
            <a:alphaModFix/>
          </a:blip>
          <a:stretch>
            <a:fillRect/>
          </a:stretch>
        </p:blipFill>
        <p:spPr>
          <a:xfrm>
            <a:off x="1056750" y="2529400"/>
            <a:ext cx="3367150" cy="2261975"/>
          </a:xfrm>
          <a:prstGeom prst="rect">
            <a:avLst/>
          </a:prstGeom>
          <a:noFill/>
          <a:ln>
            <a:noFill/>
          </a:ln>
        </p:spPr>
      </p:pic>
      <p:pic>
        <p:nvPicPr>
          <p:cNvPr id="169" name="Google Shape;169;p17"/>
          <p:cNvPicPr preferRelativeResize="0"/>
          <p:nvPr/>
        </p:nvPicPr>
        <p:blipFill>
          <a:blip r:embed="rId4">
            <a:alphaModFix/>
          </a:blip>
          <a:stretch>
            <a:fillRect/>
          </a:stretch>
        </p:blipFill>
        <p:spPr>
          <a:xfrm>
            <a:off x="4880850" y="1553450"/>
            <a:ext cx="3912251" cy="32367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8"/>
          <p:cNvSpPr txBox="1">
            <a:spLocks noGrp="1"/>
          </p:cNvSpPr>
          <p:nvPr>
            <p:ph type="title"/>
          </p:nvPr>
        </p:nvSpPr>
        <p:spPr>
          <a:xfrm>
            <a:off x="1299600" y="589200"/>
            <a:ext cx="7038900" cy="56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Decision Tree Classifier</a:t>
            </a:r>
            <a:endParaRPr sz="2800"/>
          </a:p>
        </p:txBody>
      </p:sp>
      <p:sp>
        <p:nvSpPr>
          <p:cNvPr id="175" name="Google Shape;175;p18"/>
          <p:cNvSpPr txBox="1">
            <a:spLocks noGrp="1"/>
          </p:cNvSpPr>
          <p:nvPr>
            <p:ph type="body" idx="1"/>
          </p:nvPr>
        </p:nvSpPr>
        <p:spPr>
          <a:xfrm>
            <a:off x="1056750" y="1390475"/>
            <a:ext cx="7030500" cy="2933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Roboto"/>
              <a:buChar char="●"/>
            </a:pPr>
            <a:r>
              <a:rPr lang="en" sz="1800">
                <a:latin typeface="Roboto"/>
                <a:ea typeface="Roboto"/>
                <a:cs typeface="Roboto"/>
                <a:sym typeface="Roboto"/>
              </a:rPr>
              <a:t>Parameters: </a:t>
            </a:r>
            <a:endParaRPr sz="1400">
              <a:latin typeface="Roboto"/>
              <a:ea typeface="Roboto"/>
              <a:cs typeface="Roboto"/>
              <a:sym typeface="Roboto"/>
            </a:endParaRPr>
          </a:p>
          <a:p>
            <a:pPr marL="914400" lvl="1" indent="-317500" algn="l" rtl="0">
              <a:spcBef>
                <a:spcPts val="0"/>
              </a:spcBef>
              <a:spcAft>
                <a:spcPts val="0"/>
              </a:spcAft>
              <a:buSzPts val="1400"/>
              <a:buFont typeface="Roboto"/>
              <a:buChar char="○"/>
            </a:pPr>
            <a:r>
              <a:rPr lang="en" sz="1400">
                <a:latin typeface="Roboto"/>
                <a:ea typeface="Roboto"/>
                <a:cs typeface="Roboto"/>
                <a:sym typeface="Roboto"/>
              </a:rPr>
              <a:t>Criterion = entropy, Max_depth = 4</a:t>
            </a:r>
            <a:endParaRPr sz="1400">
              <a:latin typeface="Roboto"/>
              <a:ea typeface="Roboto"/>
              <a:cs typeface="Roboto"/>
              <a:sym typeface="Roboto"/>
            </a:endParaRPr>
          </a:p>
          <a:p>
            <a:pPr marL="914400" lvl="1" indent="-317500" algn="l" rtl="0">
              <a:spcBef>
                <a:spcPts val="0"/>
              </a:spcBef>
              <a:spcAft>
                <a:spcPts val="0"/>
              </a:spcAft>
              <a:buSzPts val="1400"/>
              <a:buFont typeface="Roboto"/>
              <a:buChar char="○"/>
            </a:pPr>
            <a:r>
              <a:rPr lang="en" sz="1400">
                <a:latin typeface="Roboto"/>
                <a:ea typeface="Roboto"/>
                <a:cs typeface="Roboto"/>
                <a:sym typeface="Roboto"/>
              </a:rPr>
              <a:t>Random_state = 42</a:t>
            </a:r>
            <a:endParaRPr sz="1400">
              <a:latin typeface="Roboto"/>
              <a:ea typeface="Roboto"/>
              <a:cs typeface="Roboto"/>
              <a:sym typeface="Roboto"/>
            </a:endParaRPr>
          </a:p>
          <a:p>
            <a:pPr marL="457200" lvl="0" indent="-342900" algn="l" rtl="0">
              <a:spcBef>
                <a:spcPts val="0"/>
              </a:spcBef>
              <a:spcAft>
                <a:spcPts val="0"/>
              </a:spcAft>
              <a:buSzPts val="1800"/>
              <a:buFont typeface="Roboto"/>
              <a:buChar char="●"/>
            </a:pPr>
            <a:r>
              <a:rPr lang="en" sz="1800">
                <a:latin typeface="Roboto"/>
                <a:ea typeface="Roboto"/>
                <a:cs typeface="Roboto"/>
                <a:sym typeface="Roboto"/>
              </a:rPr>
              <a:t>Accuracy = 0.8537</a:t>
            </a:r>
            <a:endParaRPr sz="1800">
              <a:latin typeface="Roboto"/>
              <a:ea typeface="Roboto"/>
              <a:cs typeface="Roboto"/>
              <a:sym typeface="Roboto"/>
            </a:endParaRPr>
          </a:p>
          <a:p>
            <a:pPr marL="457200" lvl="0" indent="-342900" algn="l" rtl="0">
              <a:spcBef>
                <a:spcPts val="0"/>
              </a:spcBef>
              <a:spcAft>
                <a:spcPts val="0"/>
              </a:spcAft>
              <a:buSzPts val="1800"/>
              <a:buFont typeface="Roboto"/>
              <a:buChar char="●"/>
            </a:pPr>
            <a:r>
              <a:rPr lang="en" sz="1800">
                <a:solidFill>
                  <a:srgbClr val="F5F5F5"/>
                </a:solidFill>
                <a:latin typeface="Roboto"/>
                <a:ea typeface="Roboto"/>
                <a:cs typeface="Roboto"/>
                <a:sym typeface="Roboto"/>
              </a:rPr>
              <a:t>Top feature: Credit_Product_unknown</a:t>
            </a:r>
            <a:endParaRPr sz="1800"/>
          </a:p>
          <a:p>
            <a:pPr marL="0" lvl="0" indent="0" algn="l" rtl="0">
              <a:spcBef>
                <a:spcPts val="1200"/>
              </a:spcBef>
              <a:spcAft>
                <a:spcPts val="1200"/>
              </a:spcAft>
              <a:buNone/>
            </a:pPr>
            <a:endParaRPr sz="1800"/>
          </a:p>
        </p:txBody>
      </p:sp>
      <p:pic>
        <p:nvPicPr>
          <p:cNvPr id="176" name="Google Shape;176;p18"/>
          <p:cNvPicPr preferRelativeResize="0"/>
          <p:nvPr/>
        </p:nvPicPr>
        <p:blipFill>
          <a:blip r:embed="rId3">
            <a:alphaModFix/>
          </a:blip>
          <a:stretch>
            <a:fillRect/>
          </a:stretch>
        </p:blipFill>
        <p:spPr>
          <a:xfrm>
            <a:off x="6050027" y="1195500"/>
            <a:ext cx="2902723" cy="3787899"/>
          </a:xfrm>
          <a:prstGeom prst="rect">
            <a:avLst/>
          </a:prstGeom>
          <a:noFill/>
          <a:ln>
            <a:noFill/>
          </a:ln>
        </p:spPr>
      </p:pic>
      <p:pic>
        <p:nvPicPr>
          <p:cNvPr id="177" name="Google Shape;177;p18"/>
          <p:cNvPicPr preferRelativeResize="0"/>
          <p:nvPr/>
        </p:nvPicPr>
        <p:blipFill>
          <a:blip r:embed="rId4">
            <a:alphaModFix/>
          </a:blip>
          <a:stretch>
            <a:fillRect/>
          </a:stretch>
        </p:blipFill>
        <p:spPr>
          <a:xfrm>
            <a:off x="723875" y="3353050"/>
            <a:ext cx="2467775" cy="1630350"/>
          </a:xfrm>
          <a:prstGeom prst="rect">
            <a:avLst/>
          </a:prstGeom>
          <a:noFill/>
          <a:ln>
            <a:noFill/>
          </a:ln>
        </p:spPr>
      </p:pic>
      <p:pic>
        <p:nvPicPr>
          <p:cNvPr id="178" name="Google Shape;178;p18"/>
          <p:cNvPicPr preferRelativeResize="0"/>
          <p:nvPr/>
        </p:nvPicPr>
        <p:blipFill>
          <a:blip r:embed="rId5">
            <a:alphaModFix/>
          </a:blip>
          <a:stretch>
            <a:fillRect/>
          </a:stretch>
        </p:blipFill>
        <p:spPr>
          <a:xfrm>
            <a:off x="3350775" y="2928050"/>
            <a:ext cx="2540124" cy="2055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9"/>
          <p:cNvSpPr txBox="1">
            <a:spLocks noGrp="1"/>
          </p:cNvSpPr>
          <p:nvPr>
            <p:ph type="title"/>
          </p:nvPr>
        </p:nvSpPr>
        <p:spPr>
          <a:xfrm>
            <a:off x="1299600" y="589200"/>
            <a:ext cx="7038900" cy="56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Random Forest Classifier</a:t>
            </a:r>
            <a:endParaRPr sz="2800"/>
          </a:p>
        </p:txBody>
      </p:sp>
      <p:sp>
        <p:nvSpPr>
          <p:cNvPr id="184" name="Google Shape;184;p19"/>
          <p:cNvSpPr txBox="1">
            <a:spLocks noGrp="1"/>
          </p:cNvSpPr>
          <p:nvPr>
            <p:ph type="body" idx="1"/>
          </p:nvPr>
        </p:nvSpPr>
        <p:spPr>
          <a:xfrm>
            <a:off x="1056750" y="1403500"/>
            <a:ext cx="7030500" cy="2933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Roboto"/>
              <a:buChar char="●"/>
            </a:pPr>
            <a:r>
              <a:rPr lang="en" sz="1800">
                <a:latin typeface="Roboto"/>
                <a:ea typeface="Roboto"/>
                <a:cs typeface="Roboto"/>
                <a:sym typeface="Roboto"/>
              </a:rPr>
              <a:t>Parameters: </a:t>
            </a:r>
            <a:endParaRPr sz="1400">
              <a:latin typeface="Roboto"/>
              <a:ea typeface="Roboto"/>
              <a:cs typeface="Roboto"/>
              <a:sym typeface="Roboto"/>
            </a:endParaRPr>
          </a:p>
          <a:p>
            <a:pPr marL="914400" lvl="1" indent="-317500" algn="l" rtl="0">
              <a:spcBef>
                <a:spcPts val="0"/>
              </a:spcBef>
              <a:spcAft>
                <a:spcPts val="0"/>
              </a:spcAft>
              <a:buSzPts val="1400"/>
              <a:buFont typeface="Roboto"/>
              <a:buChar char="○"/>
            </a:pPr>
            <a:r>
              <a:rPr lang="en" sz="1400">
                <a:latin typeface="Roboto"/>
                <a:ea typeface="Roboto"/>
                <a:cs typeface="Roboto"/>
                <a:sym typeface="Roboto"/>
              </a:rPr>
              <a:t>Criterion = entropy, Max_depth = 4</a:t>
            </a:r>
            <a:endParaRPr sz="1400">
              <a:latin typeface="Roboto"/>
              <a:ea typeface="Roboto"/>
              <a:cs typeface="Roboto"/>
              <a:sym typeface="Roboto"/>
            </a:endParaRPr>
          </a:p>
          <a:p>
            <a:pPr marL="914400" lvl="1" indent="-317500" algn="l" rtl="0">
              <a:spcBef>
                <a:spcPts val="0"/>
              </a:spcBef>
              <a:spcAft>
                <a:spcPts val="0"/>
              </a:spcAft>
              <a:buSzPts val="1400"/>
              <a:buFont typeface="Roboto"/>
              <a:buChar char="○"/>
            </a:pPr>
            <a:r>
              <a:rPr lang="en" sz="1400">
                <a:latin typeface="Roboto"/>
                <a:ea typeface="Roboto"/>
                <a:cs typeface="Roboto"/>
                <a:sym typeface="Roboto"/>
              </a:rPr>
              <a:t>Random_state = 42</a:t>
            </a:r>
            <a:endParaRPr sz="1400">
              <a:latin typeface="Roboto"/>
              <a:ea typeface="Roboto"/>
              <a:cs typeface="Roboto"/>
              <a:sym typeface="Roboto"/>
            </a:endParaRPr>
          </a:p>
          <a:p>
            <a:pPr marL="457200" lvl="0" indent="-342900" algn="l" rtl="0">
              <a:spcBef>
                <a:spcPts val="0"/>
              </a:spcBef>
              <a:spcAft>
                <a:spcPts val="0"/>
              </a:spcAft>
              <a:buSzPts val="1800"/>
              <a:buFont typeface="Roboto"/>
              <a:buChar char="●"/>
            </a:pPr>
            <a:r>
              <a:rPr lang="en" sz="1800">
                <a:latin typeface="Roboto"/>
                <a:ea typeface="Roboto"/>
                <a:cs typeface="Roboto"/>
                <a:sym typeface="Roboto"/>
              </a:rPr>
              <a:t>Accuracy = 0.8514</a:t>
            </a:r>
            <a:endParaRPr sz="1800">
              <a:latin typeface="Roboto"/>
              <a:ea typeface="Roboto"/>
              <a:cs typeface="Roboto"/>
              <a:sym typeface="Roboto"/>
            </a:endParaRPr>
          </a:p>
          <a:p>
            <a:pPr marL="457200" lvl="0" indent="-342900" algn="l" rtl="0">
              <a:spcBef>
                <a:spcPts val="0"/>
              </a:spcBef>
              <a:spcAft>
                <a:spcPts val="0"/>
              </a:spcAft>
              <a:buSzPts val="1800"/>
              <a:buFont typeface="Roboto"/>
              <a:buChar char="●"/>
            </a:pPr>
            <a:r>
              <a:rPr lang="en" sz="1800">
                <a:solidFill>
                  <a:srgbClr val="F5F5F5"/>
                </a:solidFill>
                <a:latin typeface="Roboto"/>
                <a:ea typeface="Roboto"/>
                <a:cs typeface="Roboto"/>
                <a:sym typeface="Roboto"/>
              </a:rPr>
              <a:t>Top feature: Credit_Product_unknown</a:t>
            </a:r>
            <a:endParaRPr sz="1800"/>
          </a:p>
        </p:txBody>
      </p:sp>
      <p:pic>
        <p:nvPicPr>
          <p:cNvPr id="185" name="Google Shape;185;p19"/>
          <p:cNvPicPr preferRelativeResize="0"/>
          <p:nvPr/>
        </p:nvPicPr>
        <p:blipFill>
          <a:blip r:embed="rId3">
            <a:alphaModFix/>
          </a:blip>
          <a:stretch>
            <a:fillRect/>
          </a:stretch>
        </p:blipFill>
        <p:spPr>
          <a:xfrm>
            <a:off x="6228675" y="1549525"/>
            <a:ext cx="2660499" cy="3273949"/>
          </a:xfrm>
          <a:prstGeom prst="rect">
            <a:avLst/>
          </a:prstGeom>
          <a:noFill/>
          <a:ln>
            <a:noFill/>
          </a:ln>
        </p:spPr>
      </p:pic>
      <p:pic>
        <p:nvPicPr>
          <p:cNvPr id="186" name="Google Shape;186;p19"/>
          <p:cNvPicPr preferRelativeResize="0"/>
          <p:nvPr/>
        </p:nvPicPr>
        <p:blipFill>
          <a:blip r:embed="rId4">
            <a:alphaModFix/>
          </a:blip>
          <a:stretch>
            <a:fillRect/>
          </a:stretch>
        </p:blipFill>
        <p:spPr>
          <a:xfrm>
            <a:off x="400550" y="3159675"/>
            <a:ext cx="2409150" cy="1663800"/>
          </a:xfrm>
          <a:prstGeom prst="rect">
            <a:avLst/>
          </a:prstGeom>
          <a:noFill/>
          <a:ln>
            <a:noFill/>
          </a:ln>
        </p:spPr>
      </p:pic>
      <p:pic>
        <p:nvPicPr>
          <p:cNvPr id="187" name="Google Shape;187;p19"/>
          <p:cNvPicPr preferRelativeResize="0"/>
          <p:nvPr/>
        </p:nvPicPr>
        <p:blipFill>
          <a:blip r:embed="rId5">
            <a:alphaModFix/>
          </a:blip>
          <a:stretch>
            <a:fillRect/>
          </a:stretch>
        </p:blipFill>
        <p:spPr>
          <a:xfrm>
            <a:off x="3363825" y="2949300"/>
            <a:ext cx="2566101" cy="20845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0"/>
          <p:cNvSpPr txBox="1">
            <a:spLocks noGrp="1"/>
          </p:cNvSpPr>
          <p:nvPr>
            <p:ph type="title"/>
          </p:nvPr>
        </p:nvSpPr>
        <p:spPr>
          <a:xfrm>
            <a:off x="1299600" y="589200"/>
            <a:ext cx="7038900" cy="56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Compared with KMeans</a:t>
            </a:r>
            <a:endParaRPr sz="2800"/>
          </a:p>
        </p:txBody>
      </p:sp>
      <p:sp>
        <p:nvSpPr>
          <p:cNvPr id="193" name="Google Shape;193;p20"/>
          <p:cNvSpPr txBox="1">
            <a:spLocks noGrp="1"/>
          </p:cNvSpPr>
          <p:nvPr>
            <p:ph type="body" idx="1"/>
          </p:nvPr>
        </p:nvSpPr>
        <p:spPr>
          <a:xfrm>
            <a:off x="1056750" y="1410025"/>
            <a:ext cx="7030500" cy="2933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800"/>
              <a:t>Motivation: how much the data can explain itself</a:t>
            </a:r>
            <a:endParaRPr sz="1800"/>
          </a:p>
          <a:p>
            <a:pPr marL="457200" lvl="0" indent="-342900" algn="l" rtl="0">
              <a:spcBef>
                <a:spcPts val="0"/>
              </a:spcBef>
              <a:spcAft>
                <a:spcPts val="0"/>
              </a:spcAft>
              <a:buSzPts val="1800"/>
              <a:buChar char="●"/>
            </a:pPr>
            <a:r>
              <a:rPr lang="en" sz="1800"/>
              <a:t>Parameters: </a:t>
            </a:r>
            <a:endParaRPr sz="1800"/>
          </a:p>
          <a:p>
            <a:pPr marL="914400" lvl="1" indent="-330200" algn="l" rtl="0">
              <a:spcBef>
                <a:spcPts val="0"/>
              </a:spcBef>
              <a:spcAft>
                <a:spcPts val="0"/>
              </a:spcAft>
              <a:buSzPts val="1600"/>
              <a:buChar char="○"/>
            </a:pPr>
            <a:r>
              <a:rPr lang="en" sz="1600"/>
              <a:t>N_clusters = 2</a:t>
            </a:r>
            <a:endParaRPr sz="1600"/>
          </a:p>
          <a:p>
            <a:pPr marL="914400" lvl="1" indent="-330200" algn="l" rtl="0">
              <a:spcBef>
                <a:spcPts val="0"/>
              </a:spcBef>
              <a:spcAft>
                <a:spcPts val="0"/>
              </a:spcAft>
              <a:buSzPts val="1600"/>
              <a:buChar char="○"/>
            </a:pPr>
            <a:r>
              <a:rPr lang="en" sz="1600"/>
              <a:t>Random_state = 42</a:t>
            </a:r>
            <a:endParaRPr sz="1600"/>
          </a:p>
          <a:p>
            <a:pPr marL="457200" lvl="0" indent="-342900" algn="l" rtl="0">
              <a:spcBef>
                <a:spcPts val="0"/>
              </a:spcBef>
              <a:spcAft>
                <a:spcPts val="0"/>
              </a:spcAft>
              <a:buSzPts val="1800"/>
              <a:buChar char="●"/>
            </a:pPr>
            <a:r>
              <a:rPr lang="en" sz="1800"/>
              <a:t>How accurate in “predicting”: 0.6187 </a:t>
            </a:r>
            <a:endParaRPr sz="1800"/>
          </a:p>
          <a:p>
            <a:pPr marL="457200" lvl="0" indent="-342900" algn="l" rtl="0">
              <a:spcBef>
                <a:spcPts val="0"/>
              </a:spcBef>
              <a:spcAft>
                <a:spcPts val="0"/>
              </a:spcAft>
              <a:buSzPts val="1800"/>
              <a:buChar char="●"/>
            </a:pPr>
            <a:r>
              <a:rPr lang="en" sz="1800"/>
              <a:t>Rand score: 0.5282</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1"/>
          <p:cNvSpPr txBox="1">
            <a:spLocks noGrp="1"/>
          </p:cNvSpPr>
          <p:nvPr>
            <p:ph type="title"/>
          </p:nvPr>
        </p:nvSpPr>
        <p:spPr>
          <a:xfrm>
            <a:off x="1299600" y="589200"/>
            <a:ext cx="7038900" cy="56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t>AUC score/ROC curve</a:t>
            </a:r>
            <a:endParaRPr sz="2800"/>
          </a:p>
        </p:txBody>
      </p:sp>
      <p:pic>
        <p:nvPicPr>
          <p:cNvPr id="199" name="Google Shape;199;p21"/>
          <p:cNvPicPr preferRelativeResize="0"/>
          <p:nvPr/>
        </p:nvPicPr>
        <p:blipFill>
          <a:blip r:embed="rId3">
            <a:alphaModFix/>
          </a:blip>
          <a:stretch>
            <a:fillRect/>
          </a:stretch>
        </p:blipFill>
        <p:spPr>
          <a:xfrm>
            <a:off x="1934526" y="1261300"/>
            <a:ext cx="5274949" cy="3544100"/>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876</Words>
  <Application>Microsoft Macintosh PowerPoint</Application>
  <PresentationFormat>On-screen Show (16:9)</PresentationFormat>
  <Paragraphs>84</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Lato</vt:lpstr>
      <vt:lpstr>Montserrat</vt:lpstr>
      <vt:lpstr>Roboto</vt:lpstr>
      <vt:lpstr>Focus</vt:lpstr>
      <vt:lpstr>Project 2:  Credit Card Customer Classification</vt:lpstr>
      <vt:lpstr>Task</vt:lpstr>
      <vt:lpstr>Data</vt:lpstr>
      <vt:lpstr>Logistic Regression</vt:lpstr>
      <vt:lpstr>Gaussian Naive Bayes Classifier</vt:lpstr>
      <vt:lpstr>Decision Tree Classifier</vt:lpstr>
      <vt:lpstr>Random Forest Classifier</vt:lpstr>
      <vt:lpstr>Compared with KMeans</vt:lpstr>
      <vt:lpstr>AUC score/ROC curve</vt:lpstr>
      <vt:lpstr>Error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  Credit Card Customer Classification</dc:title>
  <cp:lastModifiedBy>Fiona Lee</cp:lastModifiedBy>
  <cp:revision>1</cp:revision>
  <dcterms:modified xsi:type="dcterms:W3CDTF">2022-09-22T18:35:10Z</dcterms:modified>
</cp:coreProperties>
</file>