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786eede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786eede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Models may rely on Credit_Product_unknown feature too much such that they can even ignore the effect of other influential features, such as having a salaried occupation</a:t>
            </a:r>
            <a:endParaRPr/>
          </a:p>
          <a:p>
            <a:pPr indent="-298450" lvl="0" marL="457200" rtl="0" algn="l">
              <a:spcBef>
                <a:spcPts val="0"/>
              </a:spcBef>
              <a:spcAft>
                <a:spcPts val="0"/>
              </a:spcAft>
              <a:buSzPts val="1100"/>
              <a:buAutoNum type="arabicPeriod"/>
            </a:pPr>
            <a:r>
              <a:rPr lang="en"/>
              <a:t>Whether a </a:t>
            </a:r>
            <a:r>
              <a:rPr lang="en"/>
              <a:t>customer</a:t>
            </a:r>
            <a:r>
              <a:rPr lang="en"/>
              <a:t> is an </a:t>
            </a:r>
            <a:r>
              <a:rPr lang="en"/>
              <a:t>active</a:t>
            </a:r>
            <a:r>
              <a:rPr lang="en"/>
              <a:t> customer over the past 3 months seem be an important feature for </a:t>
            </a:r>
            <a:r>
              <a:rPr lang="en"/>
              <a:t>Naive bayes model, so in the misclassified cases, Naive Bayes tend to make classifications with the same pattern as the Is_Active_Yes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4 supervised models performed really well in predicting customers who are interested in the recommended credit card of this bank, and the bank can rely on this data and build Naive Bayes model to identify potential customers for the credit card, because NB classifies fewest interested customers into negative class, so that the bank is less likely to miss their target potential customers.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786eede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786eede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786eede1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786eede1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Age, Vintage, Avg_account_balance</a:t>
            </a:r>
            <a:endParaRPr/>
          </a:p>
          <a:p>
            <a:pPr indent="0" lvl="0" marL="0" rtl="0" algn="l">
              <a:spcBef>
                <a:spcPts val="0"/>
              </a:spcBef>
              <a:spcAft>
                <a:spcPts val="0"/>
              </a:spcAft>
              <a:buNone/>
            </a:pPr>
            <a:r>
              <a:rPr lang="en"/>
              <a:t>Categorical: Gender, Occupation, Channel_code, Creidt_Product, and Is_active</a:t>
            </a:r>
            <a:endParaRPr/>
          </a:p>
          <a:p>
            <a:pPr indent="0" lvl="0" marL="0" rtl="0" algn="l">
              <a:spcBef>
                <a:spcPts val="0"/>
              </a:spcBef>
              <a:spcAft>
                <a:spcPts val="0"/>
              </a:spcAft>
              <a:buNone/>
            </a:pPr>
            <a:r>
              <a:rPr lang="en"/>
              <a:t>Feature space: as highlighted in orange boxes on the right side</a:t>
            </a:r>
            <a:endParaRPr/>
          </a:p>
          <a:p>
            <a:pPr indent="0" lvl="0" marL="0" rtl="0" algn="l">
              <a:spcBef>
                <a:spcPts val="0"/>
              </a:spcBef>
              <a:spcAft>
                <a:spcPts val="0"/>
              </a:spcAft>
              <a:buNone/>
            </a:pPr>
            <a:r>
              <a:rPr lang="en"/>
              <a:t>Target: as highlighted in red box on the right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Imputation:10% of the dataset contain missing values in Credit_Product. Instead of directly filling missing values with mode (which is No), I filled them with a new category call “unknown”. Because first, the ratio of </a:t>
            </a:r>
            <a:r>
              <a:rPr lang="en"/>
              <a:t>existing</a:t>
            </a:r>
            <a:r>
              <a:rPr lang="en"/>
              <a:t> No vs Yes is about 2:1, adding 10% more No instances may make the dataset deviate from real situation, and I also wonder whether missing data about customers active credit product would influence the classification in </a:t>
            </a:r>
            <a:r>
              <a:rPr lang="en"/>
              <a:t>their</a:t>
            </a:r>
            <a:r>
              <a:rPr lang="en"/>
              <a:t> intents of credit card.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Numerical</a:t>
            </a:r>
            <a:endParaRPr/>
          </a:p>
          <a:p>
            <a:pPr indent="0" lvl="0" marL="0" rtl="0" algn="l">
              <a:spcBef>
                <a:spcPts val="0"/>
              </a:spcBef>
              <a:spcAft>
                <a:spcPts val="0"/>
              </a:spcAft>
              <a:buNone/>
            </a:pPr>
            <a:r>
              <a:rPr lang="en"/>
              <a:t>Categorical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d786eede1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d786eede1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train 4 supervised ML </a:t>
            </a:r>
            <a:r>
              <a:rPr lang="en"/>
              <a:t>model</a:t>
            </a:r>
            <a:r>
              <a:rPr lang="en"/>
              <a:t> to predict whether customers are interested in the recommended credit card. </a:t>
            </a:r>
            <a:endParaRPr/>
          </a:p>
          <a:p>
            <a:pPr indent="0" lvl="0" marL="0" rtl="0" algn="l">
              <a:spcBef>
                <a:spcPts val="0"/>
              </a:spcBef>
              <a:spcAft>
                <a:spcPts val="0"/>
              </a:spcAft>
              <a:buNone/>
            </a:pPr>
            <a:r>
              <a:rPr lang="en"/>
              <a:t>Credit_Product_unknown: whether a customer has data about owning active credit products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d786eede1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d786eede1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Lower accuracy than logistic regression</a:t>
            </a:r>
            <a:endParaRPr/>
          </a:p>
          <a:p>
            <a:pPr indent="0" lvl="0" marL="0" rtl="0" algn="l">
              <a:spcBef>
                <a:spcPts val="0"/>
              </a:spcBef>
              <a:spcAft>
                <a:spcPts val="0"/>
              </a:spcAft>
              <a:buNone/>
            </a:pPr>
            <a:r>
              <a:rPr lang="en"/>
              <a:t>NB is doing better in classifying true positive and true negatives, but it has a bigger number in false positives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d786eede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d786eede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is slightly better than logistic regression</a:t>
            </a:r>
            <a:endParaRPr/>
          </a:p>
          <a:p>
            <a:pPr indent="0" lvl="0" marL="0" rtl="0" algn="l">
              <a:spcBef>
                <a:spcPts val="0"/>
              </a:spcBef>
              <a:spcAft>
                <a:spcPts val="0"/>
              </a:spcAft>
              <a:buNone/>
            </a:pPr>
            <a:r>
              <a:rPr lang="en"/>
              <a:t>A bunch of features have coefficients = 0</a:t>
            </a:r>
            <a:endParaRPr/>
          </a:p>
          <a:p>
            <a:pPr indent="0" lvl="0" marL="0" rtl="0" algn="l">
              <a:spcBef>
                <a:spcPts val="0"/>
              </a:spcBef>
              <a:spcAft>
                <a:spcPts val="0"/>
              </a:spcAft>
              <a:buNone/>
            </a:pPr>
            <a:r>
              <a:rPr lang="en"/>
              <a:t>It has a similar tendency as logistic regression that it could not correctly classify originally positive cases, so that for customers who are interested in the credit card, DT classifier tends to classify them as not interested, which can make the bank miss their potential customers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786eede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786eede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is slightly lower than decision tree</a:t>
            </a:r>
            <a:endParaRPr/>
          </a:p>
          <a:p>
            <a:pPr indent="0" lvl="0" marL="0" rtl="0" algn="l">
              <a:spcBef>
                <a:spcPts val="0"/>
              </a:spcBef>
              <a:spcAft>
                <a:spcPts val="0"/>
              </a:spcAft>
              <a:buNone/>
            </a:pPr>
            <a:r>
              <a:rPr lang="en"/>
              <a:t>it performs even worse than DT to correctly identify potential customers and classify them into positive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786eede1_0_1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786eede1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which means, whether the positive and negative instances in the </a:t>
            </a:r>
            <a:r>
              <a:rPr lang="en"/>
              <a:t>training</a:t>
            </a:r>
            <a:r>
              <a:rPr lang="en"/>
              <a:t> data can already form 2 clear </a:t>
            </a:r>
            <a:r>
              <a:rPr lang="en"/>
              <a:t>clusters</a:t>
            </a:r>
            <a:r>
              <a:rPr lang="en"/>
              <a:t> without any training labels. If the features themselves</a:t>
            </a:r>
            <a:r>
              <a:rPr lang="en"/>
              <a:t> can correctly form 2 clusters, then either the 4 supervised models are supposed to perform well, or more information and features are needed for those 4 models to capture the patterns.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2 classes, I can calculate how accurate KMeans model clusters the datapoints. I first assign 2 clusters as positive and negative classes, and compare the cluster class with the actual label. About 62% of the test datapoints are correctly clustered.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looked at the rand score that measures the similarity between two clusters by considering all datapoints, where rand score = 1 is a perfect match.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d786eede1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d786eede1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 &gt; LR ~ DT &gt; GNB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kaggle.com/sajidhussain3/jobathon-may-2021-credit-card-lead-predi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89500" y="1635300"/>
            <a:ext cx="6025200" cy="18729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sz="3000"/>
              <a:t>Project 2:</a:t>
            </a:r>
            <a:r>
              <a:rPr lang="en"/>
              <a:t> </a:t>
            </a:r>
            <a:endParaRPr/>
          </a:p>
          <a:p>
            <a:pPr indent="0" lvl="0" marL="0" rtl="0" algn="r">
              <a:spcBef>
                <a:spcPts val="0"/>
              </a:spcBef>
              <a:spcAft>
                <a:spcPts val="0"/>
              </a:spcAft>
              <a:buNone/>
            </a:pPr>
            <a:r>
              <a:rPr lang="en"/>
              <a:t>Credit Card Customer Classification</a:t>
            </a:r>
            <a:endParaRPr/>
          </a:p>
        </p:txBody>
      </p:sp>
      <p:sp>
        <p:nvSpPr>
          <p:cNvPr id="135" name="Google Shape;135;p13"/>
          <p:cNvSpPr txBox="1"/>
          <p:nvPr>
            <p:ph idx="1" type="subTitle"/>
          </p:nvPr>
        </p:nvSpPr>
        <p:spPr>
          <a:xfrm>
            <a:off x="5244000" y="3824300"/>
            <a:ext cx="3470700" cy="5061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None/>
            </a:pPr>
            <a:r>
              <a:rPr lang="en" sz="1800"/>
              <a:t>Fiona Lee</a:t>
            </a:r>
            <a:endParaRPr sz="1800"/>
          </a:p>
          <a:p>
            <a:pPr indent="0" lvl="0" marL="0" rtl="0" algn="r">
              <a:lnSpc>
                <a:spcPct val="80000"/>
              </a:lnSpc>
              <a:spcBef>
                <a:spcPts val="0"/>
              </a:spcBef>
              <a:spcAft>
                <a:spcPts val="0"/>
              </a:spcAft>
              <a:buNone/>
            </a:pPr>
            <a:r>
              <a:rPr lang="en" sz="1800"/>
              <a:t>MACS 30100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Error Analysis</a:t>
            </a:r>
            <a:endParaRPr sz="2800"/>
          </a:p>
        </p:txBody>
      </p:sp>
      <p:sp>
        <p:nvSpPr>
          <p:cNvPr id="205" name="Google Shape;205;p22"/>
          <p:cNvSpPr txBox="1"/>
          <p:nvPr>
            <p:ph idx="1" type="body"/>
          </p:nvPr>
        </p:nvSpPr>
        <p:spPr>
          <a:xfrm>
            <a:off x="1056750" y="1553450"/>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a:t>
            </a:r>
            <a:r>
              <a:rPr lang="en" sz="1800"/>
              <a:t>elected 30 false positives and false negatives based on the 4 models’ predictions</a:t>
            </a:r>
            <a:endParaRPr sz="1800"/>
          </a:p>
          <a:p>
            <a:pPr indent="-342900" lvl="0" marL="457200" rtl="0" algn="l">
              <a:spcBef>
                <a:spcPts val="0"/>
              </a:spcBef>
              <a:spcAft>
                <a:spcPts val="0"/>
              </a:spcAft>
              <a:buSzPts val="1800"/>
              <a:buChar char="●"/>
            </a:pPr>
            <a:r>
              <a:rPr lang="en" sz="1800"/>
              <a:t>Findings:</a:t>
            </a:r>
            <a:endParaRPr sz="1800"/>
          </a:p>
          <a:p>
            <a:pPr indent="-342900" lvl="1" marL="914400" rtl="0" algn="l">
              <a:spcBef>
                <a:spcPts val="0"/>
              </a:spcBef>
              <a:spcAft>
                <a:spcPts val="0"/>
              </a:spcAft>
              <a:buSzPts val="1800"/>
              <a:buChar char="○"/>
            </a:pPr>
            <a:r>
              <a:rPr lang="en" sz="1800"/>
              <a:t>Rely on Credit_Product_unknown too much</a:t>
            </a:r>
            <a:endParaRPr sz="1800"/>
          </a:p>
          <a:p>
            <a:pPr indent="-342900" lvl="1" marL="914400" rtl="0" algn="l">
              <a:spcBef>
                <a:spcPts val="0"/>
              </a:spcBef>
              <a:spcAft>
                <a:spcPts val="0"/>
              </a:spcAft>
              <a:buSzPts val="1800"/>
              <a:buChar char="○"/>
            </a:pPr>
            <a:r>
              <a:rPr lang="en" sz="1800"/>
              <a:t>Naive Bayes model relies on Is_Active_Yes a lot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Task</a:t>
            </a:r>
            <a:endParaRPr sz="2800"/>
          </a:p>
        </p:txBody>
      </p:sp>
      <p:sp>
        <p:nvSpPr>
          <p:cNvPr id="141" name="Google Shape;141;p14"/>
          <p:cNvSpPr txBox="1"/>
          <p:nvPr>
            <p:ph idx="1" type="body"/>
          </p:nvPr>
        </p:nvSpPr>
        <p:spPr>
          <a:xfrm>
            <a:off x="1056750" y="1553450"/>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Goal: Classify </a:t>
            </a:r>
            <a:r>
              <a:rPr lang="en" sz="1800"/>
              <a:t>existing</a:t>
            </a:r>
            <a:r>
              <a:rPr lang="en" sz="1800"/>
              <a:t> customers of the bank who would be interested in </a:t>
            </a:r>
            <a:r>
              <a:rPr lang="en" sz="1800"/>
              <a:t>a </a:t>
            </a:r>
            <a:r>
              <a:rPr lang="en" sz="1800"/>
              <a:t>recommended credit card</a:t>
            </a:r>
            <a:endParaRPr sz="1800"/>
          </a:p>
          <a:p>
            <a:pPr indent="-342900" lvl="0" marL="457200" rtl="0" algn="l">
              <a:spcBef>
                <a:spcPts val="0"/>
              </a:spcBef>
              <a:spcAft>
                <a:spcPts val="0"/>
              </a:spcAft>
              <a:buSzPts val="1800"/>
              <a:buChar char="●"/>
            </a:pPr>
            <a:r>
              <a:rPr lang="en" sz="1800"/>
              <a:t>Tasks</a:t>
            </a:r>
            <a:endParaRPr sz="1800"/>
          </a:p>
          <a:p>
            <a:pPr indent="-342900" lvl="1" marL="914400" rtl="0" algn="l">
              <a:spcBef>
                <a:spcPts val="0"/>
              </a:spcBef>
              <a:spcAft>
                <a:spcPts val="0"/>
              </a:spcAft>
              <a:buSzPts val="1800"/>
              <a:buChar char="○"/>
            </a:pPr>
            <a:r>
              <a:rPr lang="en" sz="1800"/>
              <a:t>Data preprocessing</a:t>
            </a:r>
            <a:endParaRPr sz="1800"/>
          </a:p>
          <a:p>
            <a:pPr indent="-342900" lvl="1" marL="914400" rtl="0" algn="l">
              <a:spcBef>
                <a:spcPts val="0"/>
              </a:spcBef>
              <a:spcAft>
                <a:spcPts val="0"/>
              </a:spcAft>
              <a:buSzPts val="1800"/>
              <a:buChar char="○"/>
            </a:pPr>
            <a:r>
              <a:rPr lang="en" sz="1800"/>
              <a:t>Build different classification models</a:t>
            </a:r>
            <a:endParaRPr sz="1800"/>
          </a:p>
          <a:p>
            <a:pPr indent="-342900" lvl="1" marL="914400" rtl="0" algn="l">
              <a:spcBef>
                <a:spcPts val="0"/>
              </a:spcBef>
              <a:spcAft>
                <a:spcPts val="0"/>
              </a:spcAft>
              <a:buSzPts val="1800"/>
              <a:buChar char="○"/>
            </a:pPr>
            <a:r>
              <a:rPr lang="en" sz="1800"/>
              <a:t>Predict customers’ intents of owning </a:t>
            </a:r>
            <a:r>
              <a:rPr lang="en" sz="1800"/>
              <a:t>a</a:t>
            </a:r>
            <a:r>
              <a:rPr lang="en" sz="1800"/>
              <a:t> recommended credit card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Data</a:t>
            </a:r>
            <a:endParaRPr sz="2800"/>
          </a:p>
        </p:txBody>
      </p:sp>
      <p:sp>
        <p:nvSpPr>
          <p:cNvPr id="147" name="Google Shape;147;p15"/>
          <p:cNvSpPr txBox="1"/>
          <p:nvPr>
            <p:ph idx="1" type="body"/>
          </p:nvPr>
        </p:nvSpPr>
        <p:spPr>
          <a:xfrm>
            <a:off x="1056750" y="1388725"/>
            <a:ext cx="7030500" cy="310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Data size: 245725 rows, 11 columns</a:t>
            </a:r>
            <a:endParaRPr sz="1800"/>
          </a:p>
          <a:p>
            <a:pPr indent="-330200" lvl="1" marL="914400" rtl="0" algn="l">
              <a:spcBef>
                <a:spcPts val="0"/>
              </a:spcBef>
              <a:spcAft>
                <a:spcPts val="0"/>
              </a:spcAft>
              <a:buSzPts val="1600"/>
              <a:buChar char="○"/>
            </a:pPr>
            <a:r>
              <a:rPr lang="en" sz="1600"/>
              <a:t>4 numerical, 7 categorical</a:t>
            </a:r>
            <a:endParaRPr sz="1600"/>
          </a:p>
          <a:p>
            <a:pPr indent="-330200" lvl="1" marL="914400" rtl="0" algn="l">
              <a:spcBef>
                <a:spcPts val="0"/>
              </a:spcBef>
              <a:spcAft>
                <a:spcPts val="0"/>
              </a:spcAft>
              <a:buSzPts val="1600"/>
              <a:buChar char="○"/>
            </a:pPr>
            <a:r>
              <a:rPr lang="en" sz="1600"/>
              <a:t>Train : test = 7: 3</a:t>
            </a:r>
            <a:endParaRPr sz="1600"/>
          </a:p>
          <a:p>
            <a:pPr indent="-330200" lvl="1" marL="914400" rtl="0" algn="l">
              <a:spcBef>
                <a:spcPts val="0"/>
              </a:spcBef>
              <a:spcAft>
                <a:spcPts val="0"/>
              </a:spcAft>
              <a:buSzPts val="1600"/>
              <a:buChar char="○"/>
            </a:pPr>
            <a:r>
              <a:rPr lang="en" sz="1600"/>
              <a:t>Feature space: 3 numerical, 5 categorical</a:t>
            </a:r>
            <a:endParaRPr sz="1600"/>
          </a:p>
          <a:p>
            <a:pPr indent="-330200" lvl="1" marL="914400" rtl="0" algn="l">
              <a:spcBef>
                <a:spcPts val="0"/>
              </a:spcBef>
              <a:spcAft>
                <a:spcPts val="0"/>
              </a:spcAft>
              <a:buSzPts val="1600"/>
              <a:buChar char="○"/>
            </a:pPr>
            <a:r>
              <a:rPr lang="en" sz="1600"/>
              <a:t>Target: Is_Lead</a:t>
            </a:r>
            <a:endParaRPr sz="1600"/>
          </a:p>
          <a:p>
            <a:pPr indent="-342900" lvl="0" marL="457200" rtl="0" algn="l">
              <a:spcBef>
                <a:spcPts val="0"/>
              </a:spcBef>
              <a:spcAft>
                <a:spcPts val="0"/>
              </a:spcAft>
              <a:buSzPts val="1800"/>
              <a:buChar char="●"/>
            </a:pPr>
            <a:r>
              <a:rPr lang="en" sz="1800"/>
              <a:t>Distribution: </a:t>
            </a:r>
            <a:endParaRPr sz="1800"/>
          </a:p>
          <a:p>
            <a:pPr indent="-330200" lvl="1" marL="914400" rtl="0" algn="l">
              <a:spcBef>
                <a:spcPts val="0"/>
              </a:spcBef>
              <a:spcAft>
                <a:spcPts val="0"/>
              </a:spcAft>
              <a:buSzPts val="1600"/>
              <a:buChar char="○"/>
            </a:pPr>
            <a:r>
              <a:rPr lang="en" sz="1600"/>
              <a:t>187437 negative, 58388 positive</a:t>
            </a:r>
            <a:endParaRPr sz="1600"/>
          </a:p>
          <a:p>
            <a:pPr indent="-342900" lvl="0" marL="457200" rtl="0" algn="l">
              <a:spcBef>
                <a:spcPts val="0"/>
              </a:spcBef>
              <a:spcAft>
                <a:spcPts val="0"/>
              </a:spcAft>
              <a:buSzPts val="1800"/>
              <a:buChar char="●"/>
            </a:pPr>
            <a:r>
              <a:rPr lang="en" sz="1800"/>
              <a:t>Data preprocessing</a:t>
            </a:r>
            <a:endParaRPr sz="1800"/>
          </a:p>
          <a:p>
            <a:pPr indent="-330200" lvl="1" marL="914400" rtl="0" algn="l">
              <a:spcBef>
                <a:spcPts val="0"/>
              </a:spcBef>
              <a:spcAft>
                <a:spcPts val="0"/>
              </a:spcAft>
              <a:buSzPts val="1600"/>
              <a:buChar char="○"/>
            </a:pPr>
            <a:r>
              <a:rPr lang="en" sz="1600"/>
              <a:t>Imputation on Credit_Product</a:t>
            </a:r>
            <a:endParaRPr sz="1600"/>
          </a:p>
          <a:p>
            <a:pPr indent="-330200" lvl="1" marL="914400" rtl="0" algn="l">
              <a:spcBef>
                <a:spcPts val="0"/>
              </a:spcBef>
              <a:spcAft>
                <a:spcPts val="0"/>
              </a:spcAft>
              <a:buSzPts val="1600"/>
              <a:buChar char="○"/>
            </a:pPr>
            <a:r>
              <a:rPr lang="en" sz="1600"/>
              <a:t>Numerical: StandardScalar</a:t>
            </a:r>
            <a:endParaRPr sz="1600"/>
          </a:p>
          <a:p>
            <a:pPr indent="-330200" lvl="1" marL="914400" rtl="0" algn="l">
              <a:spcBef>
                <a:spcPts val="0"/>
              </a:spcBef>
              <a:spcAft>
                <a:spcPts val="0"/>
              </a:spcAft>
              <a:buSzPts val="1600"/>
              <a:buChar char="○"/>
            </a:pPr>
            <a:r>
              <a:rPr lang="en" sz="1600"/>
              <a:t>Categorical: OneHotEncoder</a:t>
            </a:r>
            <a:endParaRPr sz="1600"/>
          </a:p>
        </p:txBody>
      </p:sp>
      <p:pic>
        <p:nvPicPr>
          <p:cNvPr id="148" name="Google Shape;148;p15"/>
          <p:cNvPicPr preferRelativeResize="0"/>
          <p:nvPr/>
        </p:nvPicPr>
        <p:blipFill rotWithShape="1">
          <a:blip r:embed="rId3">
            <a:alphaModFix/>
          </a:blip>
          <a:srcRect b="0" l="2524" r="0" t="0"/>
          <a:stretch/>
        </p:blipFill>
        <p:spPr>
          <a:xfrm>
            <a:off x="6173375" y="1210000"/>
            <a:ext cx="2812400" cy="3279826"/>
          </a:xfrm>
          <a:prstGeom prst="rect">
            <a:avLst/>
          </a:prstGeom>
          <a:noFill/>
          <a:ln>
            <a:noFill/>
          </a:ln>
        </p:spPr>
      </p:pic>
      <p:sp>
        <p:nvSpPr>
          <p:cNvPr id="149" name="Google Shape;149;p15"/>
          <p:cNvSpPr txBox="1"/>
          <p:nvPr/>
        </p:nvSpPr>
        <p:spPr>
          <a:xfrm>
            <a:off x="619800" y="4723575"/>
            <a:ext cx="79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5F5F5"/>
                </a:solidFill>
                <a:latin typeface="Roboto"/>
                <a:ea typeface="Roboto"/>
                <a:cs typeface="Roboto"/>
                <a:sym typeface="Roboto"/>
              </a:rPr>
              <a:t>Data source (Kaggle): </a:t>
            </a:r>
            <a:r>
              <a:rPr lang="en" sz="1200" u="sng">
                <a:solidFill>
                  <a:schemeClr val="hlink"/>
                </a:solidFill>
                <a:latin typeface="Roboto"/>
                <a:ea typeface="Roboto"/>
                <a:cs typeface="Roboto"/>
                <a:sym typeface="Roboto"/>
                <a:hlinkClick r:id="rId4"/>
              </a:rPr>
              <a:t>https://www.kaggle.com/sajidhussain3/jobathon-may-2021-credit-card-lead-prediction</a:t>
            </a:r>
            <a:endParaRPr sz="1200">
              <a:solidFill>
                <a:srgbClr val="F5F5F5"/>
              </a:solidFill>
              <a:latin typeface="Roboto"/>
              <a:ea typeface="Roboto"/>
              <a:cs typeface="Roboto"/>
              <a:sym typeface="Roboto"/>
            </a:endParaRPr>
          </a:p>
        </p:txBody>
      </p:sp>
      <p:sp>
        <p:nvSpPr>
          <p:cNvPr id="150" name="Google Shape;150;p15"/>
          <p:cNvSpPr/>
          <p:nvPr/>
        </p:nvSpPr>
        <p:spPr>
          <a:xfrm>
            <a:off x="6173375" y="2334625"/>
            <a:ext cx="2744400" cy="427200"/>
          </a:xfrm>
          <a:prstGeom prst="roundRect">
            <a:avLst>
              <a:gd fmla="val 1666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173375" y="2961150"/>
            <a:ext cx="2744400" cy="1316400"/>
          </a:xfrm>
          <a:prstGeom prst="roundRect">
            <a:avLst>
              <a:gd fmla="val 889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173375" y="4277550"/>
            <a:ext cx="2744400" cy="212400"/>
          </a:xfrm>
          <a:prstGeom prst="roundRect">
            <a:avLst>
              <a:gd fmla="val 0"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Logistic Regression</a:t>
            </a:r>
            <a:endParaRPr sz="2800"/>
          </a:p>
        </p:txBody>
      </p:sp>
      <p:sp>
        <p:nvSpPr>
          <p:cNvPr id="158" name="Google Shape;158;p16"/>
          <p:cNvSpPr txBox="1"/>
          <p:nvPr>
            <p:ph idx="1" type="body"/>
          </p:nvPr>
        </p:nvSpPr>
        <p:spPr>
          <a:xfrm>
            <a:off x="1056750" y="1553450"/>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Accuracy = 0.8524</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p:txBody>
      </p:sp>
      <p:pic>
        <p:nvPicPr>
          <p:cNvPr id="159" name="Google Shape;159;p16"/>
          <p:cNvPicPr preferRelativeResize="0"/>
          <p:nvPr/>
        </p:nvPicPr>
        <p:blipFill>
          <a:blip r:embed="rId3">
            <a:alphaModFix/>
          </a:blip>
          <a:stretch>
            <a:fillRect/>
          </a:stretch>
        </p:blipFill>
        <p:spPr>
          <a:xfrm>
            <a:off x="6075625" y="885375"/>
            <a:ext cx="2760099" cy="3601775"/>
          </a:xfrm>
          <a:prstGeom prst="rect">
            <a:avLst/>
          </a:prstGeom>
          <a:noFill/>
          <a:ln>
            <a:noFill/>
          </a:ln>
        </p:spPr>
      </p:pic>
      <p:pic>
        <p:nvPicPr>
          <p:cNvPr id="160" name="Google Shape;160;p16"/>
          <p:cNvPicPr preferRelativeResize="0"/>
          <p:nvPr/>
        </p:nvPicPr>
        <p:blipFill>
          <a:blip r:embed="rId4">
            <a:alphaModFix/>
          </a:blip>
          <a:stretch>
            <a:fillRect/>
          </a:stretch>
        </p:blipFill>
        <p:spPr>
          <a:xfrm>
            <a:off x="260175" y="2953100"/>
            <a:ext cx="2521801" cy="1701450"/>
          </a:xfrm>
          <a:prstGeom prst="rect">
            <a:avLst/>
          </a:prstGeom>
          <a:noFill/>
          <a:ln>
            <a:noFill/>
          </a:ln>
        </p:spPr>
      </p:pic>
      <p:pic>
        <p:nvPicPr>
          <p:cNvPr id="161" name="Google Shape;161;p16"/>
          <p:cNvPicPr preferRelativeResize="0"/>
          <p:nvPr/>
        </p:nvPicPr>
        <p:blipFill>
          <a:blip r:embed="rId5">
            <a:alphaModFix/>
          </a:blip>
          <a:stretch>
            <a:fillRect/>
          </a:stretch>
        </p:blipFill>
        <p:spPr>
          <a:xfrm>
            <a:off x="3106799" y="2884775"/>
            <a:ext cx="2644000" cy="2157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Gaussian Naive Bayes Classifier</a:t>
            </a:r>
            <a:endParaRPr sz="2800"/>
          </a:p>
        </p:txBody>
      </p:sp>
      <p:sp>
        <p:nvSpPr>
          <p:cNvPr id="167" name="Google Shape;167;p17"/>
          <p:cNvSpPr txBox="1"/>
          <p:nvPr>
            <p:ph idx="1" type="body"/>
          </p:nvPr>
        </p:nvSpPr>
        <p:spPr>
          <a:xfrm>
            <a:off x="1056750" y="1553450"/>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Parameters as default</a:t>
            </a:r>
            <a:endParaRPr sz="1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Accuracy = 0.8315</a:t>
            </a:r>
            <a:endParaRPr sz="1800"/>
          </a:p>
        </p:txBody>
      </p:sp>
      <p:pic>
        <p:nvPicPr>
          <p:cNvPr id="168" name="Google Shape;168;p17"/>
          <p:cNvPicPr preferRelativeResize="0"/>
          <p:nvPr/>
        </p:nvPicPr>
        <p:blipFill>
          <a:blip r:embed="rId3">
            <a:alphaModFix/>
          </a:blip>
          <a:stretch>
            <a:fillRect/>
          </a:stretch>
        </p:blipFill>
        <p:spPr>
          <a:xfrm>
            <a:off x="1056750" y="2529400"/>
            <a:ext cx="3367150" cy="2261975"/>
          </a:xfrm>
          <a:prstGeom prst="rect">
            <a:avLst/>
          </a:prstGeom>
          <a:noFill/>
          <a:ln>
            <a:noFill/>
          </a:ln>
        </p:spPr>
      </p:pic>
      <p:pic>
        <p:nvPicPr>
          <p:cNvPr id="169" name="Google Shape;169;p17"/>
          <p:cNvPicPr preferRelativeResize="0"/>
          <p:nvPr/>
        </p:nvPicPr>
        <p:blipFill>
          <a:blip r:embed="rId4">
            <a:alphaModFix/>
          </a:blip>
          <a:stretch>
            <a:fillRect/>
          </a:stretch>
        </p:blipFill>
        <p:spPr>
          <a:xfrm>
            <a:off x="4880850" y="1553450"/>
            <a:ext cx="3912251" cy="3236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Tree Classifier</a:t>
            </a:r>
            <a:endParaRPr sz="2800"/>
          </a:p>
        </p:txBody>
      </p:sp>
      <p:sp>
        <p:nvSpPr>
          <p:cNvPr id="175" name="Google Shape;175;p18"/>
          <p:cNvSpPr txBox="1"/>
          <p:nvPr>
            <p:ph idx="1" type="body"/>
          </p:nvPr>
        </p:nvSpPr>
        <p:spPr>
          <a:xfrm>
            <a:off x="1056750" y="1390475"/>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Criterion = entropy, Max_depth = 4</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Accuracy = 0.8537</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a:p>
            <a:pPr indent="0" lvl="0" marL="0" rtl="0" algn="l">
              <a:spcBef>
                <a:spcPts val="1200"/>
              </a:spcBef>
              <a:spcAft>
                <a:spcPts val="1200"/>
              </a:spcAft>
              <a:buNone/>
            </a:pPr>
            <a:r>
              <a:t/>
            </a:r>
            <a:endParaRPr sz="1800"/>
          </a:p>
        </p:txBody>
      </p:sp>
      <p:pic>
        <p:nvPicPr>
          <p:cNvPr id="176" name="Google Shape;176;p18"/>
          <p:cNvPicPr preferRelativeResize="0"/>
          <p:nvPr/>
        </p:nvPicPr>
        <p:blipFill>
          <a:blip r:embed="rId3">
            <a:alphaModFix/>
          </a:blip>
          <a:stretch>
            <a:fillRect/>
          </a:stretch>
        </p:blipFill>
        <p:spPr>
          <a:xfrm>
            <a:off x="6050027" y="1195500"/>
            <a:ext cx="2902723" cy="3787899"/>
          </a:xfrm>
          <a:prstGeom prst="rect">
            <a:avLst/>
          </a:prstGeom>
          <a:noFill/>
          <a:ln>
            <a:noFill/>
          </a:ln>
        </p:spPr>
      </p:pic>
      <p:pic>
        <p:nvPicPr>
          <p:cNvPr id="177" name="Google Shape;177;p18"/>
          <p:cNvPicPr preferRelativeResize="0"/>
          <p:nvPr/>
        </p:nvPicPr>
        <p:blipFill>
          <a:blip r:embed="rId4">
            <a:alphaModFix/>
          </a:blip>
          <a:stretch>
            <a:fillRect/>
          </a:stretch>
        </p:blipFill>
        <p:spPr>
          <a:xfrm>
            <a:off x="723875" y="3353050"/>
            <a:ext cx="2467775" cy="1630350"/>
          </a:xfrm>
          <a:prstGeom prst="rect">
            <a:avLst/>
          </a:prstGeom>
          <a:noFill/>
          <a:ln>
            <a:noFill/>
          </a:ln>
        </p:spPr>
      </p:pic>
      <p:pic>
        <p:nvPicPr>
          <p:cNvPr id="178" name="Google Shape;178;p18"/>
          <p:cNvPicPr preferRelativeResize="0"/>
          <p:nvPr/>
        </p:nvPicPr>
        <p:blipFill>
          <a:blip r:embed="rId5">
            <a:alphaModFix/>
          </a:blip>
          <a:stretch>
            <a:fillRect/>
          </a:stretch>
        </p:blipFill>
        <p:spPr>
          <a:xfrm>
            <a:off x="3350775" y="2928050"/>
            <a:ext cx="2540124" cy="205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Random Forest Classifier</a:t>
            </a:r>
            <a:endParaRPr sz="2800"/>
          </a:p>
        </p:txBody>
      </p:sp>
      <p:sp>
        <p:nvSpPr>
          <p:cNvPr id="184" name="Google Shape;184;p19"/>
          <p:cNvSpPr txBox="1"/>
          <p:nvPr>
            <p:ph idx="1" type="body"/>
          </p:nvPr>
        </p:nvSpPr>
        <p:spPr>
          <a:xfrm>
            <a:off x="1056750" y="1403500"/>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Criterion = entropy, Max_depth = 4</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Accuracy = 0.8514</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p:txBody>
      </p:sp>
      <p:pic>
        <p:nvPicPr>
          <p:cNvPr id="185" name="Google Shape;185;p19"/>
          <p:cNvPicPr preferRelativeResize="0"/>
          <p:nvPr/>
        </p:nvPicPr>
        <p:blipFill>
          <a:blip r:embed="rId3">
            <a:alphaModFix/>
          </a:blip>
          <a:stretch>
            <a:fillRect/>
          </a:stretch>
        </p:blipFill>
        <p:spPr>
          <a:xfrm>
            <a:off x="6228675" y="1549525"/>
            <a:ext cx="2660499" cy="3273949"/>
          </a:xfrm>
          <a:prstGeom prst="rect">
            <a:avLst/>
          </a:prstGeom>
          <a:noFill/>
          <a:ln>
            <a:noFill/>
          </a:ln>
        </p:spPr>
      </p:pic>
      <p:pic>
        <p:nvPicPr>
          <p:cNvPr id="186" name="Google Shape;186;p19"/>
          <p:cNvPicPr preferRelativeResize="0"/>
          <p:nvPr/>
        </p:nvPicPr>
        <p:blipFill>
          <a:blip r:embed="rId4">
            <a:alphaModFix/>
          </a:blip>
          <a:stretch>
            <a:fillRect/>
          </a:stretch>
        </p:blipFill>
        <p:spPr>
          <a:xfrm>
            <a:off x="400550" y="3159675"/>
            <a:ext cx="2409150" cy="1663800"/>
          </a:xfrm>
          <a:prstGeom prst="rect">
            <a:avLst/>
          </a:prstGeom>
          <a:noFill/>
          <a:ln>
            <a:noFill/>
          </a:ln>
        </p:spPr>
      </p:pic>
      <p:pic>
        <p:nvPicPr>
          <p:cNvPr id="187" name="Google Shape;187;p19"/>
          <p:cNvPicPr preferRelativeResize="0"/>
          <p:nvPr/>
        </p:nvPicPr>
        <p:blipFill>
          <a:blip r:embed="rId5">
            <a:alphaModFix/>
          </a:blip>
          <a:stretch>
            <a:fillRect/>
          </a:stretch>
        </p:blipFill>
        <p:spPr>
          <a:xfrm>
            <a:off x="3363825" y="2949300"/>
            <a:ext cx="2566101" cy="208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Compared with KMeans</a:t>
            </a:r>
            <a:endParaRPr sz="2800"/>
          </a:p>
        </p:txBody>
      </p:sp>
      <p:sp>
        <p:nvSpPr>
          <p:cNvPr id="193" name="Google Shape;193;p20"/>
          <p:cNvSpPr txBox="1"/>
          <p:nvPr>
            <p:ph idx="1" type="body"/>
          </p:nvPr>
        </p:nvSpPr>
        <p:spPr>
          <a:xfrm>
            <a:off x="1056750" y="1410025"/>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how much the data can explain itself</a:t>
            </a:r>
            <a:endParaRPr sz="1800"/>
          </a:p>
          <a:p>
            <a:pPr indent="-342900" lvl="0" marL="457200" rtl="0" algn="l">
              <a:spcBef>
                <a:spcPts val="0"/>
              </a:spcBef>
              <a:spcAft>
                <a:spcPts val="0"/>
              </a:spcAft>
              <a:buSzPts val="1800"/>
              <a:buChar char="●"/>
            </a:pPr>
            <a:r>
              <a:rPr lang="en" sz="1800"/>
              <a:t>Parameters: </a:t>
            </a:r>
            <a:endParaRPr sz="1800"/>
          </a:p>
          <a:p>
            <a:pPr indent="-330200" lvl="1" marL="914400" rtl="0" algn="l">
              <a:spcBef>
                <a:spcPts val="0"/>
              </a:spcBef>
              <a:spcAft>
                <a:spcPts val="0"/>
              </a:spcAft>
              <a:buSzPts val="1600"/>
              <a:buChar char="○"/>
            </a:pPr>
            <a:r>
              <a:rPr lang="en" sz="1600"/>
              <a:t>N_clusters = 2</a:t>
            </a:r>
            <a:endParaRPr sz="1600"/>
          </a:p>
          <a:p>
            <a:pPr indent="-330200" lvl="1" marL="914400" rtl="0" algn="l">
              <a:spcBef>
                <a:spcPts val="0"/>
              </a:spcBef>
              <a:spcAft>
                <a:spcPts val="0"/>
              </a:spcAft>
              <a:buSzPts val="1600"/>
              <a:buChar char="○"/>
            </a:pPr>
            <a:r>
              <a:rPr lang="en" sz="1600"/>
              <a:t>Random_state = 42</a:t>
            </a:r>
            <a:endParaRPr sz="1600"/>
          </a:p>
          <a:p>
            <a:pPr indent="-342900" lvl="0" marL="457200" rtl="0" algn="l">
              <a:spcBef>
                <a:spcPts val="0"/>
              </a:spcBef>
              <a:spcAft>
                <a:spcPts val="0"/>
              </a:spcAft>
              <a:buSzPts val="1800"/>
              <a:buChar char="●"/>
            </a:pPr>
            <a:r>
              <a:rPr lang="en" sz="1800"/>
              <a:t>How accurate in “predicting”: 0.6187</a:t>
            </a:r>
            <a:r>
              <a:rPr lang="en" sz="1800"/>
              <a:t> </a:t>
            </a:r>
            <a:endParaRPr sz="1800"/>
          </a:p>
          <a:p>
            <a:pPr indent="-342900" lvl="0" marL="457200" rtl="0" algn="l">
              <a:spcBef>
                <a:spcPts val="0"/>
              </a:spcBef>
              <a:spcAft>
                <a:spcPts val="0"/>
              </a:spcAft>
              <a:buSzPts val="1800"/>
              <a:buChar char="●"/>
            </a:pPr>
            <a:r>
              <a:rPr lang="en" sz="1800"/>
              <a:t>Rand score: 0.5282</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9600" y="589200"/>
            <a:ext cx="70389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AUC score/ROC curve</a:t>
            </a:r>
            <a:endParaRPr sz="2800"/>
          </a:p>
        </p:txBody>
      </p:sp>
      <p:pic>
        <p:nvPicPr>
          <p:cNvPr id="199" name="Google Shape;199;p21"/>
          <p:cNvPicPr preferRelativeResize="0"/>
          <p:nvPr/>
        </p:nvPicPr>
        <p:blipFill>
          <a:blip r:embed="rId3">
            <a:alphaModFix/>
          </a:blip>
          <a:stretch>
            <a:fillRect/>
          </a:stretch>
        </p:blipFill>
        <p:spPr>
          <a:xfrm>
            <a:off x="1934526" y="1261300"/>
            <a:ext cx="5274949" cy="354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