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609" r:id="rId2"/>
    <p:sldId id="461" r:id="rId3"/>
    <p:sldId id="583" r:id="rId4"/>
    <p:sldId id="613" r:id="rId5"/>
    <p:sldId id="664" r:id="rId6"/>
    <p:sldId id="612" r:id="rId7"/>
    <p:sldId id="665" r:id="rId8"/>
    <p:sldId id="647" r:id="rId9"/>
    <p:sldId id="648" r:id="rId10"/>
    <p:sldId id="666" r:id="rId11"/>
    <p:sldId id="651" r:id="rId12"/>
    <p:sldId id="652" r:id="rId13"/>
    <p:sldId id="653" r:id="rId14"/>
    <p:sldId id="656" r:id="rId15"/>
    <p:sldId id="657" r:id="rId16"/>
    <p:sldId id="667" r:id="rId17"/>
    <p:sldId id="658" r:id="rId18"/>
    <p:sldId id="659" r:id="rId19"/>
    <p:sldId id="660" r:id="rId20"/>
    <p:sldId id="661" r:id="rId21"/>
    <p:sldId id="672" r:id="rId22"/>
    <p:sldId id="662" r:id="rId23"/>
    <p:sldId id="673" r:id="rId24"/>
    <p:sldId id="669" r:id="rId25"/>
    <p:sldId id="670" r:id="rId26"/>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9" autoAdjust="0"/>
    <p:restoredTop sz="94438" autoAdjust="0"/>
  </p:normalViewPr>
  <p:slideViewPr>
    <p:cSldViewPr snapToObjects="1">
      <p:cViewPr varScale="1">
        <p:scale>
          <a:sx n="92" d="100"/>
          <a:sy n="92" d="100"/>
        </p:scale>
        <p:origin x="60" y="23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2022/5/9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2022/5/9</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54727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2542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12</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414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13</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37641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14</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83473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15</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99622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8463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18487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4398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19</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5538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7848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86633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85065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7537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44912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3818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1117945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5</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7965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91883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050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59034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9</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5884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2406649" y="2674658"/>
            <a:ext cx="7381875"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zh-CN" altLang="en-US" sz="6000" b="1" dirty="0">
                <a:solidFill>
                  <a:schemeClr val="accent1"/>
                </a:solidFill>
                <a:latin typeface="+mn-ea"/>
                <a:ea typeface="+mn-ea"/>
              </a:rPr>
              <a:t>计算机组成原理</a:t>
            </a:r>
            <a:endParaRPr lang="zh-CN" sz="6000" b="1" dirty="0">
              <a:solidFill>
                <a:schemeClr val="accent1"/>
              </a:solidFill>
              <a:latin typeface="+mn-ea"/>
              <a:ea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专业：计科</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528820"/>
            <a:ext cx="2808178"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指导老师：小北</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en-US" altLang="zh-CN" sz="2000" dirty="0">
                <a:solidFill>
                  <a:schemeClr val="accent1"/>
                </a:solidFill>
                <a:latin typeface="+mj-ea"/>
                <a:ea typeface="+mj-ea"/>
              </a:rPr>
              <a:t>588888</a:t>
            </a: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答辩人：计组</a:t>
            </a:r>
            <a:r>
              <a:rPr lang="en-US" altLang="zh-CN" sz="2000" dirty="0">
                <a:solidFill>
                  <a:schemeClr val="accent1"/>
                </a:solidFill>
                <a:latin typeface="+mj-ea"/>
                <a:ea typeface="+mj-ea"/>
              </a:rPr>
              <a:t>12</a:t>
            </a:r>
            <a:r>
              <a:rPr lang="zh-CN" altLang="en-US" sz="2000" dirty="0">
                <a:solidFill>
                  <a:schemeClr val="accent1"/>
                </a:solidFill>
                <a:latin typeface="+mj-ea"/>
                <a:ea typeface="+mj-ea"/>
              </a:rPr>
              <a:t>组</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1440" y="965560"/>
            <a:ext cx="1440749" cy="14310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39943" y="1438882"/>
            <a:ext cx="594448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什么是流水线？</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TextBox 7"/>
          <p:cNvSpPr txBox="1"/>
          <p:nvPr/>
        </p:nvSpPr>
        <p:spPr>
          <a:xfrm>
            <a:off x="5225431" y="2316042"/>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流水线与非流水线的区别？</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8" name="Oval 13"/>
          <p:cNvSpPr>
            <a:spLocks noChangeArrowheads="1"/>
          </p:cNvSpPr>
          <p:nvPr/>
        </p:nvSpPr>
        <p:spPr bwMode="auto">
          <a:xfrm>
            <a:off x="4747013" y="227716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2</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9" name="TextBox 10"/>
          <p:cNvSpPr txBox="1"/>
          <p:nvPr/>
        </p:nvSpPr>
        <p:spPr>
          <a:xfrm>
            <a:off x="5262621" y="3224961"/>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计算机指令执行如何进行流水化？</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0" name="Oval 13"/>
          <p:cNvSpPr>
            <a:spLocks noChangeArrowheads="1"/>
          </p:cNvSpPr>
          <p:nvPr/>
        </p:nvSpPr>
        <p:spPr bwMode="auto">
          <a:xfrm>
            <a:off x="4762066" y="3185940"/>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3</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流水线概述</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21388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16" name="TextBox 17"/>
          <p:cNvSpPr txBox="1"/>
          <p:nvPr/>
        </p:nvSpPr>
        <p:spPr>
          <a:xfrm>
            <a:off x="1262726" y="2052547"/>
            <a:ext cx="8886880" cy="3269613"/>
          </a:xfrm>
          <a:prstGeom prst="rect">
            <a:avLst/>
          </a:prstGeom>
          <a:noFill/>
        </p:spPr>
        <p:txBody>
          <a:bodyPr wrap="square" rtlCol="0">
            <a:spAutoFit/>
          </a:bodyPr>
          <a:lstStyle/>
          <a:p>
            <a:pPr marL="0" marR="0" lvl="0" indent="0"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同样的原理也可以应用到处理器中</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我们将指令的执行流水化。</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LEGv8</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指令通常包含如下五个处理步骤</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a:t>
            </a:r>
          </a:p>
          <a:p>
            <a:pPr marL="0" marR="0" lvl="0" indent="0" defTabSz="914400" rtl="0" eaLnBrk="1" fontAlgn="base" latinLnBrk="0" hangingPunct="1">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、从指令存储器中取指。</a:t>
            </a:r>
          </a:p>
          <a:p>
            <a:pPr marL="0" marR="0" lvl="0" indent="0" defTabSz="914400" rtl="0" eaLnBrk="1" fontAlgn="base" latinLnBrk="0" hangingPunct="1">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2</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、读寄存器并对指令译码。</a:t>
            </a:r>
          </a:p>
          <a:p>
            <a:pPr marL="0" marR="0" lvl="0" indent="0" defTabSz="914400" rtl="0" eaLnBrk="1" fontAlgn="base" latinLnBrk="0" hangingPunct="1">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3</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、执行操作或计算地址。</a:t>
            </a:r>
          </a:p>
          <a:p>
            <a:pPr marL="0" marR="0" lvl="0" indent="0" defTabSz="914400" rtl="0" eaLnBrk="1" fontAlgn="base" latinLnBrk="0" hangingPunct="1">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4</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、从数据存储器中读取操作数。</a:t>
            </a:r>
          </a:p>
          <a:p>
            <a:pPr marL="0" marR="0" lvl="0" indent="0" defTabSz="914400" rtl="0" eaLnBrk="1" fontAlgn="base" latinLnBrk="0" hangingPunct="1">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5</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、将结果写回寄存器（如果有需要）。</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p:txBody>
      </p:sp>
      <p:sp>
        <p:nvSpPr>
          <p:cNvPr id="22" name="TextBox 42"/>
          <p:cNvSpPr txBox="1"/>
          <p:nvPr/>
        </p:nvSpPr>
        <p:spPr>
          <a:xfrm>
            <a:off x="3878813" y="507690"/>
            <a:ext cx="567674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1.3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计算机指令执行如何进行流水化</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2736304"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9" y="1397085"/>
            <a:ext cx="284249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指令执行的流水化</a:t>
            </a:r>
          </a:p>
        </p:txBody>
      </p:sp>
    </p:spTree>
    <p:extLst>
      <p:ext uri="{BB962C8B-B14F-4D97-AF65-F5344CB8AC3E}">
        <p14:creationId xmlns:p14="http://schemas.microsoft.com/office/powerpoint/2010/main" val="388223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16" name="TextBox 17"/>
          <p:cNvSpPr txBox="1"/>
          <p:nvPr/>
        </p:nvSpPr>
        <p:spPr>
          <a:xfrm>
            <a:off x="1262726" y="2052547"/>
            <a:ext cx="8886880" cy="3251852"/>
          </a:xfrm>
          <a:prstGeom prst="rect">
            <a:avLst/>
          </a:prstGeom>
          <a:noFill/>
        </p:spPr>
        <p:txBody>
          <a:bodyPr wrap="square" rtlCol="0">
            <a:spAutoFit/>
          </a:bodyPr>
          <a:lstStyle/>
          <a:p>
            <a:pPr algn="just">
              <a:lnSpc>
                <a:spcPct val="150000"/>
              </a:lnSpc>
            </a:pP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本章讨论的指令只有</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7</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条：</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LDUR</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STUR</a:t>
            </a:r>
            <a:r>
              <a:rPr lang="zh-CN" altLang="en-US"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ADD</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SUB</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AND</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ORR</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CBZ</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题目：</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假设主要功能单元的操作时间为</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访问指令或数据存储器</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200ps,ALU</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操作</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200ps,</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读写寄存器文件</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100ps</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。单周期模型中</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每条指令执行都只需一个时钟周期</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因此需要延展时钟周期以满足最慢的指令。</a:t>
            </a:r>
          </a:p>
          <a:p>
            <a:pPr algn="just">
              <a:lnSpc>
                <a:spcPct val="150000"/>
              </a:lnSpc>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将单周期实现</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所有的指令都在一个时钟周期内完成执行</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中指令执行的平均时间</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与流水实现下指令执行的平均时间进行对比。</a:t>
            </a:r>
          </a:p>
        </p:txBody>
      </p:sp>
      <p:sp>
        <p:nvSpPr>
          <p:cNvPr id="22" name="TextBox 42"/>
          <p:cNvSpPr txBox="1"/>
          <p:nvPr/>
        </p:nvSpPr>
        <p:spPr>
          <a:xfrm>
            <a:off x="3878813" y="507690"/>
            <a:ext cx="5892770"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1.3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计算机指令执行如何进行流水化</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1834378"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9" y="1397085"/>
            <a:ext cx="183437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举个例子</a:t>
            </a:r>
          </a:p>
        </p:txBody>
      </p:sp>
    </p:spTree>
    <p:extLst>
      <p:ext uri="{BB962C8B-B14F-4D97-AF65-F5344CB8AC3E}">
        <p14:creationId xmlns:p14="http://schemas.microsoft.com/office/powerpoint/2010/main" val="54765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16" name="TextBox 17"/>
          <p:cNvSpPr txBox="1"/>
          <p:nvPr/>
        </p:nvSpPr>
        <p:spPr>
          <a:xfrm>
            <a:off x="1262726" y="2052547"/>
            <a:ext cx="8886880" cy="1884618"/>
          </a:xfrm>
          <a:prstGeom prst="rect">
            <a:avLst/>
          </a:prstGeom>
          <a:noFill/>
        </p:spPr>
        <p:txBody>
          <a:bodyPr wrap="square" rtlCol="0">
            <a:spAutoFit/>
          </a:bodyPr>
          <a:lstStyle/>
          <a:p>
            <a:pPr marL="0" marR="0" lvl="0" indent="0"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根据各功能单元所需时间计算出每条指令的总执行时间</a:t>
            </a:r>
            <a:r>
              <a:rPr lang="zh-CN" altLang="en-US" sz="2000" dirty="0">
                <a:solidFill>
                  <a:srgbClr val="40474D"/>
                </a:solidFill>
                <a:latin typeface="微软雅黑" panose="020B0503020204020204" pitchFamily="34" charset="-122"/>
                <a:ea typeface="微软雅黑" panose="020B0503020204020204" pitchFamily="34" charset="-122"/>
              </a:rPr>
              <a:t>（假设多路选择器、控制单元、</a:t>
            </a:r>
            <a:r>
              <a:rPr lang="en-US" altLang="zh-CN" sz="2000" dirty="0">
                <a:solidFill>
                  <a:srgbClr val="40474D"/>
                </a:solidFill>
                <a:latin typeface="微软雅黑" panose="020B0503020204020204" pitchFamily="34" charset="-122"/>
                <a:ea typeface="微软雅黑" panose="020B0503020204020204" pitchFamily="34" charset="-122"/>
              </a:rPr>
              <a:t>PC</a:t>
            </a:r>
            <a:r>
              <a:rPr lang="zh-CN" altLang="en-US" sz="2000" dirty="0">
                <a:solidFill>
                  <a:srgbClr val="40474D"/>
                </a:solidFill>
                <a:latin typeface="微软雅黑" panose="020B0503020204020204" pitchFamily="34" charset="-122"/>
                <a:ea typeface="微软雅黑" panose="020B0503020204020204" pitchFamily="34" charset="-122"/>
              </a:rPr>
              <a:t>访问以及符号扩展单元都没有延迟）。</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单周期设计必须支持最慢的指令。如下图所示，</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LDUR</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用时最长（</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800ps</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因此</a:t>
            </a:r>
            <a:r>
              <a:rPr lang="zh-CN" altLang="en-US" sz="2000" dirty="0">
                <a:solidFill>
                  <a:srgbClr val="40474D"/>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每条指令所需的执行时间记为 </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800ps</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p:txBody>
      </p:sp>
      <p:sp>
        <p:nvSpPr>
          <p:cNvPr id="22" name="TextBox 42"/>
          <p:cNvSpPr txBox="1"/>
          <p:nvPr/>
        </p:nvSpPr>
        <p:spPr>
          <a:xfrm>
            <a:off x="3878813" y="507690"/>
            <a:ext cx="567674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1.3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计算机指令执行如何进行流水化</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1872208"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9" y="1397085"/>
            <a:ext cx="183437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举个例子</a:t>
            </a:r>
          </a:p>
        </p:txBody>
      </p:sp>
      <p:pic>
        <p:nvPicPr>
          <p:cNvPr id="4" name="图片 3">
            <a:extLst>
              <a:ext uri="{FF2B5EF4-FFF2-40B4-BE49-F238E27FC236}">
                <a16:creationId xmlns:a16="http://schemas.microsoft.com/office/drawing/2014/main" id="{AEF3FC4F-0536-444A-4A81-5CDF80CF4F1F}"/>
              </a:ext>
            </a:extLst>
          </p:cNvPr>
          <p:cNvPicPr>
            <a:picLocks noChangeAspect="1"/>
          </p:cNvPicPr>
          <p:nvPr/>
        </p:nvPicPr>
        <p:blipFill rotWithShape="1">
          <a:blip r:embed="rId4">
            <a:extLst>
              <a:ext uri="{28A0092B-C50C-407E-A947-70E740481C1C}">
                <a14:useLocalDpi xmlns:a14="http://schemas.microsoft.com/office/drawing/2010/main" val="0"/>
              </a:ext>
            </a:extLst>
          </a:blip>
          <a:srcRect l="6889" r="7346" b="73697"/>
          <a:stretch/>
        </p:blipFill>
        <p:spPr>
          <a:xfrm>
            <a:off x="2048744" y="3937165"/>
            <a:ext cx="7002760" cy="1614482"/>
          </a:xfrm>
          <a:prstGeom prst="rect">
            <a:avLst/>
          </a:prstGeom>
        </p:spPr>
      </p:pic>
    </p:spTree>
    <p:extLst>
      <p:ext uri="{BB962C8B-B14F-4D97-AF65-F5344CB8AC3E}">
        <p14:creationId xmlns:p14="http://schemas.microsoft.com/office/powerpoint/2010/main" val="21126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5"/>
          <p:cNvSpPr>
            <a:spLocks noChangeArrowheads="1"/>
          </p:cNvSpPr>
          <p:nvPr/>
        </p:nvSpPr>
        <p:spPr bwMode="auto">
          <a:xfrm>
            <a:off x="1638416" y="4581450"/>
            <a:ext cx="18880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2" name="TextBox 42"/>
          <p:cNvSpPr txBox="1"/>
          <p:nvPr/>
        </p:nvSpPr>
        <p:spPr>
          <a:xfrm>
            <a:off x="3878813" y="507690"/>
            <a:ext cx="5748754"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1.3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计算机指令执行如何进行流水化</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603964" y="2433719"/>
            <a:ext cx="1922452" cy="426757"/>
          </a:xfrm>
          <a:prstGeom prst="rect">
            <a:avLst/>
          </a:prstGeom>
        </p:spPr>
      </p:pic>
      <p:sp>
        <p:nvSpPr>
          <p:cNvPr id="3" name="文本框 2">
            <a:extLst>
              <a:ext uri="{FF2B5EF4-FFF2-40B4-BE49-F238E27FC236}">
                <a16:creationId xmlns:a16="http://schemas.microsoft.com/office/drawing/2014/main" id="{9D2C87CB-B323-C566-C48D-A3FBF0031569}"/>
              </a:ext>
            </a:extLst>
          </p:cNvPr>
          <p:cNvSpPr txBox="1"/>
          <p:nvPr/>
        </p:nvSpPr>
        <p:spPr>
          <a:xfrm>
            <a:off x="1860468" y="4554883"/>
            <a:ext cx="15121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流水线式</a:t>
            </a:r>
          </a:p>
        </p:txBody>
      </p:sp>
      <p:pic>
        <p:nvPicPr>
          <p:cNvPr id="6" name="图片 5">
            <a:extLst>
              <a:ext uri="{FF2B5EF4-FFF2-40B4-BE49-F238E27FC236}">
                <a16:creationId xmlns:a16="http://schemas.microsoft.com/office/drawing/2014/main" id="{E642B403-476A-A02B-2393-0983E45E8CCC}"/>
              </a:ext>
            </a:extLst>
          </p:cNvPr>
          <p:cNvPicPr>
            <a:picLocks noChangeAspect="1"/>
          </p:cNvPicPr>
          <p:nvPr/>
        </p:nvPicPr>
        <p:blipFill rotWithShape="1">
          <a:blip r:embed="rId4">
            <a:extLst>
              <a:ext uri="{28A0092B-C50C-407E-A947-70E740481C1C}">
                <a14:useLocalDpi xmlns:a14="http://schemas.microsoft.com/office/drawing/2010/main" val="0"/>
              </a:ext>
            </a:extLst>
          </a:blip>
          <a:srcRect l="11242" b="51442"/>
          <a:stretch/>
        </p:blipFill>
        <p:spPr>
          <a:xfrm>
            <a:off x="4679121" y="1546655"/>
            <a:ext cx="5523814" cy="1931627"/>
          </a:xfrm>
          <a:prstGeom prst="rect">
            <a:avLst/>
          </a:prstGeom>
        </p:spPr>
      </p:pic>
      <p:sp>
        <p:nvSpPr>
          <p:cNvPr id="10" name="文本框 9">
            <a:extLst>
              <a:ext uri="{FF2B5EF4-FFF2-40B4-BE49-F238E27FC236}">
                <a16:creationId xmlns:a16="http://schemas.microsoft.com/office/drawing/2014/main" id="{5369F7DD-7943-A6E9-D439-12D7532651C9}"/>
              </a:ext>
            </a:extLst>
          </p:cNvPr>
          <p:cNvSpPr txBox="1"/>
          <p:nvPr/>
        </p:nvSpPr>
        <p:spPr>
          <a:xfrm>
            <a:off x="1706688" y="2383179"/>
            <a:ext cx="181972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非流水线式</a:t>
            </a:r>
          </a:p>
        </p:txBody>
      </p:sp>
      <p:pic>
        <p:nvPicPr>
          <p:cNvPr id="13" name="图片 12">
            <a:extLst>
              <a:ext uri="{FF2B5EF4-FFF2-40B4-BE49-F238E27FC236}">
                <a16:creationId xmlns:a16="http://schemas.microsoft.com/office/drawing/2014/main" id="{21530D46-6FE1-BD86-932E-45560E5CC139}"/>
              </a:ext>
            </a:extLst>
          </p:cNvPr>
          <p:cNvPicPr>
            <a:picLocks noChangeAspect="1"/>
          </p:cNvPicPr>
          <p:nvPr/>
        </p:nvPicPr>
        <p:blipFill rotWithShape="1">
          <a:blip r:embed="rId5">
            <a:extLst>
              <a:ext uri="{28A0092B-C50C-407E-A947-70E740481C1C}">
                <a14:useLocalDpi xmlns:a14="http://schemas.microsoft.com/office/drawing/2010/main" val="0"/>
              </a:ext>
            </a:extLst>
          </a:blip>
          <a:srcRect l="11000" t="34999" r="10507" b="34022"/>
          <a:stretch/>
        </p:blipFill>
        <p:spPr>
          <a:xfrm>
            <a:off x="4362845" y="1513560"/>
            <a:ext cx="6552729" cy="1944216"/>
          </a:xfrm>
          <a:prstGeom prst="rect">
            <a:avLst/>
          </a:prstGeom>
        </p:spPr>
      </p:pic>
      <p:pic>
        <p:nvPicPr>
          <p:cNvPr id="5" name="图片 4">
            <a:extLst>
              <a:ext uri="{FF2B5EF4-FFF2-40B4-BE49-F238E27FC236}">
                <a16:creationId xmlns:a16="http://schemas.microsoft.com/office/drawing/2014/main" id="{C939194E-56CD-4C5A-30F7-D55BE65D64F9}"/>
              </a:ext>
            </a:extLst>
          </p:cNvPr>
          <p:cNvPicPr>
            <a:picLocks noChangeAspect="1"/>
          </p:cNvPicPr>
          <p:nvPr/>
        </p:nvPicPr>
        <p:blipFill rotWithShape="1">
          <a:blip r:embed="rId5">
            <a:extLst>
              <a:ext uri="{28A0092B-C50C-407E-A947-70E740481C1C}">
                <a14:useLocalDpi xmlns:a14="http://schemas.microsoft.com/office/drawing/2010/main" val="0"/>
              </a:ext>
            </a:extLst>
          </a:blip>
          <a:srcRect l="6091" t="69223" r="15008" b="335"/>
          <a:stretch/>
        </p:blipFill>
        <p:spPr>
          <a:xfrm>
            <a:off x="4362845" y="3966595"/>
            <a:ext cx="6586966" cy="1910519"/>
          </a:xfrm>
          <a:prstGeom prst="rect">
            <a:avLst/>
          </a:prstGeom>
        </p:spPr>
      </p:pic>
    </p:spTree>
    <p:extLst>
      <p:ext uri="{BB962C8B-B14F-4D97-AF65-F5344CB8AC3E}">
        <p14:creationId xmlns:p14="http://schemas.microsoft.com/office/powerpoint/2010/main" val="12572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641137"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2" name="TextBox 42"/>
          <p:cNvSpPr txBox="1"/>
          <p:nvPr/>
        </p:nvSpPr>
        <p:spPr>
          <a:xfrm>
            <a:off x="3878813" y="507690"/>
            <a:ext cx="5820762"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1.3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计算机指令执行如何进行流水化</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1834378"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9" y="1397085"/>
            <a:ext cx="183437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举个例子</a:t>
            </a:r>
          </a:p>
        </p:txBody>
      </p:sp>
      <p:pic>
        <p:nvPicPr>
          <p:cNvPr id="11" name="图片 10">
            <a:extLst>
              <a:ext uri="{FF2B5EF4-FFF2-40B4-BE49-F238E27FC236}">
                <a16:creationId xmlns:a16="http://schemas.microsoft.com/office/drawing/2014/main" id="{C0AEE6A1-71BE-0825-C05E-45F2129A6E85}"/>
              </a:ext>
            </a:extLst>
          </p:cNvPr>
          <p:cNvPicPr>
            <a:picLocks noChangeAspect="1"/>
          </p:cNvPicPr>
          <p:nvPr/>
        </p:nvPicPr>
        <p:blipFill rotWithShape="1">
          <a:blip r:embed="rId4">
            <a:extLst>
              <a:ext uri="{28A0092B-C50C-407E-A947-70E740481C1C}">
                <a14:useLocalDpi xmlns:a14="http://schemas.microsoft.com/office/drawing/2010/main" val="0"/>
              </a:ext>
            </a:extLst>
          </a:blip>
          <a:srcRect l="6091" t="69223" r="15008" b="335"/>
          <a:stretch/>
        </p:blipFill>
        <p:spPr>
          <a:xfrm>
            <a:off x="2412683" y="3789040"/>
            <a:ext cx="6586966" cy="1910519"/>
          </a:xfrm>
          <a:prstGeom prst="rect">
            <a:avLst/>
          </a:prstGeom>
        </p:spPr>
      </p:pic>
      <p:sp>
        <p:nvSpPr>
          <p:cNvPr id="4" name="文本框 3">
            <a:extLst>
              <a:ext uri="{FF2B5EF4-FFF2-40B4-BE49-F238E27FC236}">
                <a16:creationId xmlns:a16="http://schemas.microsoft.com/office/drawing/2014/main" id="{8716D85D-04B2-D802-5F69-CCC4E6B28689}"/>
              </a:ext>
            </a:extLst>
          </p:cNvPr>
          <p:cNvSpPr txBox="1"/>
          <p:nvPr/>
        </p:nvSpPr>
        <p:spPr>
          <a:xfrm>
            <a:off x="1418655" y="2132856"/>
            <a:ext cx="9217024" cy="1866858"/>
          </a:xfrm>
          <a:prstGeom prst="rect">
            <a:avLst/>
          </a:prstGeom>
          <a:noFill/>
        </p:spPr>
        <p:txBody>
          <a:bodyPr wrap="square" rtlCol="0">
            <a:spAutoFit/>
          </a:bodyPr>
          <a:lstStyle/>
          <a:p>
            <a:pPr algn="just">
              <a:lnSpc>
                <a:spcPct val="150000"/>
              </a:lnSpc>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执行</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LDUR</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指令，如</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下图</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所示，流水线执行可以达</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将近</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倍的加速比</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两条指令之间的时间差</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从</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800ps</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降到</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200ps</a:t>
            </a:r>
            <a:r>
              <a:rPr lang="zh-CN" altLang="en-US"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第一与第四条指令之间的时间差缩短为</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600ps</a:t>
            </a:r>
            <a:r>
              <a:rPr lang="zh-CN" altLang="en-US"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流水线式提供</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倍的性能提升</a:t>
            </a:r>
            <a:r>
              <a:rPr lang="zh-CN" altLang="en-US"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endPar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29470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39943" y="1438882"/>
            <a:ext cx="594448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什么是流水线？</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TextBox 7"/>
          <p:cNvSpPr txBox="1"/>
          <p:nvPr/>
        </p:nvSpPr>
        <p:spPr>
          <a:xfrm>
            <a:off x="5225431" y="2316042"/>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流水线与非流水线的区别？</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8" name="Oval 13"/>
          <p:cNvSpPr>
            <a:spLocks noChangeArrowheads="1"/>
          </p:cNvSpPr>
          <p:nvPr/>
        </p:nvSpPr>
        <p:spPr bwMode="auto">
          <a:xfrm>
            <a:off x="4747013" y="227716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2</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9" name="TextBox 10"/>
          <p:cNvSpPr txBox="1"/>
          <p:nvPr/>
        </p:nvSpPr>
        <p:spPr>
          <a:xfrm>
            <a:off x="5262621" y="3224961"/>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计算机指令执行如何进行流水化？</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0" name="Oval 13"/>
          <p:cNvSpPr>
            <a:spLocks noChangeArrowheads="1"/>
          </p:cNvSpPr>
          <p:nvPr/>
        </p:nvSpPr>
        <p:spPr bwMode="auto">
          <a:xfrm>
            <a:off x="4762066" y="3185940"/>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3</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1" name="TextBox 12"/>
          <p:cNvSpPr txBox="1"/>
          <p:nvPr/>
        </p:nvSpPr>
        <p:spPr>
          <a:xfrm>
            <a:off x="5281425" y="4115288"/>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dirty="0"/>
              <a:t>流水线如何提升性能？</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2" name="Oval 13"/>
          <p:cNvSpPr>
            <a:spLocks noChangeArrowheads="1"/>
          </p:cNvSpPr>
          <p:nvPr/>
        </p:nvSpPr>
        <p:spPr bwMode="auto">
          <a:xfrm>
            <a:off x="4785782" y="405115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4</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流水线概述</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642280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6" name="TextBox 17"/>
              <p:cNvSpPr txBox="1"/>
              <p:nvPr/>
            </p:nvSpPr>
            <p:spPr>
              <a:xfrm>
                <a:off x="1262726" y="2052547"/>
                <a:ext cx="8886880" cy="3251339"/>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例题中讨论的流水线性能加速可以归纳为一个公式。如果流水线各级的操作平衡</a:t>
                </a:r>
                <a:r>
                  <a:rPr lang="zh-CN" altLang="en-US" sz="2000" dirty="0">
                    <a:solidFill>
                      <a:srgbClr val="40474D"/>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那么流水线处理器上的指令执行时间为</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在理想情况下</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指令执行时间（流水线）</a:t>
                </a:r>
                <a:r>
                  <a:rPr kumimoji="0" lang="en-US" altLang="zh-CN" sz="20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  </a:t>
                </a:r>
                <a14:m>
                  <m:oMath xmlns:m="http://schemas.openxmlformats.org/officeDocument/2006/math">
                    <m:f>
                      <m:fPr>
                        <m:ctrlPr>
                          <a:rPr kumimoji="0" lang="en-US" altLang="zh-CN" sz="2000" b="1" i="1" u="none" strike="noStrike" kern="1200" cap="none" spc="0" normalizeH="0" baseline="0" noProof="0" smtClean="0">
                            <a:ln>
                              <a:noFill/>
                            </a:ln>
                            <a:solidFill>
                              <a:srgbClr val="40474D"/>
                            </a:solidFill>
                            <a:effectLst/>
                            <a:uLnTx/>
                            <a:uFillTx/>
                            <a:latin typeface="Cambria Math" panose="02040503050406030204" pitchFamily="18" charset="0"/>
                            <a:ea typeface="微软雅黑" panose="020B0503020204020204" pitchFamily="34" charset="-122"/>
                          </a:rPr>
                        </m:ctrlPr>
                      </m:fPr>
                      <m:num>
                        <m:r>
                          <m:rPr>
                            <m:nor/>
                          </m:rPr>
                          <a:rPr lang="zh-CN" altLang="en-US" sz="2000" b="1" dirty="0">
                            <a:solidFill>
                              <a:srgbClr val="40474D"/>
                            </a:solidFill>
                            <a:latin typeface="微软雅黑" panose="020B0503020204020204" pitchFamily="34" charset="-122"/>
                            <a:ea typeface="微软雅黑" panose="020B0503020204020204" pitchFamily="34" charset="-122"/>
                          </a:rPr>
                          <m:t>指令执行时间（非流水线</m:t>
                        </m:r>
                        <m:r>
                          <a:rPr lang="zh-CN" altLang="en-US" sz="2000" b="1" i="1" dirty="0" smtClean="0">
                            <a:solidFill>
                              <a:srgbClr val="40474D"/>
                            </a:solidFill>
                            <a:latin typeface="Cambria Math" panose="02040503050406030204" pitchFamily="18" charset="0"/>
                            <a:ea typeface="微软雅黑" panose="020B0503020204020204" pitchFamily="34" charset="-122"/>
                          </a:rPr>
                          <m:t>）</m:t>
                        </m:r>
                      </m:num>
                      <m:den>
                        <m:r>
                          <m:rPr>
                            <m:nor/>
                          </m:rPr>
                          <a:rPr lang="zh-CN" altLang="en-US" sz="2000" b="1" dirty="0">
                            <a:solidFill>
                              <a:srgbClr val="40474D"/>
                            </a:solidFill>
                            <a:latin typeface="微软雅黑" panose="020B0503020204020204" pitchFamily="34" charset="-122"/>
                            <a:ea typeface="微软雅黑" panose="020B0503020204020204" pitchFamily="34" charset="-122"/>
                          </a:rPr>
                          <m:t>流水线级数</m:t>
                        </m:r>
                      </m:den>
                    </m:f>
                  </m:oMath>
                </a14:m>
                <a:endParaRPr kumimoji="0" lang="en-US" altLang="zh-CN" sz="20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a:p>
                <a:pPr lvl="0">
                  <a:lnSpc>
                    <a:spcPct val="150000"/>
                  </a:lnSpc>
                  <a:defRPr/>
                </a:pPr>
                <a:endParaRPr kumimoji="0" lang="en-US" altLang="zh-CN" sz="20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a:p>
                <a:pPr lvl="0">
                  <a:lnSpc>
                    <a:spcPct val="150000"/>
                  </a:lnSpc>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在理想情况且有大量指令的情况下</a:t>
                </a:r>
                <a:r>
                  <a:rPr lang="zh-CN" altLang="en-US" sz="2000" dirty="0">
                    <a:solidFill>
                      <a:srgbClr val="40474D"/>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流水线所带来的性能加速比与流水线的级数近似相等。</a:t>
                </a:r>
              </a:p>
            </p:txBody>
          </p:sp>
        </mc:Choice>
        <mc:Fallback xmlns="">
          <p:sp>
            <p:nvSpPr>
              <p:cNvPr id="16" name="TextBox 17"/>
              <p:cNvSpPr txBox="1">
                <a:spLocks noRot="1" noChangeAspect="1" noMove="1" noResize="1" noEditPoints="1" noAdjustHandles="1" noChangeArrowheads="1" noChangeShapeType="1" noTextEdit="1"/>
              </p:cNvSpPr>
              <p:nvPr/>
            </p:nvSpPr>
            <p:spPr>
              <a:xfrm>
                <a:off x="1262726" y="2052547"/>
                <a:ext cx="8886880" cy="3251339"/>
              </a:xfrm>
              <a:prstGeom prst="rect">
                <a:avLst/>
              </a:prstGeom>
              <a:blipFill>
                <a:blip r:embed="rId3"/>
                <a:stretch>
                  <a:fillRect l="-686" r="-206" b="-2439"/>
                </a:stretch>
              </a:blipFill>
            </p:spPr>
            <p:txBody>
              <a:bodyPr/>
              <a:lstStyle/>
              <a:p>
                <a:r>
                  <a:rPr lang="zh-CN" altLang="en-US">
                    <a:noFill/>
                  </a:rPr>
                  <a:t> </a:t>
                </a:r>
              </a:p>
            </p:txBody>
          </p:sp>
        </mc:Fallback>
      </mc:AlternateContent>
      <p:sp>
        <p:nvSpPr>
          <p:cNvPr id="22" name="TextBox 42"/>
          <p:cNvSpPr txBox="1"/>
          <p:nvPr/>
        </p:nvSpPr>
        <p:spPr>
          <a:xfrm>
            <a:off x="3878813" y="507690"/>
            <a:ext cx="5028673"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1.4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流水线提升性能</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4"/>
          <a:stretch>
            <a:fillRect/>
          </a:stretch>
        </p:blipFill>
        <p:spPr>
          <a:xfrm>
            <a:off x="1274639" y="1393694"/>
            <a:ext cx="1728192"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9" y="1397085"/>
            <a:ext cx="154634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dirty="0">
                <a:solidFill>
                  <a:srgbClr val="FFFFFF"/>
                </a:solidFill>
                <a:latin typeface="黑体" panose="02010609060101010101" pitchFamily="49" charset="-122"/>
                <a:ea typeface="黑体" panose="02010609060101010101" pitchFamily="49" charset="-122"/>
              </a:rPr>
              <a:t>例题总结</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435662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16" name="TextBox 17"/>
          <p:cNvSpPr txBox="1"/>
          <p:nvPr/>
        </p:nvSpPr>
        <p:spPr>
          <a:xfrm>
            <a:off x="1262726" y="2052547"/>
            <a:ext cx="8886880" cy="2807948"/>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但是，一般来说，流水线各级间并不是完全平衡的（如</a:t>
            </a:r>
            <a:r>
              <a:rPr lang="zh-CN" altLang="en-US" sz="2000" dirty="0">
                <a:solidFill>
                  <a:srgbClr val="40474D"/>
                </a:solidFill>
                <a:latin typeface="微软雅黑" panose="020B0503020204020204" pitchFamily="34" charset="-122"/>
                <a:ea typeface="微软雅黑" panose="020B0503020204020204" pitchFamily="34" charset="-122"/>
              </a:rPr>
              <a:t>本例</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题中，</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LDUR</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指令中有的耗时</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100ps</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，有的</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200ps</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那么流水线处理器中每条指令的执行时间可能会大于最小值</a:t>
            </a:r>
            <a:r>
              <a:rPr lang="zh-CN" altLang="en-US" sz="2000" dirty="0">
                <a:solidFill>
                  <a:srgbClr val="40474D"/>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流水线的加速比将小于流水线的级数。</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lang="en-US" altLang="zh-CN" sz="2000" dirty="0">
              <a:solidFill>
                <a:srgbClr val="40474D"/>
              </a:solidFill>
              <a:latin typeface="微软雅黑" panose="020B0503020204020204" pitchFamily="34" charset="-122"/>
              <a:ea typeface="微软雅黑" panose="020B0503020204020204" pitchFamily="34" charset="-122"/>
            </a:endParaRPr>
          </a:p>
        </p:txBody>
      </p:sp>
      <p:sp>
        <p:nvSpPr>
          <p:cNvPr id="22" name="TextBox 42"/>
          <p:cNvSpPr txBox="1"/>
          <p:nvPr/>
        </p:nvSpPr>
        <p:spPr>
          <a:xfrm>
            <a:off x="3878813" y="507690"/>
            <a:ext cx="5028673"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1.4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流水线提升性能</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1728192"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9" y="1397085"/>
            <a:ext cx="154634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例题总结</a:t>
            </a:r>
          </a:p>
        </p:txBody>
      </p:sp>
      <p:pic>
        <p:nvPicPr>
          <p:cNvPr id="12" name="图片 11">
            <a:extLst>
              <a:ext uri="{FF2B5EF4-FFF2-40B4-BE49-F238E27FC236}">
                <a16:creationId xmlns:a16="http://schemas.microsoft.com/office/drawing/2014/main" id="{C1C9E932-CA18-0B75-6B06-F8155B45B2F7}"/>
              </a:ext>
            </a:extLst>
          </p:cNvPr>
          <p:cNvPicPr>
            <a:picLocks noChangeAspect="1"/>
          </p:cNvPicPr>
          <p:nvPr/>
        </p:nvPicPr>
        <p:blipFill rotWithShape="1">
          <a:blip r:embed="rId4">
            <a:extLst>
              <a:ext uri="{28A0092B-C50C-407E-A947-70E740481C1C}">
                <a14:useLocalDpi xmlns:a14="http://schemas.microsoft.com/office/drawing/2010/main" val="0"/>
              </a:ext>
            </a:extLst>
          </a:blip>
          <a:srcRect l="6889" r="7346" b="73697"/>
          <a:stretch/>
        </p:blipFill>
        <p:spPr>
          <a:xfrm>
            <a:off x="2048744" y="3937165"/>
            <a:ext cx="7002760" cy="1614482"/>
          </a:xfrm>
          <a:prstGeom prst="rect">
            <a:avLst/>
          </a:prstGeom>
        </p:spPr>
      </p:pic>
    </p:spTree>
    <p:extLst>
      <p:ext uri="{BB962C8B-B14F-4D97-AF65-F5344CB8AC3E}">
        <p14:creationId xmlns:p14="http://schemas.microsoft.com/office/powerpoint/2010/main" val="49216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5"/>
          <p:cNvSpPr>
            <a:spLocks noChangeArrowheads="1"/>
          </p:cNvSpPr>
          <p:nvPr/>
        </p:nvSpPr>
        <p:spPr bwMode="auto">
          <a:xfrm>
            <a:off x="1672552" y="5229200"/>
            <a:ext cx="18880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2" name="TextBox 42"/>
          <p:cNvSpPr txBox="1"/>
          <p:nvPr/>
        </p:nvSpPr>
        <p:spPr>
          <a:xfrm>
            <a:off x="3878813" y="507690"/>
            <a:ext cx="4740641"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1.4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流水线提升性能</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672552" y="1534066"/>
            <a:ext cx="1922452" cy="426757"/>
          </a:xfrm>
          <a:prstGeom prst="rect">
            <a:avLst/>
          </a:prstGeom>
        </p:spPr>
      </p:pic>
      <p:sp>
        <p:nvSpPr>
          <p:cNvPr id="3" name="文本框 2">
            <a:extLst>
              <a:ext uri="{FF2B5EF4-FFF2-40B4-BE49-F238E27FC236}">
                <a16:creationId xmlns:a16="http://schemas.microsoft.com/office/drawing/2014/main" id="{9D2C87CB-B323-C566-C48D-A3FBF0031569}"/>
              </a:ext>
            </a:extLst>
          </p:cNvPr>
          <p:cNvSpPr txBox="1"/>
          <p:nvPr/>
        </p:nvSpPr>
        <p:spPr>
          <a:xfrm>
            <a:off x="1860468" y="5191398"/>
            <a:ext cx="15121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流水线式</a:t>
            </a:r>
          </a:p>
        </p:txBody>
      </p:sp>
      <p:pic>
        <p:nvPicPr>
          <p:cNvPr id="6" name="图片 5">
            <a:extLst>
              <a:ext uri="{FF2B5EF4-FFF2-40B4-BE49-F238E27FC236}">
                <a16:creationId xmlns:a16="http://schemas.microsoft.com/office/drawing/2014/main" id="{E642B403-476A-A02B-2393-0983E45E8CCC}"/>
              </a:ext>
            </a:extLst>
          </p:cNvPr>
          <p:cNvPicPr>
            <a:picLocks noChangeAspect="1"/>
          </p:cNvPicPr>
          <p:nvPr/>
        </p:nvPicPr>
        <p:blipFill rotWithShape="1">
          <a:blip r:embed="rId4">
            <a:extLst>
              <a:ext uri="{28A0092B-C50C-407E-A947-70E740481C1C}">
                <a14:useLocalDpi xmlns:a14="http://schemas.microsoft.com/office/drawing/2010/main" val="0"/>
              </a:ext>
            </a:extLst>
          </a:blip>
          <a:srcRect l="11242" b="51442"/>
          <a:stretch/>
        </p:blipFill>
        <p:spPr>
          <a:xfrm>
            <a:off x="4679121" y="1546655"/>
            <a:ext cx="5523814" cy="1931627"/>
          </a:xfrm>
          <a:prstGeom prst="rect">
            <a:avLst/>
          </a:prstGeom>
        </p:spPr>
      </p:pic>
      <p:sp>
        <p:nvSpPr>
          <p:cNvPr id="10" name="文本框 9">
            <a:extLst>
              <a:ext uri="{FF2B5EF4-FFF2-40B4-BE49-F238E27FC236}">
                <a16:creationId xmlns:a16="http://schemas.microsoft.com/office/drawing/2014/main" id="{5369F7DD-7943-A6E9-D439-12D7532651C9}"/>
              </a:ext>
            </a:extLst>
          </p:cNvPr>
          <p:cNvSpPr txBox="1"/>
          <p:nvPr/>
        </p:nvSpPr>
        <p:spPr>
          <a:xfrm>
            <a:off x="1740824" y="1475124"/>
            <a:ext cx="181972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非流水线式</a:t>
            </a:r>
          </a:p>
        </p:txBody>
      </p:sp>
      <p:pic>
        <p:nvPicPr>
          <p:cNvPr id="13" name="图片 12">
            <a:extLst>
              <a:ext uri="{FF2B5EF4-FFF2-40B4-BE49-F238E27FC236}">
                <a16:creationId xmlns:a16="http://schemas.microsoft.com/office/drawing/2014/main" id="{21530D46-6FE1-BD86-932E-45560E5CC139}"/>
              </a:ext>
            </a:extLst>
          </p:cNvPr>
          <p:cNvPicPr>
            <a:picLocks noChangeAspect="1"/>
          </p:cNvPicPr>
          <p:nvPr/>
        </p:nvPicPr>
        <p:blipFill rotWithShape="1">
          <a:blip r:embed="rId5">
            <a:extLst>
              <a:ext uri="{28A0092B-C50C-407E-A947-70E740481C1C}">
                <a14:useLocalDpi xmlns:a14="http://schemas.microsoft.com/office/drawing/2010/main" val="0"/>
              </a:ext>
            </a:extLst>
          </a:blip>
          <a:srcRect l="11000" t="34999" r="10507" b="34022"/>
          <a:stretch/>
        </p:blipFill>
        <p:spPr>
          <a:xfrm>
            <a:off x="4379963" y="1534066"/>
            <a:ext cx="6552729" cy="1944216"/>
          </a:xfrm>
          <a:prstGeom prst="rect">
            <a:avLst/>
          </a:prstGeom>
        </p:spPr>
      </p:pic>
      <p:pic>
        <p:nvPicPr>
          <p:cNvPr id="5" name="图片 4">
            <a:extLst>
              <a:ext uri="{FF2B5EF4-FFF2-40B4-BE49-F238E27FC236}">
                <a16:creationId xmlns:a16="http://schemas.microsoft.com/office/drawing/2014/main" id="{C939194E-56CD-4C5A-30F7-D55BE65D64F9}"/>
              </a:ext>
            </a:extLst>
          </p:cNvPr>
          <p:cNvPicPr>
            <a:picLocks noChangeAspect="1"/>
          </p:cNvPicPr>
          <p:nvPr/>
        </p:nvPicPr>
        <p:blipFill rotWithShape="1">
          <a:blip r:embed="rId5">
            <a:extLst>
              <a:ext uri="{28A0092B-C50C-407E-A947-70E740481C1C}">
                <a14:useLocalDpi xmlns:a14="http://schemas.microsoft.com/office/drawing/2010/main" val="0"/>
              </a:ext>
            </a:extLst>
          </a:blip>
          <a:srcRect l="6091" t="69223" r="15008" b="335"/>
          <a:stretch/>
        </p:blipFill>
        <p:spPr>
          <a:xfrm>
            <a:off x="4362845" y="3966595"/>
            <a:ext cx="6586966" cy="1910519"/>
          </a:xfrm>
          <a:prstGeom prst="rect">
            <a:avLst/>
          </a:prstGeom>
        </p:spPr>
      </p:pic>
      <p:sp>
        <p:nvSpPr>
          <p:cNvPr id="15" name="Rectangle 9">
            <a:extLst>
              <a:ext uri="{FF2B5EF4-FFF2-40B4-BE49-F238E27FC236}">
                <a16:creationId xmlns:a16="http://schemas.microsoft.com/office/drawing/2014/main" id="{5FB96D97-2520-EA90-5889-22CEA7F733A0}"/>
              </a:ext>
            </a:extLst>
          </p:cNvPr>
          <p:cNvSpPr>
            <a:spLocks noChangeArrowheads="1"/>
          </p:cNvSpPr>
          <p:nvPr/>
        </p:nvSpPr>
        <p:spPr bwMode="auto">
          <a:xfrm>
            <a:off x="805432" y="1995731"/>
            <a:ext cx="3349527" cy="301744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B4815B2-6609-C5A7-4817-5017B1A5B34C}"/>
                  </a:ext>
                </a:extLst>
              </p:cNvPr>
              <p:cNvSpPr txBox="1"/>
              <p:nvPr/>
            </p:nvSpPr>
            <p:spPr>
              <a:xfrm>
                <a:off x="898927" y="2115011"/>
                <a:ext cx="3331457" cy="2721130"/>
              </a:xfrm>
              <a:prstGeom prst="rect">
                <a:avLst/>
              </a:prstGeom>
              <a:noFill/>
            </p:spPr>
            <p:txBody>
              <a:bodyPr wrap="square" rtlCol="0">
                <a:spAutoFit/>
              </a:bodyPr>
              <a:lstStyle/>
              <a:p>
                <a:r>
                  <a:rPr lang="zh-CN" altLang="en-US" sz="2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例题</a:t>
                </a:r>
                <a:r>
                  <a:rPr lang="zh-CN" altLang="zh-CN"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中</a:t>
                </a:r>
                <a:r>
                  <a:rPr lang="zh-CN" altLang="en-US"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，流水化的</a:t>
                </a:r>
                <a:r>
                  <a:rPr lang="zh-CN" altLang="zh-CN"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三条指令的总执行时间上并没有反映出</a:t>
                </a:r>
                <a:r>
                  <a:rPr lang="zh-CN" altLang="en-US"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最大</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性能加速比</a:t>
                </a:r>
                <a:r>
                  <a:rPr kumimoji="0" lang="zh-CN" altLang="en-US" sz="2000" b="0" i="0" u="none" strike="noStrike" kern="1200" cap="none" spc="0" normalizeH="0" baseline="0" noProof="0" dirty="0">
                    <a:ln>
                      <a:noFill/>
                    </a:ln>
                    <a:solidFill>
                      <a:schemeClr val="bg1"/>
                    </a:solidFill>
                    <a:uLnTx/>
                    <a:uFillTx/>
                    <a:latin typeface="黑体" panose="02010609060101010101" pitchFamily="49" charset="-122"/>
                    <a:ea typeface="黑体" panose="02010609060101010101" pitchFamily="49" charset="-122"/>
                    <a:cs typeface="Times New Roman" panose="02020603050405020304" pitchFamily="18" charset="0"/>
                  </a:rPr>
                  <a:t>。</a:t>
                </a:r>
                <a:endParaRPr kumimoji="0" lang="en-US" altLang="zh-CN" sz="2000" b="0" i="0" u="none" strike="noStrike" kern="1200" cap="none" spc="0" normalizeH="0" baseline="0" noProof="0" dirty="0">
                  <a:ln>
                    <a:noFill/>
                  </a:ln>
                  <a:solidFill>
                    <a:schemeClr val="bg1"/>
                  </a:solidFill>
                  <a:uLnTx/>
                  <a:uFillTx/>
                  <a:latin typeface="黑体" panose="02010609060101010101" pitchFamily="49" charset="-122"/>
                  <a:ea typeface="黑体" panose="02010609060101010101" pitchFamily="49" charset="-122"/>
                  <a:cs typeface="Times New Roman" panose="02020603050405020304" pitchFamily="18" charset="0"/>
                </a:endParaRPr>
              </a:p>
              <a:p>
                <a:endParaRPr lang="en-US" altLang="zh-CN"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r>
                  <a:rPr lang="zh-CN" altLang="zh-CN"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实际获得的加速比</a:t>
                </a:r>
                <a:r>
                  <a:rPr lang="zh-CN" altLang="en-US"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为：</a:t>
                </a:r>
                <a:endParaRPr lang="en-US" altLang="zh-CN" sz="20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14:m>
                  <m:oMath xmlns:m="http://schemas.openxmlformats.org/officeDocument/2006/math">
                    <m:f>
                      <m:fPr>
                        <m:ctrlPr>
                          <a:rPr lang="en-US" altLang="zh-CN" sz="2000" i="1" smtClean="0">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000" i="1">
                            <a:solidFill>
                              <a:schemeClr val="bg1"/>
                            </a:solidFill>
                            <a:latin typeface="Cambria Math" panose="02040503050406030204" pitchFamily="18" charset="0"/>
                            <a:ea typeface="黑体" panose="02010609060101010101" pitchFamily="49" charset="-122"/>
                            <a:cs typeface="Times New Roman" panose="02020603050405020304" pitchFamily="18" charset="0"/>
                          </a:rPr>
                          <m:t>2</m:t>
                        </m:r>
                        <m:r>
                          <a:rPr lang="en-US" altLang="zh-CN" sz="2000" i="1" smtClean="0">
                            <a:solidFill>
                              <a:schemeClr val="bg1"/>
                            </a:solidFill>
                            <a:latin typeface="Cambria Math" panose="02040503050406030204" pitchFamily="18" charset="0"/>
                            <a:ea typeface="黑体" panose="02010609060101010101" pitchFamily="49" charset="-122"/>
                            <a:cs typeface="Times New Roman" panose="02020603050405020304" pitchFamily="18" charset="0"/>
                          </a:rPr>
                          <m:t>4</m:t>
                        </m:r>
                        <m:r>
                          <a:rPr lang="en-US" altLang="zh-CN" sz="2000" i="1">
                            <a:solidFill>
                              <a:schemeClr val="bg1"/>
                            </a:solidFill>
                            <a:latin typeface="Cambria Math" panose="02040503050406030204" pitchFamily="18" charset="0"/>
                            <a:ea typeface="黑体" panose="02010609060101010101" pitchFamily="49" charset="-122"/>
                            <a:cs typeface="Times New Roman" panose="02020603050405020304" pitchFamily="18" charset="0"/>
                          </a:rPr>
                          <m:t>0</m:t>
                        </m:r>
                        <m:r>
                          <a:rPr lang="en-US" altLang="zh-CN" sz="2000" i="1" smtClean="0">
                            <a:solidFill>
                              <a:schemeClr val="bg1"/>
                            </a:solidFill>
                            <a:latin typeface="Cambria Math" panose="02040503050406030204" pitchFamily="18" charset="0"/>
                            <a:ea typeface="黑体" panose="02010609060101010101" pitchFamily="49" charset="-122"/>
                            <a:cs typeface="Times New Roman" panose="02020603050405020304" pitchFamily="18" charset="0"/>
                          </a:rPr>
                          <m:t>0</m:t>
                        </m:r>
                        <m:r>
                          <m:rPr>
                            <m:sty m:val="p"/>
                          </m:rPr>
                          <a:rPr lang="en-US" altLang="zh-CN" sz="2000" i="1">
                            <a:solidFill>
                              <a:schemeClr val="bg1"/>
                            </a:solidFill>
                            <a:latin typeface="Cambria Math" panose="02040503050406030204" pitchFamily="18" charset="0"/>
                            <a:ea typeface="黑体" panose="02010609060101010101" pitchFamily="49" charset="-122"/>
                            <a:cs typeface="Times New Roman" panose="02020603050405020304" pitchFamily="18" charset="0"/>
                          </a:rPr>
                          <m:t>ps</m:t>
                        </m:r>
                      </m:num>
                      <m:den>
                        <m:r>
                          <a:rPr lang="en-US" altLang="zh-CN" sz="2000" i="1">
                            <a:solidFill>
                              <a:schemeClr val="bg1"/>
                            </a:solidFill>
                            <a:latin typeface="Cambria Math" panose="02040503050406030204" pitchFamily="18" charset="0"/>
                            <a:ea typeface="黑体" panose="02010609060101010101" pitchFamily="49" charset="-122"/>
                            <a:cs typeface="Times New Roman" panose="02020603050405020304" pitchFamily="18" charset="0"/>
                          </a:rPr>
                          <m:t>1</m:t>
                        </m:r>
                        <m:r>
                          <a:rPr lang="en-US" altLang="zh-CN" sz="2000" i="1" smtClean="0">
                            <a:solidFill>
                              <a:schemeClr val="bg1"/>
                            </a:solidFill>
                            <a:latin typeface="Cambria Math" panose="02040503050406030204" pitchFamily="18" charset="0"/>
                            <a:ea typeface="黑体" panose="02010609060101010101" pitchFamily="49" charset="-122"/>
                            <a:cs typeface="Times New Roman" panose="02020603050405020304" pitchFamily="18" charset="0"/>
                          </a:rPr>
                          <m:t>4</m:t>
                        </m:r>
                        <m:r>
                          <a:rPr lang="en-US" altLang="zh-CN" sz="2000" i="1">
                            <a:solidFill>
                              <a:schemeClr val="bg1"/>
                            </a:solidFill>
                            <a:latin typeface="Cambria Math" panose="02040503050406030204" pitchFamily="18" charset="0"/>
                            <a:ea typeface="黑体" panose="02010609060101010101" pitchFamily="49" charset="-122"/>
                            <a:cs typeface="Times New Roman" panose="02020603050405020304" pitchFamily="18" charset="0"/>
                          </a:rPr>
                          <m:t>0</m:t>
                        </m:r>
                        <m:r>
                          <a:rPr lang="en-US" altLang="zh-CN" sz="2000" i="1" smtClean="0">
                            <a:solidFill>
                              <a:schemeClr val="bg1"/>
                            </a:solidFill>
                            <a:latin typeface="Cambria Math" panose="02040503050406030204" pitchFamily="18" charset="0"/>
                            <a:ea typeface="黑体" panose="02010609060101010101" pitchFamily="49" charset="-122"/>
                            <a:cs typeface="Times New Roman" panose="02020603050405020304" pitchFamily="18" charset="0"/>
                          </a:rPr>
                          <m:t>0</m:t>
                        </m:r>
                        <m:r>
                          <m:rPr>
                            <m:sty m:val="p"/>
                          </m:rPr>
                          <a:rPr lang="en-US" altLang="zh-CN" sz="2000" i="1">
                            <a:solidFill>
                              <a:schemeClr val="bg1"/>
                            </a:solidFill>
                            <a:latin typeface="Cambria Math" panose="02040503050406030204" pitchFamily="18" charset="0"/>
                            <a:ea typeface="黑体" panose="02010609060101010101" pitchFamily="49" charset="-122"/>
                            <a:cs typeface="Times New Roman" panose="02020603050405020304" pitchFamily="18" charset="0"/>
                          </a:rPr>
                          <m:t>ps</m:t>
                        </m:r>
                      </m:den>
                    </m:f>
                    <m:r>
                      <a:rPr lang="en-US" altLang="zh-CN" sz="2000" b="0" i="1" smtClean="0">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 </m:t>
                    </m:r>
                    <m:r>
                      <a:rPr lang="zh-CN" altLang="en-US" sz="2000" i="1">
                        <a:solidFill>
                          <a:schemeClr val="bg1"/>
                        </a:solidFill>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000" dirty="0">
                    <a:solidFill>
                      <a:schemeClr val="bg1"/>
                    </a:solidFill>
                    <a:latin typeface="黑体" panose="02010609060101010101" pitchFamily="49" charset="-122"/>
                    <a:ea typeface="黑体" panose="02010609060101010101" pitchFamily="49" charset="-122"/>
                  </a:rPr>
                  <a:t> </a:t>
                </a:r>
                <a:r>
                  <a:rPr lang="en-US" altLang="zh-CN" sz="2000" dirty="0">
                    <a:solidFill>
                      <a:schemeClr val="bg1"/>
                    </a:solidFill>
                    <a:latin typeface="黑体" panose="02010609060101010101" pitchFamily="49" charset="-122"/>
                    <a:ea typeface="黑体" panose="02010609060101010101" pitchFamily="49" charset="-122"/>
                  </a:rPr>
                  <a:t>1.71</a:t>
                </a:r>
              </a:p>
              <a:p>
                <a:r>
                  <a:rPr lang="zh-CN" altLang="en-US" sz="2000" dirty="0">
                    <a:solidFill>
                      <a:schemeClr val="bg1"/>
                    </a:solidFill>
                    <a:latin typeface="黑体" panose="02010609060101010101" pitchFamily="49" charset="-122"/>
                    <a:ea typeface="黑体" panose="02010609060101010101" pitchFamily="49" charset="-122"/>
                  </a:rPr>
                  <a:t>当然</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这是因为执行指令的数量不够多。</a:t>
                </a:r>
              </a:p>
            </p:txBody>
          </p:sp>
        </mc:Choice>
        <mc:Fallback xmlns="">
          <p:sp>
            <p:nvSpPr>
              <p:cNvPr id="7" name="文本框 6">
                <a:extLst>
                  <a:ext uri="{FF2B5EF4-FFF2-40B4-BE49-F238E27FC236}">
                    <a16:creationId xmlns:a16="http://schemas.microsoft.com/office/drawing/2014/main" id="{CB4815B2-6609-C5A7-4817-5017B1A5B34C}"/>
                  </a:ext>
                </a:extLst>
              </p:cNvPr>
              <p:cNvSpPr txBox="1">
                <a:spLocks noRot="1" noChangeAspect="1" noMove="1" noResize="1" noEditPoints="1" noAdjustHandles="1" noChangeArrowheads="1" noChangeShapeType="1" noTextEdit="1"/>
              </p:cNvSpPr>
              <p:nvPr/>
            </p:nvSpPr>
            <p:spPr>
              <a:xfrm>
                <a:off x="898927" y="2115011"/>
                <a:ext cx="3331457" cy="2721130"/>
              </a:xfrm>
              <a:prstGeom prst="rect">
                <a:avLst/>
              </a:prstGeom>
              <a:blipFill>
                <a:blip r:embed="rId6"/>
                <a:stretch>
                  <a:fillRect l="-1828" t="-1345" b="-31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18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流水线概述</a:t>
            </a:r>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研究思路与方法</a:t>
            </a: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关键技术和实践难点</a:t>
            </a:r>
            <a:endParaRPr lang="zh-CN" altLang="en-US" dirty="0">
              <a:solidFill>
                <a:schemeClr val="accent1"/>
              </a:solidFill>
            </a:endParaRP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研究成果与应用前景</a:t>
            </a:r>
            <a:endParaRPr lang="zh-CN" altLang="en-US" dirty="0">
              <a:solidFill>
                <a:schemeClr val="accent1"/>
              </a:solidFill>
            </a:endParaRP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相关建议与论文结论</a:t>
            </a: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6" name="TextBox 17"/>
              <p:cNvSpPr txBox="1"/>
              <p:nvPr/>
            </p:nvSpPr>
            <p:spPr>
              <a:xfrm>
                <a:off x="1262726" y="2052547"/>
                <a:ext cx="8886880" cy="3615477"/>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在例题中的流水线中增加</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1000000</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条指令。</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非流水线式总执行时间：</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2400+1000000 * 800 = 800002400 </a:t>
                </a:r>
                <a:r>
                  <a:rPr kumimoji="0" lang="en-US" altLang="zh-CN" sz="2000" b="0" i="0" u="none" strike="noStrike" kern="1200" cap="none" spc="0" normalizeH="0" baseline="0" noProof="0" dirty="0" err="1">
                    <a:ln>
                      <a:noFill/>
                    </a:ln>
                    <a:solidFill>
                      <a:srgbClr val="40474D"/>
                    </a:solidFill>
                    <a:effectLst/>
                    <a:uLnTx/>
                    <a:uFillTx/>
                    <a:latin typeface="微软雅黑" panose="020B0503020204020204" pitchFamily="34" charset="-122"/>
                    <a:ea typeface="微软雅黑" panose="020B0503020204020204" pitchFamily="34" charset="-122"/>
                    <a:cs typeface="+mn-cs"/>
                  </a:rPr>
                  <a:t>ps</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流水线式总执行时间：每条指令都将导致整体执行时间增加 </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200ps</a:t>
                </a:r>
                <a:r>
                  <a:rPr lang="zh-CN" altLang="en-US" sz="2000" dirty="0">
                    <a:solidFill>
                      <a:srgbClr val="40474D"/>
                    </a:solidFill>
                    <a:latin typeface="微软雅黑" panose="020B0503020204020204" pitchFamily="34" charset="-122"/>
                    <a:ea typeface="微软雅黑" panose="020B0503020204020204" pitchFamily="34" charset="-122"/>
                  </a:rPr>
                  <a:t>，</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2000" dirty="0">
                    <a:solidFill>
                      <a:srgbClr val="40474D"/>
                    </a:solidFill>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故</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1400 + 200 * 1000000 = 200001400 </a:t>
                </a:r>
                <a:r>
                  <a:rPr kumimoji="0" lang="en-US" altLang="zh-CN" sz="2000" b="0" i="0" u="none" strike="noStrike" kern="1200" cap="none" spc="0" normalizeH="0" baseline="0" noProof="0" dirty="0" err="1">
                    <a:ln>
                      <a:noFill/>
                    </a:ln>
                    <a:solidFill>
                      <a:srgbClr val="40474D"/>
                    </a:solidFill>
                    <a:effectLst/>
                    <a:uLnTx/>
                    <a:uFillTx/>
                    <a:latin typeface="微软雅黑" panose="020B0503020204020204" pitchFamily="34" charset="-122"/>
                    <a:ea typeface="微软雅黑" panose="020B0503020204020204" pitchFamily="34" charset="-122"/>
                    <a:cs typeface="+mn-cs"/>
                  </a:rPr>
                  <a:t>ps</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那么加速比 </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 </a:t>
                </a:r>
                <a14:m>
                  <m:oMath xmlns:m="http://schemas.openxmlformats.org/officeDocument/2006/math">
                    <m:f>
                      <m:fPr>
                        <m:ctrlPr>
                          <a:rPr kumimoji="0" lang="en-US" altLang="zh-CN" sz="2000" b="0" i="1" u="none" strike="noStrike" kern="1200" cap="none" spc="0" normalizeH="0" baseline="0" noProof="0" smtClean="0">
                            <a:ln>
                              <a:noFill/>
                            </a:ln>
                            <a:solidFill>
                              <a:srgbClr val="40474D"/>
                            </a:solidFill>
                            <a:effectLst/>
                            <a:uLnTx/>
                            <a:uFillTx/>
                            <a:latin typeface="Cambria Math" panose="02040503050406030204" pitchFamily="18" charset="0"/>
                            <a:ea typeface="微软雅黑" panose="020B0503020204020204" pitchFamily="34" charset="-122"/>
                            <a:cs typeface="+mn-cs"/>
                          </a:rPr>
                        </m:ctrlPr>
                      </m:fPr>
                      <m:num>
                        <m:r>
                          <m:rPr>
                            <m:nor/>
                          </m:rPr>
                          <a:rPr lang="en-US" altLang="zh-CN" sz="2000" dirty="0">
                            <a:solidFill>
                              <a:srgbClr val="40474D"/>
                            </a:solidFill>
                            <a:latin typeface="微软雅黑" panose="020B0503020204020204" pitchFamily="34" charset="-122"/>
                            <a:ea typeface="微软雅黑" panose="020B0503020204020204" pitchFamily="34" charset="-122"/>
                          </a:rPr>
                          <m:t>800002400</m:t>
                        </m:r>
                        <m:r>
                          <a:rPr lang="en-US" altLang="zh-CN" sz="2000" b="0" i="1" dirty="0" smtClean="0">
                            <a:solidFill>
                              <a:srgbClr val="40474D"/>
                            </a:solidFill>
                            <a:latin typeface="Cambria Math" panose="02040503050406030204" pitchFamily="18" charset="0"/>
                            <a:ea typeface="微软雅黑" panose="020B0503020204020204" pitchFamily="34" charset="-122"/>
                          </a:rPr>
                          <m:t> </m:t>
                        </m:r>
                      </m:num>
                      <m:den>
                        <m:r>
                          <m:rPr>
                            <m:nor/>
                          </m:rPr>
                          <a:rPr lang="en-US" altLang="zh-CN" sz="2000" dirty="0">
                            <a:solidFill>
                              <a:srgbClr val="40474D"/>
                            </a:solidFill>
                            <a:latin typeface="微软雅黑" panose="020B0503020204020204" pitchFamily="34" charset="-122"/>
                            <a:ea typeface="微软雅黑" panose="020B0503020204020204" pitchFamily="34" charset="-122"/>
                          </a:rPr>
                          <m:t>200001400</m:t>
                        </m:r>
                      </m:den>
                    </m:f>
                  </m:oMath>
                </a14:m>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 4</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可以看出，流水线通过增加指令的吞吐率而不是减少单条指令执行的时间来提高性能。因此</a:t>
                </a:r>
                <a:r>
                  <a:rPr lang="zh-CN" altLang="en-US" sz="2000" dirty="0">
                    <a:solidFill>
                      <a:srgbClr val="40474D"/>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指令的吞吐率是一个很重要的度量标准。</a:t>
                </a:r>
              </a:p>
            </p:txBody>
          </p:sp>
        </mc:Choice>
        <mc:Fallback xmlns="">
          <p:sp>
            <p:nvSpPr>
              <p:cNvPr id="16" name="TextBox 17"/>
              <p:cNvSpPr txBox="1">
                <a:spLocks noRot="1" noChangeAspect="1" noMove="1" noResize="1" noEditPoints="1" noAdjustHandles="1" noChangeArrowheads="1" noChangeShapeType="1" noTextEdit="1"/>
              </p:cNvSpPr>
              <p:nvPr/>
            </p:nvSpPr>
            <p:spPr>
              <a:xfrm>
                <a:off x="1262726" y="2052547"/>
                <a:ext cx="8886880" cy="3615477"/>
              </a:xfrm>
              <a:prstGeom prst="rect">
                <a:avLst/>
              </a:prstGeom>
              <a:blipFill>
                <a:blip r:embed="rId3"/>
                <a:stretch>
                  <a:fillRect l="-686" r="-206" b="-2024"/>
                </a:stretch>
              </a:blipFill>
            </p:spPr>
            <p:txBody>
              <a:bodyPr/>
              <a:lstStyle/>
              <a:p>
                <a:r>
                  <a:rPr lang="zh-CN" altLang="en-US">
                    <a:noFill/>
                  </a:rPr>
                  <a:t> </a:t>
                </a:r>
              </a:p>
            </p:txBody>
          </p:sp>
        </mc:Fallback>
      </mc:AlternateContent>
      <p:sp>
        <p:nvSpPr>
          <p:cNvPr id="22" name="TextBox 42"/>
          <p:cNvSpPr txBox="1"/>
          <p:nvPr/>
        </p:nvSpPr>
        <p:spPr>
          <a:xfrm>
            <a:off x="3878813" y="507690"/>
            <a:ext cx="5028673"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1.4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流水线提升性能</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4"/>
          <a:stretch>
            <a:fillRect/>
          </a:stretch>
        </p:blipFill>
        <p:spPr>
          <a:xfrm>
            <a:off x="1274639" y="1393694"/>
            <a:ext cx="1728192"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8" y="1397085"/>
            <a:ext cx="172819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dirty="0">
                <a:solidFill>
                  <a:srgbClr val="FFFFFF"/>
                </a:solidFill>
                <a:latin typeface="黑体" panose="02010609060101010101" pitchFamily="49" charset="-122"/>
                <a:ea typeface="黑体" panose="02010609060101010101" pitchFamily="49" charset="-122"/>
              </a:rPr>
              <a:t>增加指令数</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4695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39943" y="1438882"/>
            <a:ext cx="594448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什么是流水线？</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TextBox 7"/>
          <p:cNvSpPr txBox="1"/>
          <p:nvPr/>
        </p:nvSpPr>
        <p:spPr>
          <a:xfrm>
            <a:off x="5225431" y="2316042"/>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流水线与非流水线的区别？</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8" name="Oval 13"/>
          <p:cNvSpPr>
            <a:spLocks noChangeArrowheads="1"/>
          </p:cNvSpPr>
          <p:nvPr/>
        </p:nvSpPr>
        <p:spPr bwMode="auto">
          <a:xfrm>
            <a:off x="4747013" y="227716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2</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9" name="TextBox 10"/>
          <p:cNvSpPr txBox="1"/>
          <p:nvPr/>
        </p:nvSpPr>
        <p:spPr>
          <a:xfrm>
            <a:off x="5196148" y="3217084"/>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计算机指令执行如何进行流水化？</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0" name="Oval 13"/>
          <p:cNvSpPr>
            <a:spLocks noChangeArrowheads="1"/>
          </p:cNvSpPr>
          <p:nvPr/>
        </p:nvSpPr>
        <p:spPr bwMode="auto">
          <a:xfrm>
            <a:off x="4762066" y="3185940"/>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3</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1" name="TextBox 12"/>
          <p:cNvSpPr txBox="1"/>
          <p:nvPr/>
        </p:nvSpPr>
        <p:spPr>
          <a:xfrm>
            <a:off x="5281425" y="4100007"/>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流水线如何提升性能？</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2" name="Oval 13"/>
          <p:cNvSpPr>
            <a:spLocks noChangeArrowheads="1"/>
          </p:cNvSpPr>
          <p:nvPr/>
        </p:nvSpPr>
        <p:spPr bwMode="auto">
          <a:xfrm>
            <a:off x="4785782" y="405115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4</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3" name="TextBox 14"/>
          <p:cNvSpPr txBox="1"/>
          <p:nvPr/>
        </p:nvSpPr>
        <p:spPr>
          <a:xfrm>
            <a:off x="5202426" y="4909100"/>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面向流水线的</a:t>
            </a:r>
            <a:r>
              <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LEGv8</a:t>
            </a: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指令集设计</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4" name="Oval 13"/>
          <p:cNvSpPr>
            <a:spLocks noChangeArrowheads="1"/>
          </p:cNvSpPr>
          <p:nvPr/>
        </p:nvSpPr>
        <p:spPr bwMode="auto">
          <a:xfrm>
            <a:off x="4762066" y="4862037"/>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5</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流水线概述</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80428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16" name="TextBox 17"/>
          <p:cNvSpPr txBox="1"/>
          <p:nvPr/>
        </p:nvSpPr>
        <p:spPr>
          <a:xfrm>
            <a:off x="1262726" y="2052547"/>
            <a:ext cx="8886880" cy="3731278"/>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根据前面关于流水线的例题，我们对面向流水线执行设计的</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LEGv8</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指令集有了一定了解：</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第一、所有的</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LEGv8</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指令长度相同。这一限制简化了流水线第一级的取指与第二级的译码。</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第二、</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LEGv8</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只有很少的几种指令格式</a:t>
            </a:r>
            <a:r>
              <a:rPr lang="zh-CN" altLang="en-US" sz="2000" dirty="0">
                <a:solidFill>
                  <a:srgbClr val="40474D"/>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并且指令中源寄存器和目的寄存器字段位于相同的位置。</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第三、</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LEGv8</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中的存储器操作数仅出现在 </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load</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和 </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store</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指令中。这一限制意味着可以利用执行级计算存储器地址</a:t>
            </a:r>
            <a:r>
              <a:rPr lang="zh-CN" altLang="en-US" sz="2000" dirty="0">
                <a:solidFill>
                  <a:srgbClr val="40474D"/>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接着在下一级访问存储器。</a:t>
            </a:r>
          </a:p>
        </p:txBody>
      </p:sp>
      <p:sp>
        <p:nvSpPr>
          <p:cNvPr id="22" name="TextBox 42"/>
          <p:cNvSpPr txBox="1"/>
          <p:nvPr/>
        </p:nvSpPr>
        <p:spPr>
          <a:xfrm>
            <a:off x="3002831" y="507690"/>
            <a:ext cx="6552728"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1.5 </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面向流水线的</a:t>
            </a: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LEGv8</a:t>
            </a: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指令集设计</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1728192"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9" y="1397085"/>
            <a:ext cx="154634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例题总结</a:t>
            </a:r>
          </a:p>
        </p:txBody>
      </p:sp>
    </p:spTree>
    <p:extLst>
      <p:ext uri="{BB962C8B-B14F-4D97-AF65-F5344CB8AC3E}">
        <p14:creationId xmlns:p14="http://schemas.microsoft.com/office/powerpoint/2010/main" val="239387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39943" y="1438882"/>
            <a:ext cx="594448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什么是流水线？</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TextBox 7"/>
          <p:cNvSpPr txBox="1"/>
          <p:nvPr/>
        </p:nvSpPr>
        <p:spPr>
          <a:xfrm>
            <a:off x="5225431" y="2316042"/>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流水线与非流水线的区别？</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8" name="Oval 13"/>
          <p:cNvSpPr>
            <a:spLocks noChangeArrowheads="1"/>
          </p:cNvSpPr>
          <p:nvPr/>
        </p:nvSpPr>
        <p:spPr bwMode="auto">
          <a:xfrm>
            <a:off x="4747013" y="227716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2</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9" name="TextBox 10"/>
          <p:cNvSpPr txBox="1"/>
          <p:nvPr/>
        </p:nvSpPr>
        <p:spPr>
          <a:xfrm>
            <a:off x="5196148" y="3217084"/>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计算机指令执行如何进行流水化？</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0" name="Oval 13"/>
          <p:cNvSpPr>
            <a:spLocks noChangeArrowheads="1"/>
          </p:cNvSpPr>
          <p:nvPr/>
        </p:nvSpPr>
        <p:spPr bwMode="auto">
          <a:xfrm>
            <a:off x="4762066" y="3185940"/>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3</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1" name="TextBox 12"/>
          <p:cNvSpPr txBox="1"/>
          <p:nvPr/>
        </p:nvSpPr>
        <p:spPr>
          <a:xfrm>
            <a:off x="5281425" y="4100007"/>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流水线如何提升性能？</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2" name="Oval 13"/>
          <p:cNvSpPr>
            <a:spLocks noChangeArrowheads="1"/>
          </p:cNvSpPr>
          <p:nvPr/>
        </p:nvSpPr>
        <p:spPr bwMode="auto">
          <a:xfrm>
            <a:off x="4785782" y="405115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4</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3" name="TextBox 14"/>
          <p:cNvSpPr txBox="1"/>
          <p:nvPr/>
        </p:nvSpPr>
        <p:spPr>
          <a:xfrm>
            <a:off x="5202426" y="4909100"/>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面向流水线的</a:t>
            </a:r>
            <a:r>
              <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LEGv8</a:t>
            </a: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指令集设计</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4" name="Oval 13"/>
          <p:cNvSpPr>
            <a:spLocks noChangeArrowheads="1"/>
          </p:cNvSpPr>
          <p:nvPr/>
        </p:nvSpPr>
        <p:spPr bwMode="auto">
          <a:xfrm>
            <a:off x="4762066" y="4862037"/>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5</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流水线概述</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2" name="Oval 13">
            <a:extLst>
              <a:ext uri="{FF2B5EF4-FFF2-40B4-BE49-F238E27FC236}">
                <a16:creationId xmlns:a16="http://schemas.microsoft.com/office/drawing/2014/main" id="{A53913F4-7921-D9C9-F849-CCCF12130692}"/>
              </a:ext>
            </a:extLst>
          </p:cNvPr>
          <p:cNvSpPr>
            <a:spLocks noChangeArrowheads="1"/>
          </p:cNvSpPr>
          <p:nvPr/>
        </p:nvSpPr>
        <p:spPr bwMode="auto">
          <a:xfrm>
            <a:off x="4762066" y="56729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6</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2" name="文本框 1">
            <a:extLst>
              <a:ext uri="{FF2B5EF4-FFF2-40B4-BE49-F238E27FC236}">
                <a16:creationId xmlns:a16="http://schemas.microsoft.com/office/drawing/2014/main" id="{A80D5D1E-51B0-F19D-10C5-4DFF917F1B71}"/>
              </a:ext>
            </a:extLst>
          </p:cNvPr>
          <p:cNvSpPr txBox="1"/>
          <p:nvPr/>
        </p:nvSpPr>
        <p:spPr>
          <a:xfrm>
            <a:off x="5196148" y="5718193"/>
            <a:ext cx="3528392"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流水线概述部分练习题</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E11F28"/>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4425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16" name="TextBox 17"/>
          <p:cNvSpPr txBox="1"/>
          <p:nvPr/>
        </p:nvSpPr>
        <p:spPr>
          <a:xfrm>
            <a:off x="1262726" y="2052547"/>
            <a:ext cx="8886880" cy="3251852"/>
          </a:xfrm>
          <a:prstGeom prst="rect">
            <a:avLst/>
          </a:prstGeom>
          <a:noFill/>
        </p:spPr>
        <p:txBody>
          <a:bodyPr wrap="square" rtlCol="0">
            <a:spAutoFit/>
          </a:bodyPr>
          <a:lstStyle/>
          <a:p>
            <a:pPr algn="just">
              <a:lnSpc>
                <a:spcPct val="150000"/>
              </a:lnSpc>
            </a:pP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本章讨论的指令只有</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7</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条（</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LDUR</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STUR</a:t>
            </a:r>
            <a:r>
              <a:rPr lang="zh-CN" altLang="en-US"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ADD</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SUB</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AND</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ORR</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CBZ</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假设主要功能单元的操作时间为</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访问指令或数据存储器</a:t>
            </a:r>
            <a:r>
              <a:rPr lang="en-US" altLang="zh-CN"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15</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0ps</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ALU</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操作</a:t>
            </a:r>
            <a:r>
              <a:rPr lang="en-US" altLang="zh-CN"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13</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0ps</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读写寄存器文件</a:t>
            </a:r>
            <a:r>
              <a:rPr lang="en-US" altLang="zh-CN"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8</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0ps</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。将单周期实现</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所有的指令都在一个时钟周期内完成执行</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中指令执行的平均时间</a:t>
            </a:r>
            <a:r>
              <a:rPr lang="zh-CN" altLang="en-US"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与流水实现下指令执行的平均时间进行对比。</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endParaRPr lang="en-US" altLang="zh-CN"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计算：相较于非流水线单周期实现，流水线实现能否</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带来</a:t>
            </a:r>
            <a:r>
              <a:rPr lang="en-US" altLang="zh-CN" sz="2000" dirty="0">
                <a:solidFill>
                  <a:srgbClr val="40474D"/>
                </a:solidFill>
                <a:latin typeface="黑体" panose="02010609060101010101" pitchFamily="49" charset="-122"/>
                <a:ea typeface="黑体" panose="02010609060101010101" pitchFamily="49" charset="-122"/>
              </a:rPr>
              <a:t>4</a:t>
            </a:r>
            <a:r>
              <a:rPr lang="zh-CN" altLang="en-US" sz="2000" dirty="0">
                <a:solidFill>
                  <a:srgbClr val="40474D"/>
                </a:solidFill>
                <a:latin typeface="黑体" panose="02010609060101010101" pitchFamily="49" charset="-122"/>
                <a:ea typeface="黑体" panose="02010609060101010101" pitchFamily="49" charset="-122"/>
              </a:rPr>
              <a:t>倍的</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性能加速比，如果能，至少需要多少条指令呢？</a:t>
            </a:r>
            <a:endPar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endParaRPr>
          </a:p>
        </p:txBody>
      </p:sp>
      <p:sp>
        <p:nvSpPr>
          <p:cNvPr id="22" name="TextBox 42"/>
          <p:cNvSpPr txBox="1"/>
          <p:nvPr/>
        </p:nvSpPr>
        <p:spPr>
          <a:xfrm>
            <a:off x="3582953" y="507690"/>
            <a:ext cx="5396542"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40474D"/>
                </a:solidFill>
              </a:rPr>
              <a:t>流水线概述部分练习题</a:t>
            </a:r>
            <a:endPar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1728192"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8" y="1397085"/>
            <a:ext cx="172819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题目</a:t>
            </a:r>
          </a:p>
        </p:txBody>
      </p:sp>
    </p:spTree>
    <p:extLst>
      <p:ext uri="{BB962C8B-B14F-4D97-AF65-F5344CB8AC3E}">
        <p14:creationId xmlns:p14="http://schemas.microsoft.com/office/powerpoint/2010/main" val="367637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60850" y="1361541"/>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2" name="TextBox 42"/>
          <p:cNvSpPr txBox="1"/>
          <p:nvPr/>
        </p:nvSpPr>
        <p:spPr>
          <a:xfrm>
            <a:off x="3582953" y="507690"/>
            <a:ext cx="5396542"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流水线概述部分练习题</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39" y="1393694"/>
            <a:ext cx="1728192"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12468" y="1397085"/>
            <a:ext cx="172819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dirty="0">
                <a:solidFill>
                  <a:srgbClr val="FFFFFF"/>
                </a:solidFill>
                <a:latin typeface="黑体" panose="02010609060101010101" pitchFamily="49" charset="-122"/>
                <a:ea typeface="黑体" panose="02010609060101010101" pitchFamily="49" charset="-122"/>
              </a:rPr>
              <a:t>解答</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4" name="图片 3">
            <a:extLst>
              <a:ext uri="{FF2B5EF4-FFF2-40B4-BE49-F238E27FC236}">
                <a16:creationId xmlns:a16="http://schemas.microsoft.com/office/drawing/2014/main" id="{CD45B4DE-C30B-EB0E-00F8-BDC3948033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301" y="2432331"/>
            <a:ext cx="4864100" cy="1035050"/>
          </a:xfrm>
          <a:prstGeom prst="rect">
            <a:avLst/>
          </a:prstGeom>
        </p:spPr>
      </p:pic>
      <p:sp>
        <p:nvSpPr>
          <p:cNvPr id="6" name="文本框 5">
            <a:extLst>
              <a:ext uri="{FF2B5EF4-FFF2-40B4-BE49-F238E27FC236}">
                <a16:creationId xmlns:a16="http://schemas.microsoft.com/office/drawing/2014/main" id="{D51542A3-9540-153A-35AF-4ACF56A35C1E}"/>
              </a:ext>
            </a:extLst>
          </p:cNvPr>
          <p:cNvSpPr txBox="1"/>
          <p:nvPr/>
        </p:nvSpPr>
        <p:spPr>
          <a:xfrm>
            <a:off x="1490663" y="1916311"/>
            <a:ext cx="8640960" cy="458459"/>
          </a:xfrm>
          <a:prstGeom prst="rect">
            <a:avLst/>
          </a:prstGeom>
          <a:noFill/>
        </p:spPr>
        <p:txBody>
          <a:bodyPr wrap="square" rtlCol="0">
            <a:spAutoFit/>
          </a:bodyPr>
          <a:lstStyle/>
          <a:p>
            <a:pPr marL="0" marR="0" lvl="0" indent="0" defTabSz="914400" rtl="0" eaLnBrk="1" fontAlgn="base" latinLnBrk="0" hangingPunct="1">
              <a:lnSpc>
                <a:spcPct val="150000"/>
              </a:lnSpc>
              <a:spcBef>
                <a:spcPct val="0"/>
              </a:spcBef>
              <a:spcAft>
                <a:spcPct val="0"/>
              </a:spcAft>
              <a:buClrTx/>
              <a:buSzTx/>
              <a:buFontTx/>
              <a:buNone/>
              <a:tabLst/>
              <a:defRPr/>
            </a:pPr>
            <a:r>
              <a:rPr lang="zh-CN" altLang="en-US" dirty="0">
                <a:solidFill>
                  <a:srgbClr val="40474D"/>
                </a:solidFill>
                <a:latin typeface="微软雅黑" panose="020B0503020204020204" pitchFamily="34" charset="-122"/>
                <a:ea typeface="微软雅黑" panose="020B0503020204020204" pitchFamily="34" charset="-122"/>
              </a:rPr>
              <a:t>（</a:t>
            </a:r>
            <a:r>
              <a:rPr lang="en-US" altLang="zh-CN" dirty="0">
                <a:solidFill>
                  <a:srgbClr val="40474D"/>
                </a:solidFill>
                <a:latin typeface="微软雅黑" panose="020B0503020204020204" pitchFamily="34" charset="-122"/>
                <a:ea typeface="微软雅黑" panose="020B0503020204020204" pitchFamily="34" charset="-122"/>
              </a:rPr>
              <a:t>1</a:t>
            </a:r>
            <a:r>
              <a:rPr lang="zh-CN" altLang="en-US" dirty="0">
                <a:solidFill>
                  <a:srgbClr val="40474D"/>
                </a:solidFill>
                <a:latin typeface="微软雅黑" panose="020B0503020204020204" pitchFamily="34" charset="-122"/>
                <a:ea typeface="微软雅黑" panose="020B0503020204020204" pitchFamily="34" charset="-122"/>
              </a:rPr>
              <a:t>）</a:t>
            </a:r>
            <a:r>
              <a:rPr kumimoji="0" lang="zh-CN" altLang="en-US" sz="1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根据各功能单元所需时间计算出每条指令的总执行时间</a:t>
            </a:r>
            <a:r>
              <a:rPr kumimoji="0" lang="zh-CN" altLang="en-US"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，如下图所示。</a:t>
            </a:r>
            <a:endParaRPr lang="zh-CN" altLang="en-US" dirty="0"/>
          </a:p>
        </p:txBody>
      </p:sp>
      <p:sp>
        <p:nvSpPr>
          <p:cNvPr id="7" name="文本框 6">
            <a:extLst>
              <a:ext uri="{FF2B5EF4-FFF2-40B4-BE49-F238E27FC236}">
                <a16:creationId xmlns:a16="http://schemas.microsoft.com/office/drawing/2014/main" id="{03198C7D-8D2F-D3A7-220A-4638A6B749FB}"/>
              </a:ext>
            </a:extLst>
          </p:cNvPr>
          <p:cNvSpPr txBox="1"/>
          <p:nvPr/>
        </p:nvSpPr>
        <p:spPr>
          <a:xfrm>
            <a:off x="6488414" y="2544051"/>
            <a:ext cx="3789229" cy="923330"/>
          </a:xfrm>
          <a:prstGeom prst="rect">
            <a:avLst/>
          </a:prstGeom>
          <a:noFill/>
        </p:spPr>
        <p:txBody>
          <a:bodyPr wrap="square" rtlCol="0">
            <a:spAutoFit/>
          </a:bodyPr>
          <a:lstStyle/>
          <a:p>
            <a:pPr algn="ctr"/>
            <a:r>
              <a:rPr lang="zh-CN" altLang="en-US" dirty="0">
                <a:solidFill>
                  <a:srgbClr val="40474D"/>
                </a:solidFill>
                <a:latin typeface="微软雅黑" panose="020B0503020204020204" pitchFamily="34" charset="-122"/>
                <a:ea typeface="微软雅黑" panose="020B0503020204020204" pitchFamily="34" charset="-122"/>
              </a:rPr>
              <a:t>（</a:t>
            </a:r>
            <a:r>
              <a:rPr lang="en-US" altLang="zh-CN" dirty="0">
                <a:solidFill>
                  <a:srgbClr val="40474D"/>
                </a:solidFill>
                <a:latin typeface="微软雅黑" panose="020B0503020204020204" pitchFamily="34" charset="-122"/>
                <a:ea typeface="微软雅黑" panose="020B0503020204020204" pitchFamily="34" charset="-122"/>
              </a:rPr>
              <a:t>2</a:t>
            </a:r>
            <a:r>
              <a:rPr lang="zh-CN" altLang="en-US" dirty="0">
                <a:solidFill>
                  <a:srgbClr val="40474D"/>
                </a:solidFill>
                <a:latin typeface="微软雅黑" panose="020B0503020204020204" pitchFamily="34" charset="-122"/>
                <a:ea typeface="微软雅黑" panose="020B0503020204020204" pitchFamily="34" charset="-122"/>
              </a:rPr>
              <a:t>）</a:t>
            </a:r>
            <a:r>
              <a:rPr kumimoji="0" lang="en-US" altLang="zh-CN"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LDUR</a:t>
            </a:r>
            <a:r>
              <a:rPr kumimoji="0" lang="zh-CN" altLang="en-US"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用时最长</a:t>
            </a:r>
            <a:r>
              <a:rPr lang="zh-CN" altLang="en-US" dirty="0">
                <a:solidFill>
                  <a:srgbClr val="40474D"/>
                </a:solidFill>
                <a:latin typeface="微软雅黑" panose="020B0503020204020204" pitchFamily="34" charset="-122"/>
                <a:ea typeface="微软雅黑" panose="020B0503020204020204" pitchFamily="34" charset="-122"/>
              </a:rPr>
              <a:t>，所以</a:t>
            </a:r>
            <a:r>
              <a:rPr kumimoji="0" lang="zh-CN" altLang="en-US"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每条指 令所需的执行时间记为</a:t>
            </a:r>
            <a:r>
              <a:rPr lang="en-US" altLang="zh-CN" dirty="0">
                <a:solidFill>
                  <a:srgbClr val="40474D"/>
                </a:solidFill>
                <a:latin typeface="微软雅黑" panose="020B0503020204020204" pitchFamily="34" charset="-122"/>
                <a:ea typeface="微软雅黑" panose="020B0503020204020204" pitchFamily="34" charset="-122"/>
              </a:rPr>
              <a:t>590</a:t>
            </a:r>
            <a:r>
              <a:rPr kumimoji="0" lang="en-US" altLang="zh-CN" b="0" i="0" u="none" strike="noStrike" kern="1200" cap="none" spc="0" normalizeH="0" baseline="0" noProof="0" dirty="0" err="1">
                <a:ln>
                  <a:noFill/>
                </a:ln>
                <a:solidFill>
                  <a:srgbClr val="40474D"/>
                </a:solidFill>
                <a:effectLst/>
                <a:uLnTx/>
                <a:uFillTx/>
                <a:latin typeface="微软雅黑" panose="020B0503020204020204" pitchFamily="34" charset="-122"/>
                <a:ea typeface="微软雅黑" panose="020B0503020204020204" pitchFamily="34" charset="-122"/>
              </a:rPr>
              <a:t>ps</a:t>
            </a:r>
            <a:r>
              <a:rPr kumimoji="0" lang="zh-CN" altLang="en-US"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a:t>
            </a:r>
            <a:endParaRPr kumimoji="0" lang="en-US" altLang="zh-CN"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18F68ED-97DE-CDD9-2F54-7BB9D4A2123E}"/>
                  </a:ext>
                </a:extLst>
              </p:cNvPr>
              <p:cNvSpPr txBox="1"/>
              <p:nvPr/>
            </p:nvSpPr>
            <p:spPr>
              <a:xfrm>
                <a:off x="1418655" y="3646348"/>
                <a:ext cx="8858988" cy="2566793"/>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dirty="0">
                    <a:solidFill>
                      <a:schemeClr val="bg1"/>
                    </a:solidFill>
                    <a:latin typeface="黑体" panose="02010609060101010101" pitchFamily="49" charset="-122"/>
                    <a:ea typeface="黑体" panose="02010609060101010101" pitchFamily="49" charset="-122"/>
                  </a:rPr>
                  <a:t>（</a:t>
                </a:r>
                <a:r>
                  <a:rPr lang="en-US" altLang="zh-CN" dirty="0">
                    <a:solidFill>
                      <a:schemeClr val="bg1"/>
                    </a:solidFill>
                    <a:latin typeface="黑体" panose="02010609060101010101" pitchFamily="49" charset="-122"/>
                    <a:ea typeface="黑体" panose="02010609060101010101" pitchFamily="49" charset="-122"/>
                  </a:rPr>
                  <a:t>3</a:t>
                </a:r>
                <a:r>
                  <a:rPr lang="zh-CN" altLang="en-US" dirty="0">
                    <a:solidFill>
                      <a:schemeClr val="bg1"/>
                    </a:solidFill>
                    <a:latin typeface="黑体" panose="02010609060101010101" pitchFamily="49" charset="-122"/>
                    <a:ea typeface="黑体" panose="02010609060101010101" pitchFamily="49" charset="-122"/>
                  </a:rPr>
                  <a:t>）假设有</a:t>
                </a:r>
                <a:r>
                  <a:rPr lang="en-US" altLang="zh-CN" dirty="0">
                    <a:solidFill>
                      <a:schemeClr val="bg1"/>
                    </a:solidFill>
                    <a:latin typeface="黑体" panose="02010609060101010101" pitchFamily="49" charset="-122"/>
                    <a:ea typeface="黑体" panose="02010609060101010101" pitchFamily="49" charset="-122"/>
                  </a:rPr>
                  <a:t>k</a:t>
                </a:r>
                <a:r>
                  <a:rPr lang="zh-CN" altLang="en-US" dirty="0">
                    <a:solidFill>
                      <a:schemeClr val="bg1"/>
                    </a:solidFill>
                    <a:latin typeface="黑体" panose="02010609060101010101" pitchFamily="49" charset="-122"/>
                    <a:ea typeface="黑体" panose="02010609060101010101" pitchFamily="49" charset="-122"/>
                  </a:rPr>
                  <a:t>条指令。</a:t>
                </a:r>
                <a:r>
                  <a:rPr kumimoji="0" lang="zh-CN" altLang="en-US"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非流水线式总执行时间为 </a:t>
                </a:r>
                <a:r>
                  <a:rPr kumimoji="0" lang="en-US" altLang="zh-CN"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590k </a:t>
                </a:r>
                <a:r>
                  <a:rPr kumimoji="0" lang="en-US" altLang="zh-CN" sz="1800" b="0" i="0" u="none" strike="noStrike" kern="1200" cap="none" spc="0" normalizeH="0" baseline="0" noProof="0" dirty="0" err="1">
                    <a:ln>
                      <a:noFill/>
                    </a:ln>
                    <a:solidFill>
                      <a:srgbClr val="40474D"/>
                    </a:solidFill>
                    <a:effectLst/>
                    <a:uLnTx/>
                    <a:uFillTx/>
                    <a:latin typeface="黑体" panose="02010609060101010101" pitchFamily="49" charset="-122"/>
                    <a:ea typeface="黑体" panose="02010609060101010101" pitchFamily="49" charset="-122"/>
                  </a:rPr>
                  <a:t>ps</a:t>
                </a:r>
                <a:r>
                  <a:rPr kumimoji="0" lang="zh-CN" altLang="en-US"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a:t>
                </a:r>
                <a:r>
                  <a:rPr lang="zh-CN" altLang="en-US" dirty="0">
                    <a:solidFill>
                      <a:srgbClr val="40474D"/>
                    </a:solidFill>
                    <a:latin typeface="黑体" panose="02010609060101010101" pitchFamily="49" charset="-122"/>
                    <a:ea typeface="黑体" panose="02010609060101010101" pitchFamily="49" charset="-122"/>
                  </a:rPr>
                  <a:t>对于</a:t>
                </a:r>
                <a:r>
                  <a:rPr kumimoji="0" lang="zh-CN" altLang="en-US"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流水线式，每条指令都将导致整体执行时间增加 </a:t>
                </a:r>
                <a:r>
                  <a:rPr kumimoji="0" lang="en-US" altLang="zh-CN"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150 </a:t>
                </a:r>
                <a:r>
                  <a:rPr kumimoji="0" lang="en-US" altLang="zh-CN" sz="1800" b="0" i="0" u="none" strike="noStrike" kern="1200" cap="none" spc="0" normalizeH="0" baseline="0" noProof="0" dirty="0" err="1">
                    <a:ln>
                      <a:noFill/>
                    </a:ln>
                    <a:solidFill>
                      <a:srgbClr val="40474D"/>
                    </a:solidFill>
                    <a:effectLst/>
                    <a:uLnTx/>
                    <a:uFillTx/>
                    <a:latin typeface="黑体" panose="02010609060101010101" pitchFamily="49" charset="-122"/>
                    <a:ea typeface="黑体" panose="02010609060101010101" pitchFamily="49" charset="-122"/>
                  </a:rPr>
                  <a:t>ps</a:t>
                </a:r>
                <a:r>
                  <a:rPr lang="zh-CN" altLang="en-US" sz="1800" dirty="0">
                    <a:solidFill>
                      <a:srgbClr val="40474D"/>
                    </a:solidFill>
                    <a:latin typeface="黑体" panose="02010609060101010101" pitchFamily="49" charset="-122"/>
                    <a:ea typeface="黑体" panose="02010609060101010101" pitchFamily="49" charset="-122"/>
                  </a:rPr>
                  <a:t>，故总时间为</a:t>
                </a:r>
                <a:r>
                  <a:rPr lang="en-US" altLang="zh-CN" sz="1800" dirty="0">
                    <a:solidFill>
                      <a:srgbClr val="40474D"/>
                    </a:solidFill>
                    <a:latin typeface="黑体" panose="02010609060101010101" pitchFamily="49" charset="-122"/>
                    <a:ea typeface="黑体" panose="02010609060101010101" pitchFamily="49" charset="-122"/>
                  </a:rPr>
                  <a:t>590+</a:t>
                </a:r>
                <a:r>
                  <a:rPr lang="en-US" altLang="zh-CN" dirty="0">
                    <a:solidFill>
                      <a:srgbClr val="40474D"/>
                    </a:solidFill>
                    <a:latin typeface="黑体" panose="02010609060101010101" pitchFamily="49" charset="-122"/>
                    <a:ea typeface="黑体" panose="02010609060101010101" pitchFamily="49" charset="-122"/>
                  </a:rPr>
                  <a:t>(</a:t>
                </a:r>
                <a:r>
                  <a:rPr lang="en-US" altLang="zh-CN" sz="1800" dirty="0">
                    <a:solidFill>
                      <a:srgbClr val="40474D"/>
                    </a:solidFill>
                    <a:latin typeface="黑体" panose="02010609060101010101" pitchFamily="49" charset="-122"/>
                    <a:ea typeface="黑体" panose="02010609060101010101" pitchFamily="49" charset="-122"/>
                  </a:rPr>
                  <a:t>k-1)</a:t>
                </a:r>
                <a:r>
                  <a:rPr lang="zh-CN" altLang="en-US" sz="1800" dirty="0">
                    <a:solidFill>
                      <a:srgbClr val="40474D"/>
                    </a:solidFill>
                    <a:latin typeface="黑体" panose="02010609060101010101" pitchFamily="49" charset="-122"/>
                    <a:ea typeface="黑体" panose="02010609060101010101" pitchFamily="49" charset="-122"/>
                  </a:rPr>
                  <a:t>*</a:t>
                </a:r>
                <a:r>
                  <a:rPr lang="en-US" altLang="zh-CN" sz="1800" dirty="0">
                    <a:solidFill>
                      <a:srgbClr val="40474D"/>
                    </a:solidFill>
                    <a:latin typeface="黑体" panose="02010609060101010101" pitchFamily="49" charset="-122"/>
                    <a:ea typeface="黑体" panose="02010609060101010101" pitchFamily="49" charset="-122"/>
                  </a:rPr>
                  <a:t>150 = 150k+440 </a:t>
                </a:r>
                <a:r>
                  <a:rPr lang="en-US" altLang="zh-CN" sz="1800" dirty="0" err="1">
                    <a:solidFill>
                      <a:srgbClr val="40474D"/>
                    </a:solidFill>
                    <a:latin typeface="黑体" panose="02010609060101010101" pitchFamily="49" charset="-122"/>
                    <a:ea typeface="黑体" panose="02010609060101010101" pitchFamily="49" charset="-122"/>
                  </a:rPr>
                  <a:t>ps</a:t>
                </a:r>
                <a:endParaRPr lang="en-US" altLang="zh-CN" dirty="0">
                  <a:solidFill>
                    <a:srgbClr val="40474D"/>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那么加速比 </a:t>
                </a:r>
                <a:r>
                  <a:rPr kumimoji="0" lang="en-US" altLang="zh-CN"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 </a:t>
                </a:r>
                <a14:m>
                  <m:oMath xmlns:m="http://schemas.openxmlformats.org/officeDocument/2006/math">
                    <m:f>
                      <m:fPr>
                        <m:ctrlPr>
                          <a:rPr kumimoji="0" lang="en-US" altLang="zh-CN" sz="1800" b="0" i="1" u="none" strike="noStrike" kern="1200" cap="none" spc="0" normalizeH="0" baseline="0" noProof="0" smtClean="0">
                            <a:ln>
                              <a:noFill/>
                            </a:ln>
                            <a:solidFill>
                              <a:srgbClr val="40474D"/>
                            </a:solidFill>
                            <a:effectLst/>
                            <a:uLnTx/>
                            <a:uFillTx/>
                            <a:latin typeface="Cambria Math" panose="02040503050406030204" pitchFamily="18" charset="0"/>
                            <a:ea typeface="微软雅黑" panose="020B0503020204020204" pitchFamily="34" charset="-122"/>
                          </a:rPr>
                        </m:ctrlPr>
                      </m:fPr>
                      <m:num>
                        <m:r>
                          <m:rPr>
                            <m:nor/>
                          </m:rPr>
                          <a:rPr lang="en-US" altLang="zh-CN" dirty="0">
                            <a:solidFill>
                              <a:srgbClr val="40474D"/>
                            </a:solidFill>
                            <a:latin typeface="黑体" panose="02010609060101010101" pitchFamily="49" charset="-122"/>
                            <a:ea typeface="黑体" panose="02010609060101010101" pitchFamily="49" charset="-122"/>
                          </a:rPr>
                          <m:t>590</m:t>
                        </m:r>
                        <m:r>
                          <m:rPr>
                            <m:nor/>
                          </m:rPr>
                          <a:rPr lang="en-US" altLang="zh-CN" dirty="0">
                            <a:solidFill>
                              <a:srgbClr val="40474D"/>
                            </a:solidFill>
                            <a:latin typeface="黑体" panose="02010609060101010101" pitchFamily="49" charset="-122"/>
                            <a:ea typeface="黑体" panose="02010609060101010101" pitchFamily="49" charset="-122"/>
                          </a:rPr>
                          <m:t>k</m:t>
                        </m:r>
                        <m:r>
                          <a:rPr lang="en-US" altLang="zh-CN" sz="1800" b="0" i="1" dirty="0" smtClean="0">
                            <a:solidFill>
                              <a:srgbClr val="40474D"/>
                            </a:solidFill>
                            <a:latin typeface="Cambria Math" panose="02040503050406030204" pitchFamily="18" charset="0"/>
                            <a:ea typeface="微软雅黑" panose="020B0503020204020204" pitchFamily="34" charset="-122"/>
                          </a:rPr>
                          <m:t> </m:t>
                        </m:r>
                      </m:num>
                      <m:den>
                        <m:r>
                          <m:rPr>
                            <m:nor/>
                          </m:rPr>
                          <a:rPr lang="en-US" altLang="zh-CN" dirty="0">
                            <a:solidFill>
                              <a:srgbClr val="40474D"/>
                            </a:solidFill>
                            <a:latin typeface="黑体" panose="02010609060101010101" pitchFamily="49" charset="-122"/>
                            <a:ea typeface="黑体" panose="02010609060101010101" pitchFamily="49" charset="-122"/>
                          </a:rPr>
                          <m:t>150</m:t>
                        </m:r>
                        <m:r>
                          <m:rPr>
                            <m:nor/>
                          </m:rPr>
                          <a:rPr lang="en-US" altLang="zh-CN" dirty="0">
                            <a:solidFill>
                              <a:srgbClr val="40474D"/>
                            </a:solidFill>
                            <a:latin typeface="黑体" panose="02010609060101010101" pitchFamily="49" charset="-122"/>
                            <a:ea typeface="黑体" panose="02010609060101010101" pitchFamily="49" charset="-122"/>
                          </a:rPr>
                          <m:t>k</m:t>
                        </m:r>
                        <m:r>
                          <m:rPr>
                            <m:nor/>
                          </m:rPr>
                          <a:rPr lang="en-US" altLang="zh-CN" dirty="0">
                            <a:solidFill>
                              <a:srgbClr val="40474D"/>
                            </a:solidFill>
                            <a:latin typeface="黑体" panose="02010609060101010101" pitchFamily="49" charset="-122"/>
                            <a:ea typeface="黑体" panose="02010609060101010101" pitchFamily="49" charset="-122"/>
                          </a:rPr>
                          <m:t>+440</m:t>
                        </m:r>
                      </m:den>
                    </m:f>
                  </m:oMath>
                </a14:m>
                <a:r>
                  <a:rPr kumimoji="0" lang="en-US" altLang="zh-CN"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 </a:t>
                </a:r>
                <a:r>
                  <a:rPr lang="zh-CN" altLang="en-US" dirty="0">
                    <a:solidFill>
                      <a:srgbClr val="40474D"/>
                    </a:solidFill>
                    <a:latin typeface="黑体" panose="02010609060101010101" pitchFamily="49" charset="-122"/>
                    <a:ea typeface="黑体" panose="02010609060101010101" pitchFamily="49" charset="-122"/>
                  </a:rPr>
                  <a:t>，当</a:t>
                </a:r>
                <a:r>
                  <a:rPr lang="en-US" altLang="zh-CN" dirty="0">
                    <a:solidFill>
                      <a:srgbClr val="40474D"/>
                    </a:solidFill>
                    <a:latin typeface="黑体" panose="02010609060101010101" pitchFamily="49" charset="-122"/>
                    <a:ea typeface="黑体" panose="02010609060101010101" pitchFamily="49" charset="-122"/>
                  </a:rPr>
                  <a:t>k</a:t>
                </a:r>
                <a:r>
                  <a:rPr lang="zh-CN" altLang="en-US" dirty="0">
                    <a:solidFill>
                      <a:srgbClr val="40474D"/>
                    </a:solidFill>
                    <a:latin typeface="黑体" panose="02010609060101010101" pitchFamily="49" charset="-122"/>
                    <a:ea typeface="黑体" panose="02010609060101010101" pitchFamily="49" charset="-122"/>
                  </a:rPr>
                  <a:t>→</a:t>
                </a:r>
                <a:r>
                  <a:rPr lang="en-US" altLang="zh-CN" dirty="0">
                    <a:solidFill>
                      <a:srgbClr val="40474D"/>
                    </a:solidFill>
                    <a:latin typeface="黑体" panose="02010609060101010101" pitchFamily="49" charset="-122"/>
                    <a:ea typeface="黑体" panose="02010609060101010101" pitchFamily="49" charset="-122"/>
                  </a:rPr>
                  <a:t>+</a:t>
                </a:r>
                <a:r>
                  <a:rPr lang="zh-CN" altLang="en-US" dirty="0">
                    <a:solidFill>
                      <a:srgbClr val="40474D"/>
                    </a:solidFill>
                    <a:latin typeface="黑体" panose="02010609060101010101" pitchFamily="49" charset="-122"/>
                    <a:ea typeface="黑体" panose="02010609060101010101" pitchFamily="49" charset="-122"/>
                  </a:rPr>
                  <a:t>∞时，加速比→</a:t>
                </a:r>
                <a:r>
                  <a:rPr lang="en-US" altLang="zh-CN" dirty="0">
                    <a:solidFill>
                      <a:srgbClr val="40474D"/>
                    </a:solidFill>
                    <a:latin typeface="黑体" panose="02010609060101010101" pitchFamily="49" charset="-122"/>
                    <a:ea typeface="黑体" panose="02010609060101010101" pitchFamily="49" charset="-122"/>
                  </a:rPr>
                  <a:t>3.933</a:t>
                </a:r>
                <a:r>
                  <a:rPr lang="zh-CN" altLang="en-US" dirty="0">
                    <a:solidFill>
                      <a:srgbClr val="40474D"/>
                    </a:solidFill>
                    <a:latin typeface="黑体" panose="02010609060101010101" pitchFamily="49" charset="-122"/>
                    <a:ea typeface="黑体" panose="02010609060101010101" pitchFamily="49" charset="-122"/>
                  </a:rPr>
                  <a:t>。</a:t>
                </a:r>
                <a:endParaRPr lang="en-US" altLang="zh-CN" dirty="0">
                  <a:solidFill>
                    <a:srgbClr val="40474D"/>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所以流水线无法达到</a:t>
                </a:r>
                <a:r>
                  <a:rPr kumimoji="0" lang="en-US" altLang="zh-CN"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4</a:t>
                </a:r>
                <a:r>
                  <a:rPr kumimoji="0" lang="zh-CN" altLang="en-US"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rPr>
                  <a:t>倍加速比。</a:t>
                </a:r>
                <a:endParaRPr kumimoji="0" lang="en-US" altLang="zh-CN" sz="18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9" name="文本框 8">
                <a:extLst>
                  <a:ext uri="{FF2B5EF4-FFF2-40B4-BE49-F238E27FC236}">
                    <a16:creationId xmlns:a16="http://schemas.microsoft.com/office/drawing/2014/main" id="{618F68ED-97DE-CDD9-2F54-7BB9D4A2123E}"/>
                  </a:ext>
                </a:extLst>
              </p:cNvPr>
              <p:cNvSpPr txBox="1">
                <a:spLocks noRot="1" noChangeAspect="1" noMove="1" noResize="1" noEditPoints="1" noAdjustHandles="1" noChangeArrowheads="1" noChangeShapeType="1" noTextEdit="1"/>
              </p:cNvSpPr>
              <p:nvPr/>
            </p:nvSpPr>
            <p:spPr>
              <a:xfrm>
                <a:off x="1418655" y="3646348"/>
                <a:ext cx="8858988" cy="2566793"/>
              </a:xfrm>
              <a:prstGeom prst="rect">
                <a:avLst/>
              </a:prstGeom>
              <a:blipFill>
                <a:blip r:embed="rId5"/>
                <a:stretch>
                  <a:fillRect l="-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51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流水线概述</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39943" y="1438882"/>
            <a:ext cx="594448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2400" dirty="0"/>
              <a:t>什么是流水线？</a:t>
            </a:r>
            <a:endParaRPr lang="en-US" altLang="zh-CN" sz="2400" dirty="0"/>
          </a:p>
        </p:txBody>
      </p:sp>
      <p:sp>
        <p:nvSpPr>
          <p:cNvPr id="6" name="TextBox 7"/>
          <p:cNvSpPr txBox="1"/>
          <p:nvPr/>
        </p:nvSpPr>
        <p:spPr>
          <a:xfrm>
            <a:off x="5225431" y="2316042"/>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2400" dirty="0"/>
              <a:t>流水线与非流水线的区别？</a:t>
            </a:r>
            <a:endParaRPr lang="en-US" altLang="zh-CN" sz="2400" dirty="0"/>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47013" y="227716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196148" y="3217084"/>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2400" dirty="0"/>
              <a:t>计算机指令执行如何进行流水化？</a:t>
            </a:r>
            <a:endParaRPr lang="en-US" altLang="zh-CN" sz="2400" dirty="0"/>
          </a:p>
        </p:txBody>
      </p:sp>
      <p:sp>
        <p:nvSpPr>
          <p:cNvPr id="10" name="Oval 13"/>
          <p:cNvSpPr>
            <a:spLocks noChangeArrowheads="1"/>
          </p:cNvSpPr>
          <p:nvPr/>
        </p:nvSpPr>
        <p:spPr bwMode="auto">
          <a:xfrm>
            <a:off x="4762066" y="3185940"/>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281425" y="4100007"/>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2400" dirty="0"/>
              <a:t>流水线如何提升性能？</a:t>
            </a:r>
            <a:endParaRPr lang="en-US" altLang="zh-CN" sz="2400" dirty="0"/>
          </a:p>
        </p:txBody>
      </p:sp>
      <p:sp>
        <p:nvSpPr>
          <p:cNvPr id="12" name="Oval 13"/>
          <p:cNvSpPr>
            <a:spLocks noChangeArrowheads="1"/>
          </p:cNvSpPr>
          <p:nvPr/>
        </p:nvSpPr>
        <p:spPr bwMode="auto">
          <a:xfrm>
            <a:off x="4785782" y="405115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202426" y="4909100"/>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2400" dirty="0"/>
              <a:t>面向流水线的</a:t>
            </a:r>
            <a:r>
              <a:rPr lang="en-US" altLang="zh-CN" sz="2400" dirty="0"/>
              <a:t>LEGv8</a:t>
            </a:r>
            <a:r>
              <a:rPr lang="zh-CN" altLang="en-US" sz="2400" dirty="0"/>
              <a:t>指令集设计</a:t>
            </a:r>
            <a:endParaRPr lang="en-US" altLang="zh-CN" sz="2400" dirty="0"/>
          </a:p>
        </p:txBody>
      </p:sp>
      <p:sp>
        <p:nvSpPr>
          <p:cNvPr id="14" name="Oval 13"/>
          <p:cNvSpPr>
            <a:spLocks noChangeArrowheads="1"/>
          </p:cNvSpPr>
          <p:nvPr/>
        </p:nvSpPr>
        <p:spPr bwMode="auto">
          <a:xfrm>
            <a:off x="4762066" y="4862037"/>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流水线概述</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Oval 13">
            <a:extLst>
              <a:ext uri="{FF2B5EF4-FFF2-40B4-BE49-F238E27FC236}">
                <a16:creationId xmlns:a16="http://schemas.microsoft.com/office/drawing/2014/main" id="{A53913F4-7921-D9C9-F849-CCCF12130692}"/>
              </a:ext>
            </a:extLst>
          </p:cNvPr>
          <p:cNvSpPr>
            <a:spLocks noChangeArrowheads="1"/>
          </p:cNvSpPr>
          <p:nvPr/>
        </p:nvSpPr>
        <p:spPr bwMode="auto">
          <a:xfrm>
            <a:off x="4762066" y="56729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2" name="文本框 1">
            <a:extLst>
              <a:ext uri="{FF2B5EF4-FFF2-40B4-BE49-F238E27FC236}">
                <a16:creationId xmlns:a16="http://schemas.microsoft.com/office/drawing/2014/main" id="{A80D5D1E-51B0-F19D-10C5-4DFF917F1B71}"/>
              </a:ext>
            </a:extLst>
          </p:cNvPr>
          <p:cNvSpPr txBox="1"/>
          <p:nvPr/>
        </p:nvSpPr>
        <p:spPr>
          <a:xfrm>
            <a:off x="5196148" y="5718193"/>
            <a:ext cx="3528392" cy="738664"/>
          </a:xfrm>
          <a:prstGeom prst="rect">
            <a:avLst/>
          </a:prstGeom>
          <a:noFill/>
        </p:spPr>
        <p:txBody>
          <a:bodyPr wrap="square" rtlCol="0">
            <a:spAutoFit/>
          </a:bodyPr>
          <a:lstStyle/>
          <a:p>
            <a:r>
              <a:rPr kumimoji="0" lang="zh-CN" altLang="en-US"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流水线概述部分练习题</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39943" y="1438882"/>
            <a:ext cx="594448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什么是流水线？</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流水线概述</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4391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73002"/>
            <a:ext cx="9016793"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1203792" y="2825948"/>
            <a:ext cx="9016793" cy="3123331"/>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1225952" y="2844849"/>
            <a:ext cx="1743985"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6" name="TextBox 17"/>
          <p:cNvSpPr txBox="1"/>
          <p:nvPr/>
        </p:nvSpPr>
        <p:spPr>
          <a:xfrm>
            <a:off x="1275971" y="1891355"/>
            <a:ext cx="8944614" cy="707886"/>
          </a:xfrm>
          <a:prstGeom prst="rect">
            <a:avLst/>
          </a:prstGeom>
          <a:noFill/>
        </p:spPr>
        <p:txBody>
          <a:bodyPr wrap="square" rtlCol="0">
            <a:spAutoFit/>
          </a:bodyPr>
          <a:lstStyle/>
          <a:p>
            <a:r>
              <a:rPr lang="zh-CN" altLang="en-US" sz="2000" dirty="0">
                <a:solidFill>
                  <a:schemeClr val="bg1"/>
                </a:solidFill>
                <a:latin typeface="黑体" panose="02010609060101010101" pitchFamily="49" charset="-122"/>
                <a:ea typeface="黑体" panose="02010609060101010101" pitchFamily="49" charset="-122"/>
              </a:rPr>
              <a:t>流水线（</a:t>
            </a:r>
            <a:r>
              <a:rPr lang="en-US" altLang="zh-CN" sz="2000" dirty="0">
                <a:solidFill>
                  <a:schemeClr val="bg1"/>
                </a:solidFill>
                <a:latin typeface="黑体" panose="02010609060101010101" pitchFamily="49" charset="-122"/>
                <a:ea typeface="黑体" panose="02010609060101010101" pitchFamily="49" charset="-122"/>
              </a:rPr>
              <a:t>pipelining</a:t>
            </a:r>
            <a:r>
              <a:rPr lang="zh-CN" altLang="en-US" sz="2000" dirty="0">
                <a:solidFill>
                  <a:schemeClr val="bg1"/>
                </a:solidFill>
                <a:latin typeface="黑体" panose="02010609060101010101" pitchFamily="49" charset="-122"/>
                <a:ea typeface="黑体" panose="02010609060101010101" pitchFamily="49" charset="-122"/>
              </a:rPr>
              <a:t>）是一种实现多条指令重叠执行的技术。其使用与单周期类似的数据通路，但因吞吐率更高而更高效。</a:t>
            </a:r>
          </a:p>
        </p:txBody>
      </p:sp>
      <p:sp>
        <p:nvSpPr>
          <p:cNvPr id="19" name="TextBox 20"/>
          <p:cNvSpPr txBox="1"/>
          <p:nvPr/>
        </p:nvSpPr>
        <p:spPr>
          <a:xfrm>
            <a:off x="2126636" y="3667342"/>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举个例子</a:t>
            </a:r>
            <a:endParaRPr lang="en-US" altLang="zh-CN" sz="2200" b="1" dirty="0">
              <a:solidFill>
                <a:schemeClr val="bg2"/>
              </a:solidFill>
              <a:latin typeface="+mn-ea"/>
              <a:ea typeface="+mn-ea"/>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1.1 </a:t>
            </a:r>
            <a:r>
              <a:rPr lang="zh-CN" altLang="en-US" dirty="0"/>
              <a:t>什么是流水线</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40" y="1393694"/>
            <a:ext cx="1036760" cy="426757"/>
          </a:xfrm>
          <a:prstGeom prst="rect">
            <a:avLst/>
          </a:prstGeom>
        </p:spPr>
      </p:pic>
      <p:sp>
        <p:nvSpPr>
          <p:cNvPr id="3" name="文本框 2">
            <a:extLst>
              <a:ext uri="{FF2B5EF4-FFF2-40B4-BE49-F238E27FC236}">
                <a16:creationId xmlns:a16="http://schemas.microsoft.com/office/drawing/2014/main" id="{9D2C87CB-B323-C566-C48D-A3FBF0031569}"/>
              </a:ext>
            </a:extLst>
          </p:cNvPr>
          <p:cNvSpPr txBox="1"/>
          <p:nvPr/>
        </p:nvSpPr>
        <p:spPr>
          <a:xfrm>
            <a:off x="1274639" y="2825949"/>
            <a:ext cx="1512168" cy="461665"/>
          </a:xfrm>
          <a:prstGeom prst="rect">
            <a:avLst/>
          </a:prstGeom>
          <a:noFill/>
        </p:spPr>
        <p:txBody>
          <a:bodyPr wrap="square" rtlCol="0">
            <a:spAutoFit/>
          </a:bodyPr>
          <a:lstStyle/>
          <a:p>
            <a:r>
              <a:rPr lang="zh-CN" altLang="en-US" sz="2400" dirty="0">
                <a:solidFill>
                  <a:schemeClr val="bg2"/>
                </a:solidFill>
                <a:latin typeface="黑体" panose="02010609060101010101" pitchFamily="49" charset="-122"/>
                <a:ea typeface="黑体" panose="02010609060101010101" pitchFamily="49" charset="-122"/>
              </a:rPr>
              <a:t>举个例子</a:t>
            </a:r>
          </a:p>
        </p:txBody>
      </p:sp>
      <p:sp>
        <p:nvSpPr>
          <p:cNvPr id="4" name="文本框 3">
            <a:extLst>
              <a:ext uri="{FF2B5EF4-FFF2-40B4-BE49-F238E27FC236}">
                <a16:creationId xmlns:a16="http://schemas.microsoft.com/office/drawing/2014/main" id="{21B5B1B6-B5FB-8AFA-1873-DF8746CBF42B}"/>
              </a:ext>
            </a:extLst>
          </p:cNvPr>
          <p:cNvSpPr txBox="1"/>
          <p:nvPr/>
        </p:nvSpPr>
        <p:spPr>
          <a:xfrm>
            <a:off x="1346647" y="1401196"/>
            <a:ext cx="1368152" cy="461665"/>
          </a:xfrm>
          <a:prstGeom prst="rect">
            <a:avLst/>
          </a:prstGeom>
          <a:noFill/>
        </p:spPr>
        <p:txBody>
          <a:bodyPr wrap="square" rtlCol="0">
            <a:spAutoFit/>
          </a:bodyPr>
          <a:lstStyle/>
          <a:p>
            <a:r>
              <a:rPr lang="zh-CN" altLang="en-US" sz="2400" dirty="0">
                <a:solidFill>
                  <a:schemeClr val="bg2"/>
                </a:solidFill>
                <a:latin typeface="黑体" panose="02010609060101010101" pitchFamily="49" charset="-122"/>
                <a:ea typeface="黑体" panose="02010609060101010101" pitchFamily="49" charset="-122"/>
              </a:rPr>
              <a:t>定义</a:t>
            </a:r>
          </a:p>
        </p:txBody>
      </p:sp>
      <p:sp>
        <p:nvSpPr>
          <p:cNvPr id="24" name="文本框 23">
            <a:extLst>
              <a:ext uri="{FF2B5EF4-FFF2-40B4-BE49-F238E27FC236}">
                <a16:creationId xmlns:a16="http://schemas.microsoft.com/office/drawing/2014/main" id="{10A56D3F-3621-9663-0576-1CD718FA75E0}"/>
              </a:ext>
            </a:extLst>
          </p:cNvPr>
          <p:cNvSpPr txBox="1"/>
          <p:nvPr/>
        </p:nvSpPr>
        <p:spPr>
          <a:xfrm>
            <a:off x="1274639" y="3377013"/>
            <a:ext cx="4608512" cy="2215991"/>
          </a:xfrm>
          <a:prstGeom prst="rect">
            <a:avLst/>
          </a:prstGeom>
          <a:noFill/>
        </p:spPr>
        <p:txBody>
          <a:bodyPr wrap="square" rtlCol="0">
            <a:spAutoFit/>
          </a:bodyPr>
          <a:lstStyle/>
          <a:p>
            <a:pPr algn="just"/>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非流水线式的洗衣过程：</a:t>
            </a:r>
          </a:p>
          <a:p>
            <a:pPr marL="342900" lvl="0" indent="-342900" algn="just">
              <a:buFont typeface="+mj-lt"/>
              <a:buAutoNum type="arabicPeriod"/>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把一批脏衣服放入洗衣机里清洗。</a:t>
            </a:r>
          </a:p>
          <a:p>
            <a:pPr marL="342900" lvl="0" indent="-342900" algn="just">
              <a:buFont typeface="+mj-lt"/>
              <a:buAutoNum type="arabicPeriod"/>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洗衣机洗完后</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放</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入</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烘干机中</a:t>
            </a:r>
            <a:r>
              <a:rPr lang="zh-CN" altLang="en-US"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烘干</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p>
          <a:p>
            <a:pPr marL="342900" lvl="0" indent="-342900" algn="just">
              <a:buFont typeface="+mj-lt"/>
              <a:buAutoNum type="arabicPeriod"/>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烘干后</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将干衣服叠起来。</a:t>
            </a:r>
          </a:p>
          <a:p>
            <a:pPr marL="342900" lvl="0" indent="-342900" algn="just">
              <a:buFont typeface="+mj-lt"/>
              <a:buAutoNum type="arabicPeriod"/>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衣服叠好后</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请室友将衣服拿走。</a:t>
            </a:r>
          </a:p>
          <a:p>
            <a:pPr marL="342900" lvl="0" indent="-342900" algn="just">
              <a:buFont typeface="+mj-lt"/>
              <a:buAutoNum type="arabicPeriod"/>
            </a:pP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室友把衣服拿走后</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洗下一批脏衣服。</a:t>
            </a:r>
          </a:p>
          <a:p>
            <a:endParaRPr lang="zh-CN" altLang="en-US" dirty="0"/>
          </a:p>
        </p:txBody>
      </p:sp>
      <p:sp>
        <p:nvSpPr>
          <p:cNvPr id="25" name="文本框 24">
            <a:extLst>
              <a:ext uri="{FF2B5EF4-FFF2-40B4-BE49-F238E27FC236}">
                <a16:creationId xmlns:a16="http://schemas.microsoft.com/office/drawing/2014/main" id="{0B1D3994-1D79-E607-828F-C1D39B762D3F}"/>
              </a:ext>
            </a:extLst>
          </p:cNvPr>
          <p:cNvSpPr txBox="1"/>
          <p:nvPr/>
        </p:nvSpPr>
        <p:spPr>
          <a:xfrm>
            <a:off x="5970952" y="3346463"/>
            <a:ext cx="4381783" cy="2215991"/>
          </a:xfrm>
          <a:prstGeom prst="rect">
            <a:avLst/>
          </a:prstGeom>
          <a:noFill/>
        </p:spPr>
        <p:txBody>
          <a:bodyPr wrap="square" rtlCol="0">
            <a:spAutoFit/>
          </a:bodyPr>
          <a:lstStyle/>
          <a:p>
            <a:pPr algn="just"/>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流水线式的洗衣过程：</a:t>
            </a:r>
          </a:p>
          <a:p>
            <a:pPr algn="just"/>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当第一批脏衣服完成洗涤后</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第二</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批脏衣服就可以进行清洗了；</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r>
              <a:rPr lang="en-US" altLang="zh-CN" sz="200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当第一批衣服烘干后</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洗净的第二</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批湿衣服放入烘干机</a:t>
            </a:r>
            <a:r>
              <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并将第三批脏</a:t>
            </a:r>
            <a:endParaRPr lang="en-US"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zh-CN" sz="20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衣服放入洗衣机里清洗……</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39943" y="1438882"/>
            <a:ext cx="594448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什么是流水线？</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TextBox 7"/>
          <p:cNvSpPr txBox="1"/>
          <p:nvPr/>
        </p:nvSpPr>
        <p:spPr>
          <a:xfrm>
            <a:off x="5225431" y="2316042"/>
            <a:ext cx="5922325"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流水线与非流水线的区别？</a:t>
            </a:r>
            <a:endParaRPr kumimoji="0" lang="en-US" altLang="zh-CN"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8" name="Oval 13"/>
          <p:cNvSpPr>
            <a:spLocks noChangeArrowheads="1"/>
          </p:cNvSpPr>
          <p:nvPr/>
        </p:nvSpPr>
        <p:spPr bwMode="auto">
          <a:xfrm>
            <a:off x="4747013" y="227716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rPr>
              <a:t>2</a:t>
            </a:r>
            <a:endParaRPr kumimoji="0" lang="zh-CN" altLang="en-US" sz="1800" b="0" i="0" u="none" strike="noStrike" kern="1200" cap="none" spc="0" normalizeH="0" baseline="0" noProof="0" dirty="0">
              <a:ln>
                <a:noFill/>
              </a:ln>
              <a:solidFill>
                <a:srgbClr val="F8F8F8"/>
              </a:solidFill>
              <a:effectLst/>
              <a:uLnTx/>
              <a:uFillTx/>
              <a:latin typeface="Lifeline JL" panose="00000400000000000000" pitchFamily="2" charset="0"/>
              <a:ea typeface="微软雅黑" panose="020B0503020204020204" pitchFamily="34" charset="-122"/>
              <a:cs typeface="+mn-cs"/>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流水线概述</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21122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5"/>
          <p:cNvSpPr>
            <a:spLocks noChangeArrowheads="1"/>
          </p:cNvSpPr>
          <p:nvPr/>
        </p:nvSpPr>
        <p:spPr bwMode="auto">
          <a:xfrm>
            <a:off x="1850703" y="4579577"/>
            <a:ext cx="18880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2" name="TextBox 42"/>
          <p:cNvSpPr txBox="1"/>
          <p:nvPr/>
        </p:nvSpPr>
        <p:spPr>
          <a:xfrm>
            <a:off x="3878813" y="507690"/>
            <a:ext cx="4740641" cy="861774"/>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1.2 </a:t>
            </a:r>
            <a:r>
              <a:rPr lang="zh-CN" altLang="en-US" sz="2800" dirty="0"/>
              <a:t>流水线与非流水线的区别</a:t>
            </a:r>
            <a:endParaRPr lang="en-US" altLang="zh-CN" sz="2800" dirty="0"/>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938311" y="2418087"/>
            <a:ext cx="1800199" cy="426757"/>
          </a:xfrm>
          <a:prstGeom prst="rect">
            <a:avLst/>
          </a:prstGeom>
        </p:spPr>
      </p:pic>
      <p:sp>
        <p:nvSpPr>
          <p:cNvPr id="3" name="文本框 2">
            <a:extLst>
              <a:ext uri="{FF2B5EF4-FFF2-40B4-BE49-F238E27FC236}">
                <a16:creationId xmlns:a16="http://schemas.microsoft.com/office/drawing/2014/main" id="{9D2C87CB-B323-C566-C48D-A3FBF0031569}"/>
              </a:ext>
            </a:extLst>
          </p:cNvPr>
          <p:cNvSpPr txBox="1"/>
          <p:nvPr/>
        </p:nvSpPr>
        <p:spPr>
          <a:xfrm>
            <a:off x="2014248" y="4524479"/>
            <a:ext cx="15121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流水线式</a:t>
            </a:r>
          </a:p>
        </p:txBody>
      </p:sp>
      <p:pic>
        <p:nvPicPr>
          <p:cNvPr id="6" name="图片 5">
            <a:extLst>
              <a:ext uri="{FF2B5EF4-FFF2-40B4-BE49-F238E27FC236}">
                <a16:creationId xmlns:a16="http://schemas.microsoft.com/office/drawing/2014/main" id="{E642B403-476A-A02B-2393-0983E45E8CCC}"/>
              </a:ext>
            </a:extLst>
          </p:cNvPr>
          <p:cNvPicPr>
            <a:picLocks noChangeAspect="1"/>
          </p:cNvPicPr>
          <p:nvPr/>
        </p:nvPicPr>
        <p:blipFill rotWithShape="1">
          <a:blip r:embed="rId4">
            <a:extLst>
              <a:ext uri="{28A0092B-C50C-407E-A947-70E740481C1C}">
                <a14:useLocalDpi xmlns:a14="http://schemas.microsoft.com/office/drawing/2010/main" val="0"/>
              </a:ext>
            </a:extLst>
          </a:blip>
          <a:srcRect l="11242" b="51442"/>
          <a:stretch/>
        </p:blipFill>
        <p:spPr>
          <a:xfrm>
            <a:off x="4679121" y="1546655"/>
            <a:ext cx="5523814" cy="1931627"/>
          </a:xfrm>
          <a:prstGeom prst="rect">
            <a:avLst/>
          </a:prstGeom>
        </p:spPr>
      </p:pic>
      <p:pic>
        <p:nvPicPr>
          <p:cNvPr id="9" name="图片 8">
            <a:extLst>
              <a:ext uri="{FF2B5EF4-FFF2-40B4-BE49-F238E27FC236}">
                <a16:creationId xmlns:a16="http://schemas.microsoft.com/office/drawing/2014/main" id="{A712D4D4-C186-ED47-03B9-D63ED4FAB22B}"/>
              </a:ext>
            </a:extLst>
          </p:cNvPr>
          <p:cNvPicPr>
            <a:picLocks noChangeAspect="1"/>
          </p:cNvPicPr>
          <p:nvPr/>
        </p:nvPicPr>
        <p:blipFill rotWithShape="1">
          <a:blip r:embed="rId4">
            <a:extLst>
              <a:ext uri="{28A0092B-C50C-407E-A947-70E740481C1C}">
                <a14:useLocalDpi xmlns:a14="http://schemas.microsoft.com/office/drawing/2010/main" val="0"/>
              </a:ext>
            </a:extLst>
          </a:blip>
          <a:srcRect l="11755" t="45246" r="-2398" b="763"/>
          <a:stretch/>
        </p:blipFill>
        <p:spPr>
          <a:xfrm>
            <a:off x="4679121" y="3942264"/>
            <a:ext cx="5641185" cy="2147780"/>
          </a:xfrm>
          <a:prstGeom prst="rect">
            <a:avLst/>
          </a:prstGeom>
        </p:spPr>
      </p:pic>
      <p:sp>
        <p:nvSpPr>
          <p:cNvPr id="10" name="文本框 9">
            <a:extLst>
              <a:ext uri="{FF2B5EF4-FFF2-40B4-BE49-F238E27FC236}">
                <a16:creationId xmlns:a16="http://schemas.microsoft.com/office/drawing/2014/main" id="{5369F7DD-7943-A6E9-D439-12D7532651C9}"/>
              </a:ext>
            </a:extLst>
          </p:cNvPr>
          <p:cNvSpPr txBox="1"/>
          <p:nvPr/>
        </p:nvSpPr>
        <p:spPr>
          <a:xfrm>
            <a:off x="1995415" y="2383179"/>
            <a:ext cx="1800200" cy="461665"/>
          </a:xfrm>
          <a:prstGeom prst="rect">
            <a:avLst/>
          </a:prstGeom>
          <a:noFill/>
        </p:spPr>
        <p:txBody>
          <a:bodyPr wrap="square" rtlCol="0">
            <a:spAutoFit/>
          </a:bodyPr>
          <a:lstStyle/>
          <a:p>
            <a:r>
              <a:rPr lang="zh-CN" altLang="en-US" sz="2400" dirty="0">
                <a:solidFill>
                  <a:schemeClr val="bg2"/>
                </a:solidFill>
                <a:latin typeface="黑体" panose="02010609060101010101" pitchFamily="49" charset="-122"/>
                <a:ea typeface="黑体" panose="02010609060101010101" pitchFamily="49" charset="-122"/>
              </a:rPr>
              <a:t>非流水线式</a:t>
            </a:r>
          </a:p>
        </p:txBody>
      </p:sp>
    </p:spTree>
    <p:extLst>
      <p:ext uri="{BB962C8B-B14F-4D97-AF65-F5344CB8AC3E}">
        <p14:creationId xmlns:p14="http://schemas.microsoft.com/office/powerpoint/2010/main" val="7861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244744" y="1369464"/>
            <a:ext cx="9016793" cy="440586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16" name="TextBox 17"/>
          <p:cNvSpPr txBox="1"/>
          <p:nvPr/>
        </p:nvSpPr>
        <p:spPr>
          <a:xfrm>
            <a:off x="1244743" y="2053885"/>
            <a:ext cx="8886880" cy="3713517"/>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只要每一个步骤中都有独立的资源</a:t>
            </a:r>
            <a:r>
              <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工作单元</a:t>
            </a:r>
            <a:r>
              <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时</a:t>
            </a:r>
            <a:r>
              <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任务就可以流水化执行。</a:t>
            </a:r>
            <a:endPar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流水线方式下</a:t>
            </a:r>
            <a:r>
              <a:rPr lang="zh-CN" altLang="en-US" sz="2000" dirty="0">
                <a:solidFill>
                  <a:srgbClr val="40474D"/>
                </a:solidFill>
                <a:latin typeface="黑体" panose="02010609060101010101" pitchFamily="49" charset="-122"/>
                <a:ea typeface="黑体" panose="02010609060101010101" pitchFamily="49" charset="-122"/>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单独一批衣服从放进洗衣机到烘干、折叠、打包取走的总时间并没有缩短。</a:t>
            </a:r>
            <a:endPar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多任务时流水线更快的原因是</a:t>
            </a:r>
            <a:r>
              <a:rPr lang="zh-CN" altLang="en-US" sz="2000" dirty="0">
                <a:solidFill>
                  <a:srgbClr val="40474D"/>
                </a:solidFill>
                <a:latin typeface="黑体" panose="02010609060101010101" pitchFamily="49" charset="-122"/>
                <a:ea typeface="黑体" panose="02010609060101010101" pitchFamily="49" charset="-122"/>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只要每一个步骤中都有独立的资源</a:t>
            </a:r>
            <a:r>
              <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工作单元</a:t>
            </a:r>
            <a:r>
              <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a:t>
            </a:r>
            <a:r>
              <a:rPr lang="zh-CN" altLang="en-US" sz="2000" dirty="0">
                <a:solidFill>
                  <a:srgbClr val="40474D"/>
                </a:solidFill>
                <a:latin typeface="黑体" panose="02010609060101010101" pitchFamily="49" charset="-122"/>
                <a:ea typeface="黑体" panose="02010609060101010101" pitchFamily="49" charset="-122"/>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任务就可以流水化执行，所有的工作都在并行执行</a:t>
            </a:r>
            <a:r>
              <a:rPr lang="zh-CN" altLang="en-US" sz="2000" dirty="0">
                <a:solidFill>
                  <a:srgbClr val="40474D"/>
                </a:solidFill>
                <a:latin typeface="黑体" panose="02010609060101010101" pitchFamily="49" charset="-122"/>
                <a:ea typeface="黑体" panose="02010609060101010101" pitchFamily="49" charset="-122"/>
              </a:rPr>
              <a:t>，</a:t>
            </a: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每小时内能够完成更多的工作量。</a:t>
            </a:r>
            <a:endParaRPr kumimoji="0" lang="en-US" altLang="zh-CN"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流水线提高了洗衣系统的吞吐率。</a:t>
            </a:r>
            <a:endParaRPr lang="en-US" altLang="zh-CN" sz="2000" dirty="0">
              <a:solidFill>
                <a:srgbClr val="40474D"/>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40474D"/>
                </a:solidFill>
                <a:effectLst/>
                <a:uLnTx/>
                <a:uFillTx/>
                <a:latin typeface="黑体" panose="02010609060101010101" pitchFamily="49" charset="-122"/>
                <a:ea typeface="黑体" panose="02010609060101010101" pitchFamily="49" charset="-122"/>
                <a:cs typeface="+mn-cs"/>
              </a:rPr>
              <a:t>吞吐率的改进可以减少完成所有工作的时间。</a:t>
            </a:r>
          </a:p>
        </p:txBody>
      </p:sp>
      <p:sp>
        <p:nvSpPr>
          <p:cNvPr id="22" name="TextBox 42"/>
          <p:cNvSpPr txBox="1"/>
          <p:nvPr/>
        </p:nvSpPr>
        <p:spPr>
          <a:xfrm>
            <a:off x="3878813" y="507690"/>
            <a:ext cx="5028673" cy="861774"/>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1.2 </a:t>
            </a:r>
            <a:r>
              <a:rPr lang="zh-CN" altLang="en-US" sz="2800" dirty="0"/>
              <a:t>流水线与非流水线的区别</a:t>
            </a:r>
            <a:endParaRPr lang="en-US" altLang="zh-CN" sz="2800" dirty="0"/>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rPr>
              <a:t> </a:t>
            </a:r>
            <a:endParaRPr kumimoji="0" lang="zh-CN" altLang="en-US"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endParaRP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EAC6D49D-E5E8-C696-3E3D-B265FDC618A1}"/>
              </a:ext>
            </a:extLst>
          </p:cNvPr>
          <p:cNvPicPr>
            <a:picLocks noChangeAspect="1"/>
          </p:cNvPicPr>
          <p:nvPr/>
        </p:nvPicPr>
        <p:blipFill>
          <a:blip r:embed="rId3"/>
          <a:stretch>
            <a:fillRect/>
          </a:stretch>
        </p:blipFill>
        <p:spPr>
          <a:xfrm>
            <a:off x="1274640" y="1393694"/>
            <a:ext cx="1036760" cy="426757"/>
          </a:xfrm>
          <a:prstGeom prst="rect">
            <a:avLst/>
          </a:prstGeom>
        </p:spPr>
      </p:pic>
      <p:sp>
        <p:nvSpPr>
          <p:cNvPr id="5" name="文本框 4">
            <a:extLst>
              <a:ext uri="{FF2B5EF4-FFF2-40B4-BE49-F238E27FC236}">
                <a16:creationId xmlns:a16="http://schemas.microsoft.com/office/drawing/2014/main" id="{176F9430-548A-3505-FF1F-B9A26C873F46}"/>
              </a:ext>
            </a:extLst>
          </p:cNvPr>
          <p:cNvSpPr txBox="1"/>
          <p:nvPr/>
        </p:nvSpPr>
        <p:spPr>
          <a:xfrm>
            <a:off x="1332160" y="1397085"/>
            <a:ext cx="1036759" cy="461665"/>
          </a:xfrm>
          <a:prstGeom prst="rect">
            <a:avLst/>
          </a:prstGeom>
          <a:noFill/>
        </p:spPr>
        <p:txBody>
          <a:bodyPr wrap="square" rtlCol="0">
            <a:spAutoFit/>
          </a:bodyPr>
          <a:lstStyle/>
          <a:p>
            <a:r>
              <a:rPr lang="zh-CN" altLang="en-US" sz="2400" dirty="0">
                <a:solidFill>
                  <a:schemeClr val="bg2"/>
                </a:solidFill>
                <a:latin typeface="黑体" panose="02010609060101010101" pitchFamily="49" charset="-122"/>
                <a:ea typeface="黑体" panose="02010609060101010101" pitchFamily="49" charset="-122"/>
              </a:rPr>
              <a:t>区别</a:t>
            </a:r>
          </a:p>
        </p:txBody>
      </p:sp>
    </p:spTree>
    <p:extLst>
      <p:ext uri="{BB962C8B-B14F-4D97-AF65-F5344CB8AC3E}">
        <p14:creationId xmlns:p14="http://schemas.microsoft.com/office/powerpoint/2010/main" val="1750055868"/>
      </p:ext>
    </p:extLst>
  </p:cSld>
  <p:clrMapOvr>
    <a:masterClrMapping/>
  </p:clrMapOvr>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1570</Words>
  <Application>Microsoft Office PowerPoint</Application>
  <PresentationFormat>自定义</PresentationFormat>
  <Paragraphs>197</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Lifeline JL</vt:lpstr>
      <vt:lpstr>黑体</vt:lpstr>
      <vt:lpstr>微软雅黑</vt:lpstr>
      <vt:lpstr>Arial</vt:lpstr>
      <vt:lpstr>Calibri</vt:lpstr>
      <vt:lpstr>Cambria Math</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王 娇妹</cp:lastModifiedBy>
  <cp:revision>601</cp:revision>
  <dcterms:created xsi:type="dcterms:W3CDTF">2013-01-25T01:44:00Z</dcterms:created>
  <dcterms:modified xsi:type="dcterms:W3CDTF">2022-05-09T12:25:51Z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