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4" r:id="rId3"/>
    <p:sldId id="257" r:id="rId4"/>
    <p:sldId id="275" r:id="rId5"/>
    <p:sldId id="267" r:id="rId6"/>
    <p:sldId id="292" r:id="rId7"/>
    <p:sldId id="293" r:id="rId8"/>
    <p:sldId id="262" r:id="rId9"/>
    <p:sldId id="264" r:id="rId10"/>
    <p:sldId id="265" r:id="rId11"/>
    <p:sldId id="266" r:id="rId12"/>
    <p:sldId id="269" r:id="rId13"/>
    <p:sldId id="270" r:id="rId14"/>
    <p:sldId id="271" r:id="rId15"/>
    <p:sldId id="273" r:id="rId16"/>
    <p:sldId id="284" r:id="rId17"/>
    <p:sldId id="277" r:id="rId18"/>
    <p:sldId id="278" r:id="rId19"/>
    <p:sldId id="281" r:id="rId20"/>
    <p:sldId id="280" r:id="rId21"/>
    <p:sldId id="283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6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36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365" y="391262"/>
            <a:ext cx="7685635" cy="5442940"/>
          </a:xfrm>
          <a:prstGeom prst="rect">
            <a:avLst/>
          </a:prstGeom>
        </p:spPr>
      </p:pic>
      <p:pic>
        <p:nvPicPr>
          <p:cNvPr id="21" name="Picture 20" descr="171009_interbrand_kingdee_to jonan-29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00" y="-17450"/>
            <a:ext cx="12240000" cy="6892903"/>
          </a:xfrm>
          <a:prstGeom prst="rect">
            <a:avLst/>
          </a:prstGeom>
        </p:spPr>
      </p:pic>
      <p:sp>
        <p:nvSpPr>
          <p:cNvPr id="10" name="Title 14"/>
          <p:cNvSpPr>
            <a:spLocks noGrp="1"/>
          </p:cNvSpPr>
          <p:nvPr>
            <p:ph type="title" hasCustomPrompt="1"/>
          </p:nvPr>
        </p:nvSpPr>
        <p:spPr>
          <a:xfrm>
            <a:off x="1010616" y="718162"/>
            <a:ext cx="5137349" cy="254469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sz="4800" b="1" i="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 smtClean="0"/>
              <a:t>标题可多行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图片可在母版替换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HEADER </a:t>
            </a:r>
            <a:r>
              <a:rPr lang="en-US" altLang="zh-CN" dirty="0" smtClean="0"/>
              <a:t>36</a:t>
            </a:r>
            <a:r>
              <a:rPr lang="en-US" dirty="0" smtClean="0"/>
              <a:t>PT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010617" y="3284180"/>
            <a:ext cx="4755444" cy="88447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dirty="0" smtClean="0"/>
              <a:t>讲者姓名</a:t>
            </a:r>
            <a:endParaRPr lang="en-US" altLang="zh-CN" dirty="0" smtClean="0"/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dirty="0" smtClean="0"/>
              <a:t>讲演日期</a:t>
            </a:r>
            <a:endParaRPr lang="en-US" altLang="zh-CN" dirty="0" smtClean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2997839" y="-649546"/>
            <a:ext cx="1806225" cy="785735"/>
            <a:chOff x="9891888" y="701477"/>
            <a:chExt cx="1989130" cy="688613"/>
          </a:xfrm>
        </p:grpSpPr>
        <p:sp>
          <p:nvSpPr>
            <p:cNvPr id="14" name="Rounded Rectangular Callout 13"/>
            <p:cNvSpPr/>
            <p:nvPr userDrawn="1"/>
          </p:nvSpPr>
          <p:spPr>
            <a:xfrm>
              <a:off x="9891888" y="701477"/>
              <a:ext cx="1989130" cy="688613"/>
            </a:xfrm>
            <a:prstGeom prst="wedgeRoundRectCallout">
              <a:avLst>
                <a:gd name="adj1" fmla="val -46720"/>
                <a:gd name="adj2" fmla="val 97979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1467">
                <a:solidFill>
                  <a:srgbClr val="FFFFFF"/>
                </a:solidFill>
              </a:endParaRP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9962442" y="757396"/>
              <a:ext cx="1785101" cy="512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/>
              <a:r>
                <a:rPr lang="zh-CN" altLang="en-US" sz="1600" dirty="0">
                  <a:solidFill>
                    <a:srgbClr val="837A80"/>
                  </a:solidFill>
                </a:rPr>
                <a:t>图片在母版替换</a:t>
              </a:r>
              <a:endParaRPr lang="en-US" altLang="zh-CN" sz="1600" dirty="0">
                <a:solidFill>
                  <a:srgbClr val="837A80"/>
                </a:solidFill>
              </a:endParaRPr>
            </a:p>
            <a:p>
              <a:pPr defTabSz="609585"/>
              <a:r>
                <a:rPr lang="zh-CN" altLang="en-US" sz="1600" dirty="0">
                  <a:solidFill>
                    <a:srgbClr val="837A80"/>
                  </a:solidFill>
                </a:rPr>
                <a:t>置于最底层</a:t>
              </a:r>
              <a:endParaRPr lang="en-US" sz="1600" dirty="0">
                <a:solidFill>
                  <a:srgbClr val="837A80"/>
                </a:solidFill>
              </a:endParaRPr>
            </a:p>
          </p:txBody>
        </p:sp>
      </p:grpSp>
      <p:sp>
        <p:nvSpPr>
          <p:cNvPr id="9" name="Oval 8"/>
          <p:cNvSpPr/>
          <p:nvPr userDrawn="1"/>
        </p:nvSpPr>
        <p:spPr>
          <a:xfrm>
            <a:off x="9683988" y="2917132"/>
            <a:ext cx="1662765" cy="1662765"/>
          </a:xfrm>
          <a:prstGeom prst="ellipse">
            <a:avLst/>
          </a:prstGeom>
          <a:solidFill>
            <a:srgbClr val="24BEBC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5418769" y="2461620"/>
            <a:ext cx="597075" cy="597073"/>
          </a:xfrm>
          <a:prstGeom prst="ellipse">
            <a:avLst/>
          </a:prstGeom>
          <a:solidFill>
            <a:srgbClr val="24BE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5587833" y="580268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5359401"/>
            <a:ext cx="2782200" cy="1422399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8026400" y="6550613"/>
            <a:ext cx="2641600" cy="21544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 defTabSz="609585"/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版权所有 </a:t>
            </a:r>
            <a:r>
              <a:rPr lang="en-US" altLang="zh-CN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©1993-2017  </a:t>
            </a:r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金蝶国际软件集团有限公司</a:t>
            </a: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10363200" y="6588746"/>
            <a:ext cx="1219200" cy="1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</p:spTree>
    <p:extLst>
      <p:ext uri="{BB962C8B-B14F-4D97-AF65-F5344CB8AC3E}">
        <p14:creationId xmlns:p14="http://schemas.microsoft.com/office/powerpoint/2010/main" val="2932472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6"/>
          <p:cNvSpPr txBox="1"/>
          <p:nvPr userDrawn="1"/>
        </p:nvSpPr>
        <p:spPr>
          <a:xfrm>
            <a:off x="10363200" y="6597135"/>
            <a:ext cx="1219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</p:spTree>
    <p:extLst>
      <p:ext uri="{BB962C8B-B14F-4D97-AF65-F5344CB8AC3E}">
        <p14:creationId xmlns:p14="http://schemas.microsoft.com/office/powerpoint/2010/main" val="2392364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26287" cy="6883400"/>
          </a:xfrm>
          <a:prstGeom prst="rect">
            <a:avLst/>
          </a:prstGeom>
        </p:spPr>
      </p:pic>
      <p:sp>
        <p:nvSpPr>
          <p:cNvPr id="8" name="Title 14"/>
          <p:cNvSpPr>
            <a:spLocks noGrp="1"/>
          </p:cNvSpPr>
          <p:nvPr>
            <p:ph type="title" hasCustomPrompt="1"/>
          </p:nvPr>
        </p:nvSpPr>
        <p:spPr>
          <a:xfrm>
            <a:off x="609601" y="2228018"/>
            <a:ext cx="4567161" cy="333458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267" b="1" i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 smtClean="0"/>
              <a:t>HEADER </a:t>
            </a:r>
            <a:r>
              <a:rPr lang="en-US" altLang="zh-CN" dirty="0" smtClean="0"/>
              <a:t>3</a:t>
            </a:r>
            <a:r>
              <a:rPr lang="en-US" dirty="0" smtClean="0"/>
              <a:t>2PT</a:t>
            </a:r>
            <a:br>
              <a:rPr lang="en-US" dirty="0" smtClean="0"/>
            </a:br>
            <a:r>
              <a:rPr lang="zh-CN" altLang="en-US" dirty="0" smtClean="0"/>
              <a:t>单击此处编辑母版样式</a:t>
            </a:r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5359401"/>
            <a:ext cx="2782200" cy="1422399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8026400" y="6550613"/>
            <a:ext cx="2641600" cy="21544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 defTabSz="609585"/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版权所有 </a:t>
            </a:r>
            <a:r>
              <a:rPr lang="en-US" altLang="zh-CN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©1993-2017  </a:t>
            </a:r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金蝶国际软件集团有限公司</a:t>
            </a:r>
          </a:p>
        </p:txBody>
      </p:sp>
      <p:sp>
        <p:nvSpPr>
          <p:cNvPr id="12" name="文本框 16"/>
          <p:cNvSpPr txBox="1"/>
          <p:nvPr userDrawn="1"/>
        </p:nvSpPr>
        <p:spPr>
          <a:xfrm>
            <a:off x="10363200" y="6588746"/>
            <a:ext cx="1219200" cy="1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</p:spTree>
    <p:extLst>
      <p:ext uri="{BB962C8B-B14F-4D97-AF65-F5344CB8AC3E}">
        <p14:creationId xmlns:p14="http://schemas.microsoft.com/office/powerpoint/2010/main" val="2747011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6"/>
          <p:cNvSpPr txBox="1"/>
          <p:nvPr userDrawn="1"/>
        </p:nvSpPr>
        <p:spPr>
          <a:xfrm>
            <a:off x="10363200" y="6597135"/>
            <a:ext cx="1219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143000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1771EA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63084" y="2906185"/>
            <a:ext cx="10363200" cy="150071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362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常规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6"/>
          <p:cNvSpPr txBox="1"/>
          <p:nvPr userDrawn="1"/>
        </p:nvSpPr>
        <p:spPr>
          <a:xfrm>
            <a:off x="10363200" y="6597135"/>
            <a:ext cx="1219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1771EA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09601" y="1881719"/>
            <a:ext cx="10970684" cy="408728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667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133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133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93194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690">
          <p15:clr>
            <a:srgbClr val="FBAE40"/>
          </p15:clr>
        </p15:guide>
        <p15:guide id="2" pos="54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深底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1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24215F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75" y="6070600"/>
            <a:ext cx="1438124" cy="493504"/>
          </a:xfrm>
          <a:prstGeom prst="rect">
            <a:avLst/>
          </a:prstGeom>
        </p:spPr>
      </p:pic>
      <p:sp>
        <p:nvSpPr>
          <p:cNvPr id="7" name="文本框 16"/>
          <p:cNvSpPr txBox="1"/>
          <p:nvPr userDrawn="1"/>
        </p:nvSpPr>
        <p:spPr>
          <a:xfrm>
            <a:off x="10363200" y="6597135"/>
            <a:ext cx="1219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  <p:sp>
        <p:nvSpPr>
          <p:cNvPr id="12" name="Text Box 5"/>
          <p:cNvSpPr txBox="1">
            <a:spLocks noChangeArrowheads="1"/>
          </p:cNvSpPr>
          <p:nvPr userDrawn="1"/>
        </p:nvSpPr>
        <p:spPr bwMode="auto">
          <a:xfrm>
            <a:off x="11580285" y="6597135"/>
            <a:ext cx="3069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 algn="r" defTabSz="609585">
              <a:spcBef>
                <a:spcPct val="50000"/>
              </a:spcBef>
              <a:defRPr/>
            </a:pPr>
            <a:fld id="{046AD7C7-DE3F-5E43-A3A8-CA80750AE375}" type="slidenum">
              <a:rPr kumimoji="0" lang="en-US" altLang="zh-CN" sz="800" smtClean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charset="0"/>
              </a:rPr>
              <a:pPr algn="r" defTabSz="609585">
                <a:spcBef>
                  <a:spcPct val="50000"/>
                </a:spcBef>
                <a:defRPr/>
              </a:pPr>
              <a:t>‹#›</a:t>
            </a:fld>
            <a:endParaRPr kumimoji="0" lang="en-US" altLang="zh-CN" sz="800" dirty="0" smtClean="0">
              <a:solidFill>
                <a:srgbClr val="FFFFFF">
                  <a:lumMod val="9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 PGothic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09601" y="1881719"/>
            <a:ext cx="10970684" cy="408728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667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133">
                <a:solidFill>
                  <a:schemeClr val="bg1"/>
                </a:solidFill>
              </a:defRPr>
            </a:lvl4pPr>
            <a:lvl5pPr>
              <a:defRPr sz="2133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380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蓝底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771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75" y="6070600"/>
            <a:ext cx="1438124" cy="493504"/>
          </a:xfrm>
          <a:prstGeom prst="rect">
            <a:avLst/>
          </a:prstGeom>
        </p:spPr>
      </p:pic>
      <p:sp>
        <p:nvSpPr>
          <p:cNvPr id="8" name="文本框 16"/>
          <p:cNvSpPr txBox="1"/>
          <p:nvPr userDrawn="1"/>
        </p:nvSpPr>
        <p:spPr>
          <a:xfrm>
            <a:off x="10363200" y="6597135"/>
            <a:ext cx="1219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  <p:sp>
        <p:nvSpPr>
          <p:cNvPr id="11" name="Text Box 5"/>
          <p:cNvSpPr txBox="1">
            <a:spLocks noChangeArrowheads="1"/>
          </p:cNvSpPr>
          <p:nvPr userDrawn="1"/>
        </p:nvSpPr>
        <p:spPr bwMode="auto">
          <a:xfrm>
            <a:off x="11580285" y="6597135"/>
            <a:ext cx="3069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 algn="r" defTabSz="609585">
              <a:spcBef>
                <a:spcPct val="50000"/>
              </a:spcBef>
              <a:defRPr/>
            </a:pPr>
            <a:fld id="{046AD7C7-DE3F-5E43-A3A8-CA80750AE375}" type="slidenum">
              <a:rPr kumimoji="0" lang="en-US" altLang="zh-CN" sz="800" smtClean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charset="0"/>
              </a:rPr>
              <a:pPr algn="r" defTabSz="609585">
                <a:spcBef>
                  <a:spcPct val="50000"/>
                </a:spcBef>
                <a:defRPr/>
              </a:pPr>
              <a:t>‹#›</a:t>
            </a:fld>
            <a:endParaRPr kumimoji="0" lang="en-US" altLang="zh-CN" sz="800" dirty="0" smtClean="0">
              <a:solidFill>
                <a:srgbClr val="FFFFFF">
                  <a:lumMod val="9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 PGothic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09601" y="1881719"/>
            <a:ext cx="10970684" cy="408728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667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133">
                <a:solidFill>
                  <a:schemeClr val="bg1"/>
                </a:solidFill>
              </a:defRPr>
            </a:lvl4pPr>
            <a:lvl5pPr>
              <a:defRPr sz="2133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0365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绿底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BE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75" y="6070600"/>
            <a:ext cx="1438124" cy="493504"/>
          </a:xfrm>
          <a:prstGeom prst="rect">
            <a:avLst/>
          </a:prstGeom>
        </p:spPr>
      </p:pic>
      <p:sp>
        <p:nvSpPr>
          <p:cNvPr id="7" name="文本框 16"/>
          <p:cNvSpPr txBox="1"/>
          <p:nvPr userDrawn="1"/>
        </p:nvSpPr>
        <p:spPr>
          <a:xfrm>
            <a:off x="10363200" y="6597135"/>
            <a:ext cx="1219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  <p:sp>
        <p:nvSpPr>
          <p:cNvPr id="12" name="Text Box 5"/>
          <p:cNvSpPr txBox="1">
            <a:spLocks noChangeArrowheads="1"/>
          </p:cNvSpPr>
          <p:nvPr userDrawn="1"/>
        </p:nvSpPr>
        <p:spPr bwMode="auto">
          <a:xfrm>
            <a:off x="11580285" y="6597135"/>
            <a:ext cx="3069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 algn="r" defTabSz="609585">
              <a:spcBef>
                <a:spcPct val="50000"/>
              </a:spcBef>
              <a:defRPr/>
            </a:pPr>
            <a:fld id="{046AD7C7-DE3F-5E43-A3A8-CA80750AE375}" type="slidenum">
              <a:rPr kumimoji="0" lang="en-US" altLang="zh-CN" sz="800" smtClean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charset="0"/>
              </a:rPr>
              <a:pPr algn="r" defTabSz="609585">
                <a:spcBef>
                  <a:spcPct val="50000"/>
                </a:spcBef>
                <a:defRPr/>
              </a:pPr>
              <a:t>‹#›</a:t>
            </a:fld>
            <a:endParaRPr kumimoji="0" lang="en-US" altLang="zh-CN" sz="800" dirty="0" smtClean="0">
              <a:solidFill>
                <a:srgbClr val="FFFFFF">
                  <a:lumMod val="9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 PGothic" charset="0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09601" y="1881719"/>
            <a:ext cx="10970684" cy="408728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667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133">
                <a:solidFill>
                  <a:schemeClr val="bg1"/>
                </a:solidFill>
              </a:defRPr>
            </a:lvl4pPr>
            <a:lvl5pPr>
              <a:defRPr sz="2133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859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-268113" y="278020"/>
            <a:ext cx="182439" cy="5851109"/>
            <a:chOff x="-279703" y="208515"/>
            <a:chExt cx="243417" cy="4388332"/>
          </a:xfrm>
        </p:grpSpPr>
        <p:cxnSp>
          <p:nvCxnSpPr>
            <p:cNvPr id="19" name="Straight Connector 18"/>
            <p:cNvCxnSpPr/>
            <p:nvPr userDrawn="1"/>
          </p:nvCxnSpPr>
          <p:spPr>
            <a:xfrm flipH="1">
              <a:off x="-279703" y="1414714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 userDrawn="1"/>
          </p:nvGrpSpPr>
          <p:grpSpPr>
            <a:xfrm>
              <a:off x="-279703" y="4254803"/>
              <a:ext cx="243417" cy="342044"/>
              <a:chOff x="-243418" y="1063625"/>
              <a:chExt cx="243417" cy="342044"/>
            </a:xfrm>
          </p:grpSpPr>
          <p:cxnSp>
            <p:nvCxnSpPr>
              <p:cNvPr id="17" name="Straight Connector 16"/>
              <p:cNvCxnSpPr/>
              <p:nvPr userDrawn="1"/>
            </p:nvCxnSpPr>
            <p:spPr>
              <a:xfrm flipH="1">
                <a:off x="-243418" y="1405669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-279703" y="208515"/>
              <a:ext cx="243417" cy="864155"/>
              <a:chOff x="-243418" y="1063625"/>
              <a:chExt cx="243417" cy="864155"/>
            </a:xfrm>
          </p:grpSpPr>
          <p:cxnSp>
            <p:nvCxnSpPr>
              <p:cNvPr id="15" name="Straight Connector 14"/>
              <p:cNvCxnSpPr/>
              <p:nvPr userDrawn="1"/>
            </p:nvCxnSpPr>
            <p:spPr>
              <a:xfrm flipH="1">
                <a:off x="-243418" y="1927780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文本框 16"/>
          <p:cNvSpPr txBox="1"/>
          <p:nvPr userDrawn="1"/>
        </p:nvSpPr>
        <p:spPr>
          <a:xfrm>
            <a:off x="10363200" y="6597135"/>
            <a:ext cx="1219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1771EA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660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6"/>
          <p:cNvSpPr txBox="1"/>
          <p:nvPr userDrawn="1"/>
        </p:nvSpPr>
        <p:spPr>
          <a:xfrm>
            <a:off x="10363200" y="6597135"/>
            <a:ext cx="1219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  <p:sp>
        <p:nvSpPr>
          <p:cNvPr id="5" name="标题 1"/>
          <p:cNvSpPr txBox="1">
            <a:spLocks/>
          </p:cNvSpPr>
          <p:nvPr userDrawn="1"/>
        </p:nvSpPr>
        <p:spPr>
          <a:xfrm>
            <a:off x="609600" y="275167"/>
            <a:ext cx="5280000" cy="1143000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rgbClr val="1771E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defRPr>
            </a:lvl1pPr>
          </a:lstStyle>
          <a:p>
            <a:r>
              <a:rPr lang="zh-CN" altLang="en-US" sz="3200" dirty="0" smtClean="0">
                <a:solidFill>
                  <a:srgbClr val="9F55FB"/>
                </a:solidFill>
              </a:rPr>
              <a:t>单击此处编辑母版标题样式</a:t>
            </a:r>
            <a:endParaRPr lang="zh-CN" altLang="en-US" sz="3200" dirty="0">
              <a:solidFill>
                <a:srgbClr val="9F55FB"/>
              </a:solidFill>
            </a:endParaRPr>
          </a:p>
        </p:txBody>
      </p:sp>
      <p:sp>
        <p:nvSpPr>
          <p:cNvPr id="8" name="内容占位符 6"/>
          <p:cNvSpPr>
            <a:spLocks noGrp="1"/>
          </p:cNvSpPr>
          <p:nvPr>
            <p:ph sz="quarter" idx="12"/>
          </p:nvPr>
        </p:nvSpPr>
        <p:spPr>
          <a:xfrm>
            <a:off x="592667" y="1913468"/>
            <a:ext cx="3822700" cy="4055533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5314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6"/>
          <p:cNvSpPr txBox="1"/>
          <p:nvPr userDrawn="1"/>
        </p:nvSpPr>
        <p:spPr>
          <a:xfrm>
            <a:off x="10363200" y="6597135"/>
            <a:ext cx="1219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  <p:sp>
        <p:nvSpPr>
          <p:cNvPr id="5" name="标题 1"/>
          <p:cNvSpPr txBox="1">
            <a:spLocks/>
          </p:cNvSpPr>
          <p:nvPr userDrawn="1"/>
        </p:nvSpPr>
        <p:spPr>
          <a:xfrm>
            <a:off x="609600" y="275167"/>
            <a:ext cx="5280000" cy="1143000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rgbClr val="1771E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defRPr>
            </a:lvl1pPr>
          </a:lstStyle>
          <a:p>
            <a:r>
              <a:rPr lang="zh-CN" altLang="en-US" sz="3200" dirty="0" smtClean="0">
                <a:solidFill>
                  <a:srgbClr val="24BEBC"/>
                </a:solidFill>
              </a:rPr>
              <a:t>单击此处编辑母版标题样式</a:t>
            </a:r>
            <a:endParaRPr lang="zh-CN" altLang="en-US" sz="3200" dirty="0">
              <a:solidFill>
                <a:srgbClr val="24BE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066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605163" y="-296738"/>
            <a:ext cx="10977237" cy="225779"/>
            <a:chOff x="453872" y="-222553"/>
            <a:chExt cx="8232928" cy="186268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3196165" y="-205619"/>
              <a:ext cx="690488" cy="169334"/>
              <a:chOff x="2818189" y="-243417"/>
              <a:chExt cx="690488" cy="243417"/>
            </a:xfrm>
          </p:grpSpPr>
          <p:grpSp>
            <p:nvGrpSpPr>
              <p:cNvPr id="14" name="Group 13"/>
              <p:cNvGrpSpPr/>
              <p:nvPr userDrawn="1"/>
            </p:nvGrpSpPr>
            <p:grpSpPr>
              <a:xfrm rot="5400000">
                <a:off x="2867502" y="-292730"/>
                <a:ext cx="243417" cy="342044"/>
                <a:chOff x="-91018" y="1216025"/>
                <a:chExt cx="243417" cy="342044"/>
              </a:xfrm>
            </p:grpSpPr>
            <p:cxnSp>
              <p:nvCxnSpPr>
                <p:cNvPr id="16" name="Straight Connector 15"/>
                <p:cNvCxnSpPr/>
                <p:nvPr userDrawn="1"/>
              </p:nvCxnSpPr>
              <p:spPr>
                <a:xfrm flipH="1">
                  <a:off x="-91018" y="1558069"/>
                  <a:ext cx="243417" cy="0"/>
                </a:xfrm>
                <a:prstGeom prst="line">
                  <a:avLst/>
                </a:prstGeom>
                <a:ln w="6350" cmpd="sng">
                  <a:solidFill>
                    <a:schemeClr val="bg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 userDrawn="1"/>
              </p:nvCxnSpPr>
              <p:spPr>
                <a:xfrm flipH="1">
                  <a:off x="-91018" y="1216025"/>
                  <a:ext cx="243417" cy="0"/>
                </a:xfrm>
                <a:prstGeom prst="line">
                  <a:avLst/>
                </a:prstGeom>
                <a:ln w="6350" cmpd="sng">
                  <a:solidFill>
                    <a:schemeClr val="bg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/>
              <p:cNvCxnSpPr/>
              <p:nvPr userDrawn="1"/>
            </p:nvCxnSpPr>
            <p:spPr>
              <a:xfrm rot="5400000" flipH="1">
                <a:off x="3386968" y="-121708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/>
            <p:cNvCxnSpPr/>
            <p:nvPr userDrawn="1"/>
          </p:nvCxnSpPr>
          <p:spPr>
            <a:xfrm rot="5400000" flipH="1">
              <a:off x="369205" y="-137886"/>
              <a:ext cx="169334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 flipH="1">
              <a:off x="8602133" y="-137886"/>
              <a:ext cx="169334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11580285" y="6597135"/>
            <a:ext cx="30691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 algn="r" defTabSz="609585">
              <a:spcBef>
                <a:spcPct val="50000"/>
              </a:spcBef>
              <a:defRPr/>
            </a:pPr>
            <a:fld id="{046AD7C7-DE3F-5E43-A3A8-CA80750AE375}" type="slidenum">
              <a:rPr kumimoji="0" lang="en-US" altLang="zh-CN" sz="800" smtClean="0">
                <a:solidFill>
                  <a:srgbClr val="837A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charset="0"/>
              </a:rPr>
              <a:pPr algn="r" defTabSz="609585">
                <a:spcBef>
                  <a:spcPct val="50000"/>
                </a:spcBef>
                <a:defRPr/>
              </a:pPr>
              <a:t>‹#›</a:t>
            </a:fld>
            <a:endParaRPr kumimoji="0" lang="en-US" altLang="zh-CN" sz="800" dirty="0" smtClean="0">
              <a:solidFill>
                <a:srgbClr val="837A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 PGothic" charset="0"/>
            </a:endParaRPr>
          </a:p>
        </p:txBody>
      </p:sp>
      <p:pic>
        <p:nvPicPr>
          <p:cNvPr id="41" name="Picture 40" descr="Untitled-2-03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74" y="6070600"/>
            <a:ext cx="1438127" cy="493504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-1441783" y="-70959"/>
            <a:ext cx="861717" cy="861717"/>
            <a:chOff x="-1138755" y="0"/>
            <a:chExt cx="646288" cy="646288"/>
          </a:xfrm>
          <a:solidFill>
            <a:srgbClr val="24215F"/>
          </a:solidFill>
        </p:grpSpPr>
        <p:sp>
          <p:nvSpPr>
            <p:cNvPr id="43" name="Rectangle 42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1067">
                <a:solidFill>
                  <a:srgbClr val="FFFFFF"/>
                </a:solidFill>
              </a:endParaRP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-1138755" y="0"/>
              <a:ext cx="334467" cy="43872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R:</a:t>
              </a:r>
              <a:r>
                <a:rPr lang="en-US" altLang="zh-CN" sz="1067" dirty="0">
                  <a:solidFill>
                    <a:srgbClr val="FFFFFF"/>
                  </a:solidFill>
                </a:rPr>
                <a:t>36</a:t>
              </a:r>
              <a:endParaRPr lang="en-US" sz="1067" dirty="0">
                <a:solidFill>
                  <a:srgbClr val="FFFFFF"/>
                </a:solidFill>
              </a:endParaRPr>
            </a:p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G:</a:t>
              </a:r>
              <a:r>
                <a:rPr lang="en-US" altLang="zh-CN" sz="1067" dirty="0">
                  <a:solidFill>
                    <a:srgbClr val="FFFFFF"/>
                  </a:solidFill>
                </a:rPr>
                <a:t>33</a:t>
              </a:r>
              <a:endParaRPr lang="en-US" sz="1067" dirty="0">
                <a:solidFill>
                  <a:srgbClr val="FFFFFF"/>
                </a:solidFill>
              </a:endParaRPr>
            </a:p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B:</a:t>
              </a:r>
              <a:r>
                <a:rPr lang="en-US" altLang="zh-CN" sz="1067" dirty="0">
                  <a:solidFill>
                    <a:srgbClr val="FFFFFF"/>
                  </a:solidFill>
                </a:rPr>
                <a:t>9</a:t>
              </a:r>
              <a:r>
                <a:rPr lang="en-US" sz="1067" dirty="0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-1441783" y="878958"/>
            <a:ext cx="861717" cy="861717"/>
            <a:chOff x="-1138755" y="0"/>
            <a:chExt cx="646288" cy="646288"/>
          </a:xfrm>
        </p:grpSpPr>
        <p:sp>
          <p:nvSpPr>
            <p:cNvPr id="46" name="Rectangle 45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1771E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1067">
                <a:solidFill>
                  <a:srgbClr val="FFFFFF"/>
                </a:solidFill>
              </a:endParaRPr>
            </a:p>
          </p:txBody>
        </p:sp>
        <p:sp>
          <p:nvSpPr>
            <p:cNvPr id="47" name="TextBox 46"/>
            <p:cNvSpPr txBox="1"/>
            <p:nvPr userDrawn="1"/>
          </p:nvSpPr>
          <p:spPr>
            <a:xfrm>
              <a:off x="-1138755" y="0"/>
              <a:ext cx="386164" cy="4387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R:</a:t>
              </a:r>
              <a:r>
                <a:rPr lang="en-US" altLang="zh-CN" sz="1067" dirty="0">
                  <a:solidFill>
                    <a:srgbClr val="FFFFFF"/>
                  </a:solidFill>
                </a:rPr>
                <a:t>23</a:t>
              </a:r>
              <a:endParaRPr lang="en-US" sz="1067" dirty="0">
                <a:solidFill>
                  <a:srgbClr val="FFFFFF"/>
                </a:solidFill>
              </a:endParaRPr>
            </a:p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G:1</a:t>
              </a:r>
              <a:r>
                <a:rPr lang="en-US" altLang="zh-CN" sz="1067" dirty="0">
                  <a:solidFill>
                    <a:srgbClr val="FFFFFF"/>
                  </a:solidFill>
                </a:rPr>
                <a:t>36</a:t>
              </a:r>
              <a:endParaRPr lang="en-US" sz="1067" dirty="0">
                <a:solidFill>
                  <a:srgbClr val="FFFFFF"/>
                </a:solidFill>
              </a:endParaRPr>
            </a:p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B:</a:t>
              </a:r>
              <a:r>
                <a:rPr lang="en-US" altLang="zh-CN" sz="1067" dirty="0">
                  <a:solidFill>
                    <a:srgbClr val="FFFFFF"/>
                  </a:solidFill>
                </a:rPr>
                <a:t>238</a:t>
              </a:r>
              <a:endParaRPr lang="en-US" sz="1067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-1441783" y="1828874"/>
            <a:ext cx="861717" cy="861717"/>
            <a:chOff x="-1138755" y="0"/>
            <a:chExt cx="646288" cy="646288"/>
          </a:xfrm>
        </p:grpSpPr>
        <p:sp>
          <p:nvSpPr>
            <p:cNvPr id="49" name="Rectangle 48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25C1F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1067">
                <a:solidFill>
                  <a:srgbClr val="FFFFFF"/>
                </a:solidFill>
              </a:endParaRPr>
            </a:p>
          </p:txBody>
        </p:sp>
        <p:sp>
          <p:nvSpPr>
            <p:cNvPr id="50" name="TextBox 49"/>
            <p:cNvSpPr txBox="1"/>
            <p:nvPr userDrawn="1"/>
          </p:nvSpPr>
          <p:spPr>
            <a:xfrm>
              <a:off x="-1138755" y="0"/>
              <a:ext cx="386164" cy="4387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/>
              <a:r>
                <a:rPr lang="en-US" sz="1067" dirty="0">
                  <a:solidFill>
                    <a:srgbClr val="000000"/>
                  </a:solidFill>
                </a:rPr>
                <a:t>R:</a:t>
              </a:r>
              <a:r>
                <a:rPr lang="en-US" altLang="zh-CN" sz="1067" dirty="0">
                  <a:solidFill>
                    <a:srgbClr val="000000"/>
                  </a:solidFill>
                </a:rPr>
                <a:t>35</a:t>
              </a:r>
              <a:endParaRPr lang="en-US" sz="1067" dirty="0">
                <a:solidFill>
                  <a:srgbClr val="000000"/>
                </a:solidFill>
              </a:endParaRPr>
            </a:p>
            <a:p>
              <a:pPr defTabSz="609585"/>
              <a:r>
                <a:rPr lang="en-US" sz="1067" dirty="0">
                  <a:solidFill>
                    <a:srgbClr val="000000"/>
                  </a:solidFill>
                </a:rPr>
                <a:t>G:2</a:t>
              </a:r>
              <a:r>
                <a:rPr lang="en-US" altLang="zh-CN" sz="1067" dirty="0">
                  <a:solidFill>
                    <a:srgbClr val="000000"/>
                  </a:solidFill>
                </a:rPr>
                <a:t>04</a:t>
              </a:r>
              <a:endParaRPr lang="en-US" sz="1067" dirty="0">
                <a:solidFill>
                  <a:srgbClr val="000000"/>
                </a:solidFill>
              </a:endParaRPr>
            </a:p>
            <a:p>
              <a:pPr defTabSz="609585"/>
              <a:r>
                <a:rPr lang="en-US" sz="1067" dirty="0">
                  <a:solidFill>
                    <a:srgbClr val="000000"/>
                  </a:solidFill>
                </a:rPr>
                <a:t>B:2</a:t>
              </a:r>
              <a:r>
                <a:rPr lang="en-US" altLang="zh-CN" sz="1067" dirty="0">
                  <a:solidFill>
                    <a:srgbClr val="000000"/>
                  </a:solidFill>
                </a:rPr>
                <a:t>52</a:t>
              </a:r>
              <a:endParaRPr lang="en-US" sz="1067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-1441783" y="2778790"/>
            <a:ext cx="861717" cy="861717"/>
            <a:chOff x="-1138755" y="0"/>
            <a:chExt cx="646288" cy="646288"/>
          </a:xfrm>
        </p:grpSpPr>
        <p:sp>
          <p:nvSpPr>
            <p:cNvPr id="52" name="Rectangle 51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24BEB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1067">
                <a:solidFill>
                  <a:srgbClr val="FFFFFF"/>
                </a:solidFill>
              </a:endParaRPr>
            </a:p>
          </p:txBody>
        </p:sp>
        <p:sp>
          <p:nvSpPr>
            <p:cNvPr id="53" name="TextBox 52"/>
            <p:cNvSpPr txBox="1"/>
            <p:nvPr userDrawn="1"/>
          </p:nvSpPr>
          <p:spPr>
            <a:xfrm>
              <a:off x="-1138755" y="0"/>
              <a:ext cx="386164" cy="4387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R:</a:t>
              </a:r>
              <a:r>
                <a:rPr lang="en-US" altLang="zh-CN" sz="1067" dirty="0">
                  <a:solidFill>
                    <a:srgbClr val="FFFFFF"/>
                  </a:solidFill>
                </a:rPr>
                <a:t>33</a:t>
              </a:r>
              <a:endParaRPr lang="en-US" sz="1067" dirty="0">
                <a:solidFill>
                  <a:srgbClr val="FFFFFF"/>
                </a:solidFill>
              </a:endParaRPr>
            </a:p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G:</a:t>
              </a:r>
              <a:r>
                <a:rPr lang="en-US" altLang="zh-CN" sz="1067" dirty="0">
                  <a:solidFill>
                    <a:srgbClr val="FFFFFF"/>
                  </a:solidFill>
                </a:rPr>
                <a:t>200</a:t>
              </a:r>
              <a:endParaRPr lang="en-US" sz="1067" dirty="0">
                <a:solidFill>
                  <a:srgbClr val="FFFFFF"/>
                </a:solidFill>
              </a:endParaRPr>
            </a:p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B:</a:t>
              </a:r>
              <a:r>
                <a:rPr lang="en-US" altLang="zh-CN" sz="1067" dirty="0">
                  <a:solidFill>
                    <a:srgbClr val="FFFFFF"/>
                  </a:solidFill>
                </a:rPr>
                <a:t>200</a:t>
              </a:r>
              <a:endParaRPr lang="en-US" sz="1067" dirty="0">
                <a:solidFill>
                  <a:srgbClr val="FFFFFF"/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-1460597" y="4946798"/>
            <a:ext cx="1257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zh-CN" altLang="en-US" sz="933" dirty="0">
                <a:solidFill>
                  <a:srgbClr val="FFFFFF"/>
                </a:solidFill>
              </a:rPr>
              <a:t>中文字体：</a:t>
            </a:r>
            <a:endParaRPr lang="en-US" altLang="zh-CN" sz="933" dirty="0">
              <a:solidFill>
                <a:srgbClr val="1EA19F"/>
              </a:solidFill>
            </a:endParaRPr>
          </a:p>
          <a:p>
            <a:pPr defTabSz="609585">
              <a:defRPr/>
            </a:pPr>
            <a:r>
              <a:rPr lang="zh-CN" altLang="en-US" sz="1867" dirty="0">
                <a:solidFill>
                  <a:srgbClr val="FFFFFF"/>
                </a:solidFill>
                <a:latin typeface="Heiti SC Medium"/>
                <a:ea typeface="Heiti SC Medium"/>
                <a:cs typeface="Heiti SC Medium"/>
              </a:rPr>
              <a:t>微软雅黑</a:t>
            </a:r>
            <a:endParaRPr lang="en-US" altLang="zh-CN" sz="1867" dirty="0">
              <a:solidFill>
                <a:srgbClr val="FFFFFF"/>
              </a:solidFill>
              <a:latin typeface="Heiti SC Medium"/>
              <a:ea typeface="Heiti SC Medium"/>
              <a:cs typeface="Heiti SC Medium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-1441783" y="3728703"/>
            <a:ext cx="861717" cy="861717"/>
            <a:chOff x="-1138755" y="0"/>
            <a:chExt cx="646288" cy="646288"/>
          </a:xfrm>
        </p:grpSpPr>
        <p:sp>
          <p:nvSpPr>
            <p:cNvPr id="61" name="Rectangle 60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9F55F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1067">
                <a:solidFill>
                  <a:srgbClr val="FFFFFF"/>
                </a:solidFill>
              </a:endParaRPr>
            </a:p>
          </p:txBody>
        </p:sp>
        <p:sp>
          <p:nvSpPr>
            <p:cNvPr id="62" name="TextBox 61"/>
            <p:cNvSpPr txBox="1"/>
            <p:nvPr userDrawn="1"/>
          </p:nvSpPr>
          <p:spPr>
            <a:xfrm>
              <a:off x="-1138755" y="0"/>
              <a:ext cx="386164" cy="4387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R:</a:t>
              </a:r>
              <a:r>
                <a:rPr lang="zh-CN" altLang="zh-CN" sz="1067" dirty="0">
                  <a:solidFill>
                    <a:srgbClr val="FFFFFF"/>
                  </a:solidFill>
                </a:rPr>
                <a:t>1</a:t>
              </a:r>
              <a:r>
                <a:rPr lang="en-US" altLang="zh-CN" sz="1067" dirty="0">
                  <a:solidFill>
                    <a:srgbClr val="FFFFFF"/>
                  </a:solidFill>
                </a:rPr>
                <a:t>76</a:t>
              </a:r>
              <a:endParaRPr lang="en-US" sz="1067" dirty="0">
                <a:solidFill>
                  <a:srgbClr val="FFFFFF"/>
                </a:solidFill>
              </a:endParaRPr>
            </a:p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G:</a:t>
              </a:r>
              <a:r>
                <a:rPr lang="zh-CN" altLang="zh-CN" sz="1067" dirty="0">
                  <a:solidFill>
                    <a:srgbClr val="FFFFFF"/>
                  </a:solidFill>
                </a:rPr>
                <a:t>1</a:t>
              </a:r>
              <a:r>
                <a:rPr lang="en-US" altLang="zh-CN" sz="1067" dirty="0">
                  <a:solidFill>
                    <a:srgbClr val="FFFFFF"/>
                  </a:solidFill>
                </a:rPr>
                <a:t>15</a:t>
              </a:r>
              <a:endParaRPr lang="en-US" sz="1067" dirty="0">
                <a:solidFill>
                  <a:srgbClr val="FFFFFF"/>
                </a:solidFill>
              </a:endParaRPr>
            </a:p>
            <a:p>
              <a:pPr defTabSz="609585"/>
              <a:r>
                <a:rPr lang="en-US" sz="1067" dirty="0">
                  <a:solidFill>
                    <a:srgbClr val="FFFFFF"/>
                  </a:solidFill>
                </a:rPr>
                <a:t>B:</a:t>
              </a:r>
              <a:r>
                <a:rPr lang="zh-CN" altLang="zh-CN" sz="1067" dirty="0">
                  <a:solidFill>
                    <a:srgbClr val="FFFFFF"/>
                  </a:solidFill>
                </a:rPr>
                <a:t>2</a:t>
              </a:r>
              <a:r>
                <a:rPr lang="en-US" altLang="zh-CN" sz="1067" dirty="0">
                  <a:solidFill>
                    <a:srgbClr val="FFFFFF"/>
                  </a:solidFill>
                </a:rPr>
                <a:t>52</a:t>
              </a:r>
              <a:endParaRPr lang="en-US" sz="1067" dirty="0">
                <a:solidFill>
                  <a:srgbClr val="FFFFFF"/>
                </a:solidFill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-1460597" y="5545254"/>
            <a:ext cx="1027857" cy="56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defRPr/>
            </a:pPr>
            <a:r>
              <a:rPr lang="zh-CN" altLang="en-US" sz="933" dirty="0">
                <a:solidFill>
                  <a:srgbClr val="FFFFFF"/>
                </a:solidFill>
              </a:rPr>
              <a:t>英文字体：</a:t>
            </a:r>
            <a:endParaRPr lang="en-US" altLang="zh-CN" sz="933" b="1" dirty="0">
              <a:solidFill>
                <a:srgbClr val="FFFFFF"/>
              </a:solidFill>
              <a:latin typeface="Arial"/>
              <a:cs typeface="Arial"/>
            </a:endParaRPr>
          </a:p>
          <a:p>
            <a:pPr defTabSz="609585"/>
            <a:r>
              <a:rPr lang="en-US" altLang="zh-CN" sz="2133" b="1" dirty="0">
                <a:solidFill>
                  <a:srgbClr val="FFFFFF"/>
                </a:solidFill>
                <a:latin typeface="Arial"/>
                <a:cs typeface="Arial"/>
              </a:rPr>
              <a:t>Arial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-268113" y="278020"/>
            <a:ext cx="182439" cy="5851109"/>
            <a:chOff x="-279703" y="208515"/>
            <a:chExt cx="243417" cy="4388332"/>
          </a:xfrm>
        </p:grpSpPr>
        <p:cxnSp>
          <p:nvCxnSpPr>
            <p:cNvPr id="77" name="Straight Connector 76"/>
            <p:cNvCxnSpPr/>
            <p:nvPr userDrawn="1"/>
          </p:nvCxnSpPr>
          <p:spPr>
            <a:xfrm flipH="1">
              <a:off x="-279703" y="1414714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/>
            <p:cNvGrpSpPr/>
            <p:nvPr userDrawn="1"/>
          </p:nvGrpSpPr>
          <p:grpSpPr>
            <a:xfrm>
              <a:off x="-279703" y="4254803"/>
              <a:ext cx="243417" cy="342044"/>
              <a:chOff x="-243418" y="1063625"/>
              <a:chExt cx="243417" cy="342044"/>
            </a:xfrm>
          </p:grpSpPr>
          <p:cxnSp>
            <p:nvCxnSpPr>
              <p:cNvPr id="82" name="Straight Connector 81"/>
              <p:cNvCxnSpPr/>
              <p:nvPr userDrawn="1"/>
            </p:nvCxnSpPr>
            <p:spPr>
              <a:xfrm flipH="1">
                <a:off x="-243418" y="1405669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 userDrawn="1"/>
          </p:nvGrpSpPr>
          <p:grpSpPr>
            <a:xfrm>
              <a:off x="-279703" y="208515"/>
              <a:ext cx="243417" cy="864155"/>
              <a:chOff x="-243418" y="1063625"/>
              <a:chExt cx="243417" cy="864155"/>
            </a:xfrm>
          </p:grpSpPr>
          <p:cxnSp>
            <p:nvCxnSpPr>
              <p:cNvPr id="80" name="Straight Connector 79"/>
              <p:cNvCxnSpPr/>
              <p:nvPr userDrawn="1"/>
            </p:nvCxnSpPr>
            <p:spPr>
              <a:xfrm flipH="1">
                <a:off x="-243418" y="1927780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Straight Connector 93"/>
            <p:cNvCxnSpPr/>
            <p:nvPr userDrawn="1"/>
          </p:nvCxnSpPr>
          <p:spPr>
            <a:xfrm flipH="1">
              <a:off x="-279703" y="550559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12262554" y="278020"/>
            <a:ext cx="182439" cy="5851109"/>
            <a:chOff x="-279703" y="208515"/>
            <a:chExt cx="243417" cy="4388332"/>
          </a:xfrm>
        </p:grpSpPr>
        <p:cxnSp>
          <p:nvCxnSpPr>
            <p:cNvPr id="97" name="Straight Connector 96"/>
            <p:cNvCxnSpPr/>
            <p:nvPr userDrawn="1"/>
          </p:nvCxnSpPr>
          <p:spPr>
            <a:xfrm flipH="1">
              <a:off x="-279703" y="1414714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 userDrawn="1"/>
          </p:nvGrpSpPr>
          <p:grpSpPr>
            <a:xfrm>
              <a:off x="-279703" y="4254803"/>
              <a:ext cx="243417" cy="342044"/>
              <a:chOff x="-243418" y="1063625"/>
              <a:chExt cx="243417" cy="342044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 flipH="1">
                <a:off x="-243418" y="1405669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 userDrawn="1"/>
          </p:nvGrpSpPr>
          <p:grpSpPr>
            <a:xfrm>
              <a:off x="-279703" y="208515"/>
              <a:ext cx="243417" cy="864155"/>
              <a:chOff x="-243418" y="1063625"/>
              <a:chExt cx="243417" cy="864155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 flipH="1">
                <a:off x="-243418" y="1927780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Straight Connector 99"/>
            <p:cNvCxnSpPr/>
            <p:nvPr userDrawn="1"/>
          </p:nvCxnSpPr>
          <p:spPr>
            <a:xfrm flipH="1">
              <a:off x="-279703" y="550559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标题占位符 5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4" name="文本框 16"/>
          <p:cNvSpPr txBox="1"/>
          <p:nvPr userDrawn="1"/>
        </p:nvSpPr>
        <p:spPr>
          <a:xfrm>
            <a:off x="10363200" y="6597135"/>
            <a:ext cx="1219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09585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</p:spTree>
    <p:extLst>
      <p:ext uri="{BB962C8B-B14F-4D97-AF65-F5344CB8AC3E}">
        <p14:creationId xmlns:p14="http://schemas.microsoft.com/office/powerpoint/2010/main" val="79675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609585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前端之设计模式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010617" y="2841944"/>
            <a:ext cx="4755444" cy="884472"/>
          </a:xfrm>
        </p:spPr>
        <p:txBody>
          <a:bodyPr/>
          <a:lstStyle/>
          <a:p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蔡婉霞</a:t>
            </a:r>
            <a:endParaRPr kumimoji="1"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en-US" altLang="zh-CN" dirty="0" smtClean="0">
                <a:latin typeface="微软雅黑" pitchFamily="34" charset="-122"/>
                <a:ea typeface="微软雅黑" pitchFamily="34" charset="-122"/>
              </a:rPr>
              <a:t>2020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kumimoji="1" lang="en-US" altLang="zh-CN" dirty="0" smtClean="0">
                <a:latin typeface="微软雅黑" pitchFamily="34" charset="-122"/>
                <a:ea typeface="微软雅黑" pitchFamily="34" charset="-122"/>
              </a:rPr>
              <a:t>07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kumimoji="1" lang="en-US" altLang="zh-CN" dirty="0" smtClean="0">
                <a:latin typeface="微软雅黑" pitchFamily="34" charset="-122"/>
                <a:ea typeface="微软雅黑" pitchFamily="34" charset="-122"/>
              </a:rPr>
              <a:t>23</a:t>
            </a:r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</a:rPr>
              <a:t>日</a:t>
            </a:r>
            <a:endParaRPr kumimoji="1"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793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 dirty="0"/>
              <a:t>设会模式分类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创建</a:t>
            </a:r>
            <a:r>
              <a:rPr lang="zh-CN" altLang="en-US" sz="1600" dirty="0" smtClean="0"/>
              <a:t>型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 </a:t>
            </a:r>
            <a:r>
              <a:rPr lang="zh-CN" altLang="en-US" sz="1600" dirty="0" smtClean="0"/>
              <a:t>结构型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en-US" altLang="zh-CN" sz="1600" dirty="0"/>
              <a:t>. </a:t>
            </a:r>
            <a:r>
              <a:rPr lang="zh-CN" altLang="en-US" sz="1600" dirty="0"/>
              <a:t>行为</a:t>
            </a:r>
            <a:r>
              <a:rPr lang="zh-CN" altLang="en-US" sz="1600" dirty="0" smtClean="0"/>
              <a:t>型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en-US" altLang="zh-CN" sz="1600" dirty="0"/>
              <a:t>. </a:t>
            </a:r>
            <a:r>
              <a:rPr lang="zh-CN" altLang="en-US" sz="1600" dirty="0"/>
              <a:t>技巧型</a:t>
            </a:r>
          </a:p>
        </p:txBody>
      </p:sp>
    </p:spTree>
    <p:extLst>
      <p:ext uri="{BB962C8B-B14F-4D97-AF65-F5344CB8AC3E}">
        <p14:creationId xmlns:p14="http://schemas.microsoft.com/office/powerpoint/2010/main" val="25195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 dirty="0"/>
              <a:t>创建型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工厂模式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大量创建</a:t>
            </a:r>
            <a:r>
              <a:rPr lang="zh-CN" altLang="en-US" sz="1600" dirty="0" smtClean="0"/>
              <a:t>对象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 </a:t>
            </a:r>
            <a:r>
              <a:rPr lang="zh-CN" altLang="en-US" sz="1600" dirty="0"/>
              <a:t>单例模式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全局只能有我一</a:t>
            </a:r>
            <a:r>
              <a:rPr lang="zh-CN" altLang="en-US" sz="1600" dirty="0" smtClean="0"/>
              <a:t>个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en-US" altLang="zh-CN" sz="1600" dirty="0"/>
              <a:t>. </a:t>
            </a:r>
            <a:r>
              <a:rPr lang="zh-CN" altLang="en-US" sz="1600" dirty="0"/>
              <a:t>建造者模式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精细化组合</a:t>
            </a:r>
            <a:r>
              <a:rPr lang="zh-CN" altLang="en-US" sz="1600" dirty="0" smtClean="0"/>
              <a:t>对象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en-US" altLang="zh-CN" sz="1600" dirty="0"/>
              <a:t>. </a:t>
            </a:r>
            <a:r>
              <a:rPr lang="zh-CN" altLang="en-US" sz="1600" dirty="0"/>
              <a:t>原型模式 </a:t>
            </a:r>
            <a:r>
              <a:rPr lang="en-US" altLang="zh-CN" sz="1600" dirty="0"/>
              <a:t>-- </a:t>
            </a:r>
            <a:r>
              <a:rPr lang="en-US" altLang="zh-CN" sz="1600" dirty="0" err="1"/>
              <a:t>Javascript</a:t>
            </a:r>
            <a:r>
              <a:rPr lang="zh-CN" altLang="en-US" sz="1600" dirty="0"/>
              <a:t>的灵魂</a:t>
            </a:r>
          </a:p>
        </p:txBody>
      </p:sp>
    </p:spTree>
    <p:extLst>
      <p:ext uri="{BB962C8B-B14F-4D97-AF65-F5344CB8AC3E}">
        <p14:creationId xmlns:p14="http://schemas.microsoft.com/office/powerpoint/2010/main" val="23391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2700" b="0" dirty="0" smtClean="0"/>
              <a:t>工厂</a:t>
            </a:r>
            <a:r>
              <a:rPr lang="zh-CN" altLang="en-US" sz="2700" b="0" dirty="0"/>
              <a:t>模式    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目的</a:t>
            </a:r>
            <a:r>
              <a:rPr lang="zh-CN" altLang="en-US" sz="1600" dirty="0"/>
              <a:t>：方便我们大量创建对象    </a:t>
            </a:r>
            <a:endParaRPr lang="en-US" altLang="zh-CN" sz="1600" dirty="0"/>
          </a:p>
          <a:p>
            <a:r>
              <a:rPr lang="zh-CN" altLang="en-US" sz="1600" dirty="0" smtClean="0"/>
              <a:t>应用</a:t>
            </a:r>
            <a:r>
              <a:rPr lang="zh-CN" altLang="en-US" sz="1600" dirty="0"/>
              <a:t>场景：当某一个对象需要经常创建的时候、如分页对象的获取    </a:t>
            </a:r>
            <a:endParaRPr lang="en-US" altLang="zh-CN" sz="1600" dirty="0"/>
          </a:p>
          <a:p>
            <a:r>
              <a:rPr lang="zh-CN" altLang="en-US" sz="1600" dirty="0" smtClean="0"/>
              <a:t>基本结构</a:t>
            </a:r>
            <a:r>
              <a:rPr lang="zh-CN" altLang="en-US" sz="1600" dirty="0"/>
              <a:t>：写一个方法，只需要调用这个方法，就能拿到你要的</a:t>
            </a:r>
            <a:r>
              <a:rPr lang="zh-CN" altLang="en-US" sz="1600" dirty="0" smtClean="0"/>
              <a:t>对象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示例</a:t>
            </a:r>
            <a:r>
              <a:rPr lang="zh-CN" altLang="en-US" sz="1600" dirty="0"/>
              <a:t>：多彩的弹窗（需求：项目有一个弹窗需求，弹窗有多种，他们之间存在内容和颜色上的差异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/>
              <a:t>源码示例：</a:t>
            </a:r>
            <a:r>
              <a:rPr lang="en-US" altLang="zh-CN" sz="1600" dirty="0" err="1"/>
              <a:t>jquery</a:t>
            </a:r>
            <a:r>
              <a:rPr lang="en-US" altLang="zh-CN" sz="1600" dirty="0"/>
              <a:t> </a:t>
            </a:r>
            <a:r>
              <a:rPr lang="zh-CN" altLang="en-US" sz="1600" dirty="0"/>
              <a:t>（需求：</a:t>
            </a:r>
            <a:r>
              <a:rPr lang="en-US" altLang="zh-CN" sz="1600" dirty="0" err="1"/>
              <a:t>jQuery</a:t>
            </a:r>
            <a:r>
              <a:rPr lang="zh-CN" altLang="en-US" sz="1600" dirty="0"/>
              <a:t>需要操作</a:t>
            </a:r>
            <a:r>
              <a:rPr lang="en-US" altLang="zh-CN" sz="1600" dirty="0" err="1"/>
              <a:t>dom</a:t>
            </a:r>
            <a:r>
              <a:rPr lang="zh-CN" altLang="en-US" sz="1600" dirty="0"/>
              <a:t>，每</a:t>
            </a:r>
            <a:r>
              <a:rPr lang="zh-CN" altLang="en-US" sz="1600" dirty="0" smtClean="0"/>
              <a:t>一个</a:t>
            </a:r>
            <a:r>
              <a:rPr lang="en-US" altLang="zh-CN" sz="1600" dirty="0" err="1" smtClean="0"/>
              <a:t>dom</a:t>
            </a:r>
            <a:r>
              <a:rPr lang="zh-CN" altLang="en-US" sz="1600" dirty="0"/>
              <a:t>都是一个</a:t>
            </a:r>
            <a:r>
              <a:rPr lang="en-US" altLang="zh-CN" sz="1600" dirty="0" err="1"/>
              <a:t>jquery</a:t>
            </a:r>
            <a:r>
              <a:rPr lang="zh-CN" altLang="en-US" sz="1600" dirty="0"/>
              <a:t>对象）</a:t>
            </a:r>
          </a:p>
        </p:txBody>
      </p:sp>
    </p:spTree>
    <p:extLst>
      <p:ext uri="{BB962C8B-B14F-4D97-AF65-F5344CB8AC3E}">
        <p14:creationId xmlns:p14="http://schemas.microsoft.com/office/powerpoint/2010/main" val="23391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 dirty="0"/>
              <a:t>建造者模式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目的</a:t>
            </a:r>
            <a:r>
              <a:rPr lang="zh-CN" altLang="en-US" sz="1600" dirty="0"/>
              <a:t>：需要组合出一个全局对象    </a:t>
            </a:r>
            <a:endParaRPr lang="en-US" altLang="zh-CN" sz="1600" dirty="0"/>
          </a:p>
          <a:p>
            <a:r>
              <a:rPr lang="zh-CN" altLang="en-US" sz="1600" dirty="0" smtClean="0"/>
              <a:t>应用</a:t>
            </a:r>
            <a:r>
              <a:rPr lang="zh-CN" altLang="en-US" sz="1600" dirty="0"/>
              <a:t>场景：当要创建单个、庞大的组合对象时，如轮播图的实现    </a:t>
            </a:r>
            <a:endParaRPr lang="en-US" altLang="zh-CN" sz="1600" dirty="0"/>
          </a:p>
          <a:p>
            <a:r>
              <a:rPr lang="zh-CN" altLang="en-US" sz="1600" dirty="0" smtClean="0"/>
              <a:t>基本</a:t>
            </a:r>
            <a:r>
              <a:rPr lang="zh-CN" altLang="en-US" sz="1600" dirty="0"/>
              <a:t>结构：把一个复杂的类各个部分，拆分成独立的类，然后再在最终类里组合到一块，</a:t>
            </a:r>
            <a:r>
              <a:rPr lang="en-US" altLang="zh-CN" sz="1600" dirty="0"/>
              <a:t>final</a:t>
            </a:r>
            <a:r>
              <a:rPr lang="zh-CN" altLang="en-US" sz="1600" dirty="0"/>
              <a:t>为最终给出去的</a:t>
            </a:r>
            <a:r>
              <a:rPr lang="zh-CN" altLang="en-US" sz="1600" dirty="0" smtClean="0"/>
              <a:t>类</a:t>
            </a:r>
            <a:endParaRPr lang="en-US" altLang="zh-CN" sz="1600" dirty="0" smtClean="0"/>
          </a:p>
          <a:p>
            <a:r>
              <a:rPr lang="zh-CN" altLang="en-US" sz="1600" dirty="0"/>
              <a:t>示例</a:t>
            </a:r>
            <a:r>
              <a:rPr lang="zh-CN" altLang="en-US" sz="1600" dirty="0" smtClean="0"/>
              <a:t>：轮播图</a:t>
            </a:r>
            <a:endParaRPr lang="en-US" altLang="zh-CN" sz="1600" dirty="0" smtClean="0"/>
          </a:p>
          <a:p>
            <a:r>
              <a:rPr lang="zh-CN" altLang="en-US" sz="1600" dirty="0" smtClean="0"/>
              <a:t>源码实例：</a:t>
            </a:r>
            <a:r>
              <a:rPr lang="en-US" altLang="zh-CN" sz="1600" dirty="0" err="1" smtClean="0"/>
              <a:t>Vue</a:t>
            </a:r>
            <a:r>
              <a:rPr lang="zh-CN" altLang="en-US" sz="1600" dirty="0" smtClean="0"/>
              <a:t>的初始化（</a:t>
            </a:r>
            <a:r>
              <a:rPr lang="en-US" altLang="zh-CN" sz="1600" dirty="0" err="1" smtClean="0"/>
              <a:t>vue</a:t>
            </a:r>
            <a:r>
              <a:rPr lang="zh-CN" altLang="en-US" sz="1600" dirty="0" smtClean="0"/>
              <a:t>内部众多模块，而且过程复杂）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391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 dirty="0"/>
              <a:t>单例模式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目的</a:t>
            </a:r>
            <a:r>
              <a:rPr lang="zh-CN" altLang="en-US" sz="1600" dirty="0"/>
              <a:t>：需要确保全局只有一个对象    </a:t>
            </a:r>
            <a:endParaRPr lang="en-US" altLang="zh-CN" sz="1600" dirty="0" smtClean="0"/>
          </a:p>
          <a:p>
            <a:r>
              <a:rPr lang="zh-CN" altLang="en-US" sz="1600" dirty="0" smtClean="0"/>
              <a:t>应用</a:t>
            </a:r>
            <a:r>
              <a:rPr lang="zh-CN" altLang="en-US" sz="1600" dirty="0"/>
              <a:t>场景：为了避免重复创建，避免多个对象存在互相干扰    </a:t>
            </a:r>
            <a:endParaRPr lang="en-US" altLang="zh-CN" sz="1600" dirty="0" smtClean="0"/>
          </a:p>
          <a:p>
            <a:r>
              <a:rPr lang="zh-CN" altLang="en-US" sz="1600" dirty="0" smtClean="0"/>
              <a:t>基本</a:t>
            </a:r>
            <a:r>
              <a:rPr lang="zh-CN" altLang="en-US" sz="1600" dirty="0"/>
              <a:t>结构：通过定义一个方法，使用时只允许通过此方法拿到存在内部的同一实例化</a:t>
            </a:r>
            <a:r>
              <a:rPr lang="zh-CN" altLang="en-US" sz="1600" dirty="0" smtClean="0"/>
              <a:t>对象</a:t>
            </a:r>
            <a:endParaRPr lang="en-US" altLang="zh-CN" sz="1600" dirty="0" smtClean="0"/>
          </a:p>
          <a:p>
            <a:r>
              <a:rPr lang="zh-CN" altLang="en-US" sz="1600" dirty="0"/>
              <a:t>示例：全局的数据存储对象（需求：项目中有一个全局的数据存储者，这个存储者只能有一个，不然会需要进行同步，增加复杂度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/>
              <a:t>源码实例：</a:t>
            </a:r>
            <a:r>
              <a:rPr lang="en-US" altLang="zh-CN" sz="1600" dirty="0" err="1"/>
              <a:t>vue</a:t>
            </a:r>
            <a:r>
              <a:rPr lang="en-US" altLang="zh-CN" sz="1600" dirty="0"/>
              <a:t>-router</a:t>
            </a:r>
            <a:r>
              <a:rPr lang="zh-CN" altLang="en-US" sz="1600" dirty="0"/>
              <a:t>（</a:t>
            </a:r>
            <a:r>
              <a:rPr lang="en-US" altLang="zh-CN" sz="1600" dirty="0" err="1"/>
              <a:t>vue</a:t>
            </a:r>
            <a:r>
              <a:rPr lang="en-US" altLang="zh-CN" sz="1600" dirty="0"/>
              <a:t>-router</a:t>
            </a:r>
            <a:r>
              <a:rPr lang="zh-CN" altLang="en-US" sz="1600" dirty="0"/>
              <a:t>必须保障全局有且只有一个，否则的话会错乱）</a:t>
            </a:r>
          </a:p>
        </p:txBody>
      </p:sp>
    </p:spTree>
    <p:extLst>
      <p:ext uri="{BB962C8B-B14F-4D97-AF65-F5344CB8AC3E}">
        <p14:creationId xmlns:p14="http://schemas.microsoft.com/office/powerpoint/2010/main" val="23391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 dirty="0"/>
              <a:t>结构型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外观模式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给你的一个</a:t>
            </a:r>
            <a:r>
              <a:rPr lang="zh-CN" altLang="en-US" sz="1600" dirty="0" smtClean="0"/>
              <a:t>套餐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 </a:t>
            </a:r>
            <a:r>
              <a:rPr lang="zh-CN" altLang="en-US" sz="1600" dirty="0"/>
              <a:t>享元模式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共享来减少</a:t>
            </a:r>
            <a:r>
              <a:rPr lang="zh-CN" altLang="en-US" sz="1600" dirty="0" smtClean="0"/>
              <a:t>数量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en-US" altLang="zh-CN" sz="1600" dirty="0"/>
              <a:t>. </a:t>
            </a:r>
            <a:r>
              <a:rPr lang="zh-CN" altLang="en-US" sz="1600" dirty="0"/>
              <a:t>适配器模式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用适配代替</a:t>
            </a:r>
            <a:r>
              <a:rPr lang="zh-CN" altLang="en-US" sz="1600" dirty="0" smtClean="0"/>
              <a:t>更改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en-US" altLang="zh-CN" sz="1600" dirty="0"/>
              <a:t>. </a:t>
            </a:r>
            <a:r>
              <a:rPr lang="zh-CN" altLang="en-US" sz="1600" dirty="0"/>
              <a:t>桥接模式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独立出来，然后再对接</a:t>
            </a:r>
            <a:r>
              <a:rPr lang="zh-CN" altLang="en-US" sz="1600" dirty="0" smtClean="0"/>
              <a:t>过去</a:t>
            </a:r>
            <a:endParaRPr lang="en-US" altLang="zh-CN" sz="1600" dirty="0" smtClean="0"/>
          </a:p>
          <a:p>
            <a:r>
              <a:rPr lang="en-US" altLang="zh-CN" sz="1600" dirty="0" smtClean="0"/>
              <a:t>5</a:t>
            </a:r>
            <a:r>
              <a:rPr lang="en-US" altLang="zh-CN" sz="1600" dirty="0"/>
              <a:t>. </a:t>
            </a:r>
            <a:r>
              <a:rPr lang="zh-CN" altLang="en-US" sz="1600" dirty="0"/>
              <a:t>装饰者模式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更优雅地扩展需求</a:t>
            </a:r>
          </a:p>
        </p:txBody>
      </p:sp>
    </p:spTree>
    <p:extLst>
      <p:ext uri="{BB962C8B-B14F-4D97-AF65-F5344CB8AC3E}">
        <p14:creationId xmlns:p14="http://schemas.microsoft.com/office/powerpoint/2010/main" val="23391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/>
              <a:t>外观模式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目的</a:t>
            </a:r>
            <a:r>
              <a:rPr lang="zh-CN" altLang="en-US" sz="1600" dirty="0"/>
              <a:t>：通过为多个复杂的子系统提供一个一致的接口    </a:t>
            </a:r>
            <a:endParaRPr lang="en-US" altLang="zh-CN" sz="1600" dirty="0"/>
          </a:p>
          <a:p>
            <a:r>
              <a:rPr lang="zh-CN" altLang="en-US" sz="1600" dirty="0" smtClean="0"/>
              <a:t>应用</a:t>
            </a:r>
            <a:r>
              <a:rPr lang="zh-CN" altLang="en-US" sz="1600" dirty="0"/>
              <a:t>场景：当完成一个操作，需要操作多个子系统，不如提供一个更高级的统一接口    </a:t>
            </a:r>
            <a:endParaRPr lang="en-US" altLang="zh-CN" sz="1600" dirty="0"/>
          </a:p>
          <a:p>
            <a:r>
              <a:rPr lang="zh-CN" altLang="en-US" sz="1600" dirty="0" smtClean="0"/>
              <a:t>基本</a:t>
            </a:r>
            <a:r>
              <a:rPr lang="zh-CN" altLang="en-US" sz="1600" dirty="0"/>
              <a:t>结构：我们在组织方法模块时可以细化多个接口，但是我们给别人使用时，要合为一个接口，就像你可以直接去餐厅点</a:t>
            </a:r>
            <a:r>
              <a:rPr lang="zh-CN" altLang="en-US" sz="1600" dirty="0" smtClean="0"/>
              <a:t>套餐</a:t>
            </a:r>
            <a:endParaRPr lang="en-US" altLang="zh-CN" sz="1600" dirty="0" smtClean="0"/>
          </a:p>
          <a:p>
            <a:r>
              <a:rPr lang="zh-CN" altLang="en-US" sz="1600" dirty="0" smtClean="0"/>
              <a:t>示例</a:t>
            </a:r>
            <a:r>
              <a:rPr lang="zh-CN" altLang="en-US" sz="1600" dirty="0"/>
              <a:t>：插件封装的规律（需求：插件基本上都会给最终使用提供一个高级接口）    </a:t>
            </a:r>
            <a:endParaRPr lang="en-US" altLang="zh-CN" sz="1600" dirty="0" smtClean="0"/>
          </a:p>
          <a:p>
            <a:r>
              <a:rPr lang="zh-CN" altLang="en-US" sz="1600" dirty="0" smtClean="0"/>
              <a:t>示例</a:t>
            </a:r>
            <a:r>
              <a:rPr lang="zh-CN" altLang="en-US" sz="1600" dirty="0"/>
              <a:t>：封装成方法的思想（需求：在兼容时代，我们会常常需要检测能力，不妨作为一个统一接口）</a:t>
            </a:r>
          </a:p>
        </p:txBody>
      </p:sp>
    </p:spTree>
    <p:extLst>
      <p:ext uri="{BB962C8B-B14F-4D97-AF65-F5344CB8AC3E}">
        <p14:creationId xmlns:p14="http://schemas.microsoft.com/office/powerpoint/2010/main" val="1629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 smtClean="0"/>
              <a:t>适配器</a:t>
            </a:r>
            <a:r>
              <a:rPr lang="zh-CN" altLang="en-US" sz="2400" b="0" dirty="0"/>
              <a:t>模式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09601" y="1100670"/>
            <a:ext cx="10782299" cy="2128306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目标</a:t>
            </a:r>
            <a:r>
              <a:rPr lang="zh-CN" altLang="en-US" sz="1600" dirty="0"/>
              <a:t>：接口    </a:t>
            </a:r>
            <a:endParaRPr lang="en-US" altLang="zh-CN" sz="1600" dirty="0" smtClean="0"/>
          </a:p>
          <a:p>
            <a:r>
              <a:rPr lang="zh-CN" altLang="en-US" sz="1600" dirty="0" smtClean="0"/>
              <a:t>目的</a:t>
            </a:r>
            <a:r>
              <a:rPr lang="zh-CN" altLang="en-US" sz="1600" dirty="0"/>
              <a:t>：通过写一个适配器，来代替替换    </a:t>
            </a:r>
            <a:endParaRPr lang="en-US" altLang="zh-CN" sz="1600" dirty="0" smtClean="0"/>
          </a:p>
          <a:p>
            <a:r>
              <a:rPr lang="zh-CN" altLang="en-US" sz="1600" dirty="0" smtClean="0"/>
              <a:t>应用</a:t>
            </a:r>
            <a:r>
              <a:rPr lang="zh-CN" altLang="en-US" sz="1600" dirty="0"/>
              <a:t>场景：面临接口不通用的问题    </a:t>
            </a:r>
            <a:endParaRPr lang="en-US" altLang="zh-CN" sz="1600" dirty="0" smtClean="0"/>
          </a:p>
          <a:p>
            <a:r>
              <a:rPr lang="zh-CN" altLang="en-US" sz="1600" dirty="0" smtClean="0"/>
              <a:t>基本结构</a:t>
            </a:r>
            <a:endParaRPr lang="en-US" altLang="zh-CN" sz="1600" dirty="0" smtClean="0"/>
          </a:p>
          <a:p>
            <a:r>
              <a:rPr lang="zh-CN" altLang="en-US" sz="1600" dirty="0" smtClean="0"/>
              <a:t>示例</a:t>
            </a:r>
            <a:r>
              <a:rPr lang="zh-CN" altLang="en-US" sz="1600" dirty="0"/>
              <a:t>：框架的变更（需求：目前项目使用的</a:t>
            </a:r>
            <a:r>
              <a:rPr lang="en-US" altLang="zh-CN" sz="1600" dirty="0"/>
              <a:t>A</a:t>
            </a:r>
            <a:r>
              <a:rPr lang="zh-CN" altLang="en-US" sz="1600" dirty="0"/>
              <a:t>框架，现在改成了</a:t>
            </a:r>
            <a:r>
              <a:rPr lang="en-US" altLang="zh-CN" sz="1600" dirty="0"/>
              <a:t>B</a:t>
            </a:r>
            <a:r>
              <a:rPr lang="zh-CN" altLang="en-US" sz="1600" dirty="0"/>
              <a:t>，两个框架十分类似，但是有少数几个方法不同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 smtClean="0"/>
              <a:t>示例</a:t>
            </a:r>
            <a:r>
              <a:rPr lang="zh-CN" altLang="en-US" sz="1600" dirty="0"/>
              <a:t>：参数适配（需求：为了避免参数不适配产生问题，很多框架会有一个参数适配操作）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2" y="2847975"/>
            <a:ext cx="7837487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36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/>
              <a:t>装饰者模式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目标</a:t>
            </a:r>
            <a:r>
              <a:rPr lang="zh-CN" altLang="en-US" sz="1600" dirty="0"/>
              <a:t>：方法作用    </a:t>
            </a:r>
            <a:endParaRPr lang="en-US" altLang="zh-CN" sz="1600" dirty="0"/>
          </a:p>
          <a:p>
            <a:r>
              <a:rPr lang="zh-CN" altLang="en-US" sz="1600" dirty="0" smtClean="0"/>
              <a:t>目的</a:t>
            </a:r>
            <a:r>
              <a:rPr lang="zh-CN" altLang="en-US" sz="1600" dirty="0"/>
              <a:t>：不重写方法的扩展方法    </a:t>
            </a:r>
            <a:endParaRPr lang="en-US" altLang="zh-CN" sz="1600" dirty="0"/>
          </a:p>
          <a:p>
            <a:r>
              <a:rPr lang="zh-CN" altLang="en-US" sz="1600" dirty="0" smtClean="0"/>
              <a:t>应用</a:t>
            </a:r>
            <a:r>
              <a:rPr lang="zh-CN" altLang="en-US" sz="1600" dirty="0"/>
              <a:t>场景：当一个方法需要扩展，但是又不好去修改方法    </a:t>
            </a:r>
            <a:endParaRPr lang="en-US" altLang="zh-CN" sz="1600" dirty="0"/>
          </a:p>
          <a:p>
            <a:r>
              <a:rPr lang="zh-CN" altLang="en-US" sz="1600" dirty="0" smtClean="0"/>
              <a:t>基本结构</a:t>
            </a:r>
            <a:endParaRPr lang="en-US" altLang="zh-CN" sz="1600" dirty="0" smtClean="0"/>
          </a:p>
          <a:p>
            <a:r>
              <a:rPr lang="zh-CN" altLang="en-US" sz="1600" dirty="0"/>
              <a:t>示例：扩展你的已有事件绑定（需求：现在项目改造，需要给</a:t>
            </a:r>
            <a:r>
              <a:rPr lang="en-US" altLang="zh-CN" sz="1600" dirty="0"/>
              <a:t>input</a:t>
            </a:r>
            <a:r>
              <a:rPr lang="zh-CN" altLang="en-US" sz="1600" dirty="0"/>
              <a:t>标签已经有的事件，增加一些操作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/>
              <a:t>示例：</a:t>
            </a:r>
            <a:r>
              <a:rPr lang="en-US" altLang="zh-CN" sz="1600" dirty="0" err="1"/>
              <a:t>Vue</a:t>
            </a:r>
            <a:r>
              <a:rPr lang="zh-CN" altLang="en-US" sz="1600" dirty="0"/>
              <a:t>的数组监听（需求：</a:t>
            </a:r>
            <a:r>
              <a:rPr lang="en-US" altLang="zh-CN" sz="1600" dirty="0" err="1"/>
              <a:t>vue</a:t>
            </a:r>
            <a:r>
              <a:rPr lang="zh-CN" altLang="en-US" sz="1600" dirty="0"/>
              <a:t>中利用</a:t>
            </a:r>
            <a:r>
              <a:rPr lang="en-US" altLang="zh-CN" sz="1600" dirty="0" err="1"/>
              <a:t>defineProperty</a:t>
            </a:r>
            <a:r>
              <a:rPr lang="zh-CN" altLang="en-US" sz="1600" dirty="0"/>
              <a:t>可以监听对象，那数组怎么办）</a:t>
            </a:r>
          </a:p>
        </p:txBody>
      </p:sp>
    </p:spTree>
    <p:extLst>
      <p:ext uri="{BB962C8B-B14F-4D97-AF65-F5344CB8AC3E}">
        <p14:creationId xmlns:p14="http://schemas.microsoft.com/office/powerpoint/2010/main" val="42112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/>
              <a:t>行为型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观察者模式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我作为第三方</a:t>
            </a:r>
            <a:r>
              <a:rPr lang="zh-CN" altLang="en-US" sz="1600" dirty="0" smtClean="0"/>
              <a:t>转发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 </a:t>
            </a:r>
            <a:r>
              <a:rPr lang="zh-CN" altLang="en-US" sz="1600" dirty="0"/>
              <a:t>职责链模式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像生产线一样组织</a:t>
            </a:r>
            <a:r>
              <a:rPr lang="zh-CN" altLang="en-US" sz="1600" dirty="0" smtClean="0"/>
              <a:t>模块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en-US" altLang="zh-CN" sz="1600" dirty="0"/>
              <a:t>. </a:t>
            </a:r>
            <a:r>
              <a:rPr lang="zh-CN" altLang="en-US" sz="1600" dirty="0"/>
              <a:t>状态模式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用状态代替</a:t>
            </a:r>
            <a:r>
              <a:rPr lang="zh-CN" altLang="en-US" sz="1600" dirty="0" smtClean="0"/>
              <a:t>判断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en-US" altLang="zh-CN" sz="1600" dirty="0"/>
              <a:t>. </a:t>
            </a:r>
            <a:r>
              <a:rPr lang="zh-CN" altLang="en-US" sz="1600" dirty="0"/>
              <a:t>命令模式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用命令去</a:t>
            </a:r>
            <a:r>
              <a:rPr lang="zh-CN" altLang="en-US" sz="1600" dirty="0" smtClean="0"/>
              <a:t>解耦</a:t>
            </a:r>
            <a:endParaRPr lang="en-US" altLang="zh-CN" sz="1600" dirty="0" smtClean="0"/>
          </a:p>
          <a:p>
            <a:r>
              <a:rPr lang="en-US" altLang="zh-CN" sz="1600" dirty="0" smtClean="0"/>
              <a:t>5</a:t>
            </a:r>
            <a:r>
              <a:rPr lang="en-US" altLang="zh-CN" sz="1600" dirty="0"/>
              <a:t>. </a:t>
            </a:r>
            <a:r>
              <a:rPr lang="zh-CN" altLang="en-US" sz="1600" dirty="0"/>
              <a:t>策略模式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算法</a:t>
            </a:r>
            <a:r>
              <a:rPr lang="zh-CN" altLang="en-US" sz="1600" dirty="0" smtClean="0"/>
              <a:t>工厂</a:t>
            </a:r>
            <a:endParaRPr lang="en-US" altLang="zh-CN" sz="1600" dirty="0" smtClean="0"/>
          </a:p>
          <a:p>
            <a:r>
              <a:rPr lang="en-US" altLang="zh-CN" sz="1600" dirty="0" smtClean="0"/>
              <a:t>6</a:t>
            </a:r>
            <a:r>
              <a:rPr lang="en-US" altLang="zh-CN" sz="1600" dirty="0"/>
              <a:t>. </a:t>
            </a:r>
            <a:r>
              <a:rPr lang="zh-CN" altLang="en-US" sz="1600" dirty="0"/>
              <a:t>迭代器模式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告别</a:t>
            </a:r>
            <a:r>
              <a:rPr lang="en-US" altLang="zh-CN" sz="1600" dirty="0"/>
              <a:t>for</a:t>
            </a:r>
            <a:r>
              <a:rPr lang="zh-CN" altLang="en-US" sz="1600" dirty="0"/>
              <a:t>循环</a:t>
            </a:r>
          </a:p>
        </p:txBody>
      </p:sp>
    </p:spTree>
    <p:extLst>
      <p:ext uri="{BB962C8B-B14F-4D97-AF65-F5344CB8AC3E}">
        <p14:creationId xmlns:p14="http://schemas.microsoft.com/office/powerpoint/2010/main" val="370822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yunzhijia.com/docrest/file/downloadfile/5f621b47aa211d0001a466ff?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175" y="117322"/>
            <a:ext cx="7861601" cy="622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564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/>
              <a:t>命令模式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目的</a:t>
            </a:r>
            <a:r>
              <a:rPr lang="zh-CN" altLang="en-US" sz="1600" dirty="0"/>
              <a:t>：解耦实现和调用，让双方互不干扰；    </a:t>
            </a:r>
            <a:endParaRPr lang="en-US" altLang="zh-CN" sz="1600" dirty="0"/>
          </a:p>
          <a:p>
            <a:r>
              <a:rPr lang="zh-CN" altLang="en-US" sz="1600" dirty="0" smtClean="0"/>
              <a:t>应用</a:t>
            </a:r>
            <a:r>
              <a:rPr lang="zh-CN" altLang="en-US" sz="1600" dirty="0"/>
              <a:t>场景：调用的命令充满不确定性    </a:t>
            </a:r>
            <a:endParaRPr lang="en-US" altLang="zh-CN" sz="1600" dirty="0"/>
          </a:p>
          <a:p>
            <a:r>
              <a:rPr lang="zh-CN" altLang="en-US" sz="1600" dirty="0" smtClean="0"/>
              <a:t>基本结构</a:t>
            </a:r>
            <a:endParaRPr lang="en-US" altLang="zh-CN" sz="1600" dirty="0" smtClean="0"/>
          </a:p>
          <a:p>
            <a:r>
              <a:rPr lang="zh-CN" altLang="en-US" sz="1600" dirty="0"/>
              <a:t>示例：绘图命令（需求：封装一系列的</a:t>
            </a:r>
            <a:r>
              <a:rPr lang="en-US" altLang="zh-CN" sz="1600" dirty="0"/>
              <a:t>canvas</a:t>
            </a:r>
            <a:r>
              <a:rPr lang="zh-CN" altLang="en-US" sz="1600" dirty="0"/>
              <a:t>绘图命令） </a:t>
            </a:r>
            <a:endParaRPr lang="en-US" altLang="zh-CN" sz="1600" dirty="0" smtClean="0"/>
          </a:p>
          <a:p>
            <a:r>
              <a:rPr lang="zh-CN" altLang="en-US" sz="1600" dirty="0"/>
              <a:t>示例：绘制随机数量图片（需求：要做一个画廊，图片数量和排列顺序随机） </a:t>
            </a:r>
          </a:p>
        </p:txBody>
      </p:sp>
    </p:spTree>
    <p:extLst>
      <p:ext uri="{BB962C8B-B14F-4D97-AF65-F5344CB8AC3E}">
        <p14:creationId xmlns:p14="http://schemas.microsoft.com/office/powerpoint/2010/main" val="24010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/>
              <a:t>策略模式</a:t>
            </a:r>
            <a:r>
              <a:rPr lang="en-US" altLang="zh-CN" sz="2400" b="0" dirty="0"/>
              <a:t>/</a:t>
            </a:r>
            <a:r>
              <a:rPr lang="zh-CN" altLang="en-US" sz="2400" b="0" dirty="0"/>
              <a:t>状态模式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09601" y="1100670"/>
            <a:ext cx="10744199" cy="2452155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目的</a:t>
            </a:r>
            <a:r>
              <a:rPr lang="zh-CN" altLang="en-US" sz="1600" dirty="0"/>
              <a:t>：优化</a:t>
            </a:r>
            <a:r>
              <a:rPr lang="en-US" altLang="zh-CN" sz="1600" dirty="0"/>
              <a:t>if-else</a:t>
            </a:r>
            <a:r>
              <a:rPr lang="zh-CN" altLang="en-US" sz="1600" dirty="0"/>
              <a:t>分支    </a:t>
            </a:r>
            <a:endParaRPr lang="en-US" altLang="zh-CN" sz="1600" dirty="0"/>
          </a:p>
          <a:p>
            <a:r>
              <a:rPr lang="zh-CN" altLang="en-US" sz="1600" dirty="0" smtClean="0"/>
              <a:t>应用</a:t>
            </a:r>
            <a:r>
              <a:rPr lang="zh-CN" altLang="en-US" sz="1600" dirty="0"/>
              <a:t>场景：当代码</a:t>
            </a:r>
            <a:r>
              <a:rPr lang="en-US" altLang="zh-CN" sz="1600" dirty="0"/>
              <a:t>if-else</a:t>
            </a:r>
            <a:r>
              <a:rPr lang="zh-CN" altLang="en-US" sz="1600" dirty="0"/>
              <a:t>分支过多时    </a:t>
            </a:r>
            <a:endParaRPr lang="en-US" altLang="zh-CN" sz="1600" dirty="0"/>
          </a:p>
          <a:p>
            <a:r>
              <a:rPr lang="zh-CN" altLang="en-US" sz="1600" dirty="0" smtClean="0"/>
              <a:t>基本</a:t>
            </a:r>
            <a:r>
              <a:rPr lang="zh-CN" altLang="en-US" sz="1600" dirty="0"/>
              <a:t>结构（策略模式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 smtClean="0"/>
              <a:t>假设要编写一个计算器，有加减乘除，我们可以把一层一层的</a:t>
            </a:r>
            <a:r>
              <a:rPr lang="en-US" altLang="zh-CN" sz="1600" dirty="0" smtClean="0"/>
              <a:t>if</a:t>
            </a:r>
            <a:r>
              <a:rPr lang="zh-CN" altLang="en-US" sz="1600" dirty="0" smtClean="0"/>
              <a:t>判断，变成上面的形式    </a:t>
            </a:r>
            <a:endParaRPr lang="en-US" altLang="zh-CN" sz="1600" dirty="0" smtClean="0"/>
          </a:p>
          <a:p>
            <a:r>
              <a:rPr lang="zh-CN" altLang="en-US" sz="1600" dirty="0" smtClean="0"/>
              <a:t>基本</a:t>
            </a:r>
            <a:r>
              <a:rPr lang="zh-CN" altLang="en-US" sz="1600" dirty="0"/>
              <a:t>结构（状态模式）为了减少</a:t>
            </a:r>
            <a:r>
              <a:rPr lang="en-US" altLang="zh-CN" sz="1600" dirty="0"/>
              <a:t>if-else</a:t>
            </a:r>
            <a:r>
              <a:rPr lang="zh-CN" altLang="en-US" sz="1600" dirty="0"/>
              <a:t>结构，将状态变成对象内部的一个状态，通过对象内部的状态改变，让其拥有不同</a:t>
            </a:r>
            <a:r>
              <a:rPr lang="zh-CN" altLang="en-US" sz="1600" dirty="0" smtClean="0"/>
              <a:t>行为</a:t>
            </a:r>
          </a:p>
          <a:p>
            <a:r>
              <a:rPr lang="zh-CN" altLang="en-US" sz="1600" dirty="0" smtClean="0"/>
              <a:t>示例：（需求：项目有一个动态的内容，根据用户权限的不同显示不同的内容</a:t>
            </a:r>
            <a:endParaRPr lang="en-US" altLang="zh-CN" sz="1600" dirty="0" smtClean="0"/>
          </a:p>
          <a:p>
            <a:r>
              <a:rPr lang="zh-CN" altLang="en-US" sz="1600" dirty="0" smtClean="0"/>
              <a:t>示例：复合运动（需求：有一个小球，可以控制它左右移动，或者左前，右前等方式移动）</a:t>
            </a:r>
            <a:endParaRPr lang="zh-CN" alt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690" y="3552825"/>
            <a:ext cx="3417672" cy="270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98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/>
              <a:t>迭代器模式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09601" y="1104901"/>
            <a:ext cx="10970684" cy="4864102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目的</a:t>
            </a:r>
            <a:r>
              <a:rPr lang="zh-CN" altLang="en-US" sz="1600" dirty="0"/>
              <a:t>：不访问内部的情况下，方便的遍历数据    </a:t>
            </a:r>
            <a:endParaRPr lang="en-US" altLang="zh-CN" sz="1600" dirty="0" smtClean="0"/>
          </a:p>
          <a:p>
            <a:r>
              <a:rPr lang="zh-CN" altLang="en-US" sz="1600" dirty="0" smtClean="0"/>
              <a:t>应用</a:t>
            </a:r>
            <a:r>
              <a:rPr lang="zh-CN" altLang="en-US" sz="1600" dirty="0"/>
              <a:t>场景：当我们要对某个对象进行操作，但是又不能暴露内部    </a:t>
            </a:r>
            <a:endParaRPr lang="en-US" altLang="zh-CN" sz="1600" dirty="0"/>
          </a:p>
          <a:p>
            <a:r>
              <a:rPr lang="zh-CN" altLang="en-US" sz="1600" dirty="0" smtClean="0"/>
              <a:t>基本</a:t>
            </a:r>
            <a:r>
              <a:rPr lang="zh-CN" altLang="en-US" sz="1600" dirty="0"/>
              <a:t>结构：在不暴露对象内部结构的同时，可以顺序的访问对象内部的，可以帮助我们简化循环，简化数据</a:t>
            </a:r>
            <a:r>
              <a:rPr lang="zh-CN" altLang="en-US" sz="1600" dirty="0" smtClean="0"/>
              <a:t>操作</a:t>
            </a:r>
            <a:endParaRPr lang="en-US" altLang="zh-CN" sz="1600" dirty="0" smtClean="0"/>
          </a:p>
          <a:p>
            <a:r>
              <a:rPr lang="zh-CN" altLang="en-US" sz="1600" dirty="0" smtClean="0"/>
              <a:t>示例</a:t>
            </a:r>
            <a:r>
              <a:rPr lang="zh-CN" altLang="en-US" sz="1600" dirty="0"/>
              <a:t>：典型的</a:t>
            </a:r>
            <a:r>
              <a:rPr lang="en-US" altLang="zh-CN" sz="1600" dirty="0" err="1"/>
              <a:t>forEach</a:t>
            </a:r>
            <a:r>
              <a:rPr lang="zh-CN" altLang="en-US" sz="1600" dirty="0"/>
              <a:t>就是迭代器（构建一个自己的</a:t>
            </a:r>
            <a:r>
              <a:rPr lang="en-US" altLang="zh-CN" sz="1600" dirty="0" err="1"/>
              <a:t>forEach</a:t>
            </a:r>
            <a:r>
              <a:rPr lang="en-US" altLang="zh-CN" sz="1600" dirty="0"/>
              <a:t>,</a:t>
            </a:r>
            <a:r>
              <a:rPr lang="zh-CN" altLang="en-US" sz="1600" dirty="0"/>
              <a:t>循环数组和对象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 smtClean="0"/>
              <a:t>示例</a:t>
            </a:r>
            <a:r>
              <a:rPr lang="zh-CN" altLang="en-US" sz="1600" dirty="0"/>
              <a:t>：给你的项目数据添加迭代器（需求：项目会经常对于后端数据进行遍历操作，不如封装一个迭代器，遍历的更方便）</a:t>
            </a:r>
          </a:p>
        </p:txBody>
      </p:sp>
    </p:spTree>
    <p:extLst>
      <p:ext uri="{BB962C8B-B14F-4D97-AF65-F5344CB8AC3E}">
        <p14:creationId xmlns:p14="http://schemas.microsoft.com/office/powerpoint/2010/main" val="130870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/>
              <a:t>备忘录模式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目的</a:t>
            </a:r>
            <a:r>
              <a:rPr lang="zh-CN" altLang="en-US" sz="1600" dirty="0"/>
              <a:t>：记录状态，方便回滚    </a:t>
            </a:r>
            <a:endParaRPr lang="en-US" altLang="zh-CN" sz="1600" dirty="0"/>
          </a:p>
          <a:p>
            <a:r>
              <a:rPr lang="zh-CN" altLang="en-US" sz="1600" dirty="0" smtClean="0"/>
              <a:t>应用</a:t>
            </a:r>
            <a:r>
              <a:rPr lang="zh-CN" altLang="en-US" sz="1600" dirty="0"/>
              <a:t>场景：系统状态多样，为了保证状态的回滚方便，记录状态    </a:t>
            </a:r>
            <a:endParaRPr lang="en-US" altLang="zh-CN" sz="1600" dirty="0"/>
          </a:p>
          <a:p>
            <a:r>
              <a:rPr lang="zh-CN" altLang="en-US" sz="1600" dirty="0" smtClean="0"/>
              <a:t>基本</a:t>
            </a:r>
            <a:r>
              <a:rPr lang="zh-CN" altLang="en-US" sz="1600" dirty="0"/>
              <a:t>结构：记录对象内部的状态，当有需要时回滚到之前的状态或者方便对象</a:t>
            </a:r>
            <a:r>
              <a:rPr lang="zh-CN" altLang="en-US" sz="1600" dirty="0" smtClean="0"/>
              <a:t>使用</a:t>
            </a:r>
            <a:endParaRPr lang="en-US" altLang="zh-CN" sz="1600" dirty="0" smtClean="0"/>
          </a:p>
          <a:p>
            <a:r>
              <a:rPr lang="zh-CN" altLang="en-US" sz="1600" dirty="0" smtClean="0"/>
              <a:t>示例</a:t>
            </a:r>
            <a:r>
              <a:rPr lang="zh-CN" altLang="en-US" sz="1600" dirty="0"/>
              <a:t>：文章页缓存（需求：项目有一个文章页需求，现在进行优化，如果上一篇已经读取过了，则不进行请求，否则请求文章数据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 smtClean="0"/>
              <a:t>示例</a:t>
            </a:r>
            <a:r>
              <a:rPr lang="zh-CN" altLang="en-US" sz="1600" dirty="0"/>
              <a:t>：前进后退功能（需求：开发一个可移动的</a:t>
            </a:r>
            <a:r>
              <a:rPr lang="en-US" altLang="zh-CN" sz="1600" dirty="0"/>
              <a:t>div,</a:t>
            </a:r>
            <a:r>
              <a:rPr lang="zh-CN" altLang="en-US" sz="1600" dirty="0"/>
              <a:t>拥有前进后退功能回滚到之前的位置）</a:t>
            </a:r>
          </a:p>
        </p:txBody>
      </p:sp>
    </p:spTree>
    <p:extLst>
      <p:ext uri="{BB962C8B-B14F-4D97-AF65-F5344CB8AC3E}">
        <p14:creationId xmlns:p14="http://schemas.microsoft.com/office/powerpoint/2010/main" val="325925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/>
              <a:t>技巧型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链模式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链式</a:t>
            </a:r>
            <a:r>
              <a:rPr lang="zh-CN" altLang="en-US" sz="1600" dirty="0" smtClean="0"/>
              <a:t>调用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 </a:t>
            </a:r>
            <a:r>
              <a:rPr lang="zh-CN" altLang="en-US" sz="1600" dirty="0"/>
              <a:t>惰性模式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我就要搞</a:t>
            </a:r>
            <a:r>
              <a:rPr lang="zh-CN" altLang="en-US" sz="1600" dirty="0" smtClean="0"/>
              <a:t>机器学习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en-US" altLang="zh-CN" sz="1600" dirty="0"/>
              <a:t>. </a:t>
            </a:r>
            <a:r>
              <a:rPr lang="zh-CN" altLang="en-US" sz="1600" dirty="0"/>
              <a:t>委托模式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让别人代替你收</a:t>
            </a:r>
            <a:r>
              <a:rPr lang="zh-CN" altLang="en-US" sz="1600" dirty="0" smtClean="0"/>
              <a:t>快递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en-US" altLang="zh-CN" sz="1600" dirty="0"/>
              <a:t>. </a:t>
            </a:r>
            <a:r>
              <a:rPr lang="zh-CN" altLang="en-US" sz="1600" dirty="0"/>
              <a:t>等待者模式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等你们都回来再</a:t>
            </a:r>
            <a:r>
              <a:rPr lang="zh-CN" altLang="en-US" sz="1600" dirty="0" smtClean="0"/>
              <a:t>吃饭</a:t>
            </a:r>
            <a:endParaRPr lang="en-US" altLang="zh-CN" sz="1600" dirty="0" smtClean="0"/>
          </a:p>
          <a:p>
            <a:r>
              <a:rPr lang="en-US" altLang="zh-CN" sz="1600" dirty="0" smtClean="0"/>
              <a:t>5</a:t>
            </a:r>
            <a:r>
              <a:rPr lang="en-US" altLang="zh-CN" sz="1600" dirty="0"/>
              <a:t>. </a:t>
            </a:r>
            <a:r>
              <a:rPr lang="zh-CN" altLang="en-US" sz="1600" dirty="0"/>
              <a:t>数据访问模式 </a:t>
            </a:r>
            <a:r>
              <a:rPr lang="en-US" altLang="zh-CN" sz="1600" dirty="0"/>
              <a:t>-- </a:t>
            </a:r>
            <a:r>
              <a:rPr lang="zh-CN" altLang="en-US" sz="1600" dirty="0"/>
              <a:t>一个方便的数据管理器</a:t>
            </a:r>
          </a:p>
        </p:txBody>
      </p:sp>
    </p:spTree>
    <p:extLst>
      <p:ext uri="{BB962C8B-B14F-4D97-AF65-F5344CB8AC3E}">
        <p14:creationId xmlns:p14="http://schemas.microsoft.com/office/powerpoint/2010/main" val="81156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 smtClean="0"/>
              <a:t>链模式</a:t>
            </a:r>
            <a:endParaRPr lang="zh-CN" altLang="en-US" sz="24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好处：优雅</a:t>
            </a:r>
            <a:endParaRPr lang="en-US" altLang="zh-CN" sz="1600" dirty="0" smtClean="0"/>
          </a:p>
          <a:p>
            <a:r>
              <a:rPr lang="zh-CN" altLang="en-US" sz="1600" dirty="0"/>
              <a:t>示例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jQuery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Promise</a:t>
            </a:r>
            <a:r>
              <a:rPr lang="zh-CN" altLang="en-US" sz="1600" dirty="0" smtClean="0"/>
              <a:t>的实现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2298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/>
              <a:t>惰性模式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目的：减少代码每次执行时的重复性判断，通过重新定义对象来避免原对象中的分支判断，提高性能</a:t>
            </a:r>
            <a:endParaRPr lang="en-US" altLang="zh-CN" sz="1600" dirty="0" smtClean="0"/>
          </a:p>
          <a:p>
            <a:r>
              <a:rPr lang="zh-CN" altLang="en-US" sz="1600" dirty="0" smtClean="0"/>
              <a:t>示例：事件监听浏览器兼容性处理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5235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 smtClean="0"/>
              <a:t>等待者模式</a:t>
            </a:r>
            <a:endParaRPr lang="zh-CN" altLang="en-US" sz="24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目的：多个异步逻辑无法确认先后执行的顺序以及时机时，而我们对异步逻辑的监听，当每个异步状态发生变化时，进行一次确认状态，然后根据结果来决定是否执行某动作。</a:t>
            </a:r>
            <a:endParaRPr lang="en-US" altLang="zh-CN" sz="1600" dirty="0" smtClean="0"/>
          </a:p>
          <a:p>
            <a:r>
              <a:rPr lang="zh-CN" altLang="en-US" sz="1600" dirty="0" smtClean="0"/>
              <a:t>示例：</a:t>
            </a:r>
            <a:r>
              <a:rPr lang="en-US" altLang="zh-CN" sz="1600" dirty="0" err="1" smtClean="0"/>
              <a:t>Promise.all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7239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 smtClean="0"/>
              <a:t>数据访问模式</a:t>
            </a:r>
            <a:endParaRPr lang="zh-CN" altLang="en-US" sz="24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目的：除去直接操作数据对象造成的数据错误和混乱，抽象成</a:t>
            </a:r>
            <a:r>
              <a:rPr lang="en-US" altLang="zh-CN" sz="1600" dirty="0" smtClean="0"/>
              <a:t>Dao</a:t>
            </a:r>
            <a:r>
              <a:rPr lang="zh-CN" altLang="en-US" sz="1600" dirty="0" smtClean="0"/>
              <a:t>层来做这个事情</a:t>
            </a:r>
            <a:endParaRPr lang="en-US" altLang="zh-CN" sz="1600" dirty="0" smtClean="0"/>
          </a:p>
          <a:p>
            <a:r>
              <a:rPr lang="zh-CN" altLang="en-US" sz="1600" dirty="0" smtClean="0"/>
              <a:t>示例：</a:t>
            </a:r>
            <a:r>
              <a:rPr lang="en-US" altLang="zh-CN" sz="1600" dirty="0" err="1" smtClean="0"/>
              <a:t>localstorage</a:t>
            </a:r>
            <a:r>
              <a:rPr lang="zh-CN" altLang="en-US" sz="1600" dirty="0" smtClean="0"/>
              <a:t>的存取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6363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10400" y="1793631"/>
            <a:ext cx="3884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lang="en-US" altLang="zh-CN" sz="4800" dirty="0">
                <a:solidFill>
                  <a:srgbClr val="FFFFFF"/>
                </a:solidFill>
                <a:latin typeface="Arial Black" pitchFamily="34" charset="0"/>
              </a:rPr>
              <a:t>Thank you!</a:t>
            </a:r>
            <a:endParaRPr lang="zh-CN" altLang="en-US" sz="4800" dirty="0">
              <a:solidFill>
                <a:srgbClr val="FFFFFF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0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ser-gold-cdn.xitu.io/2020/5/10/171fc82412fbca65?w=689&amp;h=182&amp;f=png&amp;s=138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5" y="2387070"/>
            <a:ext cx="65627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99240" y="1869533"/>
            <a:ext cx="364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我们写代码到底是在写什么？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03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68570" cy="839955"/>
          </a:xfrm>
        </p:spPr>
        <p:txBody>
          <a:bodyPr>
            <a:normAutofit/>
          </a:bodyPr>
          <a:lstStyle/>
          <a:p>
            <a:r>
              <a:rPr lang="zh-CN" altLang="en-US" sz="2400" b="0" dirty="0"/>
              <a:t>提高可扩展性的目的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09601" y="1067696"/>
            <a:ext cx="10162477" cy="1039901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面对需求变更，方便需求更改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 </a:t>
            </a:r>
            <a:r>
              <a:rPr lang="zh-CN" altLang="en-US" sz="1600" dirty="0"/>
              <a:t>减少代码修改的难度；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07485" y="228240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sz="3200" b="1" i="0" kern="1200">
                <a:solidFill>
                  <a:srgbClr val="1771E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defRPr>
            </a:lvl1pPr>
          </a:lstStyle>
          <a:p>
            <a:r>
              <a:rPr lang="zh-CN" altLang="en-US" sz="2400" b="0" dirty="0" smtClean="0"/>
              <a:t>什么是好的可扩展性</a:t>
            </a:r>
            <a:endParaRPr lang="zh-CN" altLang="en-US" sz="2400" b="0" dirty="0"/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607486" y="3275656"/>
            <a:ext cx="10970684" cy="1463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133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133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/>
              <a:t>1. </a:t>
            </a:r>
            <a:r>
              <a:rPr lang="zh-CN" altLang="en-US" sz="1600" dirty="0" smtClean="0"/>
              <a:t>需求的变更，不需要重写；</a:t>
            </a:r>
            <a:endParaRPr lang="en-US" altLang="zh-CN" sz="1600" dirty="0" smtClean="0"/>
          </a:p>
          <a:p>
            <a:r>
              <a:rPr lang="en-US" altLang="zh-CN" sz="1600" dirty="0" smtClean="0"/>
              <a:t>2. </a:t>
            </a:r>
            <a:r>
              <a:rPr lang="zh-CN" altLang="en-US" sz="1600" dirty="0" smtClean="0"/>
              <a:t>代码修改不会引起大规模变动；</a:t>
            </a:r>
            <a:endParaRPr lang="en-US" altLang="zh-CN" sz="1600" dirty="0" smtClean="0"/>
          </a:p>
          <a:p>
            <a:r>
              <a:rPr lang="en-US" altLang="zh-CN" sz="1600" dirty="0" smtClean="0"/>
              <a:t>3. </a:t>
            </a:r>
            <a:r>
              <a:rPr lang="zh-CN" altLang="en-US" sz="1600" dirty="0" smtClean="0"/>
              <a:t>方便加入新模块；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88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66971" cy="750745"/>
          </a:xfrm>
        </p:spPr>
        <p:txBody>
          <a:bodyPr>
            <a:noAutofit/>
          </a:bodyPr>
          <a:lstStyle/>
          <a:p>
            <a:r>
              <a:rPr lang="zh-CN" altLang="en-US" sz="2400" b="0" dirty="0"/>
              <a:t>封装目的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09601" y="1168055"/>
            <a:ext cx="9984058" cy="1054823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定义变量不会污染外部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 </a:t>
            </a:r>
            <a:r>
              <a:rPr lang="zh-CN" altLang="en-US" sz="1600" dirty="0"/>
              <a:t>能够作为一个模块调用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en-US" altLang="zh-CN" sz="1600" dirty="0"/>
              <a:t>. </a:t>
            </a:r>
            <a:r>
              <a:rPr lang="zh-CN" altLang="en-US" sz="1600" dirty="0"/>
              <a:t>遵循开闭原则；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05886" y="2936541"/>
            <a:ext cx="11091743" cy="10221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sz="3200" b="1" i="0" kern="1200">
                <a:solidFill>
                  <a:srgbClr val="1771E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defRPr>
            </a:lvl1pPr>
          </a:lstStyle>
          <a:p>
            <a:r>
              <a:rPr lang="zh-CN" altLang="en-US" sz="2400" b="0" dirty="0" smtClean="0"/>
              <a:t>什么是好的封装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endParaRPr lang="zh-CN" altLang="en-US" sz="2400" dirty="0"/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605887" y="3646449"/>
            <a:ext cx="8906103" cy="1204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133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133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/>
              <a:t>1. </a:t>
            </a:r>
            <a:r>
              <a:rPr lang="zh-CN" altLang="en-US" sz="1600" dirty="0" smtClean="0"/>
              <a:t>变量外部不可见；</a:t>
            </a:r>
            <a:endParaRPr lang="en-US" altLang="zh-CN" sz="1600" dirty="0" smtClean="0"/>
          </a:p>
          <a:p>
            <a:r>
              <a:rPr lang="en-US" altLang="zh-CN" sz="1600" dirty="0" smtClean="0"/>
              <a:t>2. </a:t>
            </a:r>
            <a:r>
              <a:rPr lang="zh-CN" altLang="en-US" sz="1600" dirty="0" smtClean="0"/>
              <a:t>调用接口使用；</a:t>
            </a:r>
            <a:endParaRPr lang="en-US" altLang="zh-CN" sz="1600" dirty="0" smtClean="0"/>
          </a:p>
          <a:p>
            <a:r>
              <a:rPr lang="en-US" altLang="zh-CN" sz="1600" dirty="0" smtClean="0"/>
              <a:t>3. </a:t>
            </a:r>
            <a:r>
              <a:rPr lang="zh-CN" altLang="en-US" sz="1600" dirty="0" smtClean="0"/>
              <a:t>留出扩展接口；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391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 smtClean="0"/>
              <a:t>继承</a:t>
            </a:r>
            <a:endParaRPr lang="zh-CN" altLang="en-US" sz="2400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72" y="1261133"/>
            <a:ext cx="5724525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245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/>
              <a:t>多态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67" y="706153"/>
            <a:ext cx="7580313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673" y="3027310"/>
            <a:ext cx="8913813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78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 dirty="0"/>
              <a:t>设计模式扮演的角色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帮助我们组织</a:t>
            </a:r>
            <a:r>
              <a:rPr lang="zh-CN" altLang="en-US" sz="1600" dirty="0" smtClean="0"/>
              <a:t>模块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 </a:t>
            </a:r>
            <a:r>
              <a:rPr lang="zh-CN" altLang="en-US" sz="1600" dirty="0"/>
              <a:t>帮助我们设计</a:t>
            </a:r>
            <a:r>
              <a:rPr lang="zh-CN" altLang="en-US" sz="1600" dirty="0" smtClean="0"/>
              <a:t>沟通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en-US" altLang="zh-CN" sz="1600" dirty="0"/>
              <a:t>. </a:t>
            </a:r>
            <a:r>
              <a:rPr lang="zh-CN" altLang="en-US" sz="1600" dirty="0"/>
              <a:t>提高代码质量</a:t>
            </a:r>
          </a:p>
        </p:txBody>
      </p:sp>
    </p:spTree>
    <p:extLst>
      <p:ext uri="{BB962C8B-B14F-4D97-AF65-F5344CB8AC3E}">
        <p14:creationId xmlns:p14="http://schemas.microsoft.com/office/powerpoint/2010/main" val="35894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0" dirty="0" smtClean="0"/>
              <a:t>SOLID</a:t>
            </a:r>
            <a:r>
              <a:rPr lang="zh-CN" altLang="en-US" sz="2400" b="0" dirty="0" smtClean="0"/>
              <a:t>设计</a:t>
            </a:r>
            <a:r>
              <a:rPr lang="zh-CN" altLang="en-US" sz="2400" b="0" dirty="0"/>
              <a:t>原则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1</a:t>
            </a:r>
            <a:r>
              <a:rPr lang="en-US" altLang="zh-CN" sz="1600" dirty="0" smtClean="0"/>
              <a:t>. </a:t>
            </a:r>
            <a:r>
              <a:rPr lang="zh-CN" altLang="en-US" sz="1600" dirty="0" smtClean="0"/>
              <a:t>单一</a:t>
            </a:r>
            <a:r>
              <a:rPr lang="zh-CN" altLang="en-US" sz="1600" dirty="0"/>
              <a:t>职责原则 </a:t>
            </a:r>
            <a:endParaRPr lang="en-US" altLang="zh-CN" sz="1600" dirty="0"/>
          </a:p>
          <a:p>
            <a:r>
              <a:rPr lang="en-US" altLang="zh-CN" sz="1600" dirty="0" smtClean="0"/>
              <a:t>2. </a:t>
            </a:r>
            <a:r>
              <a:rPr lang="zh-CN" altLang="en-US" sz="1600" dirty="0" smtClean="0"/>
              <a:t>开闭原则 </a:t>
            </a:r>
            <a:endParaRPr lang="en-US" altLang="zh-CN" sz="1600" dirty="0" smtClean="0"/>
          </a:p>
          <a:p>
            <a:r>
              <a:rPr lang="en-US" altLang="zh-CN" sz="1600" dirty="0" smtClean="0"/>
              <a:t>3. </a:t>
            </a:r>
            <a:r>
              <a:rPr lang="zh-CN" altLang="en-US" sz="1600" dirty="0" smtClean="0"/>
              <a:t>里</a:t>
            </a:r>
            <a:r>
              <a:rPr lang="zh-CN" altLang="en-US" sz="1600" dirty="0"/>
              <a:t>氏替换原则 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en-US" altLang="zh-CN" sz="1600" dirty="0"/>
              <a:t>. </a:t>
            </a:r>
            <a:r>
              <a:rPr lang="zh-CN" altLang="en-US" sz="1600" dirty="0"/>
              <a:t>接口隔离</a:t>
            </a:r>
            <a:r>
              <a:rPr lang="zh-CN" altLang="en-US" sz="1600" dirty="0" smtClean="0"/>
              <a:t>原则 </a:t>
            </a:r>
            <a:endParaRPr lang="en-US" altLang="zh-CN" sz="1600" dirty="0" smtClean="0"/>
          </a:p>
          <a:p>
            <a:r>
              <a:rPr lang="en-US" altLang="zh-CN" sz="1600" dirty="0"/>
              <a:t>3. </a:t>
            </a:r>
            <a:r>
              <a:rPr lang="zh-CN" altLang="en-US" sz="1600" dirty="0"/>
              <a:t>依赖倒置原则 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5195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2017金蝶集团幻灯片模版">
  <a:themeElements>
    <a:clrScheme name="新logo配色">
      <a:dk1>
        <a:srgbClr val="000000"/>
      </a:dk1>
      <a:lt1>
        <a:srgbClr val="FFFFFF"/>
      </a:lt1>
      <a:dk2>
        <a:srgbClr val="24215F"/>
      </a:dk2>
      <a:lt2>
        <a:srgbClr val="1788EE"/>
      </a:lt2>
      <a:accent1>
        <a:srgbClr val="23CCFC"/>
      </a:accent1>
      <a:accent2>
        <a:srgbClr val="21C8C8"/>
      </a:accent2>
      <a:accent3>
        <a:srgbClr val="B073FC"/>
      </a:accent3>
      <a:accent4>
        <a:srgbClr val="000000"/>
      </a:accent4>
      <a:accent5>
        <a:srgbClr val="AAB6DC"/>
      </a:accent5>
      <a:accent6>
        <a:srgbClr val="0060C0"/>
      </a:accent6>
      <a:hlink>
        <a:srgbClr val="FF9900"/>
      </a:hlink>
      <a:folHlink>
        <a:srgbClr val="C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20171024金蝶集团幻灯片模版（终稿）.pptx" id="{1EAF7BB3-9139-4CA9-B9C3-EDD8633D62AA}" vid="{D3470B15-9C50-4FF3-AB54-112F42EC03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④内部公开</Template>
  <TotalTime>3089</TotalTime>
  <Words>1560</Words>
  <Application>Microsoft Office PowerPoint</Application>
  <PresentationFormat>自定义</PresentationFormat>
  <Paragraphs>138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1_2017金蝶集团幻灯片模版</vt:lpstr>
      <vt:lpstr>前端之设计模式</vt:lpstr>
      <vt:lpstr>PowerPoint 演示文稿</vt:lpstr>
      <vt:lpstr>PowerPoint 演示文稿</vt:lpstr>
      <vt:lpstr>提高可扩展性的目的</vt:lpstr>
      <vt:lpstr>封装目的 </vt:lpstr>
      <vt:lpstr>继承</vt:lpstr>
      <vt:lpstr>多态</vt:lpstr>
      <vt:lpstr>设计模式扮演的角色 </vt:lpstr>
      <vt:lpstr>SOLID设计原则 </vt:lpstr>
      <vt:lpstr>设会模式分类 </vt:lpstr>
      <vt:lpstr>创建型 </vt:lpstr>
      <vt:lpstr>工厂模式      </vt:lpstr>
      <vt:lpstr>建造者模式 </vt:lpstr>
      <vt:lpstr>单例模式 </vt:lpstr>
      <vt:lpstr>结构型 </vt:lpstr>
      <vt:lpstr>外观模式</vt:lpstr>
      <vt:lpstr>适配器模式</vt:lpstr>
      <vt:lpstr>装饰者模式</vt:lpstr>
      <vt:lpstr>行为型</vt:lpstr>
      <vt:lpstr>命令模式</vt:lpstr>
      <vt:lpstr>策略模式/状态模式</vt:lpstr>
      <vt:lpstr>迭代器模式</vt:lpstr>
      <vt:lpstr>备忘录模式</vt:lpstr>
      <vt:lpstr>技巧型</vt:lpstr>
      <vt:lpstr>链模式</vt:lpstr>
      <vt:lpstr>惰性模式</vt:lpstr>
      <vt:lpstr>等待者模式</vt:lpstr>
      <vt:lpstr>数据访问模式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金蝶集团 幻灯片模版</dc:title>
  <dc:creator>黄远辉</dc:creator>
  <cp:lastModifiedBy>Administrator</cp:lastModifiedBy>
  <cp:revision>43</cp:revision>
  <dcterms:created xsi:type="dcterms:W3CDTF">2017-10-24T06:30:02Z</dcterms:created>
  <dcterms:modified xsi:type="dcterms:W3CDTF">2020-09-17T02:39:19Z</dcterms:modified>
</cp:coreProperties>
</file>