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3" r:id="rId3"/>
    <p:sldId id="268" r:id="rId4"/>
    <p:sldId id="270" r:id="rId5"/>
    <p:sldId id="271" r:id="rId6"/>
    <p:sldId id="272" r:id="rId7"/>
    <p:sldId id="276" r:id="rId8"/>
    <p:sldId id="278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5" r:id="rId17"/>
    <p:sldId id="296" r:id="rId18"/>
    <p:sldId id="297" r:id="rId19"/>
    <p:sldId id="298" r:id="rId20"/>
    <p:sldId id="299" r:id="rId21"/>
    <p:sldId id="289" r:id="rId22"/>
    <p:sldId id="292" r:id="rId23"/>
    <p:sldId id="294" r:id="rId24"/>
    <p:sldId id="293" r:id="rId25"/>
    <p:sldId id="290" r:id="rId26"/>
    <p:sldId id="269" r:id="rId27"/>
    <p:sldId id="275" r:id="rId28"/>
    <p:sldId id="274" r:id="rId29"/>
    <p:sldId id="291" r:id="rId30"/>
    <p:sldId id="279" r:id="rId31"/>
  </p:sldIdLst>
  <p:sldSz cx="9144000" cy="5143500" type="screen16x9"/>
  <p:notesSz cx="6858000" cy="9144000"/>
  <p:embeddedFontLst>
    <p:embeddedFont>
      <p:font typeface="Oswald" pitchFamily="2" charset="77"/>
      <p:regular r:id="rId33"/>
      <p:bold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176BB"/>
    <a:srgbClr val="F7C3E0"/>
    <a:srgbClr val="F762BE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/>
    <p:restoredTop sz="77472"/>
  </p:normalViewPr>
  <p:slideViewPr>
    <p:cSldViewPr snapToGrid="0">
      <p:cViewPr varScale="1">
        <p:scale>
          <a:sx n="137" d="100"/>
          <a:sy n="13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Brief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discharge and mortality data and investigate the effects of demographics on the types of CVD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Also to see if it is possible predict future discharge and mortality rates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 13 years of data </a:t>
            </a:r>
          </a:p>
          <a:p>
            <a:r>
              <a:rPr lang="en-US" dirty="0"/>
              <a:t>Predicted on next 13 years</a:t>
            </a:r>
          </a:p>
        </p:txBody>
      </p:sp>
    </p:spTree>
    <p:extLst>
      <p:ext uri="{BB962C8B-B14F-4D97-AF65-F5344CB8AC3E}">
        <p14:creationId xmlns:p14="http://schemas.microsoft.com/office/powerpoint/2010/main" val="123595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799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7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glmulti</a:t>
            </a:r>
            <a:endParaRPr lang="en-US" dirty="0"/>
          </a:p>
          <a:p>
            <a:r>
              <a:rPr lang="en-US" dirty="0"/>
              <a:t>Built models on both sets of data – discharge and mortality but only going to discuss mortality model</a:t>
            </a:r>
          </a:p>
        </p:txBody>
      </p:sp>
    </p:spTree>
    <p:extLst>
      <p:ext uri="{BB962C8B-B14F-4D97-AF65-F5344CB8AC3E}">
        <p14:creationId xmlns:p14="http://schemas.microsoft.com/office/powerpoint/2010/main" val="13259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lang="en-US" sz="2000" b="1" dirty="0"/>
              <a:t>LEAD IN - CVD is a leading cause of death in Scotland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US" sz="2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sz="2000" dirty="0"/>
              <a:t>Nearly 4000 deaths in 2021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US" sz="2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sz="2000" dirty="0"/>
              <a:t>130,000 is 2.4% of population</a:t>
            </a:r>
          </a:p>
        </p:txBody>
      </p:sp>
    </p:spTree>
    <p:extLst>
      <p:ext uri="{BB962C8B-B14F-4D97-AF65-F5344CB8AC3E}">
        <p14:creationId xmlns:p14="http://schemas.microsoft.com/office/powerpoint/2010/main" val="392514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1" dirty="0">
                <a:effectLst/>
                <a:latin typeface="ArialMT"/>
              </a:rPr>
              <a:t>LEAD IN - So I’ve mentioned the different types of CVD that exist but what is the most common.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1" dirty="0">
              <a:effectLst/>
              <a:latin typeface="ArialM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GB" sz="1100" dirty="0">
                <a:effectLst/>
                <a:latin typeface="ArialMT"/>
              </a:rPr>
              <a:t>In terms of discharge data - stroke is by far the most common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GB" sz="1100" dirty="0">
                <a:effectLst/>
                <a:latin typeface="ArialMT"/>
              </a:rPr>
              <a:t>It is also the most common type of CVD in terms of number of deaths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b="1" u="sng" dirty="0">
              <a:effectLst/>
              <a:latin typeface="Arial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100" b="1" u="sng" dirty="0">
                <a:effectLst/>
                <a:latin typeface="ArialMT"/>
              </a:rPr>
              <a:t>Other CVD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GB" sz="1100" dirty="0">
                <a:effectLst/>
                <a:latin typeface="ArialMT"/>
              </a:rPr>
              <a:t>Other CVD also has a high mortality rate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GB" sz="1100" dirty="0">
                <a:effectLst/>
                <a:latin typeface="ArialMT"/>
              </a:rPr>
              <a:t>This category includes something called “sequelae of CVD”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GB" sz="1100" dirty="0">
                <a:effectLst/>
                <a:latin typeface="ArialMT"/>
              </a:rPr>
              <a:t>Sequelae – consequence of CVD incident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GB" sz="1100" dirty="0">
                <a:effectLst/>
                <a:latin typeface="ArialMT"/>
              </a:rPr>
              <a:t>perhaps this accounts for the high number of deaths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effectLst/>
              <a:latin typeface="Arial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100" dirty="0">
              <a:effectLst/>
              <a:latin typeface="Arial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13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rgbClr val="000000"/>
                </a:solidFill>
                <a:latin typeface="Helvetica Neue" panose="02000503000000020004" pitchFamily="2" charset="0"/>
              </a:rPr>
              <a:t>LEAD IN – if we break down the data further into different age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Helvetica Neue" panose="02000503000000020004" pitchFamily="2" charset="0"/>
              </a:rPr>
              <a:t>For most categories the discharges increase with age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Helvetica Neue" panose="02000503000000020004" pitchFamily="2" charset="0"/>
              </a:rPr>
              <a:t>but SAH affects younger age groups at a similar level to over 75s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Helvetica Neue" panose="02000503000000020004" pitchFamily="2" charset="0"/>
              </a:rPr>
              <a:t>Mortality data shows that the chance of survival is better for younger age groups – which is what we would expect.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0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effectLst/>
                <a:latin typeface="ArialMT"/>
              </a:rPr>
              <a:t>LEAD IN – if we look at the data broken down by sex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b="1" dirty="0">
              <a:effectLst/>
              <a:latin typeface="Arial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ArialMT"/>
              </a:rPr>
              <a:t>It is again subarachnoid </a:t>
            </a:r>
            <a:r>
              <a:rPr lang="en-GB" sz="1100" dirty="0" err="1">
                <a:effectLst/>
                <a:latin typeface="ArialMT"/>
              </a:rPr>
              <a:t>heamorrhage</a:t>
            </a:r>
            <a:r>
              <a:rPr lang="en-GB" sz="1100" dirty="0">
                <a:effectLst/>
                <a:latin typeface="ArialMT"/>
              </a:rPr>
              <a:t> which shows a different pattern.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effectLst/>
              <a:latin typeface="Arial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ArialMT"/>
              </a:rPr>
              <a:t>SAH is the only type of CVD with female predominance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100" dirty="0">
              <a:effectLst/>
              <a:latin typeface="Arial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effectLst/>
                <a:latin typeface="ArialMT"/>
              </a:rPr>
              <a:t>Another result that popped up from this data was a peak in male deaths from SAH in 2020 - COVID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77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100" dirty="0">
              <a:solidFill>
                <a:schemeClr val="bg1">
                  <a:lumMod val="50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39700" indent="0">
              <a:buNone/>
            </a:pPr>
            <a:r>
              <a:rPr lang="en-GB" sz="1100" b="1" u="sng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MAP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So what do discharges numbers look like by health board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darker the colour the more discharges – data has been standardised to account for difference in health board size (Orkney is &lt;2% size of Glasgow)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Glasgow is dominating and Grampian, Island and Dumfries have lower numbers of discharges. </a:t>
            </a:r>
          </a:p>
          <a:p>
            <a:endParaRPr lang="en-GB" sz="1100" dirty="0">
              <a:solidFill>
                <a:schemeClr val="bg1">
                  <a:lumMod val="50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39700" indent="0">
              <a:buNone/>
            </a:pPr>
            <a:r>
              <a:rPr lang="en-GB" sz="1100" b="1" u="sng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Health Board Graphs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Some are going up some are going down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There are a lot of complicated factors feeding in to these numbers</a:t>
            </a:r>
          </a:p>
          <a:p>
            <a:endParaRPr lang="en-GB" sz="1100" dirty="0">
              <a:solidFill>
                <a:schemeClr val="bg1">
                  <a:lumMod val="50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9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Adjusted R2 – already talked about</a:t>
            </a:r>
          </a:p>
          <a:p>
            <a:r>
              <a:rPr lang="en-US" dirty="0"/>
              <a:t>RSE – skewed by the amount of low data</a:t>
            </a:r>
          </a:p>
        </p:txBody>
      </p:sp>
    </p:spTree>
    <p:extLst>
      <p:ext uri="{BB962C8B-B14F-4D97-AF65-F5344CB8AC3E}">
        <p14:creationId xmlns:p14="http://schemas.microsoft.com/office/powerpoint/2010/main" val="41207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bg1">
              <a:lumMod val="65000"/>
              <a:alpha val="73460"/>
            </a:scheme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F762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176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A176B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A176B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A176BB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A17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A176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F762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81300" y="2794251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73700" y="202425"/>
            <a:ext cx="6996600" cy="5933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175658"/>
            <a:ext cx="6996600" cy="3096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Char char="◉"/>
              <a:defRPr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FB2608A-E12F-23E2-8227-CD62924DF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3988"/>
          <a:stretch/>
        </p:blipFill>
        <p:spPr>
          <a:xfrm>
            <a:off x="-27290" y="4271852"/>
            <a:ext cx="9198000" cy="87419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FB74782-B6A8-A94A-66A8-E726E7C9E71E}"/>
              </a:ext>
            </a:extLst>
          </p:cNvPr>
          <p:cNvSpPr/>
          <p:nvPr userDrawn="1"/>
        </p:nvSpPr>
        <p:spPr>
          <a:xfrm>
            <a:off x="1837509" y="4271852"/>
            <a:ext cx="200297" cy="16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2926" y="187396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50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80000"/>
        <a:buFont typeface="Arial"/>
        <a:defRPr sz="1400" b="0" i="0" u="none" strike="noStrike" cap="none">
          <a:solidFill>
            <a:schemeClr val="bg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byjim.com/regression/how-high-r-squared/" TargetMode="External"/><Relationship Id="rId2" Type="http://schemas.openxmlformats.org/officeDocument/2006/relationships/hyperlink" Target="https://quantifyinghealth.com/r-squared-study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otpho.org.uk/population-dynamics/deaths/data/most-frequent-cause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articles/10.3389/fneur.2012.00078/full" TargetMode="External"/><Relationship Id="rId5" Type="http://schemas.openxmlformats.org/officeDocument/2006/relationships/hyperlink" Target="https://www.ahajournals.org/doi/10.1161/01.STR.0000105933.16654.B4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-121919" y="2999094"/>
            <a:ext cx="860162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Cerebrovascular Disease in Scotland</a:t>
            </a:r>
            <a:br>
              <a:rPr lang="en-US" sz="3600" dirty="0"/>
            </a:br>
            <a:r>
              <a:rPr lang="en-US" sz="3600" b="0" dirty="0"/>
              <a:t>Statistics and Modeling </a:t>
            </a:r>
            <a:endParaRPr sz="3600" b="0" dirty="0"/>
          </a:p>
        </p:txBody>
      </p:sp>
      <p:sp>
        <p:nvSpPr>
          <p:cNvPr id="5" name="Google Shape;464;p13">
            <a:extLst>
              <a:ext uri="{FF2B5EF4-FFF2-40B4-BE49-F238E27FC236}">
                <a16:creationId xmlns:a16="http://schemas.microsoft.com/office/drawing/2014/main" id="{09085068-B997-A708-2EA9-52E8A13DDE72}"/>
              </a:ext>
            </a:extLst>
          </p:cNvPr>
          <p:cNvSpPr txBox="1">
            <a:spLocks/>
          </p:cNvSpPr>
          <p:nvPr/>
        </p:nvSpPr>
        <p:spPr>
          <a:xfrm>
            <a:off x="-121919" y="3983700"/>
            <a:ext cx="860162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b="0" dirty="0"/>
              <a:t>Fiona Carson </a:t>
            </a:r>
          </a:p>
          <a:p>
            <a:r>
              <a:rPr lang="en-US" sz="2000" b="0" dirty="0"/>
              <a:t>February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98D6-6AA6-313E-AFCE-621DD66C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vs Model Predicted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AFC9-4F49-380C-93CC-AA499D37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725" y="3858511"/>
            <a:ext cx="7863872" cy="716617"/>
          </a:xfrm>
        </p:spPr>
        <p:txBody>
          <a:bodyPr/>
          <a:lstStyle/>
          <a:p>
            <a:r>
              <a:rPr lang="en-US" sz="1800" dirty="0"/>
              <a:t>Mortality rates &lt; 10 causing the model issues (evidence from density plots)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055D25-A570-CE52-3F6A-20C155792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64943"/>
              </p:ext>
            </p:extLst>
          </p:nvPr>
        </p:nvGraphicFramePr>
        <p:xfrm>
          <a:off x="5185802" y="1565124"/>
          <a:ext cx="3636425" cy="152400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994079">
                  <a:extLst>
                    <a:ext uri="{9D8B030D-6E8A-4147-A177-3AD203B41FA5}">
                      <a16:colId xmlns:a16="http://schemas.microsoft.com/office/drawing/2014/main" val="3797688556"/>
                    </a:ext>
                  </a:extLst>
                </a:gridCol>
                <a:gridCol w="2131067">
                  <a:extLst>
                    <a:ext uri="{9D8B030D-6E8A-4147-A177-3AD203B41FA5}">
                      <a16:colId xmlns:a16="http://schemas.microsoft.com/office/drawing/2014/main" val="3970312293"/>
                    </a:ext>
                  </a:extLst>
                </a:gridCol>
                <a:gridCol w="511279">
                  <a:extLst>
                    <a:ext uri="{9D8B030D-6E8A-4147-A177-3AD203B41FA5}">
                      <a16:colId xmlns:a16="http://schemas.microsoft.com/office/drawing/2014/main" val="1481510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Adjusted R</a:t>
                      </a:r>
                      <a:r>
                        <a:rPr lang="en-US" sz="11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Amount of variance explained by model adjusted for number of predictors in model. Closer to 1 is better.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7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Residual standard error (RSE)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Standard deviation of residuals. This is in same units as mortality rate.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is better.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045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D1B91D0-2B99-2857-8FFD-886B8EF5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3" y="1077742"/>
            <a:ext cx="4496411" cy="27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2E1-AD57-59CA-9F43-818C655E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the Future?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85BC0-6AAF-A8F9-A09D-0388FC110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11" y="967611"/>
            <a:ext cx="5426286" cy="33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B6AA-AF55-7BC4-948D-A92957B7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Future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5FCD3-BCAF-3E94-8AF9-7454FE416C25}"/>
              </a:ext>
            </a:extLst>
          </p:cNvPr>
          <p:cNvSpPr txBox="1">
            <a:spLocks/>
          </p:cNvSpPr>
          <p:nvPr/>
        </p:nvSpPr>
        <p:spPr>
          <a:xfrm>
            <a:off x="223324" y="1043594"/>
            <a:ext cx="2052044" cy="126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Font typeface="Source Sans Pro"/>
              <a:buChar char="◉"/>
              <a:defRPr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800" dirty="0"/>
              <a:t>Model good at predicting most categories…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1002F04-DB93-F1E3-ABEA-B5721F289132}"/>
              </a:ext>
            </a:extLst>
          </p:cNvPr>
          <p:cNvSpPr txBox="1">
            <a:spLocks/>
          </p:cNvSpPr>
          <p:nvPr/>
        </p:nvSpPr>
        <p:spPr>
          <a:xfrm>
            <a:off x="223324" y="3160129"/>
            <a:ext cx="1775597" cy="43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…but not 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C1C30-79DE-91D0-07D9-51153123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30" y="775170"/>
            <a:ext cx="2794117" cy="172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386B8-BD62-4C75-ED0D-A66A7F2D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129" y="2674559"/>
            <a:ext cx="2794118" cy="17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D8F7DA-A0C4-3496-854A-72802C16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216" y="2674559"/>
            <a:ext cx="2794118" cy="172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29305C-F5D7-C764-1955-E38967F23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216" y="772744"/>
            <a:ext cx="2794118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BA24-37E6-50DB-27CC-914A8C80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700" y="202424"/>
            <a:ext cx="6996600" cy="1095797"/>
          </a:xfrm>
        </p:spPr>
        <p:txBody>
          <a:bodyPr/>
          <a:lstStyle/>
          <a:p>
            <a:r>
              <a:rPr lang="en-US" dirty="0"/>
              <a:t>Issues Encountered  &amp; </a:t>
            </a:r>
            <a:br>
              <a:rPr lang="en-US" dirty="0"/>
            </a:br>
            <a:r>
              <a:rPr lang="en-US" dirty="0"/>
              <a:t>Potential Model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3885-C405-2A21-3059-DA01817E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228" y="1298221"/>
            <a:ext cx="7415544" cy="3096194"/>
          </a:xfrm>
        </p:spPr>
        <p:txBody>
          <a:bodyPr/>
          <a:lstStyle/>
          <a:p>
            <a:r>
              <a:rPr lang="en-US" sz="1800" dirty="0"/>
              <a:t>Issues</a:t>
            </a:r>
            <a:endParaRPr lang="en-US" sz="1600" dirty="0"/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Predominance of low or zero data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Only 13 years of data (13 data points)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Insignificance of year in models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Trying to predict on very high (e.g. stroke) and very low (e.g. SAH) data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Outliers at high values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/>
              <a:t>Potential improvements 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Split data into high and low mortality rates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Group islands together</a:t>
            </a:r>
          </a:p>
          <a:p>
            <a:pPr lvl="1"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Group emergency and transfer admission type</a:t>
            </a:r>
          </a:p>
        </p:txBody>
      </p:sp>
    </p:spTree>
    <p:extLst>
      <p:ext uri="{BB962C8B-B14F-4D97-AF65-F5344CB8AC3E}">
        <p14:creationId xmlns:p14="http://schemas.microsoft.com/office/powerpoint/2010/main" val="1345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D968-5061-D85E-2A6A-DD51F515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2651-8066-FDA4-A626-E21C1B3F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790" y="969918"/>
            <a:ext cx="6996600" cy="32591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Stroke is the most common type of CVD in Scotland</a:t>
            </a:r>
          </a:p>
          <a:p>
            <a:r>
              <a:rPr lang="en-US" dirty="0"/>
              <a:t>CVD generally predominates in older age groups, except for subarachnoid </a:t>
            </a:r>
            <a:r>
              <a:rPr lang="en-US" dirty="0" err="1"/>
              <a:t>haemorrhage</a:t>
            </a:r>
            <a:r>
              <a:rPr lang="en-US" dirty="0"/>
              <a:t> (SAH)</a:t>
            </a:r>
          </a:p>
          <a:p>
            <a:r>
              <a:rPr lang="en-US" dirty="0"/>
              <a:t>SAH is the only type of CVD with female predominance</a:t>
            </a:r>
          </a:p>
          <a:p>
            <a:r>
              <a:rPr lang="en-US" dirty="0"/>
              <a:t>Discharge rates are increasing for some health boards and decreasing for others</a:t>
            </a:r>
          </a:p>
          <a:p>
            <a:r>
              <a:rPr lang="en-US" dirty="0"/>
              <a:t>Mortality rates are decreasing for all demographics and areas (except some with very low values)</a:t>
            </a:r>
          </a:p>
          <a:p>
            <a:r>
              <a:rPr lang="en-US" dirty="0"/>
              <a:t>Multiple linear regression model on mortality data (R</a:t>
            </a:r>
            <a:r>
              <a:rPr lang="en-US" baseline="30000" dirty="0"/>
              <a:t>2</a:t>
            </a:r>
            <a:r>
              <a:rPr lang="en-US" dirty="0"/>
              <a:t> = 0.84) </a:t>
            </a:r>
          </a:p>
          <a:p>
            <a:r>
              <a:rPr lang="en-US" dirty="0"/>
              <a:t>Good prediction on existing data</a:t>
            </a:r>
          </a:p>
          <a:p>
            <a:r>
              <a:rPr lang="en-US" dirty="0"/>
              <a:t>Predictions for future years look promising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BA28-C067-85C5-E705-4B67766B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56766-D1F6-CFFF-9A08-D04AB24CE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/>
              <a:t>model improvements</a:t>
            </a:r>
          </a:p>
          <a:p>
            <a:r>
              <a:rPr lang="en-US"/>
              <a:t>Investigate </a:t>
            </a:r>
            <a:r>
              <a:rPr lang="en-US" dirty="0"/>
              <a:t>neural networks for forecasting</a:t>
            </a:r>
          </a:p>
          <a:p>
            <a:r>
              <a:rPr lang="en-US" dirty="0"/>
              <a:t>Relate mortality rates to deprivation levels</a:t>
            </a:r>
          </a:p>
        </p:txBody>
      </p:sp>
    </p:spTree>
    <p:extLst>
      <p:ext uri="{BB962C8B-B14F-4D97-AF65-F5344CB8AC3E}">
        <p14:creationId xmlns:p14="http://schemas.microsoft.com/office/powerpoint/2010/main" val="108448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B71-56A0-ECDD-347F-EF6906AA1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628" y="3200651"/>
            <a:ext cx="3911599" cy="1159800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40471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7" y="202425"/>
            <a:ext cx="8307091" cy="593312"/>
          </a:xfrm>
        </p:spPr>
        <p:txBody>
          <a:bodyPr/>
          <a:lstStyle/>
          <a:p>
            <a:r>
              <a:rPr lang="en-US" dirty="0"/>
              <a:t>Appendix 1 – Model Predictions by HB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34F92-E493-EFC9-B2B2-564F848F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17" y="871648"/>
            <a:ext cx="5645863" cy="34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7" y="202425"/>
            <a:ext cx="8307091" cy="593312"/>
          </a:xfrm>
        </p:spPr>
        <p:txBody>
          <a:bodyPr/>
          <a:lstStyle/>
          <a:p>
            <a:r>
              <a:rPr lang="en-US" dirty="0"/>
              <a:t>Appendix 1 – Model Predictions by 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5819B-2E50-DAE3-B91E-4464ACCC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0" y="963546"/>
            <a:ext cx="5349421" cy="33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425"/>
            <a:ext cx="9144000" cy="593312"/>
          </a:xfrm>
        </p:spPr>
        <p:txBody>
          <a:bodyPr/>
          <a:lstStyle/>
          <a:p>
            <a:r>
              <a:rPr lang="en-US" dirty="0"/>
              <a:t>Appendix 1 – Model Predictions by CVD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7C26C-7466-3191-5421-68B8CB63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957468"/>
            <a:ext cx="5359248" cy="33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635725" y="160501"/>
            <a:ext cx="792104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 – Cerebrovascular Disease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44330" y="1062446"/>
            <a:ext cx="6544150" cy="338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/>
              <a:t>CVD - problems </a:t>
            </a:r>
            <a:r>
              <a:rPr lang="en-GB" sz="1800" dirty="0">
                <a:effectLst/>
              </a:rPr>
              <a:t>with the blood vessels supplying the brain</a:t>
            </a:r>
          </a:p>
          <a:p>
            <a:r>
              <a:rPr lang="en-US" sz="1800" dirty="0"/>
              <a:t>Four types of CVD in the Public Health Scotland data</a:t>
            </a:r>
          </a:p>
          <a:p>
            <a:pPr lvl="1" indent="-3556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Stroke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- area of brain is deprived of blood supply because of a blockage </a:t>
            </a:r>
          </a:p>
          <a:p>
            <a:pPr lvl="1" indent="-3556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Transient ischaemic attach (TIA)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 “mini-stroke”, symptoms generally last less than 24 hours</a:t>
            </a:r>
          </a:p>
          <a:p>
            <a:pPr lvl="1" indent="-3556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Subarachnoid haemorrhage (SAH)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 rupture of a blood vessel beneath the membrane covering the brain (type of brain haemorrhage)</a:t>
            </a:r>
          </a:p>
          <a:p>
            <a:pPr lvl="1" indent="-3556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Other CVD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– incidences which don’t fall into above categories</a:t>
            </a:r>
            <a:endParaRPr sz="16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16DE48-05A8-18D1-C6ED-044409023EA2}"/>
              </a:ext>
            </a:extLst>
          </p:cNvPr>
          <p:cNvGrpSpPr/>
          <p:nvPr/>
        </p:nvGrpSpPr>
        <p:grpSpPr>
          <a:xfrm>
            <a:off x="6996472" y="876301"/>
            <a:ext cx="1899242" cy="1064191"/>
            <a:chOff x="6996472" y="876301"/>
            <a:chExt cx="1899242" cy="10641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21EB36-CADA-3A60-7906-877B0F62A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6472" y="876301"/>
              <a:ext cx="1863633" cy="1064191"/>
            </a:xfrm>
            <a:prstGeom prst="rect">
              <a:avLst/>
            </a:prstGeom>
          </p:spPr>
        </p:pic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B479AD48-EC85-C7FA-37B0-7CEEC271A222}"/>
                </a:ext>
              </a:extLst>
            </p:cNvPr>
            <p:cNvSpPr txBox="1"/>
            <p:nvPr/>
          </p:nvSpPr>
          <p:spPr>
            <a:xfrm>
              <a:off x="7964027" y="1565243"/>
              <a:ext cx="931687" cy="2769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Blood clot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484EDD-8C18-3142-3754-DD380A4306AE}"/>
              </a:ext>
            </a:extLst>
          </p:cNvPr>
          <p:cNvGrpSpPr/>
          <p:nvPr/>
        </p:nvGrpSpPr>
        <p:grpSpPr>
          <a:xfrm>
            <a:off x="6996472" y="2021837"/>
            <a:ext cx="1863633" cy="1123116"/>
            <a:chOff x="6996472" y="2021837"/>
            <a:chExt cx="1863633" cy="1123116"/>
          </a:xfrm>
        </p:grpSpPr>
        <p:pic>
          <p:nvPicPr>
            <p:cNvPr id="5" name="Picture 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3F17EBB0-59F9-0988-6D07-2C08B0C89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6472" y="2021837"/>
              <a:ext cx="1863633" cy="11231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EEF6C1-266B-9835-CB4F-4E713F1A7C46}"/>
                </a:ext>
              </a:extLst>
            </p:cNvPr>
            <p:cNvSpPr txBox="1"/>
            <p:nvPr/>
          </p:nvSpPr>
          <p:spPr>
            <a:xfrm>
              <a:off x="8008260" y="2683288"/>
              <a:ext cx="85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Fatty deposits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3F330F-4C78-8E72-9FB8-062FDE3CDB47}"/>
              </a:ext>
            </a:extLst>
          </p:cNvPr>
          <p:cNvGrpSpPr/>
          <p:nvPr/>
        </p:nvGrpSpPr>
        <p:grpSpPr>
          <a:xfrm>
            <a:off x="6996472" y="3269170"/>
            <a:ext cx="1971626" cy="1169443"/>
            <a:chOff x="6996472" y="3269170"/>
            <a:chExt cx="1971626" cy="1169443"/>
          </a:xfrm>
        </p:grpSpPr>
        <p:pic>
          <p:nvPicPr>
            <p:cNvPr id="7" name="Picture 6" descr="A picture containing text, businesscard, vector graphics&#10;&#10;Description automatically generated">
              <a:extLst>
                <a:ext uri="{FF2B5EF4-FFF2-40B4-BE49-F238E27FC236}">
                  <a16:creationId xmlns:a16="http://schemas.microsoft.com/office/drawing/2014/main" id="{7F98161E-F558-DDED-7C57-0ED3166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6472" y="3269170"/>
              <a:ext cx="1863633" cy="11694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7C044-2747-1802-E149-3519DAB8EF86}"/>
                </a:ext>
              </a:extLst>
            </p:cNvPr>
            <p:cNvSpPr txBox="1"/>
            <p:nvPr/>
          </p:nvSpPr>
          <p:spPr>
            <a:xfrm>
              <a:off x="7772928" y="4083169"/>
              <a:ext cx="1195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Haemorrhage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2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425"/>
            <a:ext cx="9144000" cy="593312"/>
          </a:xfrm>
        </p:spPr>
        <p:txBody>
          <a:bodyPr/>
          <a:lstStyle/>
          <a:p>
            <a:r>
              <a:rPr lang="en-US" dirty="0"/>
              <a:t>Appendix 1 – Model Predictions by Sex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1EBDF-345E-0571-C418-25080914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05" y="1141387"/>
            <a:ext cx="5061857" cy="31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8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7" y="202425"/>
            <a:ext cx="8307091" cy="593312"/>
          </a:xfrm>
        </p:spPr>
        <p:txBody>
          <a:bodyPr/>
          <a:lstStyle/>
          <a:p>
            <a:r>
              <a:rPr lang="en-US" dirty="0"/>
              <a:t>Appendix 2 – Future Predictions by HB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EB961-66D2-38D5-D69E-6014EA2E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90" y="924923"/>
            <a:ext cx="5792491" cy="35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03" y="202425"/>
            <a:ext cx="8237350" cy="593312"/>
          </a:xfrm>
        </p:spPr>
        <p:txBody>
          <a:bodyPr/>
          <a:lstStyle/>
          <a:p>
            <a:r>
              <a:rPr lang="en-US" dirty="0"/>
              <a:t>Appendix 2 –Future Predictions by 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9AB76-ACAD-A037-ADB6-702A6C1D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59" y="1058842"/>
            <a:ext cx="5195331" cy="32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2425"/>
            <a:ext cx="9144000" cy="593312"/>
          </a:xfrm>
        </p:spPr>
        <p:txBody>
          <a:bodyPr/>
          <a:lstStyle/>
          <a:p>
            <a:r>
              <a:rPr lang="en-US" sz="3400" dirty="0"/>
              <a:t>Appendix 2 – Future Predictions by CVD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37FC-E59C-56FF-36C9-08F78E1D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60" y="995610"/>
            <a:ext cx="5333598" cy="32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9A8-D70E-6EE5-5A10-FCAD1777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9" y="202425"/>
            <a:ext cx="8369085" cy="593312"/>
          </a:xfrm>
        </p:spPr>
        <p:txBody>
          <a:bodyPr/>
          <a:lstStyle/>
          <a:p>
            <a:r>
              <a:rPr lang="en-US" dirty="0"/>
              <a:t>Appendix 2 – Model Predictions by Sex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0FE56-D8D2-17D2-4C56-7E5F0670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5DC51-BFB8-497C-4BC0-BA4810AD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09" y="931551"/>
            <a:ext cx="5304295" cy="32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030B-51A5-49B9-9368-094613BC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 – R</a:t>
            </a:r>
            <a:r>
              <a:rPr lang="en-US" baseline="30000" dirty="0"/>
              <a:t>2</a:t>
            </a:r>
            <a:r>
              <a:rPr lang="en-US" dirty="0"/>
              <a:t> in CVD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82250-64D3-3BD6-82B9-95C18FD59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850" y="976393"/>
            <a:ext cx="6996600" cy="3295459"/>
          </a:xfrm>
        </p:spPr>
        <p:txBody>
          <a:bodyPr>
            <a:normAutofit lnSpcReduction="10000"/>
          </a:bodyPr>
          <a:lstStyle/>
          <a:p>
            <a:pPr marL="101600" indent="0">
              <a:lnSpc>
                <a:spcPct val="120000"/>
              </a:lnSpc>
              <a:buNone/>
            </a:pPr>
            <a:r>
              <a:rPr lang="en-GB" sz="11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https://quantifyinghealth.com/r-squared-study/</a:t>
            </a:r>
            <a:endParaRPr lang="en-GB" sz="1100" b="1" dirty="0"/>
          </a:p>
          <a:p>
            <a:pPr marL="101600" indent="0">
              <a:lnSpc>
                <a:spcPct val="120000"/>
              </a:lnSpc>
              <a:buNone/>
            </a:pPr>
            <a:r>
              <a:rPr lang="en-GB" sz="1100" dirty="0" err="1"/>
              <a:t>Analyzed</a:t>
            </a:r>
            <a:r>
              <a:rPr lang="en-GB" sz="1100" dirty="0"/>
              <a:t> the content of 43,110 randomly chosen research papers from PubMed to learn more about R-squared.</a:t>
            </a:r>
          </a:p>
          <a:p>
            <a:pPr marL="101600" indent="0">
              <a:lnSpc>
                <a:spcPct val="120000"/>
              </a:lnSpc>
              <a:buNone/>
            </a:pPr>
            <a:r>
              <a:rPr lang="en-GB" sz="1100" dirty="0"/>
              <a:t>The average value of R-squared in medical research is </a:t>
            </a:r>
            <a:r>
              <a:rPr lang="en-GB" sz="1100" b="1" dirty="0">
                <a:solidFill>
                  <a:srgbClr val="A176BB"/>
                </a:solidFill>
              </a:rPr>
              <a:t>0.499</a:t>
            </a:r>
          </a:p>
          <a:p>
            <a:pPr marL="101600" indent="0">
              <a:lnSpc>
                <a:spcPct val="120000"/>
              </a:lnSpc>
              <a:buNone/>
            </a:pPr>
            <a:br>
              <a:rPr lang="en-GB" sz="1100" dirty="0"/>
            </a:br>
            <a:r>
              <a:rPr lang="en-GB" sz="1100" b="1" dirty="0"/>
              <a:t>An Introduction to Statistical Learning by Gareth James et al.</a:t>
            </a:r>
          </a:p>
          <a:p>
            <a:pPr marL="101600" indent="0">
              <a:lnSpc>
                <a:spcPct val="120000"/>
              </a:lnSpc>
              <a:buNone/>
            </a:pPr>
            <a:r>
              <a:rPr lang="en-GB" sz="1100" dirty="0"/>
              <a:t>In typical applications in biology, psychology, marketing, and other domains, we would expect only a very small proportion of the variance in the response to be explained by the predictor, and an R2 value well </a:t>
            </a:r>
            <a:r>
              <a:rPr lang="en-GB" sz="1100" dirty="0">
                <a:solidFill>
                  <a:srgbClr val="A176BB"/>
                </a:solidFill>
              </a:rPr>
              <a:t>below 0.1 </a:t>
            </a:r>
            <a:r>
              <a:rPr lang="en-GB" sz="1100" dirty="0"/>
              <a:t>might be more realistic!</a:t>
            </a:r>
          </a:p>
          <a:p>
            <a:pPr marL="101600" indent="0">
              <a:lnSpc>
                <a:spcPct val="120000"/>
              </a:lnSpc>
              <a:buNone/>
            </a:pPr>
            <a:endParaRPr lang="en-GB" sz="1100" dirty="0"/>
          </a:p>
          <a:p>
            <a:pPr marL="101600" indent="0">
              <a:lnSpc>
                <a:spcPct val="120000"/>
              </a:lnSpc>
              <a:buNone/>
            </a:pPr>
            <a:r>
              <a:rPr lang="en-GB" sz="1100" b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https://statisticsbyjim.com/regression/how-high-r-squared/</a:t>
            </a:r>
            <a:endParaRPr lang="en-GB" sz="1100" b="1" dirty="0"/>
          </a:p>
          <a:p>
            <a:pPr marL="101600" indent="0">
              <a:lnSpc>
                <a:spcPct val="120000"/>
              </a:lnSpc>
              <a:buNone/>
            </a:pPr>
            <a:r>
              <a:rPr lang="en-GB" sz="1100" dirty="0"/>
              <a:t>Any study that attempts to predict human behaviour will tend to have R-squared values </a:t>
            </a:r>
            <a:r>
              <a:rPr lang="en-GB" sz="1100" dirty="0">
                <a:solidFill>
                  <a:srgbClr val="A176BB"/>
                </a:solidFill>
              </a:rPr>
              <a:t>less than 0.5 </a:t>
            </a:r>
          </a:p>
          <a:p>
            <a:pPr marL="101600" indent="0">
              <a:lnSpc>
                <a:spcPct val="120000"/>
              </a:lnSpc>
              <a:buNone/>
            </a:pPr>
            <a:r>
              <a:rPr lang="en-GB" sz="1100" dirty="0"/>
              <a:t>However, if you analyse a physical process and have very good measurements, you might expect R-squared values over 90%. </a:t>
            </a:r>
          </a:p>
        </p:txBody>
      </p:sp>
    </p:spTree>
    <p:extLst>
      <p:ext uri="{BB962C8B-B14F-4D97-AF65-F5344CB8AC3E}">
        <p14:creationId xmlns:p14="http://schemas.microsoft.com/office/powerpoint/2010/main" val="216403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580242" y="90137"/>
            <a:ext cx="792104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Appendix 3 – CVD Data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F47EED-9360-8BF1-F5F6-5B5999040BB2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445032" y="1889258"/>
            <a:ext cx="7472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3E798F-BB76-9B91-04D5-D5CEF1E04131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517820" y="1889258"/>
            <a:ext cx="3900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232CA1-F1B2-FCE8-AFC6-204B5F0876C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192239" y="1300529"/>
            <a:ext cx="1158768" cy="297843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792810-4173-F9A8-2F89-0B381E62D7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2351007" y="1300529"/>
            <a:ext cx="1166813" cy="297843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5F9838B-96DE-577D-BD95-73ADBF3D6D6A}"/>
              </a:ext>
            </a:extLst>
          </p:cNvPr>
          <p:cNvSpPr/>
          <p:nvPr/>
        </p:nvSpPr>
        <p:spPr>
          <a:xfrm>
            <a:off x="1815056" y="1009643"/>
            <a:ext cx="1071901" cy="2908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Discharges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62BE670-70BD-45C2-F8E5-465AF3823EC4}"/>
              </a:ext>
            </a:extLst>
          </p:cNvPr>
          <p:cNvSpPr/>
          <p:nvPr/>
        </p:nvSpPr>
        <p:spPr>
          <a:xfrm>
            <a:off x="656288" y="1598372"/>
            <a:ext cx="1071901" cy="2908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Health 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8A4C804-942B-49F7-16B9-6165E67DE59F}"/>
              </a:ext>
            </a:extLst>
          </p:cNvPr>
          <p:cNvSpPr/>
          <p:nvPr/>
        </p:nvSpPr>
        <p:spPr>
          <a:xfrm>
            <a:off x="2981869" y="1598372"/>
            <a:ext cx="1071901" cy="2908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Council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8CB502F-C413-9A1D-DFF4-046A12B9D02C}"/>
              </a:ext>
            </a:extLst>
          </p:cNvPr>
          <p:cNvSpPr/>
          <p:nvPr/>
        </p:nvSpPr>
        <p:spPr>
          <a:xfrm>
            <a:off x="116076" y="2243226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Raw Values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3BDCE0-5AB7-88BF-61D2-247A1A5AC0F0}"/>
              </a:ext>
            </a:extLst>
          </p:cNvPr>
          <p:cNvSpPr/>
          <p:nvPr/>
        </p:nvSpPr>
        <p:spPr>
          <a:xfrm>
            <a:off x="863283" y="2243226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Crude Rates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4EA7C0-D94C-A130-571C-0329AA552A07}"/>
              </a:ext>
            </a:extLst>
          </p:cNvPr>
          <p:cNvSpPr/>
          <p:nvPr/>
        </p:nvSpPr>
        <p:spPr>
          <a:xfrm>
            <a:off x="1610490" y="2243226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00875E-6A62-2995-3A6E-AC014D083678}"/>
              </a:ext>
            </a:extLst>
          </p:cNvPr>
          <p:cNvSpPr/>
          <p:nvPr/>
        </p:nvSpPr>
        <p:spPr>
          <a:xfrm>
            <a:off x="2445557" y="2243226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Raw Values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CA1517-4ABC-5102-6EF0-A50AF8D2A49C}"/>
              </a:ext>
            </a:extLst>
          </p:cNvPr>
          <p:cNvSpPr/>
          <p:nvPr/>
        </p:nvSpPr>
        <p:spPr>
          <a:xfrm>
            <a:off x="3192764" y="2243226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Crude Rates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291F8D-F03D-12EC-02FA-E183564326E8}"/>
              </a:ext>
            </a:extLst>
          </p:cNvPr>
          <p:cNvSpPr/>
          <p:nvPr/>
        </p:nvSpPr>
        <p:spPr>
          <a:xfrm>
            <a:off x="3939971" y="2243226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8756F7-6222-47EA-2CA3-AC226DB2CB3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1192239" y="1889258"/>
            <a:ext cx="0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6D57A1-DD13-ABA5-EA06-834F868569E0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1192239" y="1889258"/>
            <a:ext cx="7472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779888-48A7-E638-6189-3E65D5B1E60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774513" y="1889258"/>
            <a:ext cx="7433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23A8EC-F9EC-D9FF-DA01-515BF1302765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3517820" y="1889258"/>
            <a:ext cx="7511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96A843-0F16-4705-13C2-9683A93926D3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4991150" y="1890806"/>
            <a:ext cx="7472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BD5D2F-D0B9-67E6-D83F-4E9431A6584B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8063938" y="1890806"/>
            <a:ext cx="3900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3CF514-C7ED-913B-9CB4-25DA696766DC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5738357" y="1302077"/>
            <a:ext cx="1158768" cy="297843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7BCE5-206E-33E9-628E-1B80848B1158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897125" y="1302077"/>
            <a:ext cx="1166813" cy="297843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5888AAD-CCF9-B56F-2E9D-DA07A551FC2B}"/>
              </a:ext>
            </a:extLst>
          </p:cNvPr>
          <p:cNvSpPr/>
          <p:nvPr/>
        </p:nvSpPr>
        <p:spPr>
          <a:xfrm>
            <a:off x="6361174" y="1011191"/>
            <a:ext cx="1071901" cy="2908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Mortality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70B117A-C974-C89D-7A82-E061B963F994}"/>
              </a:ext>
            </a:extLst>
          </p:cNvPr>
          <p:cNvSpPr/>
          <p:nvPr/>
        </p:nvSpPr>
        <p:spPr>
          <a:xfrm>
            <a:off x="5202406" y="1599920"/>
            <a:ext cx="1071901" cy="2908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Health Board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28E06BB-7C9E-DF04-23D1-A9F462D179AF}"/>
              </a:ext>
            </a:extLst>
          </p:cNvPr>
          <p:cNvSpPr/>
          <p:nvPr/>
        </p:nvSpPr>
        <p:spPr>
          <a:xfrm>
            <a:off x="7527987" y="1599920"/>
            <a:ext cx="1071901" cy="29088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Council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D0E713-DD2D-02D1-B195-B0C904D6ACDD}"/>
              </a:ext>
            </a:extLst>
          </p:cNvPr>
          <p:cNvSpPr/>
          <p:nvPr/>
        </p:nvSpPr>
        <p:spPr>
          <a:xfrm>
            <a:off x="4662194" y="2244774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Raw Values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3CDA69E-94E4-3115-0BDD-E7160499F8C4}"/>
              </a:ext>
            </a:extLst>
          </p:cNvPr>
          <p:cNvSpPr/>
          <p:nvPr/>
        </p:nvSpPr>
        <p:spPr>
          <a:xfrm>
            <a:off x="5409401" y="2244774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Crude Rates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70859B1-C922-4B1F-3F85-86FD3C50F3C5}"/>
              </a:ext>
            </a:extLst>
          </p:cNvPr>
          <p:cNvSpPr/>
          <p:nvPr/>
        </p:nvSpPr>
        <p:spPr>
          <a:xfrm>
            <a:off x="6156608" y="2244774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8D54162-222B-DEDD-1B8A-F6965675610F}"/>
              </a:ext>
            </a:extLst>
          </p:cNvPr>
          <p:cNvSpPr/>
          <p:nvPr/>
        </p:nvSpPr>
        <p:spPr>
          <a:xfrm>
            <a:off x="6991675" y="2244774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Raw Values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20A5D7-FE2F-FBE3-E2DD-8732661C8907}"/>
              </a:ext>
            </a:extLst>
          </p:cNvPr>
          <p:cNvSpPr/>
          <p:nvPr/>
        </p:nvSpPr>
        <p:spPr>
          <a:xfrm>
            <a:off x="7738882" y="2244774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Crude Rates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CBD609-D6F3-D91E-DC29-7EFE9489AC61}"/>
              </a:ext>
            </a:extLst>
          </p:cNvPr>
          <p:cNvSpPr/>
          <p:nvPr/>
        </p:nvSpPr>
        <p:spPr>
          <a:xfrm>
            <a:off x="8486089" y="2244774"/>
            <a:ext cx="657911" cy="438319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793258-02C9-F580-AD2A-78473D255F5C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738357" y="1890806"/>
            <a:ext cx="0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17B68D-6A24-2BA7-0DAD-8231577810DB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5738357" y="1890806"/>
            <a:ext cx="7472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8AE2E6-BEC1-C648-52A9-EA3E736D0625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flipH="1">
            <a:off x="7320631" y="1890806"/>
            <a:ext cx="7433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A3BBDB-B136-AE83-514C-47DCBB8D98B6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8063938" y="1890806"/>
            <a:ext cx="751107" cy="35396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C90B7444-FB78-19C4-6B17-B3396EC21DBB}"/>
              </a:ext>
            </a:extLst>
          </p:cNvPr>
          <p:cNvSpPr txBox="1">
            <a:spLocks/>
          </p:cNvSpPr>
          <p:nvPr/>
        </p:nvSpPr>
        <p:spPr>
          <a:xfrm>
            <a:off x="3850675" y="2783157"/>
            <a:ext cx="3850039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Font typeface="Source Sans Pro"/>
              <a:buChar char="◉"/>
              <a:defRPr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GB" sz="1600" dirty="0"/>
              <a:t>Year (2009 to 2021)</a:t>
            </a:r>
          </a:p>
          <a:p>
            <a:r>
              <a:rPr lang="en-GB" sz="1600" dirty="0"/>
              <a:t>Age</a:t>
            </a:r>
          </a:p>
          <a:p>
            <a:r>
              <a:rPr lang="en-GB" sz="1600" dirty="0"/>
              <a:t>Sex</a:t>
            </a:r>
          </a:p>
          <a:p>
            <a:r>
              <a:rPr lang="en-GB" sz="1600" dirty="0"/>
              <a:t>Diagnosis</a:t>
            </a:r>
          </a:p>
          <a:p>
            <a:r>
              <a:rPr lang="en-GB" sz="1600" dirty="0"/>
              <a:t>Admission Type (Discharges only)</a:t>
            </a:r>
          </a:p>
          <a:p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22304D-6633-D66D-4651-AE09AA0DFC61}"/>
              </a:ext>
            </a:extLst>
          </p:cNvPr>
          <p:cNvSpPr txBox="1">
            <a:spLocks/>
          </p:cNvSpPr>
          <p:nvPr/>
        </p:nvSpPr>
        <p:spPr>
          <a:xfrm>
            <a:off x="3463676" y="864658"/>
            <a:ext cx="2413359" cy="120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Font typeface="Source Sans Pro"/>
              <a:buChar char="◉"/>
              <a:defRPr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GB" sz="1600" dirty="0"/>
              <a:t>4368 rows of data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D0D2-6255-E3DE-0490-A8D0FBCF7DF3}"/>
              </a:ext>
            </a:extLst>
          </p:cNvPr>
          <p:cNvSpPr txBox="1">
            <a:spLocks/>
          </p:cNvSpPr>
          <p:nvPr/>
        </p:nvSpPr>
        <p:spPr>
          <a:xfrm>
            <a:off x="43950" y="2753041"/>
            <a:ext cx="4025635" cy="232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Font typeface="Source Sans Pro"/>
              <a:buChar char="◉"/>
              <a:defRPr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GB" sz="1400" b="1" dirty="0"/>
              <a:t>Raw data </a:t>
            </a:r>
            <a:r>
              <a:rPr lang="en-GB" sz="1400" dirty="0"/>
              <a:t>– number of discharges</a:t>
            </a:r>
          </a:p>
          <a:p>
            <a:r>
              <a:rPr lang="en-GB" sz="1400" b="1" dirty="0"/>
              <a:t>Crude rates </a:t>
            </a:r>
            <a:r>
              <a:rPr lang="en-GB" sz="1400" dirty="0"/>
              <a:t>– discharges per 100,000 population</a:t>
            </a:r>
          </a:p>
          <a:p>
            <a:r>
              <a:rPr lang="en-GB" sz="1400" b="1" dirty="0"/>
              <a:t>EASR</a:t>
            </a:r>
            <a:r>
              <a:rPr lang="en-GB" sz="1400" dirty="0"/>
              <a:t> – discharges adjusted to European Standard Population to account for age and sex differences in different places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AF58C-B04D-5BE7-A432-22C4B5202CCE}"/>
              </a:ext>
            </a:extLst>
          </p:cNvPr>
          <p:cNvSpPr txBox="1"/>
          <p:nvPr/>
        </p:nvSpPr>
        <p:spPr>
          <a:xfrm>
            <a:off x="7808141" y="2867485"/>
            <a:ext cx="819455" cy="1569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2009 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2018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92CF2B-29FC-F3F1-3A1A-18A5E2C18723}"/>
              </a:ext>
            </a:extLst>
          </p:cNvPr>
          <p:cNvCxnSpPr>
            <a:cxnSpLocks/>
          </p:cNvCxnSpPr>
          <p:nvPr/>
        </p:nvCxnSpPr>
        <p:spPr>
          <a:xfrm>
            <a:off x="8087185" y="3189580"/>
            <a:ext cx="0" cy="406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9474D9-4A17-4A3C-953E-DF207D784FBE}"/>
              </a:ext>
            </a:extLst>
          </p:cNvPr>
          <p:cNvCxnSpPr>
            <a:cxnSpLocks/>
          </p:cNvCxnSpPr>
          <p:nvPr/>
        </p:nvCxnSpPr>
        <p:spPr>
          <a:xfrm>
            <a:off x="8088735" y="3897824"/>
            <a:ext cx="0" cy="244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xplosion 1 7">
            <a:extLst>
              <a:ext uri="{FF2B5EF4-FFF2-40B4-BE49-F238E27FC236}">
                <a16:creationId xmlns:a16="http://schemas.microsoft.com/office/drawing/2014/main" id="{3E480A4A-4A25-29A0-E750-A28902C4C9D6}"/>
              </a:ext>
            </a:extLst>
          </p:cNvPr>
          <p:cNvSpPr/>
          <p:nvPr/>
        </p:nvSpPr>
        <p:spPr>
          <a:xfrm>
            <a:off x="6081836" y="2842632"/>
            <a:ext cx="1682633" cy="1099921"/>
          </a:xfrm>
          <a:prstGeom prst="irregularSeal1">
            <a:avLst/>
          </a:prstGeom>
          <a:solidFill>
            <a:srgbClr val="F762BE"/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Includes the “COVID years”!!</a:t>
            </a:r>
          </a:p>
        </p:txBody>
      </p:sp>
    </p:spTree>
    <p:extLst>
      <p:ext uri="{BB962C8B-B14F-4D97-AF65-F5344CB8AC3E}">
        <p14:creationId xmlns:p14="http://schemas.microsoft.com/office/powerpoint/2010/main" val="2835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9" grpId="0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3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934-602F-E833-AA2C-1CC91759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51" y="202425"/>
            <a:ext cx="8245098" cy="593312"/>
          </a:xfrm>
        </p:spPr>
        <p:txBody>
          <a:bodyPr>
            <a:noAutofit/>
          </a:bodyPr>
          <a:lstStyle/>
          <a:p>
            <a:r>
              <a:rPr lang="en-US" dirty="0"/>
              <a:t>Appendix 4 - Health Board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8796-C74D-09A1-E9E4-3E0AC592B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531" y="804310"/>
            <a:ext cx="3646670" cy="1132656"/>
          </a:xfrm>
        </p:spPr>
        <p:txBody>
          <a:bodyPr/>
          <a:lstStyle/>
          <a:p>
            <a:r>
              <a:rPr lang="en-US" sz="1600" dirty="0"/>
              <a:t>Glasgow largest at 1,174, 980</a:t>
            </a:r>
          </a:p>
          <a:p>
            <a:r>
              <a:rPr lang="en-US" sz="1600" dirty="0"/>
              <a:t>Orkney smallest at 22,190</a:t>
            </a:r>
          </a:p>
          <a:p>
            <a:r>
              <a:rPr lang="en-US" sz="1600" dirty="0"/>
              <a:t>Orkney is &lt; 2% size of Glasgow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B72611-ABC8-5095-36F8-9D8664A9D811}"/>
              </a:ext>
            </a:extLst>
          </p:cNvPr>
          <p:cNvSpPr txBox="1">
            <a:spLocks/>
          </p:cNvSpPr>
          <p:nvPr/>
        </p:nvSpPr>
        <p:spPr>
          <a:xfrm>
            <a:off x="4876801" y="786416"/>
            <a:ext cx="3442875" cy="1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Font typeface="Source Sans Pro"/>
              <a:buChar char="◉"/>
              <a:defRPr sz="2000" b="0" i="0" u="none" strike="noStrike" cap="none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600" dirty="0"/>
              <a:t>More rural areas have higher percentage of over 75s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1C21FC-0C5D-0474-D663-55E9D786FAF8}"/>
              </a:ext>
            </a:extLst>
          </p:cNvPr>
          <p:cNvSpPr txBox="1">
            <a:spLocks/>
          </p:cNvSpPr>
          <p:nvPr/>
        </p:nvSpPr>
        <p:spPr>
          <a:xfrm>
            <a:off x="1747491" y="4165365"/>
            <a:ext cx="5649018" cy="34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rgbClr val="A176B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 are reporting </a:t>
            </a:r>
            <a:r>
              <a:rPr lang="en-GB" sz="1400" b="1" dirty="0">
                <a:solidFill>
                  <a:srgbClr val="A176B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EASR values </a:t>
            </a:r>
            <a:r>
              <a:rPr lang="en-GB" sz="1400" dirty="0">
                <a:solidFill>
                  <a:srgbClr val="A176B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 these differences are accounted for</a:t>
            </a:r>
          </a:p>
          <a:p>
            <a:endParaRPr lang="en-US" sz="1400" dirty="0">
              <a:solidFill>
                <a:srgbClr val="A176BB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C3652-967C-0EF3-EF50-8CD13455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1" y="2009381"/>
            <a:ext cx="3382923" cy="2092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DC84E-16EC-EB38-4327-82192DACC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91" y="1979992"/>
            <a:ext cx="3505817" cy="21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5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40D5-8723-A886-B246-6661AE2D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14" y="93131"/>
            <a:ext cx="7725905" cy="1211057"/>
          </a:xfrm>
        </p:spPr>
        <p:txBody>
          <a:bodyPr/>
          <a:lstStyle/>
          <a:p>
            <a:r>
              <a:rPr lang="en-US" dirty="0"/>
              <a:t>Appendix 5 - Mortality by Sex, CVD Type and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E256-3EC2-83B4-3573-6F594B179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214" y="1304188"/>
            <a:ext cx="7386815" cy="3096194"/>
          </a:xfrm>
        </p:spPr>
        <p:txBody>
          <a:bodyPr/>
          <a:lstStyle/>
          <a:p>
            <a:r>
              <a:rPr lang="en-US" dirty="0"/>
              <a:t>Shows pronounced spike in number of deaths for men in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CF739-FBF0-0F0D-749E-E9189F7B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1912424"/>
            <a:ext cx="4024448" cy="24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7EF15-7082-AFC0-47D8-1BEABA88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40" y="1496265"/>
            <a:ext cx="4129160" cy="255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FBFBB-DD5F-81B0-C54A-8899B401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393" y="1496265"/>
            <a:ext cx="3863214" cy="2388281"/>
          </a:xfrm>
          <a:prstGeom prst="rect">
            <a:avLst/>
          </a:prstGeom>
        </p:spPr>
      </p:pic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F0B1ACAC-6198-B930-987C-F5FB08AA4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242" y="90137"/>
            <a:ext cx="792104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Appendix 6 – Over 75s by Health Board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635725" y="160501"/>
            <a:ext cx="792104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 – CVD in Scotland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374681" y="1304260"/>
            <a:ext cx="4652972" cy="2869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1800" dirty="0">
                <a:effectLst/>
              </a:rPr>
              <a:t>3826 deaths in Scotland in 2021 where CVD was underlying cause</a:t>
            </a:r>
          </a:p>
          <a:p>
            <a:endParaRPr lang="en-GB" sz="1800" dirty="0">
              <a:effectLst/>
            </a:endParaRPr>
          </a:p>
          <a:p>
            <a:r>
              <a:rPr lang="en-US" sz="1800" dirty="0"/>
              <a:t>130,000 people living in Scotland have survived a stroke or TIA </a:t>
            </a:r>
          </a:p>
          <a:p>
            <a:endParaRPr lang="en-US" sz="1800" dirty="0"/>
          </a:p>
          <a:p>
            <a:r>
              <a:rPr lang="en-US" sz="1800" dirty="0"/>
              <a:t>&gt;50% of stroke survivors are under 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FFC7C-3E5D-17CC-FD7A-FE77B32A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40" y="1370056"/>
            <a:ext cx="3988521" cy="2466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475FF-3F6C-38AB-F6C3-73FBEA1214E3}"/>
              </a:ext>
            </a:extLst>
          </p:cNvPr>
          <p:cNvSpPr txBox="1"/>
          <p:nvPr/>
        </p:nvSpPr>
        <p:spPr>
          <a:xfrm>
            <a:off x="0" y="4774168"/>
            <a:ext cx="5402335" cy="369332"/>
          </a:xfrm>
          <a:prstGeom prst="rect">
            <a:avLst/>
          </a:prstGeom>
          <a:solidFill>
            <a:srgbClr val="E5E5E5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References: 	</a:t>
            </a:r>
            <a:r>
              <a:rPr lang="en-US" sz="9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https://www.scotpho.org.uk/population-dynamics/deaths/data/most-frequent-causes/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British Heart Foundation - Global Heart &amp; Circulatory Disease Factsheet Feb 2023</a:t>
            </a:r>
          </a:p>
        </p:txBody>
      </p:sp>
    </p:spTree>
    <p:extLst>
      <p:ext uri="{BB962C8B-B14F-4D97-AF65-F5344CB8AC3E}">
        <p14:creationId xmlns:p14="http://schemas.microsoft.com/office/powerpoint/2010/main" val="382450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41BF-F0F2-6129-93E0-7EA53884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02425"/>
            <a:ext cx="8264433" cy="593312"/>
          </a:xfrm>
        </p:spPr>
        <p:txBody>
          <a:bodyPr/>
          <a:lstStyle/>
          <a:p>
            <a:r>
              <a:rPr lang="en-US" sz="3200" dirty="0"/>
              <a:t>The (Long!) Journey to a “Beautiful” Model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8AD91F7-6A11-476A-9861-DF47FF803797}"/>
              </a:ext>
            </a:extLst>
          </p:cNvPr>
          <p:cNvSpPr/>
          <p:nvPr/>
        </p:nvSpPr>
        <p:spPr>
          <a:xfrm>
            <a:off x="3776500" y="795737"/>
            <a:ext cx="1594624" cy="9144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Multiple Linear Regression (Manual)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EDEA6A-80CF-73DA-06ED-C49DF3473ADA}"/>
              </a:ext>
            </a:extLst>
          </p:cNvPr>
          <p:cNvSpPr/>
          <p:nvPr/>
        </p:nvSpPr>
        <p:spPr>
          <a:xfrm>
            <a:off x="6081085" y="2076090"/>
            <a:ext cx="1594624" cy="9144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Random Forest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A5C717-C656-3158-287C-A1D5D582A3CF}"/>
              </a:ext>
            </a:extLst>
          </p:cNvPr>
          <p:cNvSpPr/>
          <p:nvPr/>
        </p:nvSpPr>
        <p:spPr>
          <a:xfrm>
            <a:off x="3776500" y="3433364"/>
            <a:ext cx="1594624" cy="9144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ARIMA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C36A7D-4BD3-0E76-CACB-7DB24A3D3EF9}"/>
              </a:ext>
            </a:extLst>
          </p:cNvPr>
          <p:cNvSpPr/>
          <p:nvPr/>
        </p:nvSpPr>
        <p:spPr>
          <a:xfrm>
            <a:off x="1466340" y="2114550"/>
            <a:ext cx="1594624" cy="9144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Neural Networks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B69197A-AFC9-7653-EA63-4F38F3269FD7}"/>
              </a:ext>
            </a:extLst>
          </p:cNvPr>
          <p:cNvCxnSpPr>
            <a:endCxn id="6" idx="0"/>
          </p:cNvCxnSpPr>
          <p:nvPr/>
        </p:nvCxnSpPr>
        <p:spPr>
          <a:xfrm>
            <a:off x="5371124" y="1271239"/>
            <a:ext cx="1507273" cy="804851"/>
          </a:xfrm>
          <a:prstGeom prst="curvedConnector2">
            <a:avLst/>
          </a:prstGeom>
          <a:ln w="38100">
            <a:solidFill>
              <a:srgbClr val="A176B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53F359E-A27F-0157-7988-A604B4E450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5674724" y="2686891"/>
            <a:ext cx="900074" cy="1507273"/>
          </a:xfrm>
          <a:prstGeom prst="curvedConnector2">
            <a:avLst/>
          </a:prstGeom>
          <a:ln w="38100">
            <a:solidFill>
              <a:srgbClr val="A176B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24CCF74-47B6-7E3A-DBAA-DBF1E655ABF8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2263652" y="3028950"/>
            <a:ext cx="1512848" cy="861614"/>
          </a:xfrm>
          <a:prstGeom prst="curvedConnector2">
            <a:avLst/>
          </a:prstGeom>
          <a:ln w="38100">
            <a:solidFill>
              <a:srgbClr val="A176B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AF3880E-97FC-A857-5F69-69B847814CCA}"/>
              </a:ext>
            </a:extLst>
          </p:cNvPr>
          <p:cNvCxnSpPr>
            <a:cxnSpLocks/>
            <a:stCxn id="8" idx="0"/>
            <a:endCxn id="3" idx="1"/>
          </p:cNvCxnSpPr>
          <p:nvPr/>
        </p:nvCxnSpPr>
        <p:spPr>
          <a:xfrm rot="5400000" flipH="1" flipV="1">
            <a:off x="2589270" y="927320"/>
            <a:ext cx="861613" cy="1512848"/>
          </a:xfrm>
          <a:prstGeom prst="curvedConnector2">
            <a:avLst/>
          </a:prstGeom>
          <a:ln w="38100">
            <a:solidFill>
              <a:srgbClr val="A176B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E179F4-5330-AF1A-586E-57EB817A0E57}"/>
              </a:ext>
            </a:extLst>
          </p:cNvPr>
          <p:cNvSpPr/>
          <p:nvPr/>
        </p:nvSpPr>
        <p:spPr>
          <a:xfrm>
            <a:off x="4006904" y="1810934"/>
            <a:ext cx="1128240" cy="3724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0.31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118018-DDC3-396D-66E5-F64405ED3789}"/>
              </a:ext>
            </a:extLst>
          </p:cNvPr>
          <p:cNvSpPr/>
          <p:nvPr/>
        </p:nvSpPr>
        <p:spPr>
          <a:xfrm>
            <a:off x="7821550" y="1928347"/>
            <a:ext cx="1128240" cy="37240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= 0.97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0F9E48-4EB7-F57B-A3D9-70C6110D918E}"/>
              </a:ext>
            </a:extLst>
          </p:cNvPr>
          <p:cNvSpPr/>
          <p:nvPr/>
        </p:nvSpPr>
        <p:spPr>
          <a:xfrm>
            <a:off x="7821550" y="2571750"/>
            <a:ext cx="1128240" cy="49902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Useless prediction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B9B3CD-EE27-592A-2A8C-3075F8F823AE}"/>
              </a:ext>
            </a:extLst>
          </p:cNvPr>
          <p:cNvSpPr/>
          <p:nvPr/>
        </p:nvSpPr>
        <p:spPr>
          <a:xfrm>
            <a:off x="2119783" y="3943349"/>
            <a:ext cx="1512849" cy="4850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13 data points = not enough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5B8A033-359D-9D27-BAEF-2525931269C1}"/>
              </a:ext>
            </a:extLst>
          </p:cNvPr>
          <p:cNvSpPr/>
          <p:nvPr/>
        </p:nvSpPr>
        <p:spPr>
          <a:xfrm>
            <a:off x="172636" y="1997137"/>
            <a:ext cx="1128240" cy="49902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 enough time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4E97A6D-8906-47DA-CFF2-649472B0D3F4}"/>
              </a:ext>
            </a:extLst>
          </p:cNvPr>
          <p:cNvSpPr/>
          <p:nvPr/>
        </p:nvSpPr>
        <p:spPr>
          <a:xfrm>
            <a:off x="65763" y="2647342"/>
            <a:ext cx="1275284" cy="49902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Probably not ideal tool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3D80B3-8C03-4E2C-1E91-84293C805211}"/>
              </a:ext>
            </a:extLst>
          </p:cNvPr>
          <p:cNvSpPr/>
          <p:nvPr/>
        </p:nvSpPr>
        <p:spPr>
          <a:xfrm>
            <a:off x="2509102" y="1848760"/>
            <a:ext cx="1128240" cy="5414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Variable engineering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02C030-28B2-E330-C701-F197D9887C85}"/>
              </a:ext>
            </a:extLst>
          </p:cNvPr>
          <p:cNvSpPr/>
          <p:nvPr/>
        </p:nvSpPr>
        <p:spPr>
          <a:xfrm>
            <a:off x="3976859" y="1961713"/>
            <a:ext cx="1217233" cy="5414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Interactions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8938B31-7C9D-81A4-13D7-A151384BCB0D}"/>
              </a:ext>
            </a:extLst>
          </p:cNvPr>
          <p:cNvSpPr/>
          <p:nvPr/>
        </p:nvSpPr>
        <p:spPr>
          <a:xfrm>
            <a:off x="5427628" y="1848760"/>
            <a:ext cx="1217233" cy="5414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Mortality Data</a:t>
            </a:r>
          </a:p>
        </p:txBody>
      </p:sp>
    </p:spTree>
    <p:extLst>
      <p:ext uri="{BB962C8B-B14F-4D97-AF65-F5344CB8AC3E}">
        <p14:creationId xmlns:p14="http://schemas.microsoft.com/office/powerpoint/2010/main" val="9839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2" animBg="1"/>
      <p:bldP spid="19" grpId="2" animBg="1"/>
      <p:bldP spid="2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635725" y="160501"/>
            <a:ext cx="792104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</a:rPr>
              <a:t>Most Common Type of CVD</a:t>
            </a:r>
            <a:endParaRPr dirty="0"/>
          </a:p>
        </p:txBody>
      </p:sp>
      <p:sp>
        <p:nvSpPr>
          <p:cNvPr id="3" name="Google Shape;500;p18">
            <a:extLst>
              <a:ext uri="{FF2B5EF4-FFF2-40B4-BE49-F238E27FC236}">
                <a16:creationId xmlns:a16="http://schemas.microsoft.com/office/drawing/2014/main" id="{F4A61835-56CF-873E-1702-66E7C0CB3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8039" y="983689"/>
            <a:ext cx="7327921" cy="81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Stroke is most common type of CVD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TIAs are included in “Other CVD” for mortality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256CD-B51C-5A2D-2CE1-DCDB1EF7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57" y="1924820"/>
            <a:ext cx="3983603" cy="2456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6A93A-CF86-639A-064A-C1947E495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" y="1924819"/>
            <a:ext cx="3983605" cy="24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635725" y="160501"/>
            <a:ext cx="792104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</a:rPr>
              <a:t>Type of CVD by Age</a:t>
            </a:r>
            <a:endParaRPr dirty="0"/>
          </a:p>
        </p:txBody>
      </p:sp>
      <p:sp>
        <p:nvSpPr>
          <p:cNvPr id="3" name="Google Shape;500;p18">
            <a:extLst>
              <a:ext uri="{FF2B5EF4-FFF2-40B4-BE49-F238E27FC236}">
                <a16:creationId xmlns:a16="http://schemas.microsoft.com/office/drawing/2014/main" id="{F4A61835-56CF-873E-1702-66E7C0CB3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7226" y="730481"/>
            <a:ext cx="8027361" cy="12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1600" dirty="0"/>
              <a:t>Stroke, TIAs and Other CVDs discharge rates increase with age</a:t>
            </a:r>
          </a:p>
          <a:p>
            <a:r>
              <a:rPr lang="en-GB" sz="1600" dirty="0"/>
              <a:t>Subarachnoid haemorrhage affects younger age groups at a similar level to over 75s</a:t>
            </a:r>
          </a:p>
          <a:p>
            <a:r>
              <a:rPr lang="en-GB" sz="1600" dirty="0"/>
              <a:t>Chance of survival is better for younger age groups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250B22-2D79-4498-26E1-016D4C53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93" y="1918159"/>
            <a:ext cx="4055287" cy="2505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B98A7-6518-DC60-256C-962078AF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160" y="1918159"/>
            <a:ext cx="4055287" cy="2505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140628-AE82-5CB4-1351-A33B1597AD71}"/>
              </a:ext>
            </a:extLst>
          </p:cNvPr>
          <p:cNvSpPr/>
          <p:nvPr/>
        </p:nvSpPr>
        <p:spPr>
          <a:xfrm>
            <a:off x="2438400" y="2209800"/>
            <a:ext cx="1965960" cy="967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72A5839-EBB7-2AB5-B352-9970270B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85" y="2184226"/>
            <a:ext cx="3631930" cy="2246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4CFB01-EDA0-D1BD-ABBE-DCAF0F69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5" y="2184226"/>
            <a:ext cx="3631931" cy="2246138"/>
          </a:xfrm>
          <a:prstGeom prst="rect">
            <a:avLst/>
          </a:prstGeom>
        </p:spPr>
      </p:pic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635725" y="160501"/>
            <a:ext cx="7921049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/>
              </a:rPr>
              <a:t>Type of CVD by Sex</a:t>
            </a:r>
            <a:endParaRPr dirty="0"/>
          </a:p>
        </p:txBody>
      </p:sp>
      <p:sp>
        <p:nvSpPr>
          <p:cNvPr id="3" name="Google Shape;500;p18">
            <a:extLst>
              <a:ext uri="{FF2B5EF4-FFF2-40B4-BE49-F238E27FC236}">
                <a16:creationId xmlns:a16="http://schemas.microsoft.com/office/drawing/2014/main" id="{F4A61835-56CF-873E-1702-66E7C0CB3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0545" y="877933"/>
            <a:ext cx="7327921" cy="338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1600" dirty="0"/>
              <a:t>Subarachnoid haemorrhage – only type of CVD with </a:t>
            </a:r>
            <a:r>
              <a:rPr lang="en-GB" sz="1600" b="1" dirty="0"/>
              <a:t>female predominance</a:t>
            </a:r>
          </a:p>
          <a:p>
            <a:pPr lvl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Reproductive factors and hormonal influences</a:t>
            </a:r>
          </a:p>
          <a:p>
            <a:pPr lvl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Variation in wall shear 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F1173-1AE5-E50F-C0C0-81FABECD78FC}"/>
              </a:ext>
            </a:extLst>
          </p:cNvPr>
          <p:cNvSpPr txBox="1"/>
          <p:nvPr/>
        </p:nvSpPr>
        <p:spPr>
          <a:xfrm>
            <a:off x="5090107" y="1220425"/>
            <a:ext cx="489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18839-2A4E-98DD-DD9E-610E4C549600}"/>
              </a:ext>
            </a:extLst>
          </p:cNvPr>
          <p:cNvSpPr txBox="1"/>
          <p:nvPr/>
        </p:nvSpPr>
        <p:spPr>
          <a:xfrm>
            <a:off x="171050" y="4928056"/>
            <a:ext cx="7327922" cy="215444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References:	</a:t>
            </a:r>
            <a:r>
              <a:rPr lang="en-GB" sz="800" u="sng" dirty="0">
                <a:solidFill>
                  <a:srgbClr val="0563C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https://www.ahajournals.org/doi/10.1161/01.STR.0000105933.16654.B4</a:t>
            </a:r>
            <a:r>
              <a:rPr lang="en-GB" sz="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 &amp;  </a:t>
            </a: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6"/>
              </a:rPr>
              <a:t>https://www.frontiersin.org/articles/10.3389/fneur.2012.00078/full</a:t>
            </a:r>
            <a:endParaRPr lang="en-GB" sz="800" u="sng" dirty="0">
              <a:solidFill>
                <a:srgbClr val="0563C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8151C5-9A1A-6FA0-134E-1CD18A526E81}"/>
              </a:ext>
            </a:extLst>
          </p:cNvPr>
          <p:cNvSpPr/>
          <p:nvPr/>
        </p:nvSpPr>
        <p:spPr>
          <a:xfrm>
            <a:off x="2506980" y="2415540"/>
            <a:ext cx="1754075" cy="960120"/>
          </a:xfrm>
          <a:prstGeom prst="rect">
            <a:avLst/>
          </a:prstGeom>
          <a:noFill/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F6E63-0EF6-31B7-4BBD-1722306C1352}"/>
              </a:ext>
            </a:extLst>
          </p:cNvPr>
          <p:cNvSpPr/>
          <p:nvPr/>
        </p:nvSpPr>
        <p:spPr>
          <a:xfrm>
            <a:off x="6644640" y="2400300"/>
            <a:ext cx="1782953" cy="1074420"/>
          </a:xfrm>
          <a:prstGeom prst="rect">
            <a:avLst/>
          </a:prstGeom>
          <a:noFill/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Map&#10;&#10;Description automatically generated">
            <a:extLst>
              <a:ext uri="{FF2B5EF4-FFF2-40B4-BE49-F238E27FC236}">
                <a16:creationId xmlns:a16="http://schemas.microsoft.com/office/drawing/2014/main" id="{37888C13-1B88-B847-E214-23B862BE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58" y="702967"/>
            <a:ext cx="2535750" cy="41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E5E6D2-4864-48A9-5E89-B7C5861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Discharges by Health Board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FBF116F-555D-5A80-D73B-6B5FBE188B7A}"/>
              </a:ext>
            </a:extLst>
          </p:cNvPr>
          <p:cNvSpPr txBox="1"/>
          <p:nvPr/>
        </p:nvSpPr>
        <p:spPr>
          <a:xfrm>
            <a:off x="4212598" y="791904"/>
            <a:ext cx="242887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Discharges -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Complicated statistic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5B50F3C8-5819-301E-A1D3-21C6F9781563}"/>
              </a:ext>
            </a:extLst>
          </p:cNvPr>
          <p:cNvSpPr/>
          <p:nvPr/>
        </p:nvSpPr>
        <p:spPr>
          <a:xfrm>
            <a:off x="4306496" y="1065035"/>
            <a:ext cx="237825" cy="333725"/>
          </a:xfrm>
          <a:prstGeom prst="upArrow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Graphic 13" descr="Smiling face with solid fill with solid fill">
            <a:extLst>
              <a:ext uri="{FF2B5EF4-FFF2-40B4-BE49-F238E27FC236}">
                <a16:creationId xmlns:a16="http://schemas.microsoft.com/office/drawing/2014/main" id="{8A13DE07-8904-2C05-1ED8-9F7844C0F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8594" y="741118"/>
            <a:ext cx="399726" cy="399726"/>
          </a:xfrm>
          <a:prstGeom prst="rect">
            <a:avLst/>
          </a:prstGeom>
        </p:spPr>
      </p:pic>
      <p:pic>
        <p:nvPicPr>
          <p:cNvPr id="15" name="Graphic 14" descr="Sad face with solid fill with solid fill">
            <a:extLst>
              <a:ext uri="{FF2B5EF4-FFF2-40B4-BE49-F238E27FC236}">
                <a16:creationId xmlns:a16="http://schemas.microsoft.com/office/drawing/2014/main" id="{879B0563-9284-C4FA-F4A1-FC513FA54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2052" y="1242576"/>
            <a:ext cx="399726" cy="3997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B52F98-0260-D1BB-6C12-37F300982F59}"/>
              </a:ext>
            </a:extLst>
          </p:cNvPr>
          <p:cNvSpPr txBox="1"/>
          <p:nvPr/>
        </p:nvSpPr>
        <p:spPr>
          <a:xfrm>
            <a:off x="4544321" y="1116818"/>
            <a:ext cx="203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Higher number of discharges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47D8D-3FD0-F505-AED9-119DC5010A5A}"/>
              </a:ext>
            </a:extLst>
          </p:cNvPr>
          <p:cNvSpPr txBox="1"/>
          <p:nvPr/>
        </p:nvSpPr>
        <p:spPr>
          <a:xfrm>
            <a:off x="6826648" y="1211607"/>
            <a:ext cx="170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More people suffering CVD incident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824AD-4566-200F-B63A-14B4251F68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902" y="1279344"/>
            <a:ext cx="4537365" cy="2806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CDBFDE-FEC2-8DDA-9B80-A11BB456B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461" y="1781118"/>
            <a:ext cx="4268283" cy="2639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27804-8D53-5D6A-746A-CB6615FBE9D9}"/>
              </a:ext>
            </a:extLst>
          </p:cNvPr>
          <p:cNvSpPr txBox="1"/>
          <p:nvPr/>
        </p:nvSpPr>
        <p:spPr>
          <a:xfrm>
            <a:off x="7014745" y="80636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Less people dying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DA322-63DC-EA74-7DF8-F646B2C8641C}"/>
              </a:ext>
            </a:extLst>
          </p:cNvPr>
          <p:cNvCxnSpPr>
            <a:stCxn id="17" idx="3"/>
            <a:endCxn id="3" idx="1"/>
          </p:cNvCxnSpPr>
          <p:nvPr/>
        </p:nvCxnSpPr>
        <p:spPr>
          <a:xfrm flipV="1">
            <a:off x="6578852" y="944863"/>
            <a:ext cx="435893" cy="310455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570E4F-3B48-C986-135D-16678FD987C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578852" y="1255318"/>
            <a:ext cx="247796" cy="187122"/>
          </a:xfrm>
          <a:prstGeom prst="line">
            <a:avLst/>
          </a:prstGeom>
          <a:ln w="190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2985A1F-9D4E-951D-87C5-9709677E6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911" y="702967"/>
            <a:ext cx="2501250" cy="41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F128-F61F-1DD2-5A2C-DEF37DE26492}"/>
              </a:ext>
            </a:extLst>
          </p:cNvPr>
          <p:cNvSpPr txBox="1"/>
          <p:nvPr/>
        </p:nvSpPr>
        <p:spPr>
          <a:xfrm>
            <a:off x="655807" y="797766"/>
            <a:ext cx="11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2021 Data</a:t>
            </a:r>
          </a:p>
        </p:txBody>
      </p:sp>
    </p:spTree>
    <p:extLst>
      <p:ext uri="{BB962C8B-B14F-4D97-AF65-F5344CB8AC3E}">
        <p14:creationId xmlns:p14="http://schemas.microsoft.com/office/powerpoint/2010/main" val="298728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 animBg="1"/>
      <p:bldP spid="12" grpId="1" animBg="1"/>
      <p:bldP spid="17" grpId="0"/>
      <p:bldP spid="17" grpId="1"/>
      <p:bldP spid="18" grpId="0"/>
      <p:bldP spid="18" grpId="2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4C6825-20F5-0343-DCC7-AC95E9AD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56" y="854079"/>
            <a:ext cx="4576374" cy="2830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6F88D-675F-B26B-393B-D36722A9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Mortality by Health Board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067105-05F3-526F-E7D0-0E32A3EAB4E3}"/>
              </a:ext>
            </a:extLst>
          </p:cNvPr>
          <p:cNvSpPr txBox="1">
            <a:spLocks/>
          </p:cNvSpPr>
          <p:nvPr/>
        </p:nvSpPr>
        <p:spPr>
          <a:xfrm>
            <a:off x="3877732" y="3742643"/>
            <a:ext cx="4922177" cy="868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Mortality generally decreasing for all demographics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Some instances of rates going up but these are for categories with mortality rates &lt; 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5CD872-E6CB-ED50-DAC0-88F56B507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728" y="970682"/>
            <a:ext cx="4422302" cy="2734937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1EDFC747-0204-BD6C-3C61-A6E81A83A9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1" t="3676" r="4565"/>
          <a:stretch/>
        </p:blipFill>
        <p:spPr>
          <a:xfrm>
            <a:off x="517348" y="677525"/>
            <a:ext cx="2516204" cy="4140000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B35E4439-AF08-5A49-6CDB-EC84BFC4C4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7" t="3069" r="5395"/>
          <a:stretch/>
        </p:blipFill>
        <p:spPr>
          <a:xfrm>
            <a:off x="531921" y="677525"/>
            <a:ext cx="2516347" cy="41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8ACD12-67AA-C98F-5330-3BF66305EC26}"/>
              </a:ext>
            </a:extLst>
          </p:cNvPr>
          <p:cNvSpPr txBox="1"/>
          <p:nvPr/>
        </p:nvSpPr>
        <p:spPr>
          <a:xfrm>
            <a:off x="609725" y="780462"/>
            <a:ext cx="11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2021 Data</a:t>
            </a:r>
          </a:p>
        </p:txBody>
      </p:sp>
    </p:spTree>
    <p:extLst>
      <p:ext uri="{BB962C8B-B14F-4D97-AF65-F5344CB8AC3E}">
        <p14:creationId xmlns:p14="http://schemas.microsoft.com/office/powerpoint/2010/main" val="8825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D0E4B157-6226-D5DB-6889-C1DF33A0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0" y="1141477"/>
            <a:ext cx="5352496" cy="33102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4724A-C0B8-BCFD-A3EB-2A487015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5" y="202425"/>
            <a:ext cx="8207823" cy="593312"/>
          </a:xfrm>
        </p:spPr>
        <p:txBody>
          <a:bodyPr/>
          <a:lstStyle/>
          <a:p>
            <a:r>
              <a:rPr lang="en-US" dirty="0"/>
              <a:t>Multiple Linear Regression- AIC and BIC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1770A-89AA-5F33-3D7E-8CBD6641CC1B}"/>
              </a:ext>
            </a:extLst>
          </p:cNvPr>
          <p:cNvSpPr txBox="1"/>
          <p:nvPr/>
        </p:nvSpPr>
        <p:spPr>
          <a:xfrm>
            <a:off x="5686790" y="747147"/>
            <a:ext cx="2746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log(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mortality rate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0099CA-9E52-1FF1-061D-5325B65F6FC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78348" y="1078174"/>
            <a:ext cx="0" cy="345740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9F09A-47CB-7C8C-C77A-4397F8596191}"/>
              </a:ext>
            </a:extLst>
          </p:cNvPr>
          <p:cNvSpPr/>
          <p:nvPr/>
        </p:nvSpPr>
        <p:spPr>
          <a:xfrm>
            <a:off x="717958" y="787288"/>
            <a:ext cx="520780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C1CAB-DE2B-D62D-040C-9B93F064024B}"/>
              </a:ext>
            </a:extLst>
          </p:cNvPr>
          <p:cNvSpPr txBox="1"/>
          <p:nvPr/>
        </p:nvSpPr>
        <p:spPr>
          <a:xfrm>
            <a:off x="7117175" y="954841"/>
            <a:ext cx="686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~ 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A3533-8049-79AB-9757-6A496AF26315}"/>
              </a:ext>
            </a:extLst>
          </p:cNvPr>
          <p:cNvSpPr txBox="1"/>
          <p:nvPr/>
        </p:nvSpPr>
        <p:spPr>
          <a:xfrm>
            <a:off x="7117175" y="1200907"/>
            <a:ext cx="1367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diagnosis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E6BF9-9FDF-0D08-0642-3EB70EC640D6}"/>
              </a:ext>
            </a:extLst>
          </p:cNvPr>
          <p:cNvSpPr txBox="1"/>
          <p:nvPr/>
        </p:nvSpPr>
        <p:spPr>
          <a:xfrm>
            <a:off x="7117175" y="1446973"/>
            <a:ext cx="1482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D0650-138A-58D5-CB57-D36E449BE1B4}"/>
              </a:ext>
            </a:extLst>
          </p:cNvPr>
          <p:cNvSpPr txBox="1"/>
          <p:nvPr/>
        </p:nvSpPr>
        <p:spPr>
          <a:xfrm>
            <a:off x="7117175" y="1693039"/>
            <a:ext cx="1069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4380A-1B85-F5AC-80B9-01AC2BDF72BD}"/>
              </a:ext>
            </a:extLst>
          </p:cNvPr>
          <p:cNvSpPr txBox="1"/>
          <p:nvPr/>
        </p:nvSpPr>
        <p:spPr>
          <a:xfrm>
            <a:off x="7117175" y="2185171"/>
            <a:ext cx="1482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diagnosis : age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809F8-8396-B9D7-1A8D-898FE84A3B86}"/>
              </a:ext>
            </a:extLst>
          </p:cNvPr>
          <p:cNvSpPr txBox="1"/>
          <p:nvPr/>
        </p:nvSpPr>
        <p:spPr>
          <a:xfrm>
            <a:off x="7117175" y="2431237"/>
            <a:ext cx="1431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diagnosis : sex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752A66-922A-9869-6170-CF4883889150}"/>
              </a:ext>
            </a:extLst>
          </p:cNvPr>
          <p:cNvSpPr txBox="1"/>
          <p:nvPr/>
        </p:nvSpPr>
        <p:spPr>
          <a:xfrm>
            <a:off x="7117175" y="2677303"/>
            <a:ext cx="958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 : sex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ABACB-0813-95E5-B60A-13E743E979AD}"/>
              </a:ext>
            </a:extLst>
          </p:cNvPr>
          <p:cNvSpPr txBox="1"/>
          <p:nvPr/>
        </p:nvSpPr>
        <p:spPr>
          <a:xfrm>
            <a:off x="7117175" y="2923369"/>
            <a:ext cx="1678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 : health 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DBF74C-D1EB-006F-2A9E-232B6D4D5EBF}"/>
              </a:ext>
            </a:extLst>
          </p:cNvPr>
          <p:cNvSpPr txBox="1"/>
          <p:nvPr/>
        </p:nvSpPr>
        <p:spPr>
          <a:xfrm>
            <a:off x="7117175" y="3169435"/>
            <a:ext cx="1791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diagnosis : age : sex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F39393-942A-6438-7D2B-1D7E4F0907B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365362" y="1503918"/>
            <a:ext cx="128418" cy="458206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3CC4889-F2EC-68F6-2901-9C5292FB069E}"/>
              </a:ext>
            </a:extLst>
          </p:cNvPr>
          <p:cNvSpPr/>
          <p:nvPr/>
        </p:nvSpPr>
        <p:spPr>
          <a:xfrm>
            <a:off x="1080155" y="1213032"/>
            <a:ext cx="827250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diagnosis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6022D29-0F46-AEE8-E425-B1FAD43FDFA3}"/>
              </a:ext>
            </a:extLst>
          </p:cNvPr>
          <p:cNvSpPr/>
          <p:nvPr/>
        </p:nvSpPr>
        <p:spPr>
          <a:xfrm>
            <a:off x="1588908" y="1597102"/>
            <a:ext cx="673777" cy="375495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board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E5C856-D0CD-BD8A-ECB7-612142ED8628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758984" y="1972597"/>
            <a:ext cx="166813" cy="188475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346E8A-0E29-6EEE-F5D5-DB5CFB664337}"/>
              </a:ext>
            </a:extLst>
          </p:cNvPr>
          <p:cNvSpPr txBox="1"/>
          <p:nvPr/>
        </p:nvSpPr>
        <p:spPr>
          <a:xfrm>
            <a:off x="7117175" y="1939105"/>
            <a:ext cx="1069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sex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FFC5E6-9A88-5414-C6D9-734A7EC7F6E8}"/>
              </a:ext>
            </a:extLst>
          </p:cNvPr>
          <p:cNvCxnSpPr>
            <a:cxnSpLocks/>
          </p:cNvCxnSpPr>
          <p:nvPr/>
        </p:nvCxnSpPr>
        <p:spPr>
          <a:xfrm flipV="1">
            <a:off x="1533937" y="2287132"/>
            <a:ext cx="479988" cy="272074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04FF97-A9AF-6F20-561F-7A6E915EEA63}"/>
              </a:ext>
            </a:extLst>
          </p:cNvPr>
          <p:cNvSpPr/>
          <p:nvPr/>
        </p:nvSpPr>
        <p:spPr>
          <a:xfrm>
            <a:off x="1046231" y="2466289"/>
            <a:ext cx="520780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year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823C00-BB87-0BFF-6829-7C203CA7DDEF}"/>
              </a:ext>
            </a:extLst>
          </p:cNvPr>
          <p:cNvCxnSpPr>
            <a:cxnSpLocks/>
          </p:cNvCxnSpPr>
          <p:nvPr/>
        </p:nvCxnSpPr>
        <p:spPr>
          <a:xfrm flipV="1">
            <a:off x="2069596" y="2297833"/>
            <a:ext cx="302497" cy="389212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AE5B07-8DE1-4318-AAF3-980E745475C0}"/>
              </a:ext>
            </a:extLst>
          </p:cNvPr>
          <p:cNvSpPr/>
          <p:nvPr/>
        </p:nvSpPr>
        <p:spPr>
          <a:xfrm>
            <a:off x="1665409" y="2568448"/>
            <a:ext cx="520780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sex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E7FFF6-885D-71A5-87BD-AA14C4EAD57D}"/>
              </a:ext>
            </a:extLst>
          </p:cNvPr>
          <p:cNvSpPr/>
          <p:nvPr/>
        </p:nvSpPr>
        <p:spPr>
          <a:xfrm>
            <a:off x="945165" y="3063371"/>
            <a:ext cx="1182167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diagnosis : 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E988AC-4A01-4CA9-D522-D4F07A86CC3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127332" y="3197561"/>
            <a:ext cx="507536" cy="11253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E531480-6278-F7C2-2A49-AE9F453C78DA}"/>
              </a:ext>
            </a:extLst>
          </p:cNvPr>
          <p:cNvSpPr/>
          <p:nvPr/>
        </p:nvSpPr>
        <p:spPr>
          <a:xfrm>
            <a:off x="1741342" y="3562686"/>
            <a:ext cx="1182167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diagnosis : sex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2B0374-E01A-6BA1-8A74-4D8C3137B17E}"/>
              </a:ext>
            </a:extLst>
          </p:cNvPr>
          <p:cNvCxnSpPr>
            <a:cxnSpLocks/>
          </p:cNvCxnSpPr>
          <p:nvPr/>
        </p:nvCxnSpPr>
        <p:spPr>
          <a:xfrm flipV="1">
            <a:off x="2655253" y="3336756"/>
            <a:ext cx="404693" cy="269115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5D83F8F-A4CF-5DBF-8A44-8B15815D967C}"/>
              </a:ext>
            </a:extLst>
          </p:cNvPr>
          <p:cNvSpPr/>
          <p:nvPr/>
        </p:nvSpPr>
        <p:spPr>
          <a:xfrm>
            <a:off x="3111188" y="3579123"/>
            <a:ext cx="1182167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 : sex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C6C7E8-0E77-A9F5-A779-4ED1108AA344}"/>
              </a:ext>
            </a:extLst>
          </p:cNvPr>
          <p:cNvCxnSpPr>
            <a:cxnSpLocks/>
          </p:cNvCxnSpPr>
          <p:nvPr/>
        </p:nvCxnSpPr>
        <p:spPr>
          <a:xfrm flipH="1" flipV="1">
            <a:off x="3498675" y="3380923"/>
            <a:ext cx="13991" cy="224948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37728E9-429C-A606-DB6F-EE0125FDD322}"/>
              </a:ext>
            </a:extLst>
          </p:cNvPr>
          <p:cNvSpPr/>
          <p:nvPr/>
        </p:nvSpPr>
        <p:spPr>
          <a:xfrm>
            <a:off x="2590376" y="2631759"/>
            <a:ext cx="1424116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 : health board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547D1-6A1F-0E67-741A-1560F16F8C41}"/>
              </a:ext>
            </a:extLst>
          </p:cNvPr>
          <p:cNvCxnSpPr>
            <a:cxnSpLocks/>
          </p:cNvCxnSpPr>
          <p:nvPr/>
        </p:nvCxnSpPr>
        <p:spPr>
          <a:xfrm>
            <a:off x="3717911" y="2885325"/>
            <a:ext cx="77800" cy="257811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8CCA9A7-053C-12D1-1E35-8ADEB238C08C}"/>
              </a:ext>
            </a:extLst>
          </p:cNvPr>
          <p:cNvSpPr/>
          <p:nvPr/>
        </p:nvSpPr>
        <p:spPr>
          <a:xfrm>
            <a:off x="2886691" y="2211209"/>
            <a:ext cx="1494281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diagnosis : age : sex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E7F6B0-114A-FC48-24C5-ECA9C447927E}"/>
              </a:ext>
            </a:extLst>
          </p:cNvPr>
          <p:cNvCxnSpPr>
            <a:cxnSpLocks/>
          </p:cNvCxnSpPr>
          <p:nvPr/>
        </p:nvCxnSpPr>
        <p:spPr>
          <a:xfrm flipH="1">
            <a:off x="4557857" y="2039617"/>
            <a:ext cx="189392" cy="945463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xplosion 1 75">
            <a:extLst>
              <a:ext uri="{FF2B5EF4-FFF2-40B4-BE49-F238E27FC236}">
                <a16:creationId xmlns:a16="http://schemas.microsoft.com/office/drawing/2014/main" id="{9D3BE726-E3D4-EAB3-D446-4BBB1F83EDA4}"/>
              </a:ext>
            </a:extLst>
          </p:cNvPr>
          <p:cNvSpPr/>
          <p:nvPr/>
        </p:nvSpPr>
        <p:spPr>
          <a:xfrm>
            <a:off x="4831303" y="2818794"/>
            <a:ext cx="2207882" cy="1708544"/>
          </a:xfrm>
          <a:prstGeom prst="irregularSeal1">
            <a:avLst/>
          </a:prstGeom>
          <a:solidFill>
            <a:srgbClr val="F762BE"/>
          </a:solidFill>
          <a:ln>
            <a:solidFill>
              <a:srgbClr val="A17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Adjusted R</a:t>
            </a:r>
            <a:r>
              <a:rPr lang="en-US" b="1" baseline="3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0.84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FE313F-073A-9D3C-2C8D-906BE7CF8748}"/>
              </a:ext>
            </a:extLst>
          </p:cNvPr>
          <p:cNvSpPr txBox="1"/>
          <p:nvPr/>
        </p:nvSpPr>
        <p:spPr>
          <a:xfrm>
            <a:off x="7117175" y="3415501"/>
            <a:ext cx="1791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year : diagnosis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D20348-4FB6-42D2-E9F7-E5EBDF585027}"/>
              </a:ext>
            </a:extLst>
          </p:cNvPr>
          <p:cNvSpPr txBox="1"/>
          <p:nvPr/>
        </p:nvSpPr>
        <p:spPr>
          <a:xfrm>
            <a:off x="7117175" y="3661567"/>
            <a:ext cx="1791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year : age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4A8B2F-321C-046C-EEDC-ECF490F022A9}"/>
              </a:ext>
            </a:extLst>
          </p:cNvPr>
          <p:cNvSpPr txBox="1"/>
          <p:nvPr/>
        </p:nvSpPr>
        <p:spPr>
          <a:xfrm>
            <a:off x="7117175" y="4153700"/>
            <a:ext cx="1791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year : sex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200EC8-C36A-FCBD-EDBF-0F3E75A25F65}"/>
              </a:ext>
            </a:extLst>
          </p:cNvPr>
          <p:cNvSpPr txBox="1"/>
          <p:nvPr/>
        </p:nvSpPr>
        <p:spPr>
          <a:xfrm>
            <a:off x="7117175" y="3907633"/>
            <a:ext cx="1791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year : health board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2D78E3D-B509-4B4C-F6C2-2BD939818097}"/>
              </a:ext>
            </a:extLst>
          </p:cNvPr>
          <p:cNvSpPr/>
          <p:nvPr/>
        </p:nvSpPr>
        <p:spPr>
          <a:xfrm>
            <a:off x="4119420" y="1144531"/>
            <a:ext cx="1283944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year : diagnosis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E3AC500-5CFD-EE49-98A4-657C83A1C20C}"/>
              </a:ext>
            </a:extLst>
          </p:cNvPr>
          <p:cNvSpPr/>
          <p:nvPr/>
        </p:nvSpPr>
        <p:spPr>
          <a:xfrm>
            <a:off x="4347767" y="1840908"/>
            <a:ext cx="827250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year : age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C1C921C-26CE-E640-CF4C-79AB25EE22A9}"/>
              </a:ext>
            </a:extLst>
          </p:cNvPr>
          <p:cNvSpPr/>
          <p:nvPr/>
        </p:nvSpPr>
        <p:spPr>
          <a:xfrm>
            <a:off x="4014252" y="796343"/>
            <a:ext cx="1494281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year : health board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DD602B9-1C81-293C-AA57-B3005BB438D0}"/>
              </a:ext>
            </a:extLst>
          </p:cNvPr>
          <p:cNvSpPr/>
          <p:nvPr/>
        </p:nvSpPr>
        <p:spPr>
          <a:xfrm>
            <a:off x="4313537" y="1492719"/>
            <a:ext cx="895710" cy="290886"/>
          </a:xfrm>
          <a:prstGeom prst="roundRect">
            <a:avLst/>
          </a:prstGeom>
          <a:solidFill>
            <a:srgbClr val="A17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year : sex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452A8A-9787-09DB-C33A-B6F84B004E71}"/>
              </a:ext>
            </a:extLst>
          </p:cNvPr>
          <p:cNvCxnSpPr>
            <a:cxnSpLocks/>
          </p:cNvCxnSpPr>
          <p:nvPr/>
        </p:nvCxnSpPr>
        <p:spPr>
          <a:xfrm>
            <a:off x="4130089" y="2431237"/>
            <a:ext cx="73998" cy="631134"/>
          </a:xfrm>
          <a:prstGeom prst="straightConnector1">
            <a:avLst/>
          </a:prstGeom>
          <a:ln w="19050">
            <a:solidFill>
              <a:srgbClr val="A176BB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500;p18">
            <a:extLst>
              <a:ext uri="{FF2B5EF4-FFF2-40B4-BE49-F238E27FC236}">
                <a16:creationId xmlns:a16="http://schemas.microsoft.com/office/drawing/2014/main" id="{C24AB7E0-ED67-6CB9-876A-EDC53966A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538" y="1146804"/>
            <a:ext cx="7922029" cy="2346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None/>
            </a:pPr>
            <a:r>
              <a:rPr lang="en-US" sz="1800" b="1" dirty="0"/>
              <a:t>Akaike information criterion (AIC) and Bayesian information criterion (BIC)</a:t>
            </a:r>
          </a:p>
          <a:p>
            <a:r>
              <a:rPr lang="en-US" sz="1800" dirty="0"/>
              <a:t>Measures how well model fits data but penalizes the model in proportion to the number of parameters</a:t>
            </a:r>
          </a:p>
          <a:p>
            <a:r>
              <a:rPr lang="en-US" sz="1800" dirty="0"/>
              <a:t>BIC penalizes more than AIC for additional parameters</a:t>
            </a:r>
          </a:p>
          <a:p>
            <a:r>
              <a:rPr lang="en-US" sz="1800" dirty="0"/>
              <a:t>Want AIC and BIC to be as low as possible</a:t>
            </a:r>
            <a:endParaRPr sz="16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5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6" grpId="0" animBg="1"/>
      <p:bldP spid="35" grpId="0" animBg="1"/>
      <p:bldP spid="39" grpId="0"/>
      <p:bldP spid="41" grpId="0" animBg="1"/>
      <p:bldP spid="45" grpId="0" animBg="1"/>
      <p:bldP spid="49" grpId="0" animBg="1"/>
      <p:bldP spid="55" grpId="0" animBg="1"/>
      <p:bldP spid="62" grpId="0" animBg="1"/>
      <p:bldP spid="66" grpId="0" animBg="1"/>
      <p:bldP spid="68" grpId="0" animBg="1"/>
      <p:bldP spid="76" grpId="0" animBg="1"/>
      <p:bldP spid="80" grpId="0"/>
      <p:bldP spid="81" grpId="0"/>
      <p:bldP spid="82" grpId="0"/>
      <p:bldP spid="83" grpId="0"/>
      <p:bldP spid="34" grpId="0" animBg="1"/>
      <p:bldP spid="37" grpId="0" animBg="1"/>
      <p:bldP spid="38" grpId="0" animBg="1"/>
      <p:bldP spid="42" grpId="0" animBg="1"/>
      <p:bldP spid="78" grpId="0" build="p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1565</Words>
  <Application>Microsoft Macintosh PowerPoint</Application>
  <PresentationFormat>On-screen Show (16:9)</PresentationFormat>
  <Paragraphs>245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Source Sans Pro</vt:lpstr>
      <vt:lpstr>Helvetica Neue</vt:lpstr>
      <vt:lpstr>Oswald</vt:lpstr>
      <vt:lpstr>ArialMT</vt:lpstr>
      <vt:lpstr>Arial</vt:lpstr>
      <vt:lpstr>Quince template</vt:lpstr>
      <vt:lpstr>Cerebrovascular Disease in Scotland Statistics and Modeling </vt:lpstr>
      <vt:lpstr>Introduction – Cerebrovascular Disease</vt:lpstr>
      <vt:lpstr>Introduction – CVD in Scotland</vt:lpstr>
      <vt:lpstr>Most Common Type of CVD</vt:lpstr>
      <vt:lpstr>Type of CVD by Age</vt:lpstr>
      <vt:lpstr>Type of CVD by Sex</vt:lpstr>
      <vt:lpstr>Discharges by Health Board</vt:lpstr>
      <vt:lpstr>Mortality by Health Board</vt:lpstr>
      <vt:lpstr>Multiple Linear Regression- AIC and BIC</vt:lpstr>
      <vt:lpstr>Real vs Model Predicted Values</vt:lpstr>
      <vt:lpstr>Can We Predict the Future?</vt:lpstr>
      <vt:lpstr>Predicting the Future</vt:lpstr>
      <vt:lpstr>Issues Encountered  &amp;  Potential Model Improvements</vt:lpstr>
      <vt:lpstr>Conclusions</vt:lpstr>
      <vt:lpstr>Future Work</vt:lpstr>
      <vt:lpstr>Thank You For Listening!</vt:lpstr>
      <vt:lpstr>Appendix 1 – Model Predictions by HB</vt:lpstr>
      <vt:lpstr>Appendix 1 – Model Predictions by Age</vt:lpstr>
      <vt:lpstr>Appendix 1 – Model Predictions by CVD Type</vt:lpstr>
      <vt:lpstr>Appendix 1 – Model Predictions by Sex</vt:lpstr>
      <vt:lpstr>Appendix 2 – Future Predictions by HB</vt:lpstr>
      <vt:lpstr>Appendix 2 –Future Predictions by Age</vt:lpstr>
      <vt:lpstr>Appendix 2 – Future Predictions by CVD Type</vt:lpstr>
      <vt:lpstr>Appendix 2 – Model Predictions by Sex</vt:lpstr>
      <vt:lpstr>Appendix 2 – R2 in CVD Field</vt:lpstr>
      <vt:lpstr>Appendix 3 – CVD Data</vt:lpstr>
      <vt:lpstr>Appendix 4 - Health Board Information</vt:lpstr>
      <vt:lpstr>Appendix 5 - Mortality by Sex, CVD Type and Year</vt:lpstr>
      <vt:lpstr>Appendix 6 – Over 75s by Health Board</vt:lpstr>
      <vt:lpstr>The (Long!) Journey to a “Beautiful”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Damien Carson</cp:lastModifiedBy>
  <cp:revision>60</cp:revision>
  <dcterms:modified xsi:type="dcterms:W3CDTF">2023-02-21T20:05:23Z</dcterms:modified>
</cp:coreProperties>
</file>