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webextensions/webextension1.xml" ContentType="application/vnd.ms-office.webextension+xml"/>
  <Override PartName="/ppt/notesSlides/notesSlide8.xml" ContentType="application/vnd.openxmlformats-officedocument.presentationml.notesSlide+xml"/>
  <Override PartName="/ppt/webextensions/webextension2.xml" ContentType="application/vnd.ms-office.webextension+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56" r:id="rId2"/>
    <p:sldId id="263" r:id="rId3"/>
    <p:sldId id="268" r:id="rId4"/>
    <p:sldId id="270" r:id="rId5"/>
    <p:sldId id="271" r:id="rId6"/>
    <p:sldId id="272" r:id="rId7"/>
    <p:sldId id="276" r:id="rId8"/>
    <p:sldId id="278" r:id="rId9"/>
    <p:sldId id="279" r:id="rId10"/>
    <p:sldId id="282" r:id="rId11"/>
    <p:sldId id="283" r:id="rId12"/>
    <p:sldId id="284" r:id="rId13"/>
    <p:sldId id="285" r:id="rId14"/>
    <p:sldId id="286" r:id="rId15"/>
    <p:sldId id="287" r:id="rId16"/>
    <p:sldId id="288" r:id="rId17"/>
    <p:sldId id="289" r:id="rId18"/>
    <p:sldId id="290" r:id="rId19"/>
    <p:sldId id="291" r:id="rId20"/>
    <p:sldId id="274" r:id="rId21"/>
    <p:sldId id="275" r:id="rId22"/>
    <p:sldId id="269" r:id="rId23"/>
    <p:sldId id="293" r:id="rId24"/>
    <p:sldId id="292" r:id="rId25"/>
  </p:sldIdLst>
  <p:sldSz cx="9144000" cy="5143500" type="screen16x9"/>
  <p:notesSz cx="6858000" cy="9144000"/>
  <p:embeddedFontLst>
    <p:embeddedFont>
      <p:font typeface="Oswald" pitchFamily="2" charset="77"/>
      <p:regular r:id="rId27"/>
      <p:bold r:id="rId28"/>
    </p:embeddedFont>
    <p:embeddedFont>
      <p:font typeface="Source Sans Pro" panose="020B05030304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A176BB"/>
    <a:srgbClr val="F7C3E0"/>
    <a:srgbClr val="F762BE"/>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7"/>
    <p:restoredTop sz="82062"/>
  </p:normalViewPr>
  <p:slideViewPr>
    <p:cSldViewPr snapToGrid="0">
      <p:cViewPr varScale="1">
        <p:scale>
          <a:sx n="167" d="100"/>
          <a:sy n="167" d="100"/>
        </p:scale>
        <p:origin x="3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6847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solidFill>
                  <a:srgbClr val="000000"/>
                </a:solidFill>
                <a:effectLst/>
                <a:latin typeface="Arial" panose="020B0604020202020204" pitchFamily="34" charset="0"/>
              </a:rPr>
              <a:t>One patient can have more than one discharge from hospital within a given time period. </a:t>
            </a:r>
          </a:p>
          <a:p>
            <a:r>
              <a:rPr lang="en-GB" dirty="0">
                <a:solidFill>
                  <a:srgbClr val="000000"/>
                </a:solidFill>
                <a:effectLst/>
                <a:latin typeface="Arial" panose="020B0604020202020204" pitchFamily="34" charset="0"/>
              </a:rPr>
              <a:t>Figures on discharges provide an indication of hospital usage for the diagnosis and treatment of cerebrovascular disease in either an inpatient or day case setting but exclude activity relating to outpatients. </a:t>
            </a:r>
            <a:endParaRPr lang="en-US" dirty="0"/>
          </a:p>
          <a:p>
            <a:r>
              <a:rPr lang="en-US" dirty="0"/>
              <a:t>Looked at incidences but it is not as relevant as I thought as it screens out anyone who has had any stroke related admission in the last 10 years. </a:t>
            </a:r>
          </a:p>
          <a:p>
            <a:r>
              <a:rPr lang="en-US" dirty="0"/>
              <a:t>Incidence data was sources from excel files related to the PHS Stroke report but these only sub-</a:t>
            </a:r>
            <a:r>
              <a:rPr lang="en-US" dirty="0" err="1"/>
              <a:t>categorised</a:t>
            </a:r>
            <a:r>
              <a:rPr lang="en-US" dirty="0"/>
              <a:t> cerebrovascular disease and stroke.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40799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solidFill>
                  <a:srgbClr val="000000"/>
                </a:solidFill>
                <a:effectLst/>
                <a:latin typeface="Arial" panose="020B0604020202020204" pitchFamily="34" charset="0"/>
              </a:rPr>
              <a:t>One patient can have more than one discharge from hospital within a given time period. </a:t>
            </a:r>
          </a:p>
          <a:p>
            <a:r>
              <a:rPr lang="en-GB" dirty="0">
                <a:solidFill>
                  <a:srgbClr val="000000"/>
                </a:solidFill>
                <a:effectLst/>
                <a:latin typeface="Arial" panose="020B0604020202020204" pitchFamily="34" charset="0"/>
              </a:rPr>
              <a:t>Figures on discharges provide an indication of hospital usage for the diagnosis and treatment of cerebrovascular disease in either an inpatient or day case setting but exclude activity relating to outpatients. </a:t>
            </a:r>
            <a:endParaRPr lang="en-US" dirty="0"/>
          </a:p>
          <a:p>
            <a:endParaRPr lang="en-US" dirty="0"/>
          </a:p>
          <a:p>
            <a:r>
              <a:rPr lang="en-US" dirty="0"/>
              <a:t>Looked at incidences but it is not as relevant as I thought as it screens out anyone who has had any stroke related admission in the last 10 years. </a:t>
            </a:r>
          </a:p>
          <a:p>
            <a:r>
              <a:rPr lang="en-US" dirty="0"/>
              <a:t>Incidence data was sources from excel files related to the PHS Stroke report but these only sub-</a:t>
            </a:r>
            <a:r>
              <a:rPr lang="en-US" dirty="0" err="1"/>
              <a:t>categorised</a:t>
            </a:r>
            <a:r>
              <a:rPr lang="en-US" dirty="0"/>
              <a:t> cerebrovascular disease and stroke.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571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1081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130,000 is 2.4% of population</a:t>
            </a:r>
          </a:p>
        </p:txBody>
      </p:sp>
    </p:spTree>
    <p:extLst>
      <p:ext uri="{BB962C8B-B14F-4D97-AF65-F5344CB8AC3E}">
        <p14:creationId xmlns:p14="http://schemas.microsoft.com/office/powerpoint/2010/main" val="3925144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dirty="0">
                <a:effectLst/>
                <a:latin typeface="ArialMT"/>
              </a:rPr>
              <a:t>So I’ve mentioned the different types of CVD that exist but what is the most common.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dirty="0">
                <a:effectLst/>
                <a:latin typeface="ArialMT"/>
              </a:rPr>
              <a:t>In terms of number of discharges stroke is by far the most common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dirty="0">
                <a:effectLst/>
                <a:latin typeface="ArialMT"/>
              </a:rPr>
              <a:t>It is also the most common type of CVD in terms of number of deaths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dirty="0">
                <a:effectLst/>
                <a:latin typeface="ArialMT"/>
              </a:rPr>
              <a:t>The mortality data categorised TIAs under Other CVD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dirty="0">
                <a:effectLst/>
                <a:latin typeface="ArialMT"/>
              </a:rPr>
              <a:t>That could be why Other CVD is so high but this category also includes something called “sequelae of CVD”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dirty="0">
                <a:effectLst/>
                <a:latin typeface="ArialMT"/>
              </a:rPr>
              <a:t>Sequelae – consequence of previous disease or injury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dirty="0">
                <a:effectLst/>
                <a:latin typeface="ArialMT"/>
              </a:rPr>
              <a:t>perhaps this accounts for the high number of deaths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sz="1100" dirty="0">
              <a:effectLst/>
              <a:latin typeface="ArialMT"/>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sz="1100" dirty="0">
              <a:effectLst/>
              <a:latin typeface="ArialMT"/>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p:txBody>
      </p:sp>
    </p:spTree>
    <p:extLst>
      <p:ext uri="{BB962C8B-B14F-4D97-AF65-F5344CB8AC3E}">
        <p14:creationId xmlns:p14="http://schemas.microsoft.com/office/powerpoint/2010/main" val="3454131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000000"/>
                </a:solidFill>
                <a:latin typeface="Helvetica Neue" panose="02000503000000020004" pitchFamily="2" charset="0"/>
              </a:rPr>
              <a:t>LEAD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rgbClr val="000000"/>
              </a:solidFill>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000000"/>
                </a:solidFill>
                <a:latin typeface="Helvetica Neue" panose="02000503000000020004" pitchFamily="2" charset="0"/>
              </a:rPr>
              <a:t>For most categories the discharges increase with age as you might expect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000000"/>
                </a:solidFill>
                <a:latin typeface="Helvetica Neue" panose="02000503000000020004" pitchFamily="2" charset="0"/>
              </a:rPr>
              <a:t>but SAH affects younger age groups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000000"/>
                </a:solidFill>
                <a:latin typeface="Helvetica Neue" panose="02000503000000020004" pitchFamily="2" charset="0"/>
              </a:rPr>
              <a:t>Mortality data follows a similar trend for all categories but it appears that more younger people survive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rgbClr val="000000"/>
              </a:solidFill>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rgbClr val="000000"/>
              </a:solidFill>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rgbClr val="000000"/>
              </a:solidFill>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rgbClr val="000000"/>
              </a:solidFill>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ArialMT"/>
              </a:rPr>
              <a:t>LEAD IN – I’m going to go on to discuss how CVD affects different age groups, sex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000000"/>
                </a:solidFill>
                <a:latin typeface="Helvetica Neue" panose="02000503000000020004" pitchFamily="2" charset="0"/>
              </a:rPr>
              <a:t>It is important to note at this point that I’ll be showing </a:t>
            </a:r>
            <a:r>
              <a:rPr lang="en-GB" sz="1100" dirty="0" err="1">
                <a:solidFill>
                  <a:srgbClr val="000000"/>
                </a:solidFill>
                <a:latin typeface="Helvetica Neue" panose="02000503000000020004" pitchFamily="2" charset="0"/>
              </a:rPr>
              <a:t>easr</a:t>
            </a:r>
            <a:r>
              <a:rPr lang="en-GB" sz="1100" dirty="0">
                <a:solidFill>
                  <a:srgbClr val="000000"/>
                </a:solidFill>
                <a:latin typeface="Helvetica Neue" panose="02000503000000020004" pitchFamily="2" charset="0"/>
              </a:rPr>
              <a:t> values from now on. What are these?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000000"/>
                </a:solidFill>
                <a:latin typeface="Helvetica Neue" panose="02000503000000020004" pitchFamily="2" charset="0"/>
              </a:rPr>
              <a:t>This means the data is reported per 100,000 people and adjusted for age and sex.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rgbClr val="000000"/>
              </a:solidFill>
              <a:latin typeface="Helvetica Neue" panose="02000503000000020004" pitchFamily="2" charset="0"/>
            </a:endParaRPr>
          </a:p>
        </p:txBody>
      </p:sp>
    </p:spTree>
    <p:extLst>
      <p:ext uri="{BB962C8B-B14F-4D97-AF65-F5344CB8AC3E}">
        <p14:creationId xmlns:p14="http://schemas.microsoft.com/office/powerpoint/2010/main" val="3202805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ArialMT"/>
              </a:rPr>
              <a:t>LEAD IN – I’m going to go on to discuss how CVD affects different age groups, sex 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effectLst/>
              <a:latin typeface="Arial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effectLst/>
              <a:latin typeface="Arial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rgbClr val="000000"/>
              </a:solidFill>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000000"/>
                </a:solidFill>
                <a:latin typeface="Helvetica Neue" panose="02000503000000020004" pitchFamily="2" charset="0"/>
              </a:rPr>
              <a:t>It is important to note at this point that I’ll be showing </a:t>
            </a:r>
            <a:r>
              <a:rPr lang="en-GB" sz="1100" dirty="0" err="1">
                <a:solidFill>
                  <a:srgbClr val="000000"/>
                </a:solidFill>
                <a:latin typeface="Helvetica Neue" panose="02000503000000020004" pitchFamily="2" charset="0"/>
              </a:rPr>
              <a:t>easr</a:t>
            </a:r>
            <a:r>
              <a:rPr lang="en-GB" sz="1100" dirty="0">
                <a:solidFill>
                  <a:srgbClr val="000000"/>
                </a:solidFill>
                <a:latin typeface="Helvetica Neue" panose="02000503000000020004" pitchFamily="2" charset="0"/>
              </a:rPr>
              <a:t> values from now on. What are these?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rgbClr val="000000"/>
              </a:solidFill>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000000"/>
                </a:solidFill>
                <a:latin typeface="Helvetica Neue" panose="02000503000000020004" pitchFamily="2" charset="0"/>
              </a:rPr>
              <a:t>This means the data is reported per 100,000 people and adjusted for age and sex.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dirty="0">
                <a:effectLst/>
                <a:latin typeface="ArialMT"/>
              </a:rPr>
              <a:t>Nothing too striking about the discharge data but I wanted to show the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p:txBody>
      </p:sp>
    </p:spTree>
    <p:extLst>
      <p:ext uri="{BB962C8B-B14F-4D97-AF65-F5344CB8AC3E}">
        <p14:creationId xmlns:p14="http://schemas.microsoft.com/office/powerpoint/2010/main" val="2839775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sz="1100" dirty="0">
              <a:solidFill>
                <a:schemeClr val="bg1">
                  <a:lumMod val="50000"/>
                </a:schemeClr>
              </a:solidFill>
              <a:effectLst/>
              <a:latin typeface="Source Sans Pro" panose="020B0503030403020204" pitchFamily="34" charset="0"/>
              <a:ea typeface="Source Sans Pro" panose="020B0503030403020204" pitchFamily="34" charset="0"/>
            </a:endParaRPr>
          </a:p>
          <a:p>
            <a:r>
              <a:rPr lang="en-GB" sz="1100" dirty="0">
                <a:solidFill>
                  <a:schemeClr val="bg1">
                    <a:lumMod val="50000"/>
                  </a:schemeClr>
                </a:solidFill>
                <a:effectLst/>
                <a:latin typeface="Source Sans Pro" panose="020B0503030403020204" pitchFamily="34" charset="0"/>
                <a:ea typeface="Source Sans Pro" panose="020B0503030403020204" pitchFamily="34" charset="0"/>
              </a:rPr>
              <a:t>So what do discharges numbers look like by health board</a:t>
            </a:r>
          </a:p>
          <a:p>
            <a:r>
              <a:rPr lang="en-GB" sz="1100" dirty="0">
                <a:solidFill>
                  <a:schemeClr val="bg1">
                    <a:lumMod val="50000"/>
                  </a:schemeClr>
                </a:solidFill>
                <a:effectLst/>
                <a:latin typeface="Source Sans Pro" panose="020B0503030403020204" pitchFamily="34" charset="0"/>
                <a:ea typeface="Source Sans Pro" panose="020B0503030403020204" pitchFamily="34" charset="0"/>
              </a:rPr>
              <a:t>The darker the colour the more discharges – data has been standardised to account for difference in health board size (Orkney is &lt;2% size of Glasgow)</a:t>
            </a:r>
          </a:p>
          <a:p>
            <a:r>
              <a:rPr lang="en-GB" sz="1100" dirty="0">
                <a:solidFill>
                  <a:schemeClr val="bg1">
                    <a:lumMod val="50000"/>
                  </a:schemeClr>
                </a:solidFill>
                <a:effectLst/>
                <a:latin typeface="Source Sans Pro" panose="020B0503030403020204" pitchFamily="34" charset="0"/>
                <a:ea typeface="Source Sans Pro" panose="020B0503030403020204" pitchFamily="34" charset="0"/>
              </a:rPr>
              <a:t>Glasgow is dominating and Grampian, Island and Dumfries have lower numbers of discharges. </a:t>
            </a:r>
          </a:p>
          <a:p>
            <a:endParaRPr lang="en-GB" sz="1100" dirty="0">
              <a:solidFill>
                <a:schemeClr val="bg1">
                  <a:lumMod val="50000"/>
                </a:schemeClr>
              </a:solidFill>
              <a:effectLst/>
              <a:latin typeface="Source Sans Pro" panose="020B0503030403020204" pitchFamily="34" charset="0"/>
              <a:ea typeface="Source Sans Pro" panose="020B0503030403020204" pitchFamily="34" charset="0"/>
            </a:endParaRPr>
          </a:p>
          <a:p>
            <a:endParaRPr lang="en-GB" sz="1100" dirty="0">
              <a:solidFill>
                <a:schemeClr val="bg1">
                  <a:lumMod val="50000"/>
                </a:schemeClr>
              </a:solidFill>
              <a:effectLst/>
              <a:latin typeface="Source Sans Pro" panose="020B0503030403020204" pitchFamily="34" charset="0"/>
              <a:ea typeface="Source Sans Pro" panose="020B0503030403020204" pitchFamily="34" charset="0"/>
            </a:endParaRPr>
          </a:p>
          <a:p>
            <a:r>
              <a:rPr lang="en-GB" sz="1100" dirty="0">
                <a:solidFill>
                  <a:schemeClr val="bg1">
                    <a:lumMod val="50000"/>
                  </a:schemeClr>
                </a:solidFill>
                <a:effectLst/>
                <a:latin typeface="Source Sans Pro" panose="020B0503030403020204" pitchFamily="34" charset="0"/>
                <a:ea typeface="Source Sans Pro" panose="020B0503030403020204" pitchFamily="34" charset="0"/>
              </a:rPr>
              <a:t>From PHS report:</a:t>
            </a:r>
          </a:p>
          <a:p>
            <a:r>
              <a:rPr lang="en-GB" sz="1100" dirty="0">
                <a:solidFill>
                  <a:schemeClr val="bg1">
                    <a:lumMod val="50000"/>
                  </a:schemeClr>
                </a:solidFill>
                <a:effectLst/>
                <a:latin typeface="Source Sans Pro" panose="020B0503030403020204" pitchFamily="34" charset="0"/>
                <a:ea typeface="Source Sans Pro" panose="020B0503030403020204" pitchFamily="34" charset="0"/>
              </a:rPr>
              <a:t>“Over the past ten years, there was an increase in the adjusted discharge rate for stroke in all deprivation quintiles. The rate in the most deprived quintile increased by 39% compared to 21% in the least deprived quintile.” </a:t>
            </a:r>
          </a:p>
        </p:txBody>
      </p:sp>
    </p:spTree>
    <p:extLst>
      <p:ext uri="{BB962C8B-B14F-4D97-AF65-F5344CB8AC3E}">
        <p14:creationId xmlns:p14="http://schemas.microsoft.com/office/powerpoint/2010/main" val="1903950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4092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Mention </a:t>
            </a:r>
            <a:r>
              <a:rPr lang="en-US" dirty="0" err="1"/>
              <a:t>glmulti</a:t>
            </a:r>
            <a:endParaRPr lang="en-US" dirty="0"/>
          </a:p>
          <a:p>
            <a:r>
              <a:rPr lang="en-US" dirty="0"/>
              <a:t>Built models on both sets of data – discharge and mortality but only going to discuss mortality model</a:t>
            </a:r>
          </a:p>
        </p:txBody>
      </p:sp>
    </p:spTree>
    <p:extLst>
      <p:ext uri="{BB962C8B-B14F-4D97-AF65-F5344CB8AC3E}">
        <p14:creationId xmlns:p14="http://schemas.microsoft.com/office/powerpoint/2010/main" val="132598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tx1">
              <a:lumMod val="60000"/>
              <a:lumOff val="40000"/>
            </a:schemeClr>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chemeClr val="bg1">
              <a:lumMod val="65000"/>
              <a:alpha val="73460"/>
            </a:schemeClr>
          </a:solidFill>
          <a:ln>
            <a:noFill/>
          </a:ln>
        </p:spPr>
      </p:sp>
      <p:sp>
        <p:nvSpPr>
          <p:cNvPr id="36" name="Google Shape;36;p2"/>
          <p:cNvSpPr/>
          <p:nvPr/>
        </p:nvSpPr>
        <p:spPr>
          <a:xfrm rot="8100000">
            <a:off x="1847981" y="1814569"/>
            <a:ext cx="122612" cy="122612"/>
          </a:xfrm>
          <a:prstGeom prst="teardrop">
            <a:avLst>
              <a:gd name="adj" fmla="val 100000"/>
            </a:avLst>
          </a:prstGeom>
          <a:solidFill>
            <a:srgbClr val="F762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rgbClr val="A176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A176BB"/>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A176BB"/>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A176BB"/>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rgbClr val="A176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rgbClr val="A176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rgbClr val="A176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rgbClr val="F762B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txBox="1">
            <a:spLocks noGrp="1"/>
          </p:cNvSpPr>
          <p:nvPr>
            <p:ph type="ctrTitle"/>
          </p:nvPr>
        </p:nvSpPr>
        <p:spPr>
          <a:xfrm>
            <a:off x="2881300" y="2794251"/>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latin typeface="Source Sans Pro" panose="020B0503030403020204" pitchFamily="34" charset="0"/>
                <a:ea typeface="Source Sans Pro" panose="020B0503030403020204" pitchFamily="34" charset="0"/>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200" name="Google Shape;200;p5"/>
          <p:cNvSpPr txBox="1">
            <a:spLocks noGrp="1"/>
          </p:cNvSpPr>
          <p:nvPr>
            <p:ph type="title"/>
          </p:nvPr>
        </p:nvSpPr>
        <p:spPr>
          <a:xfrm>
            <a:off x="1073700" y="202425"/>
            <a:ext cx="6996600" cy="593312"/>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sz="3600">
                <a:solidFill>
                  <a:schemeClr val="bg1">
                    <a:lumMod val="50000"/>
                  </a:schemeClr>
                </a:solidFill>
                <a:latin typeface="Source Sans Pro" panose="020B0503030403020204" pitchFamily="34" charset="0"/>
                <a:ea typeface="Source Sans Pro" panose="020B0503030403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01" name="Google Shape;201;p5"/>
          <p:cNvSpPr txBox="1">
            <a:spLocks noGrp="1"/>
          </p:cNvSpPr>
          <p:nvPr>
            <p:ph type="body" idx="1"/>
          </p:nvPr>
        </p:nvSpPr>
        <p:spPr>
          <a:xfrm>
            <a:off x="1075850" y="1175658"/>
            <a:ext cx="6996600" cy="3096194"/>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Clr>
                <a:schemeClr val="bg1">
                  <a:lumMod val="50000"/>
                </a:schemeClr>
              </a:buClr>
              <a:buSzPct val="80000"/>
              <a:buChar char="◉"/>
              <a:defRPr>
                <a:solidFill>
                  <a:schemeClr val="bg1">
                    <a:lumMod val="50000"/>
                  </a:schemeClr>
                </a:solidFill>
                <a:latin typeface="Source Sans Pro" panose="020B0503030403020204" pitchFamily="34" charset="0"/>
                <a:ea typeface="Source Sans Pro" panose="020B0503030403020204" pitchFamily="34" charset="0"/>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dirty="0"/>
          </a:p>
        </p:txBody>
      </p:sp>
      <p:pic>
        <p:nvPicPr>
          <p:cNvPr id="41" name="Picture 40">
            <a:extLst>
              <a:ext uri="{FF2B5EF4-FFF2-40B4-BE49-F238E27FC236}">
                <a16:creationId xmlns:a16="http://schemas.microsoft.com/office/drawing/2014/main" id="{7FB2608A-E12F-23E2-8227-CD62924DFD25}"/>
              </a:ext>
            </a:extLst>
          </p:cNvPr>
          <p:cNvPicPr>
            <a:picLocks noChangeAspect="1"/>
          </p:cNvPicPr>
          <p:nvPr userDrawn="1"/>
        </p:nvPicPr>
        <p:blipFill rotWithShape="1">
          <a:blip r:embed="rId2"/>
          <a:srcRect b="73988"/>
          <a:stretch/>
        </p:blipFill>
        <p:spPr>
          <a:xfrm>
            <a:off x="-27290" y="4271852"/>
            <a:ext cx="9198000" cy="874199"/>
          </a:xfrm>
          <a:prstGeom prst="rect">
            <a:avLst/>
          </a:prstGeom>
        </p:spPr>
      </p:pic>
      <p:sp>
        <p:nvSpPr>
          <p:cNvPr id="42" name="Rectangle 41">
            <a:extLst>
              <a:ext uri="{FF2B5EF4-FFF2-40B4-BE49-F238E27FC236}">
                <a16:creationId xmlns:a16="http://schemas.microsoft.com/office/drawing/2014/main" id="{9FB74782-B6A8-A94A-66A8-E726E7C9E71E}"/>
              </a:ext>
            </a:extLst>
          </p:cNvPr>
          <p:cNvSpPr/>
          <p:nvPr userDrawn="1"/>
        </p:nvSpPr>
        <p:spPr>
          <a:xfrm>
            <a:off x="1837509" y="4271852"/>
            <a:ext cx="200297" cy="169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2926" y="187396"/>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dirty="0"/>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bg1">
              <a:lumMod val="50000"/>
            </a:schemeClr>
          </a:solidFill>
          <a:latin typeface="Source Sans Pro" panose="020B0503030403020204" pitchFamily="34" charset="0"/>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ct val="80000"/>
        <a:buFont typeface="Arial"/>
        <a:defRPr sz="1400" b="0" i="0" u="none" strike="noStrike" cap="none">
          <a:solidFill>
            <a:schemeClr val="bg1">
              <a:lumMod val="50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tatisticsbyjim.com/regression/how-high-r-squared/" TargetMode="External"/><Relationship Id="rId2" Type="http://schemas.openxmlformats.org/officeDocument/2006/relationships/hyperlink" Target="https://quantifyinghealth.com/r-squared-stud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cotpho.org.uk/population-dynamics/deaths/data/most-frequent-causes/" TargetMode="External"/><Relationship Id="rId7" Type="http://schemas.openxmlformats.org/officeDocument/2006/relationships/image" Target="../media/image16.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scotpho.org.uk/population-dynamics/deaths/data/most-frequent-caus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frontiersin.org/articles/10.3389/fneur.2012.00078/full" TargetMode="External"/><Relationship Id="rId5" Type="http://schemas.openxmlformats.org/officeDocument/2006/relationships/hyperlink" Target="https://www.ahajournals.org/doi/10.1161/01.STR.0000105933.16654.B4" TargetMode="Externa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6.svg"/><Relationship Id="rId3" Type="http://schemas.microsoft.com/office/2011/relationships/webextension" Target="../webextensions/webextension1.xml"/><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121919" y="2999094"/>
            <a:ext cx="8601626"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3600" dirty="0"/>
              <a:t>Cerebrovascular Disease in Scotland</a:t>
            </a:r>
            <a:br>
              <a:rPr lang="en-US" sz="3600" dirty="0"/>
            </a:br>
            <a:r>
              <a:rPr lang="en-US" sz="3600" b="0" dirty="0"/>
              <a:t>Statistics and Modeling </a:t>
            </a:r>
            <a:endParaRPr sz="3600" b="0" dirty="0"/>
          </a:p>
        </p:txBody>
      </p:sp>
      <p:sp>
        <p:nvSpPr>
          <p:cNvPr id="5" name="Google Shape;464;p13">
            <a:extLst>
              <a:ext uri="{FF2B5EF4-FFF2-40B4-BE49-F238E27FC236}">
                <a16:creationId xmlns:a16="http://schemas.microsoft.com/office/drawing/2014/main" id="{09085068-B997-A708-2EA9-52E8A13DDE72}"/>
              </a:ext>
            </a:extLst>
          </p:cNvPr>
          <p:cNvSpPr txBox="1">
            <a:spLocks/>
          </p:cNvSpPr>
          <p:nvPr/>
        </p:nvSpPr>
        <p:spPr>
          <a:xfrm>
            <a:off x="-121919" y="3983700"/>
            <a:ext cx="8601626"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Source Sans Pro" panose="020B0503030403020204" pitchFamily="34" charset="0"/>
                <a:ea typeface="Source Sans Pro" panose="020B0503030403020204" pitchFamily="34" charset="0"/>
                <a:cs typeface="Oswald"/>
                <a:sym typeface="Oswald"/>
              </a:defRPr>
            </a:lvl1pPr>
            <a:lvl2pPr marR="0" lvl="1"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2pPr>
            <a:lvl3pPr marR="0" lvl="2"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3pPr>
            <a:lvl4pPr marR="0" lvl="3"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4pPr>
            <a:lvl5pPr marR="0" lvl="4"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5pPr>
            <a:lvl6pPr marR="0" lvl="5"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6pPr>
            <a:lvl7pPr marR="0" lvl="6"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7pPr>
            <a:lvl8pPr marR="0" lvl="7"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8pPr>
            <a:lvl9pPr marR="0" lvl="8"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9pPr>
          </a:lstStyle>
          <a:p>
            <a:r>
              <a:rPr lang="en-US" sz="2400" b="0" dirty="0"/>
              <a:t>Fiona Carson </a:t>
            </a:r>
          </a:p>
          <a:p>
            <a:r>
              <a:rPr lang="en-US" sz="2000" b="0" dirty="0"/>
              <a:t>February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Google Shape;500;p18">
            <a:extLst>
              <a:ext uri="{FF2B5EF4-FFF2-40B4-BE49-F238E27FC236}">
                <a16:creationId xmlns:a16="http://schemas.microsoft.com/office/drawing/2014/main" id="{C24AB7E0-ED67-6CB9-876A-EDC53966A689}"/>
              </a:ext>
            </a:extLst>
          </p:cNvPr>
          <p:cNvSpPr txBox="1">
            <a:spLocks noGrp="1"/>
          </p:cNvSpPr>
          <p:nvPr>
            <p:ph type="body" idx="1"/>
          </p:nvPr>
        </p:nvSpPr>
        <p:spPr>
          <a:xfrm>
            <a:off x="641791" y="1206851"/>
            <a:ext cx="7922029" cy="2346593"/>
          </a:xfrm>
          <a:prstGeom prst="rect">
            <a:avLst/>
          </a:prstGeom>
        </p:spPr>
        <p:txBody>
          <a:bodyPr spcFirstLastPara="1" wrap="square" lIns="91425" tIns="91425" rIns="91425" bIns="91425" anchor="t" anchorCtr="0">
            <a:normAutofit/>
          </a:bodyPr>
          <a:lstStyle/>
          <a:p>
            <a:pPr marL="101600" indent="0">
              <a:buNone/>
            </a:pPr>
            <a:r>
              <a:rPr lang="en-US" sz="1800" b="1" dirty="0"/>
              <a:t>Akaike information criterion (AIC) and Bayesian information criterion (BIC)</a:t>
            </a:r>
          </a:p>
          <a:p>
            <a:r>
              <a:rPr lang="en-US" sz="1800" dirty="0"/>
              <a:t>Measure of model performance that accounts for model complexity</a:t>
            </a:r>
          </a:p>
          <a:p>
            <a:r>
              <a:rPr lang="en-US" sz="1800" dirty="0"/>
              <a:t>Combines a term for how well model fits data with a term that penalizes the model in proportion to the number of parameters</a:t>
            </a:r>
          </a:p>
          <a:p>
            <a:r>
              <a:rPr lang="en-US" sz="1800" dirty="0"/>
              <a:t>BIC penalizes more than AIC for additional parameters</a:t>
            </a:r>
          </a:p>
          <a:p>
            <a:r>
              <a:rPr lang="en-US" sz="1800" dirty="0"/>
              <a:t>Want AIC and BIC to be as low as possible</a:t>
            </a:r>
            <a:endParaRPr sz="1600" dirty="0">
              <a:solidFill>
                <a:schemeClr val="bg1">
                  <a:lumMod val="50000"/>
                </a:schemeClr>
              </a:solidFill>
              <a:latin typeface="Source Sans Pro" panose="020B0503030403020204" pitchFamily="34" charset="0"/>
              <a:ea typeface="Source Sans Pro" panose="020B0503030403020204" pitchFamily="34" charset="0"/>
            </a:endParaRPr>
          </a:p>
        </p:txBody>
      </p:sp>
      <p:pic>
        <p:nvPicPr>
          <p:cNvPr id="84" name="Picture 83">
            <a:extLst>
              <a:ext uri="{FF2B5EF4-FFF2-40B4-BE49-F238E27FC236}">
                <a16:creationId xmlns:a16="http://schemas.microsoft.com/office/drawing/2014/main" id="{D0E4B157-6226-D5DB-6889-C1DF33A04E6C}"/>
              </a:ext>
            </a:extLst>
          </p:cNvPr>
          <p:cNvPicPr>
            <a:picLocks noChangeAspect="1"/>
          </p:cNvPicPr>
          <p:nvPr/>
        </p:nvPicPr>
        <p:blipFill>
          <a:blip r:embed="rId2"/>
          <a:stretch>
            <a:fillRect/>
          </a:stretch>
        </p:blipFill>
        <p:spPr>
          <a:xfrm>
            <a:off x="126360" y="1141477"/>
            <a:ext cx="5352496" cy="3310208"/>
          </a:xfrm>
          <a:prstGeom prst="rect">
            <a:avLst/>
          </a:prstGeom>
          <a:solidFill>
            <a:schemeClr val="bg1"/>
          </a:solidFill>
        </p:spPr>
      </p:pic>
      <p:sp>
        <p:nvSpPr>
          <p:cNvPr id="2" name="Title 1">
            <a:extLst>
              <a:ext uri="{FF2B5EF4-FFF2-40B4-BE49-F238E27FC236}">
                <a16:creationId xmlns:a16="http://schemas.microsoft.com/office/drawing/2014/main" id="{8134724A-C0B8-BCFD-A3EB-2A487015C9DB}"/>
              </a:ext>
            </a:extLst>
          </p:cNvPr>
          <p:cNvSpPr>
            <a:spLocks noGrp="1"/>
          </p:cNvSpPr>
          <p:nvPr>
            <p:ph type="title"/>
          </p:nvPr>
        </p:nvSpPr>
        <p:spPr/>
        <p:txBody>
          <a:bodyPr/>
          <a:lstStyle/>
          <a:p>
            <a:r>
              <a:rPr lang="en-US" dirty="0"/>
              <a:t>Model Building - AIC and BIC</a:t>
            </a:r>
          </a:p>
        </p:txBody>
      </p:sp>
      <p:sp>
        <p:nvSpPr>
          <p:cNvPr id="5" name="TextBox 4">
            <a:extLst>
              <a:ext uri="{FF2B5EF4-FFF2-40B4-BE49-F238E27FC236}">
                <a16:creationId xmlns:a16="http://schemas.microsoft.com/office/drawing/2014/main" id="{DEF1770A-89AA-5F33-3D7E-8CBD6641CC1B}"/>
              </a:ext>
            </a:extLst>
          </p:cNvPr>
          <p:cNvSpPr txBox="1"/>
          <p:nvPr/>
        </p:nvSpPr>
        <p:spPr>
          <a:xfrm>
            <a:off x="5686790" y="747147"/>
            <a:ext cx="2746719" cy="523220"/>
          </a:xfrm>
          <a:prstGeom prst="rect">
            <a:avLst/>
          </a:prstGeom>
          <a:noFill/>
        </p:spPr>
        <p:txBody>
          <a:bodyPr wrap="square">
            <a:spAutoFit/>
          </a:bodyPr>
          <a:lstStyle/>
          <a:p>
            <a:r>
              <a:rPr lang="en-US" b="1" dirty="0">
                <a:solidFill>
                  <a:schemeClr val="bg1">
                    <a:lumMod val="50000"/>
                  </a:schemeClr>
                </a:solidFill>
                <a:latin typeface="Source Sans Pro" panose="020B0503030403020204" pitchFamily="34" charset="0"/>
                <a:ea typeface="Source Sans Pro" panose="020B0503030403020204" pitchFamily="34" charset="0"/>
              </a:rPr>
              <a:t>Model</a:t>
            </a:r>
          </a:p>
          <a:p>
            <a:r>
              <a:rPr lang="en-US" sz="1400" dirty="0">
                <a:solidFill>
                  <a:schemeClr val="bg1">
                    <a:lumMod val="50000"/>
                  </a:schemeClr>
                </a:solidFill>
                <a:latin typeface="Source Sans Pro" panose="020B0503030403020204" pitchFamily="34" charset="0"/>
                <a:ea typeface="Source Sans Pro" panose="020B0503030403020204" pitchFamily="34" charset="0"/>
              </a:rPr>
              <a:t>log(</a:t>
            </a:r>
            <a:r>
              <a:rPr lang="en-US" dirty="0">
                <a:solidFill>
                  <a:schemeClr val="bg1">
                    <a:lumMod val="50000"/>
                  </a:schemeClr>
                </a:solidFill>
                <a:latin typeface="Source Sans Pro" panose="020B0503030403020204" pitchFamily="34" charset="0"/>
                <a:ea typeface="Source Sans Pro" panose="020B0503030403020204" pitchFamily="34" charset="0"/>
              </a:rPr>
              <a:t>mortality rate</a:t>
            </a:r>
            <a:r>
              <a:rPr lang="en-US" sz="1400" dirty="0">
                <a:solidFill>
                  <a:schemeClr val="bg1">
                    <a:lumMod val="50000"/>
                  </a:schemeClr>
                </a:solidFill>
                <a:latin typeface="Source Sans Pro" panose="020B0503030403020204" pitchFamily="34" charset="0"/>
                <a:ea typeface="Source Sans Pro" panose="020B0503030403020204" pitchFamily="34" charset="0"/>
              </a:rPr>
              <a:t>)</a:t>
            </a:r>
          </a:p>
        </p:txBody>
      </p:sp>
      <p:cxnSp>
        <p:nvCxnSpPr>
          <p:cNvPr id="8" name="Straight Arrow Connector 7">
            <a:extLst>
              <a:ext uri="{FF2B5EF4-FFF2-40B4-BE49-F238E27FC236}">
                <a16:creationId xmlns:a16="http://schemas.microsoft.com/office/drawing/2014/main" id="{F90099CA-9E52-1FF1-061D-5325B65F6FC3}"/>
              </a:ext>
            </a:extLst>
          </p:cNvPr>
          <p:cNvCxnSpPr>
            <a:cxnSpLocks/>
            <a:stCxn id="9" idx="2"/>
          </p:cNvCxnSpPr>
          <p:nvPr/>
        </p:nvCxnSpPr>
        <p:spPr>
          <a:xfrm>
            <a:off x="978348" y="1078174"/>
            <a:ext cx="0" cy="345740"/>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E5C9F09A-47CB-7C8C-C77A-4397F8596191}"/>
              </a:ext>
            </a:extLst>
          </p:cNvPr>
          <p:cNvSpPr/>
          <p:nvPr/>
        </p:nvSpPr>
        <p:spPr>
          <a:xfrm>
            <a:off x="717958" y="787288"/>
            <a:ext cx="520780"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age</a:t>
            </a:r>
          </a:p>
        </p:txBody>
      </p:sp>
      <p:sp>
        <p:nvSpPr>
          <p:cNvPr id="15" name="TextBox 14">
            <a:extLst>
              <a:ext uri="{FF2B5EF4-FFF2-40B4-BE49-F238E27FC236}">
                <a16:creationId xmlns:a16="http://schemas.microsoft.com/office/drawing/2014/main" id="{CC1C1CAB-DE2B-D62D-040C-9B93F064024B}"/>
              </a:ext>
            </a:extLst>
          </p:cNvPr>
          <p:cNvSpPr txBox="1"/>
          <p:nvPr/>
        </p:nvSpPr>
        <p:spPr>
          <a:xfrm>
            <a:off x="7117175" y="954841"/>
            <a:ext cx="686086"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age</a:t>
            </a:r>
          </a:p>
        </p:txBody>
      </p:sp>
      <p:sp>
        <p:nvSpPr>
          <p:cNvPr id="16" name="TextBox 15">
            <a:extLst>
              <a:ext uri="{FF2B5EF4-FFF2-40B4-BE49-F238E27FC236}">
                <a16:creationId xmlns:a16="http://schemas.microsoft.com/office/drawing/2014/main" id="{B23A3533-8049-79AB-9757-6A496AF26315}"/>
              </a:ext>
            </a:extLst>
          </p:cNvPr>
          <p:cNvSpPr txBox="1"/>
          <p:nvPr/>
        </p:nvSpPr>
        <p:spPr>
          <a:xfrm>
            <a:off x="7117175" y="1200907"/>
            <a:ext cx="1367952" cy="307777"/>
          </a:xfrm>
          <a:prstGeom prst="rect">
            <a:avLst/>
          </a:prstGeom>
          <a:noFill/>
        </p:spPr>
        <p:txBody>
          <a:bodyPr wrap="square">
            <a:spAutoFit/>
          </a:bodyPr>
          <a:lstStyle/>
          <a:p>
            <a:r>
              <a:rPr lang="en-US" dirty="0">
                <a:solidFill>
                  <a:schemeClr val="bg1">
                    <a:lumMod val="50000"/>
                  </a:schemeClr>
                </a:solidFill>
                <a:latin typeface="Source Sans Pro" panose="020B0503030403020204" pitchFamily="34" charset="0"/>
                <a:ea typeface="Source Sans Pro" panose="020B0503030403020204" pitchFamily="34" charset="0"/>
              </a:rPr>
              <a:t>+ </a:t>
            </a:r>
            <a:r>
              <a:rPr lang="en-US" sz="1400" dirty="0">
                <a:solidFill>
                  <a:schemeClr val="bg1">
                    <a:lumMod val="50000"/>
                  </a:schemeClr>
                </a:solidFill>
                <a:latin typeface="Source Sans Pro" panose="020B0503030403020204" pitchFamily="34" charset="0"/>
                <a:ea typeface="Source Sans Pro" panose="020B0503030403020204" pitchFamily="34" charset="0"/>
              </a:rPr>
              <a:t>diagnosis </a:t>
            </a:r>
          </a:p>
        </p:txBody>
      </p:sp>
      <p:sp>
        <p:nvSpPr>
          <p:cNvPr id="17" name="TextBox 16">
            <a:extLst>
              <a:ext uri="{FF2B5EF4-FFF2-40B4-BE49-F238E27FC236}">
                <a16:creationId xmlns:a16="http://schemas.microsoft.com/office/drawing/2014/main" id="{804E6BF9-9FDF-0D08-0642-3EB70EC640D6}"/>
              </a:ext>
            </a:extLst>
          </p:cNvPr>
          <p:cNvSpPr txBox="1"/>
          <p:nvPr/>
        </p:nvSpPr>
        <p:spPr>
          <a:xfrm>
            <a:off x="7117175" y="1446973"/>
            <a:ext cx="1482880" cy="307777"/>
          </a:xfrm>
          <a:prstGeom prst="rect">
            <a:avLst/>
          </a:prstGeom>
          <a:noFill/>
        </p:spPr>
        <p:txBody>
          <a:bodyPr wrap="square">
            <a:spAutoFit/>
          </a:bodyPr>
          <a:lstStyle/>
          <a:p>
            <a:r>
              <a:rPr lang="en-US" dirty="0">
                <a:solidFill>
                  <a:schemeClr val="bg1">
                    <a:lumMod val="50000"/>
                  </a:schemeClr>
                </a:solidFill>
                <a:latin typeface="Source Sans Pro" panose="020B0503030403020204" pitchFamily="34" charset="0"/>
                <a:ea typeface="Source Sans Pro" panose="020B0503030403020204" pitchFamily="34" charset="0"/>
              </a:rPr>
              <a:t>+ </a:t>
            </a:r>
            <a:r>
              <a:rPr lang="en-US" sz="1400" dirty="0">
                <a:solidFill>
                  <a:schemeClr val="bg1">
                    <a:lumMod val="50000"/>
                  </a:schemeClr>
                </a:solidFill>
                <a:latin typeface="Source Sans Pro" panose="020B0503030403020204" pitchFamily="34" charset="0"/>
                <a:ea typeface="Source Sans Pro" panose="020B0503030403020204" pitchFamily="34" charset="0"/>
              </a:rPr>
              <a:t>health board</a:t>
            </a:r>
          </a:p>
        </p:txBody>
      </p:sp>
      <p:sp>
        <p:nvSpPr>
          <p:cNvPr id="18" name="TextBox 17">
            <a:extLst>
              <a:ext uri="{FF2B5EF4-FFF2-40B4-BE49-F238E27FC236}">
                <a16:creationId xmlns:a16="http://schemas.microsoft.com/office/drawing/2014/main" id="{31FD0650-138A-58D5-CB57-D36E449BE1B4}"/>
              </a:ext>
            </a:extLst>
          </p:cNvPr>
          <p:cNvSpPr txBox="1"/>
          <p:nvPr/>
        </p:nvSpPr>
        <p:spPr>
          <a:xfrm>
            <a:off x="7117175" y="1693039"/>
            <a:ext cx="1069041" cy="307777"/>
          </a:xfrm>
          <a:prstGeom prst="rect">
            <a:avLst/>
          </a:prstGeom>
          <a:noFill/>
        </p:spPr>
        <p:txBody>
          <a:bodyPr wrap="square">
            <a:spAutoFit/>
          </a:bodyPr>
          <a:lstStyle/>
          <a:p>
            <a:r>
              <a:rPr lang="en-US" dirty="0">
                <a:solidFill>
                  <a:schemeClr val="bg1">
                    <a:lumMod val="50000"/>
                  </a:schemeClr>
                </a:solidFill>
                <a:latin typeface="Source Sans Pro" panose="020B0503030403020204" pitchFamily="34" charset="0"/>
                <a:ea typeface="Source Sans Pro" panose="020B0503030403020204" pitchFamily="34" charset="0"/>
              </a:rPr>
              <a:t>+ </a:t>
            </a:r>
            <a:r>
              <a:rPr lang="en-US" sz="1400" dirty="0">
                <a:solidFill>
                  <a:schemeClr val="bg1">
                    <a:lumMod val="50000"/>
                  </a:schemeClr>
                </a:solidFill>
                <a:latin typeface="Source Sans Pro" panose="020B0503030403020204" pitchFamily="34" charset="0"/>
                <a:ea typeface="Source Sans Pro" panose="020B0503030403020204" pitchFamily="34" charset="0"/>
              </a:rPr>
              <a:t>year</a:t>
            </a:r>
          </a:p>
        </p:txBody>
      </p:sp>
      <p:sp>
        <p:nvSpPr>
          <p:cNvPr id="20" name="TextBox 19">
            <a:extLst>
              <a:ext uri="{FF2B5EF4-FFF2-40B4-BE49-F238E27FC236}">
                <a16:creationId xmlns:a16="http://schemas.microsoft.com/office/drawing/2014/main" id="{CCF4380A-1B85-F5AC-80B9-01AC2BDF72BD}"/>
              </a:ext>
            </a:extLst>
          </p:cNvPr>
          <p:cNvSpPr txBox="1"/>
          <p:nvPr/>
        </p:nvSpPr>
        <p:spPr>
          <a:xfrm>
            <a:off x="7117175" y="2185171"/>
            <a:ext cx="1482879"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diagnosis : age   </a:t>
            </a:r>
          </a:p>
        </p:txBody>
      </p:sp>
      <p:sp>
        <p:nvSpPr>
          <p:cNvPr id="21" name="TextBox 20">
            <a:extLst>
              <a:ext uri="{FF2B5EF4-FFF2-40B4-BE49-F238E27FC236}">
                <a16:creationId xmlns:a16="http://schemas.microsoft.com/office/drawing/2014/main" id="{FE2809F8-8396-B9D7-1A8D-898FE84A3B86}"/>
              </a:ext>
            </a:extLst>
          </p:cNvPr>
          <p:cNvSpPr txBox="1"/>
          <p:nvPr/>
        </p:nvSpPr>
        <p:spPr>
          <a:xfrm>
            <a:off x="7117175" y="2431237"/>
            <a:ext cx="1431807" cy="307777"/>
          </a:xfrm>
          <a:prstGeom prst="rect">
            <a:avLst/>
          </a:prstGeom>
          <a:noFill/>
        </p:spPr>
        <p:txBody>
          <a:bodyPr wrap="square">
            <a:spAutoFit/>
          </a:bodyPr>
          <a:lstStyle/>
          <a:p>
            <a:r>
              <a:rPr lang="en-US" dirty="0">
                <a:solidFill>
                  <a:schemeClr val="bg1">
                    <a:lumMod val="50000"/>
                  </a:schemeClr>
                </a:solidFill>
                <a:latin typeface="Source Sans Pro" panose="020B0503030403020204" pitchFamily="34" charset="0"/>
                <a:ea typeface="Source Sans Pro" panose="020B0503030403020204" pitchFamily="34" charset="0"/>
              </a:rPr>
              <a:t>+ </a:t>
            </a:r>
            <a:r>
              <a:rPr lang="en-US" sz="1400" dirty="0">
                <a:solidFill>
                  <a:schemeClr val="bg1">
                    <a:lumMod val="50000"/>
                  </a:schemeClr>
                </a:solidFill>
                <a:latin typeface="Source Sans Pro" panose="020B0503030403020204" pitchFamily="34" charset="0"/>
                <a:ea typeface="Source Sans Pro" panose="020B0503030403020204" pitchFamily="34" charset="0"/>
              </a:rPr>
              <a:t>diagnosis : sex</a:t>
            </a:r>
          </a:p>
        </p:txBody>
      </p:sp>
      <p:sp>
        <p:nvSpPr>
          <p:cNvPr id="22" name="TextBox 21">
            <a:extLst>
              <a:ext uri="{FF2B5EF4-FFF2-40B4-BE49-F238E27FC236}">
                <a16:creationId xmlns:a16="http://schemas.microsoft.com/office/drawing/2014/main" id="{4A752A66-922A-9869-6170-CF4883889150}"/>
              </a:ext>
            </a:extLst>
          </p:cNvPr>
          <p:cNvSpPr txBox="1"/>
          <p:nvPr/>
        </p:nvSpPr>
        <p:spPr>
          <a:xfrm>
            <a:off x="7117175" y="2677303"/>
            <a:ext cx="958260" cy="307777"/>
          </a:xfrm>
          <a:prstGeom prst="rect">
            <a:avLst/>
          </a:prstGeom>
          <a:noFill/>
        </p:spPr>
        <p:txBody>
          <a:bodyPr wrap="square">
            <a:spAutoFit/>
          </a:bodyPr>
          <a:lstStyle/>
          <a:p>
            <a:r>
              <a:rPr lang="en-US" dirty="0">
                <a:solidFill>
                  <a:schemeClr val="bg1">
                    <a:lumMod val="50000"/>
                  </a:schemeClr>
                </a:solidFill>
                <a:latin typeface="Source Sans Pro" panose="020B0503030403020204" pitchFamily="34" charset="0"/>
                <a:ea typeface="Source Sans Pro" panose="020B0503030403020204" pitchFamily="34" charset="0"/>
              </a:rPr>
              <a:t>+ </a:t>
            </a:r>
            <a:r>
              <a:rPr lang="en-US" sz="1400" dirty="0">
                <a:solidFill>
                  <a:schemeClr val="bg1">
                    <a:lumMod val="50000"/>
                  </a:schemeClr>
                </a:solidFill>
                <a:latin typeface="Source Sans Pro" panose="020B0503030403020204" pitchFamily="34" charset="0"/>
                <a:ea typeface="Source Sans Pro" panose="020B0503030403020204" pitchFamily="34" charset="0"/>
              </a:rPr>
              <a:t>age : sex</a:t>
            </a:r>
          </a:p>
        </p:txBody>
      </p:sp>
      <p:sp>
        <p:nvSpPr>
          <p:cNvPr id="23" name="TextBox 22">
            <a:extLst>
              <a:ext uri="{FF2B5EF4-FFF2-40B4-BE49-F238E27FC236}">
                <a16:creationId xmlns:a16="http://schemas.microsoft.com/office/drawing/2014/main" id="{DFBABACB-0813-95E5-B60A-13E743E979AD}"/>
              </a:ext>
            </a:extLst>
          </p:cNvPr>
          <p:cNvSpPr txBox="1"/>
          <p:nvPr/>
        </p:nvSpPr>
        <p:spPr>
          <a:xfrm>
            <a:off x="7117175" y="2923369"/>
            <a:ext cx="1678660" cy="307777"/>
          </a:xfrm>
          <a:prstGeom prst="rect">
            <a:avLst/>
          </a:prstGeom>
          <a:noFill/>
        </p:spPr>
        <p:txBody>
          <a:bodyPr wrap="square">
            <a:spAutoFit/>
          </a:bodyPr>
          <a:lstStyle/>
          <a:p>
            <a:r>
              <a:rPr lang="en-US" dirty="0">
                <a:solidFill>
                  <a:schemeClr val="bg1">
                    <a:lumMod val="50000"/>
                  </a:schemeClr>
                </a:solidFill>
                <a:latin typeface="Source Sans Pro" panose="020B0503030403020204" pitchFamily="34" charset="0"/>
                <a:ea typeface="Source Sans Pro" panose="020B0503030403020204" pitchFamily="34" charset="0"/>
              </a:rPr>
              <a:t>+ </a:t>
            </a:r>
            <a:r>
              <a:rPr lang="en-US" sz="1400" dirty="0">
                <a:solidFill>
                  <a:schemeClr val="bg1">
                    <a:lumMod val="50000"/>
                  </a:schemeClr>
                </a:solidFill>
                <a:latin typeface="Source Sans Pro" panose="020B0503030403020204" pitchFamily="34" charset="0"/>
                <a:ea typeface="Source Sans Pro" panose="020B0503030403020204" pitchFamily="34" charset="0"/>
              </a:rPr>
              <a:t>age : health board</a:t>
            </a:r>
          </a:p>
        </p:txBody>
      </p:sp>
      <p:sp>
        <p:nvSpPr>
          <p:cNvPr id="24" name="TextBox 23">
            <a:extLst>
              <a:ext uri="{FF2B5EF4-FFF2-40B4-BE49-F238E27FC236}">
                <a16:creationId xmlns:a16="http://schemas.microsoft.com/office/drawing/2014/main" id="{30DBF74C-D1EB-006F-2A9E-232B6D4D5EBF}"/>
              </a:ext>
            </a:extLst>
          </p:cNvPr>
          <p:cNvSpPr txBox="1"/>
          <p:nvPr/>
        </p:nvSpPr>
        <p:spPr>
          <a:xfrm>
            <a:off x="7117175" y="3169435"/>
            <a:ext cx="1791360"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diagnosis : age : sex</a:t>
            </a:r>
          </a:p>
        </p:txBody>
      </p:sp>
      <p:cxnSp>
        <p:nvCxnSpPr>
          <p:cNvPr id="25" name="Straight Arrow Connector 24">
            <a:extLst>
              <a:ext uri="{FF2B5EF4-FFF2-40B4-BE49-F238E27FC236}">
                <a16:creationId xmlns:a16="http://schemas.microsoft.com/office/drawing/2014/main" id="{44F39393-942A-6438-7D2B-1D7E4F0907BB}"/>
              </a:ext>
            </a:extLst>
          </p:cNvPr>
          <p:cNvCxnSpPr>
            <a:cxnSpLocks/>
            <a:stCxn id="26" idx="2"/>
          </p:cNvCxnSpPr>
          <p:nvPr/>
        </p:nvCxnSpPr>
        <p:spPr>
          <a:xfrm flipH="1">
            <a:off x="1365362" y="1503918"/>
            <a:ext cx="128418" cy="458206"/>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A3CC4889-F2EC-68F6-2901-9C5292FB069E}"/>
              </a:ext>
            </a:extLst>
          </p:cNvPr>
          <p:cNvSpPr/>
          <p:nvPr/>
        </p:nvSpPr>
        <p:spPr>
          <a:xfrm>
            <a:off x="1080155" y="1213032"/>
            <a:ext cx="827250"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diagnosis</a:t>
            </a:r>
          </a:p>
        </p:txBody>
      </p:sp>
      <p:sp>
        <p:nvSpPr>
          <p:cNvPr id="35" name="Rounded Rectangle 34">
            <a:extLst>
              <a:ext uri="{FF2B5EF4-FFF2-40B4-BE49-F238E27FC236}">
                <a16:creationId xmlns:a16="http://schemas.microsoft.com/office/drawing/2014/main" id="{36022D29-0F46-AEE8-E425-B1FAD43FDFA3}"/>
              </a:ext>
            </a:extLst>
          </p:cNvPr>
          <p:cNvSpPr/>
          <p:nvPr/>
        </p:nvSpPr>
        <p:spPr>
          <a:xfrm>
            <a:off x="1588908" y="1597102"/>
            <a:ext cx="673777" cy="375495"/>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health board</a:t>
            </a:r>
          </a:p>
        </p:txBody>
      </p:sp>
      <p:cxnSp>
        <p:nvCxnSpPr>
          <p:cNvPr id="36" name="Straight Arrow Connector 35">
            <a:extLst>
              <a:ext uri="{FF2B5EF4-FFF2-40B4-BE49-F238E27FC236}">
                <a16:creationId xmlns:a16="http://schemas.microsoft.com/office/drawing/2014/main" id="{78E5C856-D0CD-BD8A-ECB7-612142ED8628}"/>
              </a:ext>
            </a:extLst>
          </p:cNvPr>
          <p:cNvCxnSpPr>
            <a:cxnSpLocks/>
            <a:stCxn id="35" idx="2"/>
          </p:cNvCxnSpPr>
          <p:nvPr/>
        </p:nvCxnSpPr>
        <p:spPr>
          <a:xfrm flipH="1">
            <a:off x="1758984" y="1972597"/>
            <a:ext cx="166813" cy="188475"/>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F346E8A-0E29-6EEE-F5D5-DB5CFB664337}"/>
              </a:ext>
            </a:extLst>
          </p:cNvPr>
          <p:cNvSpPr txBox="1"/>
          <p:nvPr/>
        </p:nvSpPr>
        <p:spPr>
          <a:xfrm>
            <a:off x="7117175" y="1939105"/>
            <a:ext cx="1069041"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sex</a:t>
            </a:r>
          </a:p>
        </p:txBody>
      </p:sp>
      <p:cxnSp>
        <p:nvCxnSpPr>
          <p:cNvPr id="40" name="Straight Arrow Connector 39">
            <a:extLst>
              <a:ext uri="{FF2B5EF4-FFF2-40B4-BE49-F238E27FC236}">
                <a16:creationId xmlns:a16="http://schemas.microsoft.com/office/drawing/2014/main" id="{59FFC5E6-9A88-5414-C6D9-734A7EC7F6E8}"/>
              </a:ext>
            </a:extLst>
          </p:cNvPr>
          <p:cNvCxnSpPr>
            <a:cxnSpLocks/>
          </p:cNvCxnSpPr>
          <p:nvPr/>
        </p:nvCxnSpPr>
        <p:spPr>
          <a:xfrm flipV="1">
            <a:off x="1533937" y="2287132"/>
            <a:ext cx="479988" cy="272074"/>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B804FF97-A9AF-6F20-561F-7A6E915EEA63}"/>
              </a:ext>
            </a:extLst>
          </p:cNvPr>
          <p:cNvSpPr/>
          <p:nvPr/>
        </p:nvSpPr>
        <p:spPr>
          <a:xfrm>
            <a:off x="1046231" y="2466289"/>
            <a:ext cx="520780"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year</a:t>
            </a:r>
          </a:p>
        </p:txBody>
      </p:sp>
      <p:cxnSp>
        <p:nvCxnSpPr>
          <p:cNvPr id="44" name="Straight Arrow Connector 43">
            <a:extLst>
              <a:ext uri="{FF2B5EF4-FFF2-40B4-BE49-F238E27FC236}">
                <a16:creationId xmlns:a16="http://schemas.microsoft.com/office/drawing/2014/main" id="{3B823C00-BB87-0BFF-6829-7C203CA7DDEF}"/>
              </a:ext>
            </a:extLst>
          </p:cNvPr>
          <p:cNvCxnSpPr>
            <a:cxnSpLocks/>
          </p:cNvCxnSpPr>
          <p:nvPr/>
        </p:nvCxnSpPr>
        <p:spPr>
          <a:xfrm flipV="1">
            <a:off x="2069596" y="2297833"/>
            <a:ext cx="302497" cy="389212"/>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9DAE5B07-8DE1-4318-AAF3-980E745475C0}"/>
              </a:ext>
            </a:extLst>
          </p:cNvPr>
          <p:cNvSpPr/>
          <p:nvPr/>
        </p:nvSpPr>
        <p:spPr>
          <a:xfrm>
            <a:off x="1665409" y="2568448"/>
            <a:ext cx="520780"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sex</a:t>
            </a:r>
          </a:p>
        </p:txBody>
      </p:sp>
      <p:sp>
        <p:nvSpPr>
          <p:cNvPr id="49" name="Rounded Rectangle 48">
            <a:extLst>
              <a:ext uri="{FF2B5EF4-FFF2-40B4-BE49-F238E27FC236}">
                <a16:creationId xmlns:a16="http://schemas.microsoft.com/office/drawing/2014/main" id="{FCE7FFF6-885D-71A5-87BD-AA14C4EAD57D}"/>
              </a:ext>
            </a:extLst>
          </p:cNvPr>
          <p:cNvSpPr/>
          <p:nvPr/>
        </p:nvSpPr>
        <p:spPr>
          <a:xfrm>
            <a:off x="945165" y="3063371"/>
            <a:ext cx="1182167"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diagnosis : age</a:t>
            </a:r>
          </a:p>
        </p:txBody>
      </p:sp>
      <p:cxnSp>
        <p:nvCxnSpPr>
          <p:cNvPr id="50" name="Straight Arrow Connector 49">
            <a:extLst>
              <a:ext uri="{FF2B5EF4-FFF2-40B4-BE49-F238E27FC236}">
                <a16:creationId xmlns:a16="http://schemas.microsoft.com/office/drawing/2014/main" id="{FFE988AC-4A01-4CA9-D522-D4F07A86CC35}"/>
              </a:ext>
            </a:extLst>
          </p:cNvPr>
          <p:cNvCxnSpPr>
            <a:cxnSpLocks/>
            <a:stCxn id="49" idx="3"/>
          </p:cNvCxnSpPr>
          <p:nvPr/>
        </p:nvCxnSpPr>
        <p:spPr>
          <a:xfrm flipV="1">
            <a:off x="2127332" y="3197561"/>
            <a:ext cx="507536" cy="11253"/>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2E531480-6278-F7C2-2A49-AE9F453C78DA}"/>
              </a:ext>
            </a:extLst>
          </p:cNvPr>
          <p:cNvSpPr/>
          <p:nvPr/>
        </p:nvSpPr>
        <p:spPr>
          <a:xfrm>
            <a:off x="1741342" y="3562686"/>
            <a:ext cx="1182167"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diagnosis : sex</a:t>
            </a:r>
          </a:p>
        </p:txBody>
      </p:sp>
      <p:cxnSp>
        <p:nvCxnSpPr>
          <p:cNvPr id="56" name="Straight Arrow Connector 55">
            <a:extLst>
              <a:ext uri="{FF2B5EF4-FFF2-40B4-BE49-F238E27FC236}">
                <a16:creationId xmlns:a16="http://schemas.microsoft.com/office/drawing/2014/main" id="{3D2B0374-E01A-6BA1-8A74-4D8C3137B17E}"/>
              </a:ext>
            </a:extLst>
          </p:cNvPr>
          <p:cNvCxnSpPr>
            <a:cxnSpLocks/>
          </p:cNvCxnSpPr>
          <p:nvPr/>
        </p:nvCxnSpPr>
        <p:spPr>
          <a:xfrm flipV="1">
            <a:off x="2655253" y="3336756"/>
            <a:ext cx="404693" cy="269115"/>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62" name="Rounded Rectangle 61">
            <a:extLst>
              <a:ext uri="{FF2B5EF4-FFF2-40B4-BE49-F238E27FC236}">
                <a16:creationId xmlns:a16="http://schemas.microsoft.com/office/drawing/2014/main" id="{65D83F8F-A4CF-5DBF-8A44-8B15815D967C}"/>
              </a:ext>
            </a:extLst>
          </p:cNvPr>
          <p:cNvSpPr/>
          <p:nvPr/>
        </p:nvSpPr>
        <p:spPr>
          <a:xfrm>
            <a:off x="3111188" y="3579123"/>
            <a:ext cx="1182167"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age : sex</a:t>
            </a:r>
          </a:p>
        </p:txBody>
      </p:sp>
      <p:cxnSp>
        <p:nvCxnSpPr>
          <p:cNvPr id="63" name="Straight Arrow Connector 62">
            <a:extLst>
              <a:ext uri="{FF2B5EF4-FFF2-40B4-BE49-F238E27FC236}">
                <a16:creationId xmlns:a16="http://schemas.microsoft.com/office/drawing/2014/main" id="{0DC6C7E8-0E77-A9F5-A779-4ED1108AA344}"/>
              </a:ext>
            </a:extLst>
          </p:cNvPr>
          <p:cNvCxnSpPr>
            <a:cxnSpLocks/>
          </p:cNvCxnSpPr>
          <p:nvPr/>
        </p:nvCxnSpPr>
        <p:spPr>
          <a:xfrm flipH="1" flipV="1">
            <a:off x="3498675" y="3380923"/>
            <a:ext cx="13991" cy="22494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66" name="Rounded Rectangle 65">
            <a:extLst>
              <a:ext uri="{FF2B5EF4-FFF2-40B4-BE49-F238E27FC236}">
                <a16:creationId xmlns:a16="http://schemas.microsoft.com/office/drawing/2014/main" id="{A37728E9-429C-A606-DB6F-EE0125FDD322}"/>
              </a:ext>
            </a:extLst>
          </p:cNvPr>
          <p:cNvSpPr/>
          <p:nvPr/>
        </p:nvSpPr>
        <p:spPr>
          <a:xfrm>
            <a:off x="2590376" y="2631759"/>
            <a:ext cx="1424116"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age : health board</a:t>
            </a:r>
          </a:p>
        </p:txBody>
      </p:sp>
      <p:cxnSp>
        <p:nvCxnSpPr>
          <p:cNvPr id="67" name="Straight Arrow Connector 66">
            <a:extLst>
              <a:ext uri="{FF2B5EF4-FFF2-40B4-BE49-F238E27FC236}">
                <a16:creationId xmlns:a16="http://schemas.microsoft.com/office/drawing/2014/main" id="{31E547D1-6A1F-0E67-741A-1560F16F8C41}"/>
              </a:ext>
            </a:extLst>
          </p:cNvPr>
          <p:cNvCxnSpPr>
            <a:cxnSpLocks/>
          </p:cNvCxnSpPr>
          <p:nvPr/>
        </p:nvCxnSpPr>
        <p:spPr>
          <a:xfrm>
            <a:off x="3717911" y="2885325"/>
            <a:ext cx="77800" cy="257811"/>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28CCA9A7-053C-12D1-1E35-8ADEB238C08C}"/>
              </a:ext>
            </a:extLst>
          </p:cNvPr>
          <p:cNvSpPr/>
          <p:nvPr/>
        </p:nvSpPr>
        <p:spPr>
          <a:xfrm>
            <a:off x="2886691" y="2211209"/>
            <a:ext cx="1494281"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diagnosis : age : sex</a:t>
            </a:r>
          </a:p>
        </p:txBody>
      </p:sp>
      <p:cxnSp>
        <p:nvCxnSpPr>
          <p:cNvPr id="69" name="Straight Arrow Connector 68">
            <a:extLst>
              <a:ext uri="{FF2B5EF4-FFF2-40B4-BE49-F238E27FC236}">
                <a16:creationId xmlns:a16="http://schemas.microsoft.com/office/drawing/2014/main" id="{E4E7F6B0-114A-FC48-24C5-ECA9C447927E}"/>
              </a:ext>
            </a:extLst>
          </p:cNvPr>
          <p:cNvCxnSpPr>
            <a:cxnSpLocks/>
          </p:cNvCxnSpPr>
          <p:nvPr/>
        </p:nvCxnSpPr>
        <p:spPr>
          <a:xfrm flipH="1">
            <a:off x="4557857" y="2039617"/>
            <a:ext cx="189392" cy="945463"/>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76" name="Explosion 1 75">
            <a:extLst>
              <a:ext uri="{FF2B5EF4-FFF2-40B4-BE49-F238E27FC236}">
                <a16:creationId xmlns:a16="http://schemas.microsoft.com/office/drawing/2014/main" id="{9D3BE726-E3D4-EAB3-D446-4BBB1F83EDA4}"/>
              </a:ext>
            </a:extLst>
          </p:cNvPr>
          <p:cNvSpPr/>
          <p:nvPr/>
        </p:nvSpPr>
        <p:spPr>
          <a:xfrm>
            <a:off x="4831303" y="2818794"/>
            <a:ext cx="2207882" cy="1708544"/>
          </a:xfrm>
          <a:prstGeom prst="irregularSeal1">
            <a:avLst/>
          </a:prstGeom>
          <a:solidFill>
            <a:srgbClr val="F762BE"/>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ource Sans Pro" panose="020B0503030403020204" pitchFamily="34" charset="0"/>
                <a:ea typeface="Source Sans Pro" panose="020B0503030403020204" pitchFamily="34" charset="0"/>
              </a:rPr>
              <a:t>Adjusted R</a:t>
            </a:r>
            <a:r>
              <a:rPr lang="en-US" b="1" baseline="30000" dirty="0">
                <a:solidFill>
                  <a:schemeClr val="bg1"/>
                </a:solidFill>
                <a:latin typeface="Source Sans Pro" panose="020B0503030403020204" pitchFamily="34" charset="0"/>
                <a:ea typeface="Source Sans Pro" panose="020B0503030403020204" pitchFamily="34" charset="0"/>
              </a:rPr>
              <a:t>2</a:t>
            </a:r>
            <a:r>
              <a:rPr lang="en-US" b="1" dirty="0">
                <a:solidFill>
                  <a:schemeClr val="bg1"/>
                </a:solidFill>
                <a:latin typeface="Source Sans Pro" panose="020B0503030403020204" pitchFamily="34" charset="0"/>
                <a:ea typeface="Source Sans Pro" panose="020B0503030403020204" pitchFamily="34" charset="0"/>
              </a:rPr>
              <a:t> 0.84</a:t>
            </a:r>
            <a:endParaRPr lang="en-US" sz="1400" dirty="0">
              <a:solidFill>
                <a:schemeClr val="bg1"/>
              </a:solidFill>
              <a:latin typeface="Source Sans Pro" panose="020B0503030403020204" pitchFamily="34" charset="0"/>
              <a:ea typeface="Source Sans Pro" panose="020B0503030403020204" pitchFamily="34" charset="0"/>
            </a:endParaRPr>
          </a:p>
        </p:txBody>
      </p:sp>
      <p:sp>
        <p:nvSpPr>
          <p:cNvPr id="80" name="TextBox 79">
            <a:extLst>
              <a:ext uri="{FF2B5EF4-FFF2-40B4-BE49-F238E27FC236}">
                <a16:creationId xmlns:a16="http://schemas.microsoft.com/office/drawing/2014/main" id="{F9FE313F-073A-9D3C-2C8D-906BE7CF8748}"/>
              </a:ext>
            </a:extLst>
          </p:cNvPr>
          <p:cNvSpPr txBox="1"/>
          <p:nvPr/>
        </p:nvSpPr>
        <p:spPr>
          <a:xfrm>
            <a:off x="7117175" y="3415501"/>
            <a:ext cx="1791360"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year : diagnosis</a:t>
            </a:r>
          </a:p>
        </p:txBody>
      </p:sp>
      <p:sp>
        <p:nvSpPr>
          <p:cNvPr id="81" name="TextBox 80">
            <a:extLst>
              <a:ext uri="{FF2B5EF4-FFF2-40B4-BE49-F238E27FC236}">
                <a16:creationId xmlns:a16="http://schemas.microsoft.com/office/drawing/2014/main" id="{88D20348-4FB6-42D2-E9F7-E5EBDF585027}"/>
              </a:ext>
            </a:extLst>
          </p:cNvPr>
          <p:cNvSpPr txBox="1"/>
          <p:nvPr/>
        </p:nvSpPr>
        <p:spPr>
          <a:xfrm>
            <a:off x="7117175" y="3661567"/>
            <a:ext cx="1791360"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year : age</a:t>
            </a:r>
          </a:p>
        </p:txBody>
      </p:sp>
      <p:sp>
        <p:nvSpPr>
          <p:cNvPr id="82" name="TextBox 81">
            <a:extLst>
              <a:ext uri="{FF2B5EF4-FFF2-40B4-BE49-F238E27FC236}">
                <a16:creationId xmlns:a16="http://schemas.microsoft.com/office/drawing/2014/main" id="{6A4A8B2F-321C-046C-EEDC-ECF490F022A9}"/>
              </a:ext>
            </a:extLst>
          </p:cNvPr>
          <p:cNvSpPr txBox="1"/>
          <p:nvPr/>
        </p:nvSpPr>
        <p:spPr>
          <a:xfrm>
            <a:off x="7117175" y="4153700"/>
            <a:ext cx="1791360"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year : sex</a:t>
            </a:r>
          </a:p>
        </p:txBody>
      </p:sp>
      <p:sp>
        <p:nvSpPr>
          <p:cNvPr id="83" name="TextBox 82">
            <a:extLst>
              <a:ext uri="{FF2B5EF4-FFF2-40B4-BE49-F238E27FC236}">
                <a16:creationId xmlns:a16="http://schemas.microsoft.com/office/drawing/2014/main" id="{20200EC8-C36A-FCBD-EDBF-0F3E75A25F65}"/>
              </a:ext>
            </a:extLst>
          </p:cNvPr>
          <p:cNvSpPr txBox="1"/>
          <p:nvPr/>
        </p:nvSpPr>
        <p:spPr>
          <a:xfrm>
            <a:off x="7117175" y="3907633"/>
            <a:ext cx="1791360"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year : health board</a:t>
            </a:r>
          </a:p>
        </p:txBody>
      </p:sp>
      <p:sp>
        <p:nvSpPr>
          <p:cNvPr id="34" name="Rounded Rectangle 33">
            <a:extLst>
              <a:ext uri="{FF2B5EF4-FFF2-40B4-BE49-F238E27FC236}">
                <a16:creationId xmlns:a16="http://schemas.microsoft.com/office/drawing/2014/main" id="{22D78E3D-B509-4B4C-F6C2-2BD939818097}"/>
              </a:ext>
            </a:extLst>
          </p:cNvPr>
          <p:cNvSpPr/>
          <p:nvPr/>
        </p:nvSpPr>
        <p:spPr>
          <a:xfrm>
            <a:off x="4119420" y="1144531"/>
            <a:ext cx="1283944"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year : diagnosis</a:t>
            </a:r>
          </a:p>
        </p:txBody>
      </p:sp>
      <p:sp>
        <p:nvSpPr>
          <p:cNvPr id="37" name="Rounded Rectangle 36">
            <a:extLst>
              <a:ext uri="{FF2B5EF4-FFF2-40B4-BE49-F238E27FC236}">
                <a16:creationId xmlns:a16="http://schemas.microsoft.com/office/drawing/2014/main" id="{7E3AC500-5CFD-EE49-98A4-657C83A1C20C}"/>
              </a:ext>
            </a:extLst>
          </p:cNvPr>
          <p:cNvSpPr/>
          <p:nvPr/>
        </p:nvSpPr>
        <p:spPr>
          <a:xfrm>
            <a:off x="4347767" y="1840908"/>
            <a:ext cx="827250"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year : age</a:t>
            </a:r>
          </a:p>
        </p:txBody>
      </p:sp>
      <p:sp>
        <p:nvSpPr>
          <p:cNvPr id="38" name="Rounded Rectangle 37">
            <a:extLst>
              <a:ext uri="{FF2B5EF4-FFF2-40B4-BE49-F238E27FC236}">
                <a16:creationId xmlns:a16="http://schemas.microsoft.com/office/drawing/2014/main" id="{1C1C921C-26CE-E640-CF4C-79AB25EE22A9}"/>
              </a:ext>
            </a:extLst>
          </p:cNvPr>
          <p:cNvSpPr/>
          <p:nvPr/>
        </p:nvSpPr>
        <p:spPr>
          <a:xfrm>
            <a:off x="4014252" y="796343"/>
            <a:ext cx="1494281"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year : health board</a:t>
            </a:r>
          </a:p>
        </p:txBody>
      </p:sp>
      <p:sp>
        <p:nvSpPr>
          <p:cNvPr id="42" name="Rounded Rectangle 41">
            <a:extLst>
              <a:ext uri="{FF2B5EF4-FFF2-40B4-BE49-F238E27FC236}">
                <a16:creationId xmlns:a16="http://schemas.microsoft.com/office/drawing/2014/main" id="{EDD602B9-1C81-293C-AA57-B3005BB438D0}"/>
              </a:ext>
            </a:extLst>
          </p:cNvPr>
          <p:cNvSpPr/>
          <p:nvPr/>
        </p:nvSpPr>
        <p:spPr>
          <a:xfrm>
            <a:off x="4313537" y="1492719"/>
            <a:ext cx="895710"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year : sex</a:t>
            </a:r>
          </a:p>
        </p:txBody>
      </p:sp>
      <p:cxnSp>
        <p:nvCxnSpPr>
          <p:cNvPr id="47" name="Straight Arrow Connector 46">
            <a:extLst>
              <a:ext uri="{FF2B5EF4-FFF2-40B4-BE49-F238E27FC236}">
                <a16:creationId xmlns:a16="http://schemas.microsoft.com/office/drawing/2014/main" id="{6C452A8A-9787-09DB-C33A-B6F84B004E71}"/>
              </a:ext>
            </a:extLst>
          </p:cNvPr>
          <p:cNvCxnSpPr>
            <a:cxnSpLocks/>
          </p:cNvCxnSpPr>
          <p:nvPr/>
        </p:nvCxnSpPr>
        <p:spPr>
          <a:xfrm>
            <a:off x="4130089" y="2431237"/>
            <a:ext cx="73998" cy="631134"/>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15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78">
                                            <p:txEl>
                                              <p:pRg st="0" end="0"/>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78">
                                            <p:txEl>
                                              <p:pRg st="1" end="1"/>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78">
                                            <p:txEl>
                                              <p:pRg st="2" end="2"/>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78">
                                            <p:txEl>
                                              <p:pRg st="3" end="3"/>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78">
                                            <p:txEl>
                                              <p:pRg st="4" end="4"/>
                                            </p:txEl>
                                          </p:spTgt>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8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6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3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uild="p"/>
      <p:bldP spid="5" grpId="0"/>
      <p:bldP spid="9" grpId="0" animBg="1"/>
      <p:bldP spid="15" grpId="0"/>
      <p:bldP spid="16" grpId="0"/>
      <p:bldP spid="17" grpId="0"/>
      <p:bldP spid="18" grpId="0"/>
      <p:bldP spid="20" grpId="0"/>
      <p:bldP spid="21" grpId="0"/>
      <p:bldP spid="22" grpId="0"/>
      <p:bldP spid="23" grpId="0"/>
      <p:bldP spid="24" grpId="0"/>
      <p:bldP spid="26" grpId="0" animBg="1"/>
      <p:bldP spid="35" grpId="0" animBg="1"/>
      <p:bldP spid="39" grpId="0"/>
      <p:bldP spid="41" grpId="0" animBg="1"/>
      <p:bldP spid="45" grpId="0" animBg="1"/>
      <p:bldP spid="49" grpId="0" animBg="1"/>
      <p:bldP spid="55" grpId="0" animBg="1"/>
      <p:bldP spid="62" grpId="0" animBg="1"/>
      <p:bldP spid="66" grpId="0" animBg="1"/>
      <p:bldP spid="68" grpId="0" animBg="1"/>
      <p:bldP spid="76" grpId="0" animBg="1"/>
      <p:bldP spid="80" grpId="0"/>
      <p:bldP spid="81" grpId="0"/>
      <p:bldP spid="82" grpId="0"/>
      <p:bldP spid="83" grpId="0"/>
      <p:bldP spid="34" grpId="0" animBg="1"/>
      <p:bldP spid="37" grpId="0" animBg="1"/>
      <p:bldP spid="38" grpId="0" animBg="1"/>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98D6-6AA6-313E-AFCE-621DD66CF0D2}"/>
              </a:ext>
            </a:extLst>
          </p:cNvPr>
          <p:cNvSpPr>
            <a:spLocks noGrp="1"/>
          </p:cNvSpPr>
          <p:nvPr>
            <p:ph type="title"/>
          </p:nvPr>
        </p:nvSpPr>
        <p:spPr/>
        <p:txBody>
          <a:bodyPr/>
          <a:lstStyle/>
          <a:p>
            <a:r>
              <a:rPr lang="en-US" dirty="0"/>
              <a:t>Real vs Model Predicted Values</a:t>
            </a:r>
          </a:p>
        </p:txBody>
      </p:sp>
      <p:sp>
        <p:nvSpPr>
          <p:cNvPr id="3" name="Text Placeholder 2">
            <a:extLst>
              <a:ext uri="{FF2B5EF4-FFF2-40B4-BE49-F238E27FC236}">
                <a16:creationId xmlns:a16="http://schemas.microsoft.com/office/drawing/2014/main" id="{D414AFC9-4F49-380C-93CC-AA499D370FA0}"/>
              </a:ext>
            </a:extLst>
          </p:cNvPr>
          <p:cNvSpPr>
            <a:spLocks noGrp="1"/>
          </p:cNvSpPr>
          <p:nvPr>
            <p:ph type="body" idx="1"/>
          </p:nvPr>
        </p:nvSpPr>
        <p:spPr>
          <a:xfrm>
            <a:off x="506406" y="735334"/>
            <a:ext cx="7319333" cy="3096194"/>
          </a:xfrm>
        </p:spPr>
        <p:txBody>
          <a:bodyPr/>
          <a:lstStyle/>
          <a:p>
            <a:r>
              <a:rPr lang="en-US" dirty="0"/>
              <a:t>Mortality rates &lt; 10 causing the model issues (evidence from density plots) </a:t>
            </a:r>
          </a:p>
        </p:txBody>
      </p:sp>
      <p:pic>
        <p:nvPicPr>
          <p:cNvPr id="4" name="Picture 3">
            <a:extLst>
              <a:ext uri="{FF2B5EF4-FFF2-40B4-BE49-F238E27FC236}">
                <a16:creationId xmlns:a16="http://schemas.microsoft.com/office/drawing/2014/main" id="{9EBFC925-76D8-6A0F-888C-83E485FDB2BC}"/>
              </a:ext>
            </a:extLst>
          </p:cNvPr>
          <p:cNvPicPr>
            <a:picLocks noChangeAspect="1"/>
          </p:cNvPicPr>
          <p:nvPr/>
        </p:nvPicPr>
        <p:blipFill>
          <a:blip r:embed="rId2"/>
          <a:stretch>
            <a:fillRect/>
          </a:stretch>
        </p:blipFill>
        <p:spPr>
          <a:xfrm>
            <a:off x="1073700" y="1563814"/>
            <a:ext cx="4639862" cy="2867157"/>
          </a:xfrm>
          <a:prstGeom prst="rect">
            <a:avLst/>
          </a:prstGeom>
        </p:spPr>
      </p:pic>
      <p:graphicFrame>
        <p:nvGraphicFramePr>
          <p:cNvPr id="8" name="Table 8">
            <a:extLst>
              <a:ext uri="{FF2B5EF4-FFF2-40B4-BE49-F238E27FC236}">
                <a16:creationId xmlns:a16="http://schemas.microsoft.com/office/drawing/2014/main" id="{95055D25-A570-CE52-3F6A-20C155792697}"/>
              </a:ext>
            </a:extLst>
          </p:cNvPr>
          <p:cNvGraphicFramePr>
            <a:graphicFrameLocks noGrp="1"/>
          </p:cNvGraphicFramePr>
          <p:nvPr>
            <p:extLst>
              <p:ext uri="{D42A27DB-BD31-4B8C-83A1-F6EECF244321}">
                <p14:modId xmlns:p14="http://schemas.microsoft.com/office/powerpoint/2010/main" val="3394204339"/>
              </p:ext>
            </p:extLst>
          </p:nvPr>
        </p:nvGraphicFramePr>
        <p:xfrm>
          <a:off x="6393180" y="2015490"/>
          <a:ext cx="1859280" cy="1112520"/>
        </p:xfrm>
        <a:graphic>
          <a:graphicData uri="http://schemas.openxmlformats.org/drawingml/2006/table">
            <a:tbl>
              <a:tblPr firstRow="1" bandRow="1">
                <a:tableStyleId>{891A1956-3D7E-41C0-9DF7-105A978C6925}</a:tableStyleId>
              </a:tblPr>
              <a:tblGrid>
                <a:gridCol w="1135380">
                  <a:extLst>
                    <a:ext uri="{9D8B030D-6E8A-4147-A177-3AD203B41FA5}">
                      <a16:colId xmlns:a16="http://schemas.microsoft.com/office/drawing/2014/main" val="3797688556"/>
                    </a:ext>
                  </a:extLst>
                </a:gridCol>
                <a:gridCol w="723900">
                  <a:extLst>
                    <a:ext uri="{9D8B030D-6E8A-4147-A177-3AD203B41FA5}">
                      <a16:colId xmlns:a16="http://schemas.microsoft.com/office/drawing/2014/main" val="1481510135"/>
                    </a:ext>
                  </a:extLst>
                </a:gridCol>
              </a:tblGrid>
              <a:tr h="370840">
                <a:tc>
                  <a:txBody>
                    <a:bodyPr/>
                    <a:lstStyle/>
                    <a:p>
                      <a:r>
                        <a:rPr lang="en-US" dirty="0">
                          <a:solidFill>
                            <a:schemeClr val="bg1">
                              <a:lumMod val="50000"/>
                            </a:schemeClr>
                          </a:solidFill>
                        </a:rPr>
                        <a:t>R</a:t>
                      </a:r>
                      <a:r>
                        <a:rPr lang="en-US" baseline="30000" dirty="0">
                          <a:solidFill>
                            <a:schemeClr val="bg1">
                              <a:lumMod val="50000"/>
                            </a:schemeClr>
                          </a:solidFill>
                        </a:rPr>
                        <a:t>2</a:t>
                      </a: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lumMod val="50000"/>
                            </a:schemeClr>
                          </a:solidFill>
                        </a:rPr>
                        <a:t>0.85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602652379"/>
                  </a:ext>
                </a:extLst>
              </a:tr>
              <a:tr h="370840">
                <a:tc>
                  <a:txBody>
                    <a:bodyPr/>
                    <a:lstStyle/>
                    <a:p>
                      <a:r>
                        <a:rPr lang="en-US" dirty="0">
                          <a:solidFill>
                            <a:schemeClr val="bg1">
                              <a:lumMod val="50000"/>
                            </a:schemeClr>
                          </a:solidFill>
                        </a:rPr>
                        <a:t>Adjusted R</a:t>
                      </a:r>
                      <a:r>
                        <a:rPr lang="en-US" baseline="30000" dirty="0">
                          <a:solidFill>
                            <a:schemeClr val="bg1">
                              <a:lumMod val="50000"/>
                            </a:schemeClr>
                          </a:solidFill>
                        </a:rPr>
                        <a:t>2</a:t>
                      </a:r>
                      <a:r>
                        <a:rPr lang="en-US" dirty="0">
                          <a:solidFill>
                            <a:schemeClr val="bg1">
                              <a:lumMod val="50000"/>
                            </a:schemeClr>
                          </a:solidFill>
                        </a:rPr>
                        <a:t> </a:t>
                      </a: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lumMod val="50000"/>
                            </a:schemeClr>
                          </a:solidFill>
                        </a:rPr>
                        <a:t>0.84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66678545"/>
                  </a:ext>
                </a:extLst>
              </a:tr>
              <a:tr h="370840">
                <a:tc>
                  <a:txBody>
                    <a:bodyPr/>
                    <a:lstStyle/>
                    <a:p>
                      <a:r>
                        <a:rPr lang="en-US" dirty="0">
                          <a:solidFill>
                            <a:schemeClr val="bg1">
                              <a:lumMod val="50000"/>
                            </a:schemeClr>
                          </a:solidFill>
                        </a:rPr>
                        <a:t>RMSE</a:t>
                      </a: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dirty="0">
                          <a:solidFill>
                            <a:schemeClr val="bg1">
                              <a:lumMod val="50000"/>
                            </a:schemeClr>
                          </a:solidFill>
                        </a:rPr>
                        <a:t>0.85</a:t>
                      </a: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298804539"/>
                  </a:ext>
                </a:extLst>
              </a:tr>
            </a:tbl>
          </a:graphicData>
        </a:graphic>
      </p:graphicFrame>
    </p:spTree>
    <p:extLst>
      <p:ext uri="{BB962C8B-B14F-4D97-AF65-F5344CB8AC3E}">
        <p14:creationId xmlns:p14="http://schemas.microsoft.com/office/powerpoint/2010/main" val="261593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F2E1-AD57-59CA-9F43-818C655E4748}"/>
              </a:ext>
            </a:extLst>
          </p:cNvPr>
          <p:cNvSpPr>
            <a:spLocks noGrp="1"/>
          </p:cNvSpPr>
          <p:nvPr>
            <p:ph type="title"/>
          </p:nvPr>
        </p:nvSpPr>
        <p:spPr/>
        <p:txBody>
          <a:bodyPr/>
          <a:lstStyle/>
          <a:p>
            <a:r>
              <a:rPr lang="en-US" dirty="0"/>
              <a:t>Can We Predict the Future?</a:t>
            </a:r>
          </a:p>
        </p:txBody>
      </p:sp>
      <p:pic>
        <p:nvPicPr>
          <p:cNvPr id="4" name="Picture 3">
            <a:extLst>
              <a:ext uri="{FF2B5EF4-FFF2-40B4-BE49-F238E27FC236}">
                <a16:creationId xmlns:a16="http://schemas.microsoft.com/office/drawing/2014/main" id="{CE185BC0-6AAF-A8F9-A09D-0388FC110E6B}"/>
              </a:ext>
            </a:extLst>
          </p:cNvPr>
          <p:cNvPicPr>
            <a:picLocks noChangeAspect="1"/>
          </p:cNvPicPr>
          <p:nvPr/>
        </p:nvPicPr>
        <p:blipFill>
          <a:blip r:embed="rId2"/>
          <a:stretch>
            <a:fillRect/>
          </a:stretch>
        </p:blipFill>
        <p:spPr>
          <a:xfrm>
            <a:off x="1744981" y="985196"/>
            <a:ext cx="5426286" cy="3353120"/>
          </a:xfrm>
          <a:prstGeom prst="rect">
            <a:avLst/>
          </a:prstGeom>
        </p:spPr>
      </p:pic>
    </p:spTree>
    <p:extLst>
      <p:ext uri="{BB962C8B-B14F-4D97-AF65-F5344CB8AC3E}">
        <p14:creationId xmlns:p14="http://schemas.microsoft.com/office/powerpoint/2010/main" val="128891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
                                          </p:val>
                                        </p:tav>
                                        <p:tav tm="100000">
                                          <p:val>
                                            <p:fltVal val="0"/>
                                          </p:val>
                                        </p:tav>
                                      </p:tavLst>
                                    </p:anim>
                                    <p:anim calcmode="lin" valueType="num">
                                      <p:cBhvr>
                                        <p:cTn id="9" dur="2000" fill="hold"/>
                                        <p:tgtEl>
                                          <p:spTgt spid="4"/>
                                        </p:tgtEl>
                                        <p:attrNameLst>
                                          <p:attrName>ppt_h</p:attrName>
                                        </p:attrNameLst>
                                      </p:cBhvr>
                                      <p:tavLst>
                                        <p:tav tm="0">
                                          <p:val>
                                            <p:fltVal val="0"/>
                                          </p:val>
                                        </p:tav>
                                        <p:tav tm="100000">
                                          <p:val>
                                            <p:strVal val="#ppt_h"/>
                                          </p:val>
                                        </p:tav>
                                      </p:tavLst>
                                    </p:anim>
                                    <p:anim calcmode="lin" valueType="num">
                                      <p:cBhvr>
                                        <p:cTn id="10" dur="2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B6AA-AF55-7BC4-948D-A92957B72DF1}"/>
              </a:ext>
            </a:extLst>
          </p:cNvPr>
          <p:cNvSpPr>
            <a:spLocks noGrp="1"/>
          </p:cNvSpPr>
          <p:nvPr>
            <p:ph type="title"/>
          </p:nvPr>
        </p:nvSpPr>
        <p:spPr/>
        <p:txBody>
          <a:bodyPr/>
          <a:lstStyle/>
          <a:p>
            <a:r>
              <a:rPr lang="en-US" dirty="0"/>
              <a:t>Predicting the Future</a:t>
            </a:r>
          </a:p>
        </p:txBody>
      </p:sp>
      <p:sp>
        <p:nvSpPr>
          <p:cNvPr id="4" name="Content Placeholder 2">
            <a:extLst>
              <a:ext uri="{FF2B5EF4-FFF2-40B4-BE49-F238E27FC236}">
                <a16:creationId xmlns:a16="http://schemas.microsoft.com/office/drawing/2014/main" id="{FDA5FCD3-BCAF-3E94-8AF9-7454FE416C25}"/>
              </a:ext>
            </a:extLst>
          </p:cNvPr>
          <p:cNvSpPr txBox="1">
            <a:spLocks/>
          </p:cNvSpPr>
          <p:nvPr/>
        </p:nvSpPr>
        <p:spPr>
          <a:xfrm>
            <a:off x="223324" y="1043594"/>
            <a:ext cx="2052044" cy="12670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US" sz="1800" dirty="0"/>
              <a:t>Model good at predicting most categories…</a:t>
            </a:r>
          </a:p>
          <a:p>
            <a:pPr marL="0" indent="0">
              <a:buFont typeface="Source Sans Pro"/>
              <a:buNone/>
            </a:pPr>
            <a:endParaRPr lang="en-US" sz="1800" dirty="0"/>
          </a:p>
        </p:txBody>
      </p:sp>
      <p:sp>
        <p:nvSpPr>
          <p:cNvPr id="11" name="Content Placeholder 2">
            <a:extLst>
              <a:ext uri="{FF2B5EF4-FFF2-40B4-BE49-F238E27FC236}">
                <a16:creationId xmlns:a16="http://schemas.microsoft.com/office/drawing/2014/main" id="{31002F04-DB93-F1E3-ABEA-B5721F289132}"/>
              </a:ext>
            </a:extLst>
          </p:cNvPr>
          <p:cNvSpPr txBox="1">
            <a:spLocks/>
          </p:cNvSpPr>
          <p:nvPr/>
        </p:nvSpPr>
        <p:spPr>
          <a:xfrm>
            <a:off x="223324" y="3160129"/>
            <a:ext cx="1775597" cy="4326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bg1">
                    <a:lumMod val="50000"/>
                  </a:schemeClr>
                </a:solidFill>
                <a:latin typeface="Source Sans Pro" panose="020B0503030403020204" pitchFamily="34" charset="0"/>
                <a:ea typeface="Source Sans Pro" panose="020B0503030403020204" pitchFamily="34" charset="0"/>
              </a:rPr>
              <a:t>…but not all</a:t>
            </a:r>
          </a:p>
        </p:txBody>
      </p:sp>
      <p:pic>
        <p:nvPicPr>
          <p:cNvPr id="3" name="Picture 2">
            <a:extLst>
              <a:ext uri="{FF2B5EF4-FFF2-40B4-BE49-F238E27FC236}">
                <a16:creationId xmlns:a16="http://schemas.microsoft.com/office/drawing/2014/main" id="{650B0B71-AAB1-B3D0-C405-BFEDC4C273F6}"/>
              </a:ext>
            </a:extLst>
          </p:cNvPr>
          <p:cNvPicPr>
            <a:picLocks noChangeAspect="1"/>
          </p:cNvPicPr>
          <p:nvPr/>
        </p:nvPicPr>
        <p:blipFill>
          <a:blip r:embed="rId2"/>
          <a:stretch>
            <a:fillRect/>
          </a:stretch>
        </p:blipFill>
        <p:spPr>
          <a:xfrm>
            <a:off x="2275368" y="785594"/>
            <a:ext cx="2796386" cy="1728000"/>
          </a:xfrm>
          <a:prstGeom prst="rect">
            <a:avLst/>
          </a:prstGeom>
        </p:spPr>
      </p:pic>
      <p:pic>
        <p:nvPicPr>
          <p:cNvPr id="5" name="Picture 4">
            <a:extLst>
              <a:ext uri="{FF2B5EF4-FFF2-40B4-BE49-F238E27FC236}">
                <a16:creationId xmlns:a16="http://schemas.microsoft.com/office/drawing/2014/main" id="{442E8A07-C027-9ADD-BE1A-D2E6B6464AEF}"/>
              </a:ext>
            </a:extLst>
          </p:cNvPr>
          <p:cNvPicPr>
            <a:picLocks noChangeAspect="1"/>
          </p:cNvPicPr>
          <p:nvPr/>
        </p:nvPicPr>
        <p:blipFill>
          <a:blip r:embed="rId3"/>
          <a:stretch>
            <a:fillRect/>
          </a:stretch>
        </p:blipFill>
        <p:spPr>
          <a:xfrm>
            <a:off x="5518947" y="785594"/>
            <a:ext cx="2796387" cy="1728000"/>
          </a:xfrm>
          <a:prstGeom prst="rect">
            <a:avLst/>
          </a:prstGeom>
        </p:spPr>
      </p:pic>
      <p:pic>
        <p:nvPicPr>
          <p:cNvPr id="6" name="Picture 5">
            <a:extLst>
              <a:ext uri="{FF2B5EF4-FFF2-40B4-BE49-F238E27FC236}">
                <a16:creationId xmlns:a16="http://schemas.microsoft.com/office/drawing/2014/main" id="{E3B08320-E6E3-8AC8-F892-907F95E3A4DA}"/>
              </a:ext>
            </a:extLst>
          </p:cNvPr>
          <p:cNvPicPr>
            <a:picLocks noChangeAspect="1"/>
          </p:cNvPicPr>
          <p:nvPr/>
        </p:nvPicPr>
        <p:blipFill>
          <a:blip r:embed="rId4"/>
          <a:stretch>
            <a:fillRect/>
          </a:stretch>
        </p:blipFill>
        <p:spPr>
          <a:xfrm>
            <a:off x="2275368" y="2640330"/>
            <a:ext cx="2796387" cy="1728000"/>
          </a:xfrm>
          <a:prstGeom prst="rect">
            <a:avLst/>
          </a:prstGeom>
        </p:spPr>
      </p:pic>
      <p:pic>
        <p:nvPicPr>
          <p:cNvPr id="7" name="Picture 6">
            <a:extLst>
              <a:ext uri="{FF2B5EF4-FFF2-40B4-BE49-F238E27FC236}">
                <a16:creationId xmlns:a16="http://schemas.microsoft.com/office/drawing/2014/main" id="{976D7ACF-0D53-45E4-CE32-375394123D59}"/>
              </a:ext>
            </a:extLst>
          </p:cNvPr>
          <p:cNvPicPr>
            <a:picLocks noChangeAspect="1"/>
          </p:cNvPicPr>
          <p:nvPr/>
        </p:nvPicPr>
        <p:blipFill>
          <a:blip r:embed="rId5"/>
          <a:stretch>
            <a:fillRect/>
          </a:stretch>
        </p:blipFill>
        <p:spPr>
          <a:xfrm>
            <a:off x="5518946" y="2640330"/>
            <a:ext cx="2796387" cy="1728000"/>
          </a:xfrm>
          <a:prstGeom prst="rect">
            <a:avLst/>
          </a:prstGeom>
        </p:spPr>
      </p:pic>
    </p:spTree>
    <p:extLst>
      <p:ext uri="{BB962C8B-B14F-4D97-AF65-F5344CB8AC3E}">
        <p14:creationId xmlns:p14="http://schemas.microsoft.com/office/powerpoint/2010/main" val="69797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BA24-37E6-50DB-27CC-914A8C80F878}"/>
              </a:ext>
            </a:extLst>
          </p:cNvPr>
          <p:cNvSpPr>
            <a:spLocks noGrp="1"/>
          </p:cNvSpPr>
          <p:nvPr>
            <p:ph type="title"/>
          </p:nvPr>
        </p:nvSpPr>
        <p:spPr>
          <a:xfrm>
            <a:off x="1073700" y="202424"/>
            <a:ext cx="6996600" cy="1095797"/>
          </a:xfrm>
        </p:spPr>
        <p:txBody>
          <a:bodyPr/>
          <a:lstStyle/>
          <a:p>
            <a:r>
              <a:rPr lang="en-US" dirty="0"/>
              <a:t>Issues Encountered  &amp; </a:t>
            </a:r>
            <a:br>
              <a:rPr lang="en-US" dirty="0"/>
            </a:br>
            <a:r>
              <a:rPr lang="en-US" dirty="0"/>
              <a:t>Potential Model Improvements</a:t>
            </a:r>
          </a:p>
        </p:txBody>
      </p:sp>
      <p:sp>
        <p:nvSpPr>
          <p:cNvPr id="3" name="Text Placeholder 2">
            <a:extLst>
              <a:ext uri="{FF2B5EF4-FFF2-40B4-BE49-F238E27FC236}">
                <a16:creationId xmlns:a16="http://schemas.microsoft.com/office/drawing/2014/main" id="{12483885-C405-2A21-3059-DA01817E11B0}"/>
              </a:ext>
            </a:extLst>
          </p:cNvPr>
          <p:cNvSpPr>
            <a:spLocks noGrp="1"/>
          </p:cNvSpPr>
          <p:nvPr>
            <p:ph type="body" idx="1"/>
          </p:nvPr>
        </p:nvSpPr>
        <p:spPr>
          <a:xfrm>
            <a:off x="864228" y="1298221"/>
            <a:ext cx="7415544" cy="3096194"/>
          </a:xfrm>
        </p:spPr>
        <p:txBody>
          <a:bodyPr/>
          <a:lstStyle/>
          <a:p>
            <a:r>
              <a:rPr lang="en-US" sz="1800" dirty="0"/>
              <a:t>Issues</a:t>
            </a:r>
            <a:endParaRPr lang="en-US" sz="1600" dirty="0"/>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Predominance of low or zero data</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Only 13 years of data (13 data points)</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Insignificance of year in models</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Trying to predict on very high (e.g. stroke) and very low (e.g. SAH) data</a:t>
            </a:r>
          </a:p>
          <a:p>
            <a:pPr lvl="1">
              <a:buClr>
                <a:schemeClr val="bg1">
                  <a:lumMod val="50000"/>
                </a:schemeClr>
              </a:buClr>
              <a:buSzPct val="120000"/>
              <a:buFont typeface="Arial" panose="020B0604020202020204" pitchFamily="34" charset="0"/>
              <a:buChar char="•"/>
            </a:pPr>
            <a:endParaRPr lang="en-US" sz="1600" dirty="0">
              <a:solidFill>
                <a:schemeClr val="bg1">
                  <a:lumMod val="50000"/>
                </a:schemeClr>
              </a:solidFill>
            </a:endParaRPr>
          </a:p>
          <a:p>
            <a:r>
              <a:rPr lang="en-US" sz="1800" dirty="0"/>
              <a:t>Potential improvements </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Split data into high and low mortality rates</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Group islands together</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Group emergency and transfer admission type</a:t>
            </a:r>
          </a:p>
        </p:txBody>
      </p:sp>
    </p:spTree>
    <p:extLst>
      <p:ext uri="{BB962C8B-B14F-4D97-AF65-F5344CB8AC3E}">
        <p14:creationId xmlns:p14="http://schemas.microsoft.com/office/powerpoint/2010/main" val="13459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D968-5061-D85E-2A6A-DD51F51573E9}"/>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D5402651-8066-FDA4-A626-E21C1B3F513A}"/>
              </a:ext>
            </a:extLst>
          </p:cNvPr>
          <p:cNvSpPr>
            <a:spLocks noGrp="1"/>
          </p:cNvSpPr>
          <p:nvPr>
            <p:ph type="body" idx="1"/>
          </p:nvPr>
        </p:nvSpPr>
        <p:spPr>
          <a:xfrm>
            <a:off x="976790" y="969918"/>
            <a:ext cx="6996600" cy="3259182"/>
          </a:xfrm>
        </p:spPr>
        <p:txBody>
          <a:bodyPr>
            <a:normAutofit fontScale="85000" lnSpcReduction="20000"/>
          </a:bodyPr>
          <a:lstStyle/>
          <a:p>
            <a:r>
              <a:rPr lang="en-US" dirty="0"/>
              <a:t>Stroke is the most common type of CVD in Scotland</a:t>
            </a:r>
          </a:p>
          <a:p>
            <a:r>
              <a:rPr lang="en-US" dirty="0"/>
              <a:t>CVD generally predominates in older age groups, except for subarachnoid </a:t>
            </a:r>
            <a:r>
              <a:rPr lang="en-US" dirty="0" err="1"/>
              <a:t>haemorrhage</a:t>
            </a:r>
            <a:r>
              <a:rPr lang="en-US" dirty="0"/>
              <a:t> (SAH)</a:t>
            </a:r>
          </a:p>
          <a:p>
            <a:r>
              <a:rPr lang="en-US" dirty="0"/>
              <a:t>SAH is the only type of CVD with female predominance</a:t>
            </a:r>
          </a:p>
          <a:p>
            <a:r>
              <a:rPr lang="en-US" dirty="0"/>
              <a:t>Discharge rates are increasing for some health boards and decreasing for others</a:t>
            </a:r>
          </a:p>
          <a:p>
            <a:r>
              <a:rPr lang="en-US" dirty="0"/>
              <a:t>Mortality rates are decreasing for all demographics and areas (except some with very low values)</a:t>
            </a:r>
          </a:p>
          <a:p>
            <a:r>
              <a:rPr lang="en-US" dirty="0"/>
              <a:t>Multiple linear regression model on mortality data (R</a:t>
            </a:r>
            <a:r>
              <a:rPr lang="en-US" baseline="30000" dirty="0"/>
              <a:t>2</a:t>
            </a:r>
            <a:r>
              <a:rPr lang="en-US" dirty="0"/>
              <a:t> = 0.84) </a:t>
            </a:r>
          </a:p>
          <a:p>
            <a:r>
              <a:rPr lang="en-US" dirty="0"/>
              <a:t>Good prediction on existing data</a:t>
            </a:r>
          </a:p>
          <a:p>
            <a:r>
              <a:rPr lang="en-US" dirty="0"/>
              <a:t>Predictions for next 13 years look promising</a:t>
            </a:r>
          </a:p>
          <a:p>
            <a:endParaRPr lang="en-US" dirty="0"/>
          </a:p>
          <a:p>
            <a:endParaRPr lang="en-US" dirty="0"/>
          </a:p>
        </p:txBody>
      </p:sp>
    </p:spTree>
    <p:extLst>
      <p:ext uri="{BB962C8B-B14F-4D97-AF65-F5344CB8AC3E}">
        <p14:creationId xmlns:p14="http://schemas.microsoft.com/office/powerpoint/2010/main" val="331724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BA28-C067-85C5-E705-4B67766BBAFD}"/>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B9C56766-D1F6-CFFF-9A08-D04AB24CEC14}"/>
              </a:ext>
            </a:extLst>
          </p:cNvPr>
          <p:cNvSpPr>
            <a:spLocks noGrp="1"/>
          </p:cNvSpPr>
          <p:nvPr>
            <p:ph type="body" idx="1"/>
          </p:nvPr>
        </p:nvSpPr>
        <p:spPr/>
        <p:txBody>
          <a:bodyPr/>
          <a:lstStyle/>
          <a:p>
            <a:r>
              <a:rPr lang="en-US" dirty="0"/>
              <a:t>Test model improvements</a:t>
            </a:r>
          </a:p>
          <a:p>
            <a:r>
              <a:rPr lang="en-US" dirty="0"/>
              <a:t>Investigate neural networks for forecasting</a:t>
            </a:r>
          </a:p>
          <a:p>
            <a:r>
              <a:rPr lang="en-US" dirty="0"/>
              <a:t>Relate mortality rates to deprivation levels</a:t>
            </a:r>
          </a:p>
        </p:txBody>
      </p:sp>
    </p:spTree>
    <p:extLst>
      <p:ext uri="{BB962C8B-B14F-4D97-AF65-F5344CB8AC3E}">
        <p14:creationId xmlns:p14="http://schemas.microsoft.com/office/powerpoint/2010/main" val="1084483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E9A8-D70E-6EE5-5A10-FCAD177783E4}"/>
              </a:ext>
            </a:extLst>
          </p:cNvPr>
          <p:cNvSpPr>
            <a:spLocks noGrp="1"/>
          </p:cNvSpPr>
          <p:nvPr>
            <p:ph type="title"/>
          </p:nvPr>
        </p:nvSpPr>
        <p:spPr/>
        <p:txBody>
          <a:bodyPr/>
          <a:lstStyle/>
          <a:p>
            <a:r>
              <a:rPr lang="en-US" dirty="0"/>
              <a:t>Appendix 1 – Model Information</a:t>
            </a:r>
          </a:p>
        </p:txBody>
      </p:sp>
      <p:sp>
        <p:nvSpPr>
          <p:cNvPr id="3" name="Text Placeholder 2">
            <a:extLst>
              <a:ext uri="{FF2B5EF4-FFF2-40B4-BE49-F238E27FC236}">
                <a16:creationId xmlns:a16="http://schemas.microsoft.com/office/drawing/2014/main" id="{315793EB-D673-2740-7F59-75853F063A70}"/>
              </a:ext>
            </a:extLst>
          </p:cNvPr>
          <p:cNvSpPr>
            <a:spLocks noGrp="1"/>
          </p:cNvSpPr>
          <p:nvPr>
            <p:ph type="body" idx="1"/>
          </p:nvPr>
        </p:nvSpPr>
        <p:spPr/>
        <p:txBody>
          <a:bodyPr/>
          <a:lstStyle/>
          <a:p>
            <a:r>
              <a:rPr lang="en-US" dirty="0"/>
              <a:t>Test-train split – didn’t do because of the nature of the data – only have one row per year per “category”. Tried holding back later years but predictions were bad because of covid effects.</a:t>
            </a:r>
          </a:p>
          <a:p>
            <a:r>
              <a:rPr lang="en-US" dirty="0"/>
              <a:t>What if we train model on years before covid – up to 2019?</a:t>
            </a:r>
          </a:p>
          <a:p>
            <a:r>
              <a:rPr lang="en-US" dirty="0"/>
              <a:t>Logged discharge and deaths</a:t>
            </a:r>
          </a:p>
          <a:p>
            <a:r>
              <a:rPr lang="en-US" dirty="0" err="1"/>
              <a:t>glmulti</a:t>
            </a:r>
            <a:r>
              <a:rPr lang="en-US" dirty="0"/>
              <a:t> - </a:t>
            </a:r>
          </a:p>
          <a:p>
            <a:endParaRPr lang="en-US" dirty="0"/>
          </a:p>
        </p:txBody>
      </p:sp>
    </p:spTree>
    <p:extLst>
      <p:ext uri="{BB962C8B-B14F-4D97-AF65-F5344CB8AC3E}">
        <p14:creationId xmlns:p14="http://schemas.microsoft.com/office/powerpoint/2010/main" val="3931475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030B-51A5-49B9-9368-094613BCE499}"/>
              </a:ext>
            </a:extLst>
          </p:cNvPr>
          <p:cNvSpPr>
            <a:spLocks noGrp="1"/>
          </p:cNvSpPr>
          <p:nvPr>
            <p:ph type="title"/>
          </p:nvPr>
        </p:nvSpPr>
        <p:spPr/>
        <p:txBody>
          <a:bodyPr/>
          <a:lstStyle/>
          <a:p>
            <a:r>
              <a:rPr lang="en-US" dirty="0"/>
              <a:t>Appendix 2 – R</a:t>
            </a:r>
            <a:r>
              <a:rPr lang="en-US" baseline="30000" dirty="0"/>
              <a:t>2</a:t>
            </a:r>
            <a:r>
              <a:rPr lang="en-US" dirty="0"/>
              <a:t> in CVD Field</a:t>
            </a:r>
          </a:p>
        </p:txBody>
      </p:sp>
      <p:sp>
        <p:nvSpPr>
          <p:cNvPr id="3" name="Text Placeholder 2">
            <a:extLst>
              <a:ext uri="{FF2B5EF4-FFF2-40B4-BE49-F238E27FC236}">
                <a16:creationId xmlns:a16="http://schemas.microsoft.com/office/drawing/2014/main" id="{01E82250-64D3-3BD6-82B9-95C18FD59B42}"/>
              </a:ext>
            </a:extLst>
          </p:cNvPr>
          <p:cNvSpPr>
            <a:spLocks noGrp="1"/>
          </p:cNvSpPr>
          <p:nvPr>
            <p:ph type="body" idx="1"/>
          </p:nvPr>
        </p:nvSpPr>
        <p:spPr/>
        <p:txBody>
          <a:bodyPr>
            <a:normAutofit fontScale="32500" lnSpcReduction="20000"/>
          </a:bodyPr>
          <a:lstStyle/>
          <a:p>
            <a:r>
              <a:rPr lang="en-GB" u="sng" dirty="0">
                <a:hlinkClick r:id="rId2">
                  <a:extLst>
                    <a:ext uri="{A12FA001-AC4F-418D-AE19-62706E023703}">
                      <ahyp:hlinkClr xmlns:ahyp="http://schemas.microsoft.com/office/drawing/2018/hyperlinkcolor" val="tx"/>
                    </a:ext>
                  </a:extLst>
                </a:hlinkClick>
              </a:rPr>
              <a:t>https://quantifyinghealth.com/r-squared-study/</a:t>
            </a:r>
            <a:endParaRPr lang="en-GB" dirty="0"/>
          </a:p>
          <a:p>
            <a:r>
              <a:rPr lang="en-GB" dirty="0" err="1"/>
              <a:t>analyzed</a:t>
            </a:r>
            <a:r>
              <a:rPr lang="en-GB" dirty="0"/>
              <a:t> the content of 43,110 randomly chosen research papers from PubMed to learn more about R-squared.</a:t>
            </a:r>
          </a:p>
          <a:p>
            <a:r>
              <a:rPr lang="en-GB" b="1" dirty="0"/>
              <a:t>The average value of R-squared in medical research is 0.499</a:t>
            </a:r>
            <a:r>
              <a:rPr lang="en-GB" dirty="0"/>
              <a:t>, which means that the average linear regression model explains 49.9% of the outcome variance.</a:t>
            </a:r>
          </a:p>
          <a:p>
            <a:br>
              <a:rPr lang="en-GB" dirty="0"/>
            </a:br>
            <a:endParaRPr lang="en-GB" dirty="0"/>
          </a:p>
          <a:p>
            <a:r>
              <a:rPr lang="en-GB" i="1" dirty="0"/>
              <a:t>In typical applications in biology, psychology, marketing, and other domains, we would expect only a very small proportion of the variance in the response to be explained by the predictor, and an R2 value well below 0.1 might be more realistic!</a:t>
            </a:r>
            <a:endParaRPr lang="en-GB" dirty="0"/>
          </a:p>
          <a:p>
            <a:r>
              <a:rPr lang="en-GB" i="1" dirty="0"/>
              <a:t>An Introduction to Statistical Learning by Gareth James et al.</a:t>
            </a:r>
            <a:endParaRPr lang="en-GB" dirty="0"/>
          </a:p>
          <a:p>
            <a:br>
              <a:rPr lang="en-GB" dirty="0"/>
            </a:br>
            <a:endParaRPr lang="en-GB" dirty="0"/>
          </a:p>
          <a:p>
            <a:r>
              <a:rPr lang="en-GB" i="1" u="sng" dirty="0">
                <a:hlinkClick r:id="rId3">
                  <a:extLst>
                    <a:ext uri="{A12FA001-AC4F-418D-AE19-62706E023703}">
                      <ahyp:hlinkClr xmlns:ahyp="http://schemas.microsoft.com/office/drawing/2018/hyperlinkcolor" val="tx"/>
                    </a:ext>
                  </a:extLst>
                </a:hlinkClick>
              </a:rPr>
              <a:t>https://statisticsbyjim.com/regression/how-high-r-squared/</a:t>
            </a:r>
            <a:endParaRPr lang="en-GB" dirty="0"/>
          </a:p>
          <a:p>
            <a:r>
              <a:rPr lang="en-GB" dirty="0"/>
              <a:t>Any study that attempts to predict human </a:t>
            </a:r>
            <a:r>
              <a:rPr lang="en-GB" dirty="0" err="1"/>
              <a:t>behavior</a:t>
            </a:r>
            <a:r>
              <a:rPr lang="en-GB" dirty="0"/>
              <a:t> will tend to have R-squared values less than 50%. </a:t>
            </a:r>
          </a:p>
          <a:p>
            <a:br>
              <a:rPr lang="en-GB" dirty="0"/>
            </a:br>
            <a:endParaRPr lang="en-GB" dirty="0"/>
          </a:p>
          <a:p>
            <a:r>
              <a:rPr lang="en-GB" dirty="0"/>
              <a:t>However, if you </a:t>
            </a:r>
            <a:r>
              <a:rPr lang="en-GB" dirty="0" err="1"/>
              <a:t>analyze</a:t>
            </a:r>
            <a:r>
              <a:rPr lang="en-GB" dirty="0"/>
              <a:t> a physical process and have very good measurements, you might expect R-squared values over 90%. </a:t>
            </a:r>
          </a:p>
          <a:p>
            <a:br>
              <a:rPr lang="en-GB" dirty="0"/>
            </a:br>
            <a:endParaRPr lang="en-GB" dirty="0"/>
          </a:p>
          <a:p>
            <a:r>
              <a:rPr lang="en-GB" dirty="0"/>
              <a:t>Use prediction intervals to access precision</a:t>
            </a:r>
          </a:p>
          <a:p>
            <a:r>
              <a:rPr lang="en-GB" u="sng" dirty="0">
                <a:hlinkClick r:id="rId3">
                  <a:extLst>
                    <a:ext uri="{A12FA001-AC4F-418D-AE19-62706E023703}">
                      <ahyp:hlinkClr xmlns:ahyp="http://schemas.microsoft.com/office/drawing/2018/hyperlinkcolor" val="tx"/>
                    </a:ext>
                  </a:extLst>
                </a:hlinkClick>
              </a:rPr>
              <a:t>https://statisticsbyjim.com/regression/how-high-r-squared/</a:t>
            </a:r>
            <a:endParaRPr lang="en-GB" dirty="0"/>
          </a:p>
          <a:p>
            <a:endParaRPr lang="en-US" dirty="0"/>
          </a:p>
        </p:txBody>
      </p:sp>
    </p:spTree>
    <p:extLst>
      <p:ext uri="{BB962C8B-B14F-4D97-AF65-F5344CB8AC3E}">
        <p14:creationId xmlns:p14="http://schemas.microsoft.com/office/powerpoint/2010/main" val="2164033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C2CF-F74F-3A3B-7816-4BE70766CAA6}"/>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CFA7EF15-7082-AFC0-47D8-1BEABA88F630}"/>
              </a:ext>
            </a:extLst>
          </p:cNvPr>
          <p:cNvPicPr>
            <a:picLocks noChangeAspect="1"/>
          </p:cNvPicPr>
          <p:nvPr/>
        </p:nvPicPr>
        <p:blipFill>
          <a:blip r:embed="rId3"/>
          <a:stretch>
            <a:fillRect/>
          </a:stretch>
        </p:blipFill>
        <p:spPr>
          <a:xfrm>
            <a:off x="442840" y="1496265"/>
            <a:ext cx="4129160" cy="2552691"/>
          </a:xfrm>
          <a:prstGeom prst="rect">
            <a:avLst/>
          </a:prstGeom>
        </p:spPr>
      </p:pic>
      <p:pic>
        <p:nvPicPr>
          <p:cNvPr id="5" name="Picture 4">
            <a:extLst>
              <a:ext uri="{FF2B5EF4-FFF2-40B4-BE49-F238E27FC236}">
                <a16:creationId xmlns:a16="http://schemas.microsoft.com/office/drawing/2014/main" id="{010FBFBB-DD5F-81B0-C54A-8899B401F9A0}"/>
              </a:ext>
            </a:extLst>
          </p:cNvPr>
          <p:cNvPicPr>
            <a:picLocks noChangeAspect="1"/>
          </p:cNvPicPr>
          <p:nvPr/>
        </p:nvPicPr>
        <p:blipFill>
          <a:blip r:embed="rId4"/>
          <a:stretch>
            <a:fillRect/>
          </a:stretch>
        </p:blipFill>
        <p:spPr>
          <a:xfrm>
            <a:off x="4641393" y="1496265"/>
            <a:ext cx="3863214" cy="2388281"/>
          </a:xfrm>
          <a:prstGeom prst="rect">
            <a:avLst/>
          </a:prstGeom>
        </p:spPr>
      </p:pic>
      <p:sp>
        <p:nvSpPr>
          <p:cNvPr id="6" name="Content Placeholder 2">
            <a:extLst>
              <a:ext uri="{FF2B5EF4-FFF2-40B4-BE49-F238E27FC236}">
                <a16:creationId xmlns:a16="http://schemas.microsoft.com/office/drawing/2014/main" id="{0B469FCF-AEC5-E4D1-EBD7-F8E58AC9A4B4}"/>
              </a:ext>
            </a:extLst>
          </p:cNvPr>
          <p:cNvSpPr txBox="1">
            <a:spLocks/>
          </p:cNvSpPr>
          <p:nvPr/>
        </p:nvSpPr>
        <p:spPr>
          <a:xfrm>
            <a:off x="1952731" y="4019310"/>
            <a:ext cx="5770429" cy="892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lumMod val="50000"/>
                  </a:schemeClr>
                </a:solidFill>
                <a:latin typeface="Source Sans Pro" panose="020B0503030403020204" pitchFamily="34" charset="0"/>
                <a:ea typeface="Source Sans Pro" panose="020B0503030403020204" pitchFamily="34" charset="0"/>
              </a:rPr>
              <a:t>What about age and health board – don’t the more deprived health boards have higher numbers.</a:t>
            </a:r>
          </a:p>
        </p:txBody>
      </p:sp>
      <p:sp>
        <p:nvSpPr>
          <p:cNvPr id="7" name="Content Placeholder 2">
            <a:extLst>
              <a:ext uri="{FF2B5EF4-FFF2-40B4-BE49-F238E27FC236}">
                <a16:creationId xmlns:a16="http://schemas.microsoft.com/office/drawing/2014/main" id="{B3EDDBAF-4E1C-190E-848B-029B4A63D2DC}"/>
              </a:ext>
            </a:extLst>
          </p:cNvPr>
          <p:cNvSpPr txBox="1">
            <a:spLocks/>
          </p:cNvSpPr>
          <p:nvPr/>
        </p:nvSpPr>
        <p:spPr>
          <a:xfrm>
            <a:off x="855200" y="757588"/>
            <a:ext cx="7733323" cy="10370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r>
              <a:rPr lang="en-US" sz="1400" dirty="0"/>
              <a:t>Looked at </a:t>
            </a:r>
            <a:r>
              <a:rPr lang="en-US" sz="1400" dirty="0" err="1"/>
              <a:t>dischrages</a:t>
            </a:r>
            <a:r>
              <a:rPr lang="en-US" sz="1400" dirty="0"/>
              <a:t> and deaths by sex and health board but nothing interesting popped up</a:t>
            </a:r>
          </a:p>
          <a:p>
            <a:r>
              <a:rPr lang="en-US" sz="1400" dirty="0"/>
              <a:t>Could do statistics on this – is the increase in borders significant??</a:t>
            </a:r>
          </a:p>
        </p:txBody>
      </p:sp>
    </p:spTree>
    <p:extLst>
      <p:ext uri="{BB962C8B-B14F-4D97-AF65-F5344CB8AC3E}">
        <p14:creationId xmlns:p14="http://schemas.microsoft.com/office/powerpoint/2010/main" val="66491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635725" y="160501"/>
            <a:ext cx="7921049"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Introduction – Cerebrovascular Disease</a:t>
            </a:r>
            <a:endParaRPr sz="3200" dirty="0">
              <a:solidFill>
                <a:schemeClr val="accent2"/>
              </a:solidFill>
            </a:endParaRPr>
          </a:p>
        </p:txBody>
      </p:sp>
      <p:sp>
        <p:nvSpPr>
          <p:cNvPr id="500" name="Google Shape;500;p18"/>
          <p:cNvSpPr txBox="1">
            <a:spLocks noGrp="1"/>
          </p:cNvSpPr>
          <p:nvPr>
            <p:ph type="body" idx="1"/>
          </p:nvPr>
        </p:nvSpPr>
        <p:spPr>
          <a:xfrm>
            <a:off x="344330" y="1062446"/>
            <a:ext cx="6544150" cy="3387634"/>
          </a:xfrm>
          <a:prstGeom prst="rect">
            <a:avLst/>
          </a:prstGeom>
        </p:spPr>
        <p:txBody>
          <a:bodyPr spcFirstLastPara="1" wrap="square" lIns="91425" tIns="91425" rIns="91425" bIns="91425" anchor="t" anchorCtr="0">
            <a:normAutofit/>
          </a:bodyPr>
          <a:lstStyle/>
          <a:p>
            <a:r>
              <a:rPr lang="en-US" sz="1800" dirty="0"/>
              <a:t>CVD - problems </a:t>
            </a:r>
            <a:r>
              <a:rPr lang="en-GB" sz="1800" dirty="0">
                <a:effectLst/>
              </a:rPr>
              <a:t>with the blood vessels supplying the brain</a:t>
            </a:r>
          </a:p>
          <a:p>
            <a:r>
              <a:rPr lang="en-US" sz="1800" dirty="0"/>
              <a:t>Four types of CVD in the PHS Data</a:t>
            </a:r>
          </a:p>
          <a:p>
            <a:pPr lvl="1" indent="-355600">
              <a:spcBef>
                <a:spcPts val="600"/>
              </a:spcBef>
              <a:buClr>
                <a:schemeClr val="bg1">
                  <a:lumMod val="50000"/>
                </a:schemeClr>
              </a:buClr>
              <a:buSzPct val="120000"/>
              <a:buFont typeface="Arial" panose="020B0604020202020204" pitchFamily="34" charset="0"/>
              <a:buChar char="•"/>
            </a:pPr>
            <a:r>
              <a:rPr lang="en-GB" sz="1600" b="1" dirty="0">
                <a:solidFill>
                  <a:schemeClr val="bg1">
                    <a:lumMod val="50000"/>
                  </a:schemeClr>
                </a:solidFill>
                <a:effectLst/>
                <a:latin typeface="Source Sans Pro" panose="020B0503030403020204" pitchFamily="34" charset="0"/>
                <a:ea typeface="Source Sans Pro" panose="020B0503030403020204" pitchFamily="34" charset="0"/>
              </a:rPr>
              <a:t>Stroke</a:t>
            </a:r>
            <a:r>
              <a:rPr lang="en-GB" sz="1600" dirty="0">
                <a:solidFill>
                  <a:schemeClr val="bg1">
                    <a:lumMod val="50000"/>
                  </a:schemeClr>
                </a:solidFill>
                <a:effectLst/>
                <a:latin typeface="Source Sans Pro" panose="020B0503030403020204" pitchFamily="34" charset="0"/>
                <a:ea typeface="Source Sans Pro" panose="020B0503030403020204" pitchFamily="34" charset="0"/>
              </a:rPr>
              <a:t> - area of brain is deprived of blood supply because of a blockage </a:t>
            </a:r>
          </a:p>
          <a:p>
            <a:pPr lvl="1" indent="-355600">
              <a:spcBef>
                <a:spcPts val="600"/>
              </a:spcBef>
              <a:buClr>
                <a:schemeClr val="bg1">
                  <a:lumMod val="50000"/>
                </a:schemeClr>
              </a:buClr>
              <a:buSzPct val="120000"/>
              <a:buFont typeface="Arial" panose="020B0604020202020204" pitchFamily="34" charset="0"/>
              <a:buChar char="•"/>
            </a:pPr>
            <a:r>
              <a:rPr lang="en-GB" sz="1600" b="1" dirty="0">
                <a:solidFill>
                  <a:schemeClr val="bg1">
                    <a:lumMod val="50000"/>
                  </a:schemeClr>
                </a:solidFill>
                <a:effectLst/>
                <a:latin typeface="Source Sans Pro" panose="020B0503030403020204" pitchFamily="34" charset="0"/>
                <a:ea typeface="Source Sans Pro" panose="020B0503030403020204" pitchFamily="34" charset="0"/>
              </a:rPr>
              <a:t>Transient ischaemic attach (TIA) </a:t>
            </a:r>
            <a:r>
              <a:rPr lang="en-GB" sz="1600" dirty="0">
                <a:solidFill>
                  <a:schemeClr val="bg1">
                    <a:lumMod val="50000"/>
                  </a:schemeClr>
                </a:solidFill>
                <a:effectLst/>
                <a:latin typeface="Source Sans Pro" panose="020B0503030403020204" pitchFamily="34" charset="0"/>
                <a:ea typeface="Source Sans Pro" panose="020B0503030403020204" pitchFamily="34" charset="0"/>
              </a:rPr>
              <a:t>- “mini-stroke”, symptoms generally last less than 24 hours</a:t>
            </a:r>
          </a:p>
          <a:p>
            <a:pPr lvl="1" indent="-355600">
              <a:spcBef>
                <a:spcPts val="600"/>
              </a:spcBef>
              <a:buClr>
                <a:schemeClr val="bg1">
                  <a:lumMod val="50000"/>
                </a:schemeClr>
              </a:buClr>
              <a:buSzPct val="120000"/>
              <a:buFont typeface="Arial" panose="020B0604020202020204" pitchFamily="34" charset="0"/>
              <a:buChar char="•"/>
            </a:pPr>
            <a:r>
              <a:rPr lang="en-GB" sz="1600" b="1" dirty="0">
                <a:solidFill>
                  <a:schemeClr val="bg1">
                    <a:lumMod val="50000"/>
                  </a:schemeClr>
                </a:solidFill>
                <a:effectLst/>
                <a:latin typeface="Source Sans Pro" panose="020B0503030403020204" pitchFamily="34" charset="0"/>
                <a:ea typeface="Source Sans Pro" panose="020B0503030403020204" pitchFamily="34" charset="0"/>
              </a:rPr>
              <a:t>Subarachnoid haemorrhage (SAH) </a:t>
            </a:r>
            <a:r>
              <a:rPr lang="en-GB" sz="1600" dirty="0">
                <a:solidFill>
                  <a:schemeClr val="bg1">
                    <a:lumMod val="50000"/>
                  </a:schemeClr>
                </a:solidFill>
                <a:effectLst/>
                <a:latin typeface="Source Sans Pro" panose="020B0503030403020204" pitchFamily="34" charset="0"/>
                <a:ea typeface="Source Sans Pro" panose="020B0503030403020204" pitchFamily="34" charset="0"/>
              </a:rPr>
              <a:t>- rupture of a blood vessel beneath the membrane covering the brain (type of brain haemorrhage)</a:t>
            </a:r>
          </a:p>
          <a:p>
            <a:pPr lvl="1" indent="-355600">
              <a:spcBef>
                <a:spcPts val="600"/>
              </a:spcBef>
              <a:buClr>
                <a:schemeClr val="bg1">
                  <a:lumMod val="50000"/>
                </a:schemeClr>
              </a:buClr>
              <a:buSzPct val="120000"/>
              <a:buFont typeface="Arial" panose="020B0604020202020204" pitchFamily="34" charset="0"/>
              <a:buChar char="•"/>
            </a:pPr>
            <a:r>
              <a:rPr lang="en-GB" sz="1600" b="1" dirty="0">
                <a:solidFill>
                  <a:schemeClr val="bg1">
                    <a:lumMod val="50000"/>
                  </a:schemeClr>
                </a:solidFill>
                <a:latin typeface="Source Sans Pro" panose="020B0503030403020204" pitchFamily="34" charset="0"/>
                <a:ea typeface="Source Sans Pro" panose="020B0503030403020204" pitchFamily="34" charset="0"/>
              </a:rPr>
              <a:t>Other CVD </a:t>
            </a:r>
            <a:r>
              <a:rPr lang="en-GB" sz="1600" dirty="0">
                <a:solidFill>
                  <a:schemeClr val="bg1">
                    <a:lumMod val="50000"/>
                  </a:schemeClr>
                </a:solidFill>
                <a:latin typeface="Source Sans Pro" panose="020B0503030403020204" pitchFamily="34" charset="0"/>
                <a:ea typeface="Source Sans Pro" panose="020B0503030403020204" pitchFamily="34" charset="0"/>
              </a:rPr>
              <a:t>– incidences which don’t fall into above categories</a:t>
            </a:r>
            <a:endParaRPr sz="1600" dirty="0">
              <a:solidFill>
                <a:schemeClr val="bg1">
                  <a:lumMod val="50000"/>
                </a:schemeClr>
              </a:solidFill>
              <a:latin typeface="Source Sans Pro" panose="020B0503030403020204" pitchFamily="34" charset="0"/>
              <a:ea typeface="Source Sans Pro" panose="020B0503030403020204" pitchFamily="34" charset="0"/>
            </a:endParaRPr>
          </a:p>
        </p:txBody>
      </p:sp>
      <p:grpSp>
        <p:nvGrpSpPr>
          <p:cNvPr id="2" name="Group 1">
            <a:extLst>
              <a:ext uri="{FF2B5EF4-FFF2-40B4-BE49-F238E27FC236}">
                <a16:creationId xmlns:a16="http://schemas.microsoft.com/office/drawing/2014/main" id="{E416DE48-05A8-18D1-C6ED-044409023EA2}"/>
              </a:ext>
            </a:extLst>
          </p:cNvPr>
          <p:cNvGrpSpPr/>
          <p:nvPr/>
        </p:nvGrpSpPr>
        <p:grpSpPr>
          <a:xfrm>
            <a:off x="6996472" y="876301"/>
            <a:ext cx="1899242" cy="1064191"/>
            <a:chOff x="6996472" y="876301"/>
            <a:chExt cx="1899242" cy="1064191"/>
          </a:xfrm>
        </p:grpSpPr>
        <p:pic>
          <p:nvPicPr>
            <p:cNvPr id="3" name="Picture 2">
              <a:extLst>
                <a:ext uri="{FF2B5EF4-FFF2-40B4-BE49-F238E27FC236}">
                  <a16:creationId xmlns:a16="http://schemas.microsoft.com/office/drawing/2014/main" id="{BB21EB36-CADA-3A60-7906-877B0F62A2AC}"/>
                </a:ext>
              </a:extLst>
            </p:cNvPr>
            <p:cNvPicPr>
              <a:picLocks noChangeAspect="1"/>
            </p:cNvPicPr>
            <p:nvPr/>
          </p:nvPicPr>
          <p:blipFill>
            <a:blip r:embed="rId3"/>
            <a:stretch>
              <a:fillRect/>
            </a:stretch>
          </p:blipFill>
          <p:spPr>
            <a:xfrm>
              <a:off x="6996472" y="876301"/>
              <a:ext cx="1863633" cy="1064191"/>
            </a:xfrm>
            <a:prstGeom prst="rect">
              <a:avLst/>
            </a:prstGeom>
          </p:spPr>
        </p:pic>
        <p:sp>
          <p:nvSpPr>
            <p:cNvPr id="4" name="TextBox 2">
              <a:extLst>
                <a:ext uri="{FF2B5EF4-FFF2-40B4-BE49-F238E27FC236}">
                  <a16:creationId xmlns:a16="http://schemas.microsoft.com/office/drawing/2014/main" id="{B479AD48-EC85-C7FA-37B0-7CEEC271A222}"/>
                </a:ext>
              </a:extLst>
            </p:cNvPr>
            <p:cNvSpPr txBox="1"/>
            <p:nvPr/>
          </p:nvSpPr>
          <p:spPr>
            <a:xfrm>
              <a:off x="7964027" y="1565243"/>
              <a:ext cx="931687" cy="276999"/>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200" b="1" dirty="0">
                  <a:solidFill>
                    <a:schemeClr val="bg1">
                      <a:lumMod val="50000"/>
                    </a:schemeClr>
                  </a:solidFill>
                </a:rPr>
                <a:t>Blood clot</a:t>
              </a:r>
            </a:p>
          </p:txBody>
        </p:sp>
      </p:grpSp>
      <p:grpSp>
        <p:nvGrpSpPr>
          <p:cNvPr id="10" name="Group 9">
            <a:extLst>
              <a:ext uri="{FF2B5EF4-FFF2-40B4-BE49-F238E27FC236}">
                <a16:creationId xmlns:a16="http://schemas.microsoft.com/office/drawing/2014/main" id="{DF484EDD-8C18-3142-3754-DD380A4306AE}"/>
              </a:ext>
            </a:extLst>
          </p:cNvPr>
          <p:cNvGrpSpPr/>
          <p:nvPr/>
        </p:nvGrpSpPr>
        <p:grpSpPr>
          <a:xfrm>
            <a:off x="6996472" y="2021837"/>
            <a:ext cx="1863633" cy="1123116"/>
            <a:chOff x="6996472" y="2021837"/>
            <a:chExt cx="1863633" cy="1123116"/>
          </a:xfrm>
        </p:grpSpPr>
        <p:pic>
          <p:nvPicPr>
            <p:cNvPr id="5" name="Picture 4" descr="Diagram&#10;&#10;Description automatically generated with medium confidence">
              <a:extLst>
                <a:ext uri="{FF2B5EF4-FFF2-40B4-BE49-F238E27FC236}">
                  <a16:creationId xmlns:a16="http://schemas.microsoft.com/office/drawing/2014/main" id="{3F17EBB0-59F9-0988-6D07-2C08B0C89908}"/>
                </a:ext>
              </a:extLst>
            </p:cNvPr>
            <p:cNvPicPr>
              <a:picLocks noChangeAspect="1"/>
            </p:cNvPicPr>
            <p:nvPr/>
          </p:nvPicPr>
          <p:blipFill>
            <a:blip r:embed="rId4"/>
            <a:stretch>
              <a:fillRect/>
            </a:stretch>
          </p:blipFill>
          <p:spPr>
            <a:xfrm>
              <a:off x="6996472" y="2021837"/>
              <a:ext cx="1863633" cy="1123116"/>
            </a:xfrm>
            <a:prstGeom prst="rect">
              <a:avLst/>
            </a:prstGeom>
          </p:spPr>
        </p:pic>
        <p:sp>
          <p:nvSpPr>
            <p:cNvPr id="6" name="TextBox 5">
              <a:extLst>
                <a:ext uri="{FF2B5EF4-FFF2-40B4-BE49-F238E27FC236}">
                  <a16:creationId xmlns:a16="http://schemas.microsoft.com/office/drawing/2014/main" id="{71EEF6C1-266B-9835-CB4F-4E713F1A7C46}"/>
                </a:ext>
              </a:extLst>
            </p:cNvPr>
            <p:cNvSpPr txBox="1"/>
            <p:nvPr/>
          </p:nvSpPr>
          <p:spPr>
            <a:xfrm>
              <a:off x="8008260" y="2683288"/>
              <a:ext cx="851845" cy="461665"/>
            </a:xfrm>
            <a:prstGeom prst="rect">
              <a:avLst/>
            </a:prstGeom>
            <a:noFill/>
          </p:spPr>
          <p:txBody>
            <a:bodyPr wrap="square" rtlCol="0">
              <a:spAutoFit/>
            </a:bodyPr>
            <a:lstStyle/>
            <a:p>
              <a:pPr algn="ctr"/>
              <a:r>
                <a:rPr lang="en-US" sz="1200" b="1" dirty="0">
                  <a:solidFill>
                    <a:schemeClr val="bg1">
                      <a:lumMod val="50000"/>
                    </a:schemeClr>
                  </a:solidFill>
                </a:rPr>
                <a:t>Fatty deposits</a:t>
              </a:r>
            </a:p>
          </p:txBody>
        </p:sp>
      </p:grpSp>
      <p:grpSp>
        <p:nvGrpSpPr>
          <p:cNvPr id="9" name="Group 8">
            <a:extLst>
              <a:ext uri="{FF2B5EF4-FFF2-40B4-BE49-F238E27FC236}">
                <a16:creationId xmlns:a16="http://schemas.microsoft.com/office/drawing/2014/main" id="{EC3F330F-4C78-8E72-9FB8-062FDE3CDB47}"/>
              </a:ext>
            </a:extLst>
          </p:cNvPr>
          <p:cNvGrpSpPr/>
          <p:nvPr/>
        </p:nvGrpSpPr>
        <p:grpSpPr>
          <a:xfrm>
            <a:off x="6996472" y="3269170"/>
            <a:ext cx="1971626" cy="1169443"/>
            <a:chOff x="6996472" y="3269170"/>
            <a:chExt cx="1971626" cy="1169443"/>
          </a:xfrm>
        </p:grpSpPr>
        <p:pic>
          <p:nvPicPr>
            <p:cNvPr id="7" name="Picture 6" descr="A picture containing text, businesscard, vector graphics&#10;&#10;Description automatically generated">
              <a:extLst>
                <a:ext uri="{FF2B5EF4-FFF2-40B4-BE49-F238E27FC236}">
                  <a16:creationId xmlns:a16="http://schemas.microsoft.com/office/drawing/2014/main" id="{7F98161E-F558-DDED-7C57-0ED3166F0F2E}"/>
                </a:ext>
              </a:extLst>
            </p:cNvPr>
            <p:cNvPicPr>
              <a:picLocks noChangeAspect="1"/>
            </p:cNvPicPr>
            <p:nvPr/>
          </p:nvPicPr>
          <p:blipFill>
            <a:blip r:embed="rId5"/>
            <a:stretch>
              <a:fillRect/>
            </a:stretch>
          </p:blipFill>
          <p:spPr>
            <a:xfrm>
              <a:off x="6996472" y="3269170"/>
              <a:ext cx="1863633" cy="1169443"/>
            </a:xfrm>
            <a:prstGeom prst="rect">
              <a:avLst/>
            </a:prstGeom>
          </p:spPr>
        </p:pic>
        <p:sp>
          <p:nvSpPr>
            <p:cNvPr id="8" name="TextBox 7">
              <a:extLst>
                <a:ext uri="{FF2B5EF4-FFF2-40B4-BE49-F238E27FC236}">
                  <a16:creationId xmlns:a16="http://schemas.microsoft.com/office/drawing/2014/main" id="{2117C044-2747-1802-E149-3519DAB8EF86}"/>
                </a:ext>
              </a:extLst>
            </p:cNvPr>
            <p:cNvSpPr txBox="1"/>
            <p:nvPr/>
          </p:nvSpPr>
          <p:spPr>
            <a:xfrm>
              <a:off x="7772928" y="4083169"/>
              <a:ext cx="1195170" cy="276999"/>
            </a:xfrm>
            <a:prstGeom prst="rect">
              <a:avLst/>
            </a:prstGeom>
            <a:noFill/>
          </p:spPr>
          <p:txBody>
            <a:bodyPr wrap="square" rtlCol="0">
              <a:spAutoFit/>
            </a:bodyPr>
            <a:lstStyle/>
            <a:p>
              <a:r>
                <a:rPr lang="en-US" sz="1200" b="1" dirty="0" err="1">
                  <a:solidFill>
                    <a:schemeClr val="bg1">
                      <a:lumMod val="50000"/>
                    </a:schemeClr>
                  </a:solidFill>
                </a:rPr>
                <a:t>Haemorrhage</a:t>
              </a:r>
              <a:endParaRPr lang="en-US" sz="1200" b="1" dirty="0">
                <a:solidFill>
                  <a:schemeClr val="bg1">
                    <a:lumMod val="50000"/>
                  </a:schemeClr>
                </a:solidFill>
              </a:endParaRPr>
            </a:p>
          </p:txBody>
        </p:sp>
      </p:grpSp>
    </p:spTree>
    <p:extLst>
      <p:ext uri="{BB962C8B-B14F-4D97-AF65-F5344CB8AC3E}">
        <p14:creationId xmlns:p14="http://schemas.microsoft.com/office/powerpoint/2010/main" val="36220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0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940D5-8723-A886-B246-6661AE2D7FEB}"/>
              </a:ext>
            </a:extLst>
          </p:cNvPr>
          <p:cNvSpPr>
            <a:spLocks noGrp="1"/>
          </p:cNvSpPr>
          <p:nvPr>
            <p:ph type="title"/>
          </p:nvPr>
        </p:nvSpPr>
        <p:spPr/>
        <p:txBody>
          <a:bodyPr/>
          <a:lstStyle/>
          <a:p>
            <a:r>
              <a:rPr lang="en-US" dirty="0"/>
              <a:t>Mortality by Sex</a:t>
            </a:r>
          </a:p>
        </p:txBody>
      </p:sp>
      <p:sp>
        <p:nvSpPr>
          <p:cNvPr id="3" name="Text Placeholder 2">
            <a:extLst>
              <a:ext uri="{FF2B5EF4-FFF2-40B4-BE49-F238E27FC236}">
                <a16:creationId xmlns:a16="http://schemas.microsoft.com/office/drawing/2014/main" id="{0A49E256-3EC2-83B4-3573-6F594B179111}"/>
              </a:ext>
            </a:extLst>
          </p:cNvPr>
          <p:cNvSpPr>
            <a:spLocks noGrp="1"/>
          </p:cNvSpPr>
          <p:nvPr>
            <p:ph type="body" idx="1"/>
          </p:nvPr>
        </p:nvSpPr>
        <p:spPr>
          <a:xfrm>
            <a:off x="718799" y="914401"/>
            <a:ext cx="6996600" cy="3096194"/>
          </a:xfrm>
        </p:spPr>
        <p:txBody>
          <a:bodyPr/>
          <a:lstStyle/>
          <a:p>
            <a:r>
              <a:rPr lang="en-US" dirty="0"/>
              <a:t>Shows pronounced spike in number of deaths for men in 2020. Not sure if this is interesting enough to spend time on</a:t>
            </a:r>
          </a:p>
          <a:p>
            <a:endParaRPr lang="en-US" dirty="0"/>
          </a:p>
        </p:txBody>
      </p:sp>
      <p:pic>
        <p:nvPicPr>
          <p:cNvPr id="4" name="Picture 3">
            <a:extLst>
              <a:ext uri="{FF2B5EF4-FFF2-40B4-BE49-F238E27FC236}">
                <a16:creationId xmlns:a16="http://schemas.microsoft.com/office/drawing/2014/main" id="{5F8CF739-FBF0-0F0D-749E-E9189F7B7F78}"/>
              </a:ext>
            </a:extLst>
          </p:cNvPr>
          <p:cNvPicPr>
            <a:picLocks noChangeAspect="1"/>
          </p:cNvPicPr>
          <p:nvPr/>
        </p:nvPicPr>
        <p:blipFill>
          <a:blip r:embed="rId2"/>
          <a:stretch>
            <a:fillRect/>
          </a:stretch>
        </p:blipFill>
        <p:spPr>
          <a:xfrm>
            <a:off x="2481943" y="1912424"/>
            <a:ext cx="4024448" cy="2487958"/>
          </a:xfrm>
          <a:prstGeom prst="rect">
            <a:avLst/>
          </a:prstGeom>
        </p:spPr>
      </p:pic>
    </p:spTree>
    <p:extLst>
      <p:ext uri="{BB962C8B-B14F-4D97-AF65-F5344CB8AC3E}">
        <p14:creationId xmlns:p14="http://schemas.microsoft.com/office/powerpoint/2010/main" val="2051622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B934-602F-E833-AA2C-1CC917592BD7}"/>
              </a:ext>
            </a:extLst>
          </p:cNvPr>
          <p:cNvSpPr>
            <a:spLocks noGrp="1"/>
          </p:cNvSpPr>
          <p:nvPr>
            <p:ph type="title"/>
          </p:nvPr>
        </p:nvSpPr>
        <p:spPr/>
        <p:txBody>
          <a:bodyPr/>
          <a:lstStyle/>
          <a:p>
            <a:r>
              <a:rPr lang="en-US" dirty="0"/>
              <a:t>Health Board Information</a:t>
            </a:r>
          </a:p>
        </p:txBody>
      </p:sp>
      <p:sp>
        <p:nvSpPr>
          <p:cNvPr id="3" name="Text Placeholder 2">
            <a:extLst>
              <a:ext uri="{FF2B5EF4-FFF2-40B4-BE49-F238E27FC236}">
                <a16:creationId xmlns:a16="http://schemas.microsoft.com/office/drawing/2014/main" id="{D15E8796-C74D-09A1-E9E4-3E0AC592B2EC}"/>
              </a:ext>
            </a:extLst>
          </p:cNvPr>
          <p:cNvSpPr>
            <a:spLocks noGrp="1"/>
          </p:cNvSpPr>
          <p:nvPr>
            <p:ph type="body" idx="1"/>
          </p:nvPr>
        </p:nvSpPr>
        <p:spPr>
          <a:xfrm>
            <a:off x="620531" y="804310"/>
            <a:ext cx="3646670" cy="1132656"/>
          </a:xfrm>
        </p:spPr>
        <p:txBody>
          <a:bodyPr/>
          <a:lstStyle/>
          <a:p>
            <a:r>
              <a:rPr lang="en-US" sz="1600" dirty="0"/>
              <a:t>Glasgow largest at 1,174, 980</a:t>
            </a:r>
          </a:p>
          <a:p>
            <a:r>
              <a:rPr lang="en-US" sz="1600" dirty="0"/>
              <a:t>Orkney smallest at 22,190</a:t>
            </a:r>
          </a:p>
          <a:p>
            <a:r>
              <a:rPr lang="en-US" sz="1600" dirty="0"/>
              <a:t>Orkney is &lt; 2% size of Glasgow</a:t>
            </a:r>
          </a:p>
        </p:txBody>
      </p:sp>
      <p:sp>
        <p:nvSpPr>
          <p:cNvPr id="6" name="Text Placeholder 2">
            <a:extLst>
              <a:ext uri="{FF2B5EF4-FFF2-40B4-BE49-F238E27FC236}">
                <a16:creationId xmlns:a16="http://schemas.microsoft.com/office/drawing/2014/main" id="{D2B72611-ABC8-5095-36F8-9D8664A9D811}"/>
              </a:ext>
            </a:extLst>
          </p:cNvPr>
          <p:cNvSpPr txBox="1">
            <a:spLocks/>
          </p:cNvSpPr>
          <p:nvPr/>
        </p:nvSpPr>
        <p:spPr>
          <a:xfrm>
            <a:off x="4876801" y="786416"/>
            <a:ext cx="3442875" cy="10494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r>
              <a:rPr lang="en-US" sz="1600" dirty="0"/>
              <a:t>More rural areas have higher percentage of over 75s</a:t>
            </a:r>
          </a:p>
        </p:txBody>
      </p:sp>
      <p:sp>
        <p:nvSpPr>
          <p:cNvPr id="7" name="Content Placeholder 2">
            <a:extLst>
              <a:ext uri="{FF2B5EF4-FFF2-40B4-BE49-F238E27FC236}">
                <a16:creationId xmlns:a16="http://schemas.microsoft.com/office/drawing/2014/main" id="{991C21FC-0C5D-0474-D663-55E9D786FAF8}"/>
              </a:ext>
            </a:extLst>
          </p:cNvPr>
          <p:cNvSpPr txBox="1">
            <a:spLocks/>
          </p:cNvSpPr>
          <p:nvPr/>
        </p:nvSpPr>
        <p:spPr>
          <a:xfrm>
            <a:off x="1747491" y="4165365"/>
            <a:ext cx="5649018" cy="347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rgbClr val="A176BB"/>
                </a:solidFill>
                <a:latin typeface="Source Sans Pro" panose="020B0503030403020204" pitchFamily="34" charset="0"/>
                <a:ea typeface="Source Sans Pro" panose="020B0503030403020204" pitchFamily="34" charset="0"/>
              </a:rPr>
              <a:t>We are reporting </a:t>
            </a:r>
            <a:r>
              <a:rPr lang="en-GB" sz="1400" b="1" dirty="0">
                <a:solidFill>
                  <a:srgbClr val="A176BB"/>
                </a:solidFill>
                <a:latin typeface="Source Sans Pro" panose="020B0503030403020204" pitchFamily="34" charset="0"/>
                <a:ea typeface="Source Sans Pro" panose="020B0503030403020204" pitchFamily="34" charset="0"/>
              </a:rPr>
              <a:t>EASR values </a:t>
            </a:r>
            <a:r>
              <a:rPr lang="en-GB" sz="1400" dirty="0">
                <a:solidFill>
                  <a:srgbClr val="A176BB"/>
                </a:solidFill>
                <a:latin typeface="Source Sans Pro" panose="020B0503030403020204" pitchFamily="34" charset="0"/>
                <a:ea typeface="Source Sans Pro" panose="020B0503030403020204" pitchFamily="34" charset="0"/>
              </a:rPr>
              <a:t>so these differences are accounted for</a:t>
            </a:r>
          </a:p>
          <a:p>
            <a:endParaRPr lang="en-US" sz="1400" dirty="0">
              <a:solidFill>
                <a:srgbClr val="A176BB"/>
              </a:solidFill>
              <a:latin typeface="Source Sans Pro" panose="020B0503030403020204" pitchFamily="34" charset="0"/>
              <a:ea typeface="Source Sans Pro" panose="020B0503030403020204" pitchFamily="34" charset="0"/>
            </a:endParaRPr>
          </a:p>
        </p:txBody>
      </p:sp>
      <p:pic>
        <p:nvPicPr>
          <p:cNvPr id="9" name="Picture 8">
            <a:extLst>
              <a:ext uri="{FF2B5EF4-FFF2-40B4-BE49-F238E27FC236}">
                <a16:creationId xmlns:a16="http://schemas.microsoft.com/office/drawing/2014/main" id="{F74C3652-967C-0EF3-EF50-8CD1345591F9}"/>
              </a:ext>
            </a:extLst>
          </p:cNvPr>
          <p:cNvPicPr>
            <a:picLocks noChangeAspect="1"/>
          </p:cNvPicPr>
          <p:nvPr/>
        </p:nvPicPr>
        <p:blipFill>
          <a:blip r:embed="rId2"/>
          <a:stretch>
            <a:fillRect/>
          </a:stretch>
        </p:blipFill>
        <p:spPr>
          <a:xfrm>
            <a:off x="535471" y="2009381"/>
            <a:ext cx="3382923" cy="2092141"/>
          </a:xfrm>
          <a:prstGeom prst="rect">
            <a:avLst/>
          </a:prstGeom>
        </p:spPr>
      </p:pic>
      <p:pic>
        <p:nvPicPr>
          <p:cNvPr id="10" name="Picture 9">
            <a:extLst>
              <a:ext uri="{FF2B5EF4-FFF2-40B4-BE49-F238E27FC236}">
                <a16:creationId xmlns:a16="http://schemas.microsoft.com/office/drawing/2014/main" id="{66FDC84E-16EC-EB38-4327-82192DACC2F9}"/>
              </a:ext>
            </a:extLst>
          </p:cNvPr>
          <p:cNvPicPr>
            <a:picLocks noChangeAspect="1"/>
          </p:cNvPicPr>
          <p:nvPr/>
        </p:nvPicPr>
        <p:blipFill>
          <a:blip r:embed="rId3"/>
          <a:stretch>
            <a:fillRect/>
          </a:stretch>
        </p:blipFill>
        <p:spPr>
          <a:xfrm>
            <a:off x="4667991" y="1979992"/>
            <a:ext cx="3505817" cy="2168144"/>
          </a:xfrm>
          <a:prstGeom prst="rect">
            <a:avLst/>
          </a:prstGeom>
        </p:spPr>
      </p:pic>
    </p:spTree>
    <p:extLst>
      <p:ext uri="{BB962C8B-B14F-4D97-AF65-F5344CB8AC3E}">
        <p14:creationId xmlns:p14="http://schemas.microsoft.com/office/powerpoint/2010/main" val="1313250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635725" y="160501"/>
            <a:ext cx="7921049"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Introduction – CVD Data</a:t>
            </a:r>
            <a:endParaRPr sz="3200" dirty="0">
              <a:solidFill>
                <a:schemeClr val="accent2"/>
              </a:solidFill>
            </a:endParaRPr>
          </a:p>
        </p:txBody>
      </p:sp>
      <p:sp>
        <p:nvSpPr>
          <p:cNvPr id="5" name="Content Placeholder 2">
            <a:extLst>
              <a:ext uri="{FF2B5EF4-FFF2-40B4-BE49-F238E27FC236}">
                <a16:creationId xmlns:a16="http://schemas.microsoft.com/office/drawing/2014/main" id="{04B47697-5596-0E69-5735-72E34C4B6912}"/>
              </a:ext>
            </a:extLst>
          </p:cNvPr>
          <p:cNvSpPr txBox="1">
            <a:spLocks/>
          </p:cNvSpPr>
          <p:nvPr/>
        </p:nvSpPr>
        <p:spPr>
          <a:xfrm>
            <a:off x="203731" y="3035513"/>
            <a:ext cx="3850039" cy="165398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r>
              <a:rPr lang="en-GB" sz="1600" b="1" dirty="0"/>
              <a:t>EASR</a:t>
            </a:r>
            <a:r>
              <a:rPr lang="en-GB" sz="1600" dirty="0"/>
              <a:t> – discharges adjusted to European Standard Population to account for age and sex differences in different places</a:t>
            </a:r>
          </a:p>
          <a:p>
            <a:endParaRPr lang="en-US" dirty="0"/>
          </a:p>
        </p:txBody>
      </p:sp>
      <p:cxnSp>
        <p:nvCxnSpPr>
          <p:cNvPr id="18" name="Straight Arrow Connector 17">
            <a:extLst>
              <a:ext uri="{FF2B5EF4-FFF2-40B4-BE49-F238E27FC236}">
                <a16:creationId xmlns:a16="http://schemas.microsoft.com/office/drawing/2014/main" id="{6CF47EED-9360-8BF1-F5F6-5B5999040BB2}"/>
              </a:ext>
            </a:extLst>
          </p:cNvPr>
          <p:cNvCxnSpPr>
            <a:cxnSpLocks/>
            <a:stCxn id="23" idx="2"/>
            <a:endCxn id="25" idx="0"/>
          </p:cNvCxnSpPr>
          <p:nvPr/>
        </p:nvCxnSpPr>
        <p:spPr>
          <a:xfrm flipH="1">
            <a:off x="445032" y="1889258"/>
            <a:ext cx="7472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F3E798F-BB76-9B91-04D5-D5CEF1E04131}"/>
              </a:ext>
            </a:extLst>
          </p:cNvPr>
          <p:cNvCxnSpPr>
            <a:cxnSpLocks/>
            <a:stCxn id="24" idx="2"/>
            <a:endCxn id="29" idx="0"/>
          </p:cNvCxnSpPr>
          <p:nvPr/>
        </p:nvCxnSpPr>
        <p:spPr>
          <a:xfrm>
            <a:off x="3517820" y="1889258"/>
            <a:ext cx="3900"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0232CA1-F1B2-FCE8-AFC6-204B5F0876C0}"/>
              </a:ext>
            </a:extLst>
          </p:cNvPr>
          <p:cNvCxnSpPr>
            <a:cxnSpLocks/>
            <a:stCxn id="22" idx="2"/>
            <a:endCxn id="23" idx="0"/>
          </p:cNvCxnSpPr>
          <p:nvPr/>
        </p:nvCxnSpPr>
        <p:spPr>
          <a:xfrm flipH="1">
            <a:off x="1192239" y="1300529"/>
            <a:ext cx="1158768" cy="297843"/>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792810-4173-F9A8-2F89-0B381E62D7B2}"/>
              </a:ext>
            </a:extLst>
          </p:cNvPr>
          <p:cNvCxnSpPr>
            <a:cxnSpLocks/>
            <a:stCxn id="22" idx="2"/>
            <a:endCxn id="24" idx="0"/>
          </p:cNvCxnSpPr>
          <p:nvPr/>
        </p:nvCxnSpPr>
        <p:spPr>
          <a:xfrm>
            <a:off x="2351007" y="1300529"/>
            <a:ext cx="1166813" cy="297843"/>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55F9838B-96DE-577D-BD95-73ADBF3D6D6A}"/>
              </a:ext>
            </a:extLst>
          </p:cNvPr>
          <p:cNvSpPr/>
          <p:nvPr/>
        </p:nvSpPr>
        <p:spPr>
          <a:xfrm>
            <a:off x="1815056" y="1009643"/>
            <a:ext cx="1071901" cy="290886"/>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Discharges</a:t>
            </a:r>
          </a:p>
        </p:txBody>
      </p:sp>
      <p:sp>
        <p:nvSpPr>
          <p:cNvPr id="23" name="Rounded Rectangle 22">
            <a:extLst>
              <a:ext uri="{FF2B5EF4-FFF2-40B4-BE49-F238E27FC236}">
                <a16:creationId xmlns:a16="http://schemas.microsoft.com/office/drawing/2014/main" id="{662BE670-70BD-45C2-F8E5-465AF3823EC4}"/>
              </a:ext>
            </a:extLst>
          </p:cNvPr>
          <p:cNvSpPr/>
          <p:nvPr/>
        </p:nvSpPr>
        <p:spPr>
          <a:xfrm>
            <a:off x="656288" y="1598372"/>
            <a:ext cx="1071901" cy="290886"/>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Health Board</a:t>
            </a:r>
          </a:p>
        </p:txBody>
      </p:sp>
      <p:sp>
        <p:nvSpPr>
          <p:cNvPr id="24" name="Rounded Rectangle 23">
            <a:extLst>
              <a:ext uri="{FF2B5EF4-FFF2-40B4-BE49-F238E27FC236}">
                <a16:creationId xmlns:a16="http://schemas.microsoft.com/office/drawing/2014/main" id="{38A4C804-942B-49F7-16B9-6165E67DE59F}"/>
              </a:ext>
            </a:extLst>
          </p:cNvPr>
          <p:cNvSpPr/>
          <p:nvPr/>
        </p:nvSpPr>
        <p:spPr>
          <a:xfrm>
            <a:off x="2981869" y="1598372"/>
            <a:ext cx="1071901" cy="290886"/>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Council</a:t>
            </a:r>
          </a:p>
        </p:txBody>
      </p:sp>
      <p:sp>
        <p:nvSpPr>
          <p:cNvPr id="25" name="Rounded Rectangle 24">
            <a:extLst>
              <a:ext uri="{FF2B5EF4-FFF2-40B4-BE49-F238E27FC236}">
                <a16:creationId xmlns:a16="http://schemas.microsoft.com/office/drawing/2014/main" id="{88CB502F-C413-9A1D-DFF4-046A12B9D02C}"/>
              </a:ext>
            </a:extLst>
          </p:cNvPr>
          <p:cNvSpPr/>
          <p:nvPr/>
        </p:nvSpPr>
        <p:spPr>
          <a:xfrm>
            <a:off x="116076" y="2243226"/>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Raw Values</a:t>
            </a:r>
          </a:p>
        </p:txBody>
      </p:sp>
      <p:sp>
        <p:nvSpPr>
          <p:cNvPr id="26" name="Rounded Rectangle 25">
            <a:extLst>
              <a:ext uri="{FF2B5EF4-FFF2-40B4-BE49-F238E27FC236}">
                <a16:creationId xmlns:a16="http://schemas.microsoft.com/office/drawing/2014/main" id="{9F3BDCE0-5AB7-88BF-61D2-247A1A5AC0F0}"/>
              </a:ext>
            </a:extLst>
          </p:cNvPr>
          <p:cNvSpPr/>
          <p:nvPr/>
        </p:nvSpPr>
        <p:spPr>
          <a:xfrm>
            <a:off x="863283" y="2243226"/>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Crude Rates</a:t>
            </a:r>
          </a:p>
        </p:txBody>
      </p:sp>
      <p:sp>
        <p:nvSpPr>
          <p:cNvPr id="27" name="Rounded Rectangle 26">
            <a:extLst>
              <a:ext uri="{FF2B5EF4-FFF2-40B4-BE49-F238E27FC236}">
                <a16:creationId xmlns:a16="http://schemas.microsoft.com/office/drawing/2014/main" id="{5F4EA7C0-D94C-A130-571C-0329AA552A07}"/>
              </a:ext>
            </a:extLst>
          </p:cNvPr>
          <p:cNvSpPr/>
          <p:nvPr/>
        </p:nvSpPr>
        <p:spPr>
          <a:xfrm>
            <a:off x="1610490" y="2243226"/>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EASR</a:t>
            </a:r>
          </a:p>
        </p:txBody>
      </p:sp>
      <p:sp>
        <p:nvSpPr>
          <p:cNvPr id="28" name="Rounded Rectangle 27">
            <a:extLst>
              <a:ext uri="{FF2B5EF4-FFF2-40B4-BE49-F238E27FC236}">
                <a16:creationId xmlns:a16="http://schemas.microsoft.com/office/drawing/2014/main" id="{5800875E-6A62-2995-3A6E-AC014D083678}"/>
              </a:ext>
            </a:extLst>
          </p:cNvPr>
          <p:cNvSpPr/>
          <p:nvPr/>
        </p:nvSpPr>
        <p:spPr>
          <a:xfrm>
            <a:off x="2445557" y="2243226"/>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Raw Values</a:t>
            </a:r>
          </a:p>
        </p:txBody>
      </p:sp>
      <p:sp>
        <p:nvSpPr>
          <p:cNvPr id="29" name="Rounded Rectangle 28">
            <a:extLst>
              <a:ext uri="{FF2B5EF4-FFF2-40B4-BE49-F238E27FC236}">
                <a16:creationId xmlns:a16="http://schemas.microsoft.com/office/drawing/2014/main" id="{04CA1517-4ABC-5102-6EF0-A50AF8D2A49C}"/>
              </a:ext>
            </a:extLst>
          </p:cNvPr>
          <p:cNvSpPr/>
          <p:nvPr/>
        </p:nvSpPr>
        <p:spPr>
          <a:xfrm>
            <a:off x="3192764" y="2243226"/>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Crude Rates</a:t>
            </a:r>
          </a:p>
        </p:txBody>
      </p:sp>
      <p:sp>
        <p:nvSpPr>
          <p:cNvPr id="30" name="Rounded Rectangle 29">
            <a:extLst>
              <a:ext uri="{FF2B5EF4-FFF2-40B4-BE49-F238E27FC236}">
                <a16:creationId xmlns:a16="http://schemas.microsoft.com/office/drawing/2014/main" id="{15291F8D-F03D-12EC-02FA-E183564326E8}"/>
              </a:ext>
            </a:extLst>
          </p:cNvPr>
          <p:cNvSpPr/>
          <p:nvPr/>
        </p:nvSpPr>
        <p:spPr>
          <a:xfrm>
            <a:off x="3939971" y="2243226"/>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EASR</a:t>
            </a:r>
          </a:p>
        </p:txBody>
      </p:sp>
      <p:cxnSp>
        <p:nvCxnSpPr>
          <p:cNvPr id="31" name="Straight Arrow Connector 30">
            <a:extLst>
              <a:ext uri="{FF2B5EF4-FFF2-40B4-BE49-F238E27FC236}">
                <a16:creationId xmlns:a16="http://schemas.microsoft.com/office/drawing/2014/main" id="{838756F7-6222-47EA-2CA3-AC226DB2CB33}"/>
              </a:ext>
            </a:extLst>
          </p:cNvPr>
          <p:cNvCxnSpPr>
            <a:cxnSpLocks/>
            <a:stCxn id="23" idx="2"/>
            <a:endCxn id="26" idx="0"/>
          </p:cNvCxnSpPr>
          <p:nvPr/>
        </p:nvCxnSpPr>
        <p:spPr>
          <a:xfrm>
            <a:off x="1192239" y="1889258"/>
            <a:ext cx="0"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F6D57A1-DD13-ABA5-EA06-834F868569E0}"/>
              </a:ext>
            </a:extLst>
          </p:cNvPr>
          <p:cNvCxnSpPr>
            <a:cxnSpLocks/>
            <a:stCxn id="23" idx="2"/>
            <a:endCxn id="27" idx="0"/>
          </p:cNvCxnSpPr>
          <p:nvPr/>
        </p:nvCxnSpPr>
        <p:spPr>
          <a:xfrm>
            <a:off x="1192239" y="1889258"/>
            <a:ext cx="7472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779888-48A7-E638-6189-3E65D5B1E600}"/>
              </a:ext>
            </a:extLst>
          </p:cNvPr>
          <p:cNvCxnSpPr>
            <a:cxnSpLocks/>
            <a:stCxn id="24" idx="2"/>
            <a:endCxn id="28" idx="0"/>
          </p:cNvCxnSpPr>
          <p:nvPr/>
        </p:nvCxnSpPr>
        <p:spPr>
          <a:xfrm flipH="1">
            <a:off x="2774513" y="1889258"/>
            <a:ext cx="7433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323A8EC-F9EC-D9FF-DA01-515BF1302765}"/>
              </a:ext>
            </a:extLst>
          </p:cNvPr>
          <p:cNvCxnSpPr>
            <a:cxnSpLocks/>
            <a:stCxn id="24" idx="2"/>
            <a:endCxn id="30" idx="0"/>
          </p:cNvCxnSpPr>
          <p:nvPr/>
        </p:nvCxnSpPr>
        <p:spPr>
          <a:xfrm>
            <a:off x="3517820" y="1889258"/>
            <a:ext cx="7511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796A843-0F16-4705-13C2-9683A93926D3}"/>
              </a:ext>
            </a:extLst>
          </p:cNvPr>
          <p:cNvCxnSpPr>
            <a:cxnSpLocks/>
            <a:stCxn id="40" idx="2"/>
            <a:endCxn id="42" idx="0"/>
          </p:cNvCxnSpPr>
          <p:nvPr/>
        </p:nvCxnSpPr>
        <p:spPr>
          <a:xfrm flipH="1">
            <a:off x="4991150" y="1890806"/>
            <a:ext cx="7472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1BD5D2F-D0B9-67E6-D83F-4E9431A6584B}"/>
              </a:ext>
            </a:extLst>
          </p:cNvPr>
          <p:cNvCxnSpPr>
            <a:cxnSpLocks/>
            <a:stCxn id="41" idx="2"/>
            <a:endCxn id="46" idx="0"/>
          </p:cNvCxnSpPr>
          <p:nvPr/>
        </p:nvCxnSpPr>
        <p:spPr>
          <a:xfrm>
            <a:off x="8063938" y="1890806"/>
            <a:ext cx="3900"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93CF514-C7ED-913B-9CB4-25DA696766DC}"/>
              </a:ext>
            </a:extLst>
          </p:cNvPr>
          <p:cNvCxnSpPr>
            <a:cxnSpLocks/>
            <a:stCxn id="39" idx="2"/>
            <a:endCxn id="40" idx="0"/>
          </p:cNvCxnSpPr>
          <p:nvPr/>
        </p:nvCxnSpPr>
        <p:spPr>
          <a:xfrm flipH="1">
            <a:off x="5738357" y="1302077"/>
            <a:ext cx="1158768" cy="297843"/>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3E7BCE5-206E-33E9-628E-1B80848B1158}"/>
              </a:ext>
            </a:extLst>
          </p:cNvPr>
          <p:cNvCxnSpPr>
            <a:cxnSpLocks/>
            <a:stCxn id="39" idx="2"/>
            <a:endCxn id="41" idx="0"/>
          </p:cNvCxnSpPr>
          <p:nvPr/>
        </p:nvCxnSpPr>
        <p:spPr>
          <a:xfrm>
            <a:off x="6897125" y="1302077"/>
            <a:ext cx="1166813" cy="297843"/>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15888AAD-CCF9-B56F-2E9D-DA07A551FC2B}"/>
              </a:ext>
            </a:extLst>
          </p:cNvPr>
          <p:cNvSpPr/>
          <p:nvPr/>
        </p:nvSpPr>
        <p:spPr>
          <a:xfrm>
            <a:off x="6361174" y="1011191"/>
            <a:ext cx="1071901" cy="290886"/>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Mortality</a:t>
            </a:r>
          </a:p>
        </p:txBody>
      </p:sp>
      <p:sp>
        <p:nvSpPr>
          <p:cNvPr id="40" name="Rounded Rectangle 39">
            <a:extLst>
              <a:ext uri="{FF2B5EF4-FFF2-40B4-BE49-F238E27FC236}">
                <a16:creationId xmlns:a16="http://schemas.microsoft.com/office/drawing/2014/main" id="{270B117A-C974-C89D-7A82-E061B963F994}"/>
              </a:ext>
            </a:extLst>
          </p:cNvPr>
          <p:cNvSpPr/>
          <p:nvPr/>
        </p:nvSpPr>
        <p:spPr>
          <a:xfrm>
            <a:off x="5202406" y="1599920"/>
            <a:ext cx="1071901" cy="290886"/>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Health Board</a:t>
            </a:r>
          </a:p>
        </p:txBody>
      </p:sp>
      <p:sp>
        <p:nvSpPr>
          <p:cNvPr id="41" name="Rounded Rectangle 40">
            <a:extLst>
              <a:ext uri="{FF2B5EF4-FFF2-40B4-BE49-F238E27FC236}">
                <a16:creationId xmlns:a16="http://schemas.microsoft.com/office/drawing/2014/main" id="{D28E06BB-7C9E-DF04-23D1-A9F462D179AF}"/>
              </a:ext>
            </a:extLst>
          </p:cNvPr>
          <p:cNvSpPr/>
          <p:nvPr/>
        </p:nvSpPr>
        <p:spPr>
          <a:xfrm>
            <a:off x="7527987" y="1599920"/>
            <a:ext cx="1071901" cy="290886"/>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Council</a:t>
            </a:r>
          </a:p>
        </p:txBody>
      </p:sp>
      <p:sp>
        <p:nvSpPr>
          <p:cNvPr id="42" name="Rounded Rectangle 41">
            <a:extLst>
              <a:ext uri="{FF2B5EF4-FFF2-40B4-BE49-F238E27FC236}">
                <a16:creationId xmlns:a16="http://schemas.microsoft.com/office/drawing/2014/main" id="{78D0E713-DD2D-02D1-B195-B0C904D6ACDD}"/>
              </a:ext>
            </a:extLst>
          </p:cNvPr>
          <p:cNvSpPr/>
          <p:nvPr/>
        </p:nvSpPr>
        <p:spPr>
          <a:xfrm>
            <a:off x="4662194" y="2244774"/>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Raw Values</a:t>
            </a:r>
          </a:p>
        </p:txBody>
      </p:sp>
      <p:sp>
        <p:nvSpPr>
          <p:cNvPr id="43" name="Rounded Rectangle 42">
            <a:extLst>
              <a:ext uri="{FF2B5EF4-FFF2-40B4-BE49-F238E27FC236}">
                <a16:creationId xmlns:a16="http://schemas.microsoft.com/office/drawing/2014/main" id="{33CDA69E-94E4-3115-0BDD-E7160499F8C4}"/>
              </a:ext>
            </a:extLst>
          </p:cNvPr>
          <p:cNvSpPr/>
          <p:nvPr/>
        </p:nvSpPr>
        <p:spPr>
          <a:xfrm>
            <a:off x="5409401" y="2244774"/>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Crude Rates</a:t>
            </a:r>
          </a:p>
        </p:txBody>
      </p:sp>
      <p:sp>
        <p:nvSpPr>
          <p:cNvPr id="44" name="Rounded Rectangle 43">
            <a:extLst>
              <a:ext uri="{FF2B5EF4-FFF2-40B4-BE49-F238E27FC236}">
                <a16:creationId xmlns:a16="http://schemas.microsoft.com/office/drawing/2014/main" id="{970859B1-C922-4B1F-3F85-86FD3C50F3C5}"/>
              </a:ext>
            </a:extLst>
          </p:cNvPr>
          <p:cNvSpPr/>
          <p:nvPr/>
        </p:nvSpPr>
        <p:spPr>
          <a:xfrm>
            <a:off x="6156608" y="2244774"/>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EASR</a:t>
            </a:r>
          </a:p>
        </p:txBody>
      </p:sp>
      <p:sp>
        <p:nvSpPr>
          <p:cNvPr id="45" name="Rounded Rectangle 44">
            <a:extLst>
              <a:ext uri="{FF2B5EF4-FFF2-40B4-BE49-F238E27FC236}">
                <a16:creationId xmlns:a16="http://schemas.microsoft.com/office/drawing/2014/main" id="{68D54162-222B-DEDD-1B8A-F6965675610F}"/>
              </a:ext>
            </a:extLst>
          </p:cNvPr>
          <p:cNvSpPr/>
          <p:nvPr/>
        </p:nvSpPr>
        <p:spPr>
          <a:xfrm>
            <a:off x="6991675" y="2244774"/>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Raw Values</a:t>
            </a:r>
          </a:p>
        </p:txBody>
      </p:sp>
      <p:sp>
        <p:nvSpPr>
          <p:cNvPr id="46" name="Rounded Rectangle 45">
            <a:extLst>
              <a:ext uri="{FF2B5EF4-FFF2-40B4-BE49-F238E27FC236}">
                <a16:creationId xmlns:a16="http://schemas.microsoft.com/office/drawing/2014/main" id="{5120A5D7-FE2F-FBE3-E2DD-8732661C8907}"/>
              </a:ext>
            </a:extLst>
          </p:cNvPr>
          <p:cNvSpPr/>
          <p:nvPr/>
        </p:nvSpPr>
        <p:spPr>
          <a:xfrm>
            <a:off x="7738882" y="2244774"/>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Crude Rates</a:t>
            </a:r>
          </a:p>
        </p:txBody>
      </p:sp>
      <p:sp>
        <p:nvSpPr>
          <p:cNvPr id="47" name="Rounded Rectangle 46">
            <a:extLst>
              <a:ext uri="{FF2B5EF4-FFF2-40B4-BE49-F238E27FC236}">
                <a16:creationId xmlns:a16="http://schemas.microsoft.com/office/drawing/2014/main" id="{62CBD609-D6F3-D91E-DC29-7EFE9489AC61}"/>
              </a:ext>
            </a:extLst>
          </p:cNvPr>
          <p:cNvSpPr/>
          <p:nvPr/>
        </p:nvSpPr>
        <p:spPr>
          <a:xfrm>
            <a:off x="8486089" y="2244774"/>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EASR</a:t>
            </a:r>
          </a:p>
        </p:txBody>
      </p:sp>
      <p:cxnSp>
        <p:nvCxnSpPr>
          <p:cNvPr id="48" name="Straight Arrow Connector 47">
            <a:extLst>
              <a:ext uri="{FF2B5EF4-FFF2-40B4-BE49-F238E27FC236}">
                <a16:creationId xmlns:a16="http://schemas.microsoft.com/office/drawing/2014/main" id="{ED793258-02C9-F580-AD2A-78473D255F5C}"/>
              </a:ext>
            </a:extLst>
          </p:cNvPr>
          <p:cNvCxnSpPr>
            <a:cxnSpLocks/>
            <a:stCxn id="40" idx="2"/>
            <a:endCxn id="43" idx="0"/>
          </p:cNvCxnSpPr>
          <p:nvPr/>
        </p:nvCxnSpPr>
        <p:spPr>
          <a:xfrm>
            <a:off x="5738357" y="1890806"/>
            <a:ext cx="0"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817B68D-6A24-2BA7-0DAD-8231577810DB}"/>
              </a:ext>
            </a:extLst>
          </p:cNvPr>
          <p:cNvCxnSpPr>
            <a:cxnSpLocks/>
            <a:stCxn id="40" idx="2"/>
            <a:endCxn id="44" idx="0"/>
          </p:cNvCxnSpPr>
          <p:nvPr/>
        </p:nvCxnSpPr>
        <p:spPr>
          <a:xfrm>
            <a:off x="5738357" y="1890806"/>
            <a:ext cx="7472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C8AE2E6-BEC1-C648-52A9-EA3E736D0625}"/>
              </a:ext>
            </a:extLst>
          </p:cNvPr>
          <p:cNvCxnSpPr>
            <a:cxnSpLocks/>
            <a:stCxn id="41" idx="2"/>
            <a:endCxn id="45" idx="0"/>
          </p:cNvCxnSpPr>
          <p:nvPr/>
        </p:nvCxnSpPr>
        <p:spPr>
          <a:xfrm flipH="1">
            <a:off x="7320631" y="1890806"/>
            <a:ext cx="7433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AA3BBDB-B136-AE83-514C-47DCBB8D98B6}"/>
              </a:ext>
            </a:extLst>
          </p:cNvPr>
          <p:cNvCxnSpPr>
            <a:cxnSpLocks/>
            <a:stCxn id="41" idx="2"/>
            <a:endCxn id="47" idx="0"/>
          </p:cNvCxnSpPr>
          <p:nvPr/>
        </p:nvCxnSpPr>
        <p:spPr>
          <a:xfrm>
            <a:off x="8063938" y="1890806"/>
            <a:ext cx="7511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53" name="Content Placeholder 2">
            <a:extLst>
              <a:ext uri="{FF2B5EF4-FFF2-40B4-BE49-F238E27FC236}">
                <a16:creationId xmlns:a16="http://schemas.microsoft.com/office/drawing/2014/main" id="{C90B7444-FB78-19C4-6B17-B3396EC21DBB}"/>
              </a:ext>
            </a:extLst>
          </p:cNvPr>
          <p:cNvSpPr txBox="1">
            <a:spLocks/>
          </p:cNvSpPr>
          <p:nvPr/>
        </p:nvSpPr>
        <p:spPr>
          <a:xfrm>
            <a:off x="3680955" y="2888080"/>
            <a:ext cx="3850039" cy="1653988"/>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r>
              <a:rPr lang="en-GB" sz="1600" dirty="0"/>
              <a:t>Year (2009 to 2021)</a:t>
            </a:r>
          </a:p>
          <a:p>
            <a:r>
              <a:rPr lang="en-GB" sz="1600" dirty="0"/>
              <a:t>Age</a:t>
            </a:r>
          </a:p>
          <a:p>
            <a:r>
              <a:rPr lang="en-GB" sz="1600" dirty="0"/>
              <a:t>Sex</a:t>
            </a:r>
          </a:p>
          <a:p>
            <a:r>
              <a:rPr lang="en-GB" sz="1600" dirty="0"/>
              <a:t>Diagnosis</a:t>
            </a:r>
          </a:p>
          <a:p>
            <a:r>
              <a:rPr lang="en-GB" sz="1600" dirty="0"/>
              <a:t>Admission Type (Discharges only)</a:t>
            </a:r>
          </a:p>
          <a:p>
            <a:endParaRPr lang="en-US" dirty="0"/>
          </a:p>
        </p:txBody>
      </p:sp>
      <p:sp>
        <p:nvSpPr>
          <p:cNvPr id="2" name="Content Placeholder 2">
            <a:extLst>
              <a:ext uri="{FF2B5EF4-FFF2-40B4-BE49-F238E27FC236}">
                <a16:creationId xmlns:a16="http://schemas.microsoft.com/office/drawing/2014/main" id="{1722304D-6633-D66D-4651-AE09AA0DFC61}"/>
              </a:ext>
            </a:extLst>
          </p:cNvPr>
          <p:cNvSpPr txBox="1">
            <a:spLocks/>
          </p:cNvSpPr>
          <p:nvPr/>
        </p:nvSpPr>
        <p:spPr>
          <a:xfrm>
            <a:off x="6814519" y="3114282"/>
            <a:ext cx="2413359" cy="120158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r>
              <a:rPr lang="en-GB" sz="1600" dirty="0"/>
              <a:t>4368 rows of data</a:t>
            </a:r>
          </a:p>
          <a:p>
            <a:endParaRPr lang="en-US" dirty="0"/>
          </a:p>
        </p:txBody>
      </p:sp>
    </p:spTree>
    <p:extLst>
      <p:ext uri="{BB962C8B-B14F-4D97-AF65-F5344CB8AC3E}">
        <p14:creationId xmlns:p14="http://schemas.microsoft.com/office/powerpoint/2010/main" val="28359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 presetClass="exit" presetSubtype="4" fill="hold" nodeType="clickEffect">
                                  <p:stCondLst>
                                    <p:cond delay="0"/>
                                  </p:stCondLst>
                                  <p:childTnLst>
                                    <p:anim calcmode="lin" valueType="num">
                                      <p:cBhvr additive="base">
                                        <p:cTn id="80" dur="500"/>
                                        <p:tgtEl>
                                          <p:spTgt spid="19"/>
                                        </p:tgtEl>
                                        <p:attrNameLst>
                                          <p:attrName>ppt_x</p:attrName>
                                        </p:attrNameLst>
                                      </p:cBhvr>
                                      <p:tavLst>
                                        <p:tav tm="0">
                                          <p:val>
                                            <p:strVal val="ppt_x"/>
                                          </p:val>
                                        </p:tav>
                                        <p:tav tm="100000">
                                          <p:val>
                                            <p:strVal val="ppt_x"/>
                                          </p:val>
                                        </p:tav>
                                      </p:tavLst>
                                    </p:anim>
                                    <p:anim calcmode="lin" valueType="num">
                                      <p:cBhvr additive="base">
                                        <p:cTn id="81" dur="500"/>
                                        <p:tgtEl>
                                          <p:spTgt spid="19"/>
                                        </p:tgtEl>
                                        <p:attrNameLst>
                                          <p:attrName>ppt_y</p:attrName>
                                        </p:attrNameLst>
                                      </p:cBhvr>
                                      <p:tavLst>
                                        <p:tav tm="0">
                                          <p:val>
                                            <p:strVal val="ppt_y"/>
                                          </p:val>
                                        </p:tav>
                                        <p:tav tm="100000">
                                          <p:val>
                                            <p:strVal val="1+ppt_h/2"/>
                                          </p:val>
                                        </p:tav>
                                      </p:tavLst>
                                    </p:anim>
                                    <p:set>
                                      <p:cBhvr>
                                        <p:cTn id="82" dur="1" fill="hold">
                                          <p:stCondLst>
                                            <p:cond delay="499"/>
                                          </p:stCondLst>
                                        </p:cTn>
                                        <p:tgtEl>
                                          <p:spTgt spid="19"/>
                                        </p:tgtEl>
                                        <p:attrNameLst>
                                          <p:attrName>style.visibility</p:attrName>
                                        </p:attrNameLst>
                                      </p:cBhvr>
                                      <p:to>
                                        <p:strVal val="hidden"/>
                                      </p:to>
                                    </p:set>
                                  </p:childTnLst>
                                </p:cTn>
                              </p:par>
                              <p:par>
                                <p:cTn id="83" presetID="2" presetClass="exit" presetSubtype="4" fill="hold" grpId="1" nodeType="withEffect">
                                  <p:stCondLst>
                                    <p:cond delay="0"/>
                                  </p:stCondLst>
                                  <p:childTnLst>
                                    <p:anim calcmode="lin" valueType="num">
                                      <p:cBhvr additive="base">
                                        <p:cTn id="84" dur="500"/>
                                        <p:tgtEl>
                                          <p:spTgt spid="24"/>
                                        </p:tgtEl>
                                        <p:attrNameLst>
                                          <p:attrName>ppt_x</p:attrName>
                                        </p:attrNameLst>
                                      </p:cBhvr>
                                      <p:tavLst>
                                        <p:tav tm="0">
                                          <p:val>
                                            <p:strVal val="ppt_x"/>
                                          </p:val>
                                        </p:tav>
                                        <p:tav tm="100000">
                                          <p:val>
                                            <p:strVal val="ppt_x"/>
                                          </p:val>
                                        </p:tav>
                                      </p:tavLst>
                                    </p:anim>
                                    <p:anim calcmode="lin" valueType="num">
                                      <p:cBhvr additive="base">
                                        <p:cTn id="85" dur="500"/>
                                        <p:tgtEl>
                                          <p:spTgt spid="24"/>
                                        </p:tgtEl>
                                        <p:attrNameLst>
                                          <p:attrName>ppt_y</p:attrName>
                                        </p:attrNameLst>
                                      </p:cBhvr>
                                      <p:tavLst>
                                        <p:tav tm="0">
                                          <p:val>
                                            <p:strVal val="ppt_y"/>
                                          </p:val>
                                        </p:tav>
                                        <p:tav tm="100000">
                                          <p:val>
                                            <p:strVal val="1+ppt_h/2"/>
                                          </p:val>
                                        </p:tav>
                                      </p:tavLst>
                                    </p:anim>
                                    <p:set>
                                      <p:cBhvr>
                                        <p:cTn id="86" dur="1" fill="hold">
                                          <p:stCondLst>
                                            <p:cond delay="499"/>
                                          </p:stCondLst>
                                        </p:cTn>
                                        <p:tgtEl>
                                          <p:spTgt spid="24"/>
                                        </p:tgtEl>
                                        <p:attrNameLst>
                                          <p:attrName>style.visibility</p:attrName>
                                        </p:attrNameLst>
                                      </p:cBhvr>
                                      <p:to>
                                        <p:strVal val="hidden"/>
                                      </p:to>
                                    </p:set>
                                  </p:childTnLst>
                                </p:cTn>
                              </p:par>
                              <p:par>
                                <p:cTn id="87" presetID="2" presetClass="exit" presetSubtype="4" fill="hold" grpId="1" nodeType="withEffect">
                                  <p:stCondLst>
                                    <p:cond delay="0"/>
                                  </p:stCondLst>
                                  <p:childTnLst>
                                    <p:anim calcmode="lin" valueType="num">
                                      <p:cBhvr additive="base">
                                        <p:cTn id="88" dur="500"/>
                                        <p:tgtEl>
                                          <p:spTgt spid="28"/>
                                        </p:tgtEl>
                                        <p:attrNameLst>
                                          <p:attrName>ppt_x</p:attrName>
                                        </p:attrNameLst>
                                      </p:cBhvr>
                                      <p:tavLst>
                                        <p:tav tm="0">
                                          <p:val>
                                            <p:strVal val="ppt_x"/>
                                          </p:val>
                                        </p:tav>
                                        <p:tav tm="100000">
                                          <p:val>
                                            <p:strVal val="ppt_x"/>
                                          </p:val>
                                        </p:tav>
                                      </p:tavLst>
                                    </p:anim>
                                    <p:anim calcmode="lin" valueType="num">
                                      <p:cBhvr additive="base">
                                        <p:cTn id="89" dur="500"/>
                                        <p:tgtEl>
                                          <p:spTgt spid="28"/>
                                        </p:tgtEl>
                                        <p:attrNameLst>
                                          <p:attrName>ppt_y</p:attrName>
                                        </p:attrNameLst>
                                      </p:cBhvr>
                                      <p:tavLst>
                                        <p:tav tm="0">
                                          <p:val>
                                            <p:strVal val="ppt_y"/>
                                          </p:val>
                                        </p:tav>
                                        <p:tav tm="100000">
                                          <p:val>
                                            <p:strVal val="1+ppt_h/2"/>
                                          </p:val>
                                        </p:tav>
                                      </p:tavLst>
                                    </p:anim>
                                    <p:set>
                                      <p:cBhvr>
                                        <p:cTn id="90" dur="1" fill="hold">
                                          <p:stCondLst>
                                            <p:cond delay="499"/>
                                          </p:stCondLst>
                                        </p:cTn>
                                        <p:tgtEl>
                                          <p:spTgt spid="28"/>
                                        </p:tgtEl>
                                        <p:attrNameLst>
                                          <p:attrName>style.visibility</p:attrName>
                                        </p:attrNameLst>
                                      </p:cBhvr>
                                      <p:to>
                                        <p:strVal val="hidden"/>
                                      </p:to>
                                    </p:set>
                                  </p:childTnLst>
                                </p:cTn>
                              </p:par>
                              <p:par>
                                <p:cTn id="91" presetID="2" presetClass="exit" presetSubtype="4" fill="hold" grpId="1" nodeType="withEffect">
                                  <p:stCondLst>
                                    <p:cond delay="0"/>
                                  </p:stCondLst>
                                  <p:childTnLst>
                                    <p:anim calcmode="lin" valueType="num">
                                      <p:cBhvr additive="base">
                                        <p:cTn id="92" dur="500"/>
                                        <p:tgtEl>
                                          <p:spTgt spid="29"/>
                                        </p:tgtEl>
                                        <p:attrNameLst>
                                          <p:attrName>ppt_x</p:attrName>
                                        </p:attrNameLst>
                                      </p:cBhvr>
                                      <p:tavLst>
                                        <p:tav tm="0">
                                          <p:val>
                                            <p:strVal val="ppt_x"/>
                                          </p:val>
                                        </p:tav>
                                        <p:tav tm="100000">
                                          <p:val>
                                            <p:strVal val="ppt_x"/>
                                          </p:val>
                                        </p:tav>
                                      </p:tavLst>
                                    </p:anim>
                                    <p:anim calcmode="lin" valueType="num">
                                      <p:cBhvr additive="base">
                                        <p:cTn id="93" dur="500"/>
                                        <p:tgtEl>
                                          <p:spTgt spid="29"/>
                                        </p:tgtEl>
                                        <p:attrNameLst>
                                          <p:attrName>ppt_y</p:attrName>
                                        </p:attrNameLst>
                                      </p:cBhvr>
                                      <p:tavLst>
                                        <p:tav tm="0">
                                          <p:val>
                                            <p:strVal val="ppt_y"/>
                                          </p:val>
                                        </p:tav>
                                        <p:tav tm="100000">
                                          <p:val>
                                            <p:strVal val="1+ppt_h/2"/>
                                          </p:val>
                                        </p:tav>
                                      </p:tavLst>
                                    </p:anim>
                                    <p:set>
                                      <p:cBhvr>
                                        <p:cTn id="94" dur="1" fill="hold">
                                          <p:stCondLst>
                                            <p:cond delay="499"/>
                                          </p:stCondLst>
                                        </p:cTn>
                                        <p:tgtEl>
                                          <p:spTgt spid="29"/>
                                        </p:tgtEl>
                                        <p:attrNameLst>
                                          <p:attrName>style.visibility</p:attrName>
                                        </p:attrNameLst>
                                      </p:cBhvr>
                                      <p:to>
                                        <p:strVal val="hidden"/>
                                      </p:to>
                                    </p:set>
                                  </p:childTnLst>
                                </p:cTn>
                              </p:par>
                              <p:par>
                                <p:cTn id="95" presetID="2" presetClass="exit" presetSubtype="4" fill="hold" grpId="1" nodeType="withEffect">
                                  <p:stCondLst>
                                    <p:cond delay="0"/>
                                  </p:stCondLst>
                                  <p:childTnLst>
                                    <p:anim calcmode="lin" valueType="num">
                                      <p:cBhvr additive="base">
                                        <p:cTn id="96" dur="500"/>
                                        <p:tgtEl>
                                          <p:spTgt spid="30"/>
                                        </p:tgtEl>
                                        <p:attrNameLst>
                                          <p:attrName>ppt_x</p:attrName>
                                        </p:attrNameLst>
                                      </p:cBhvr>
                                      <p:tavLst>
                                        <p:tav tm="0">
                                          <p:val>
                                            <p:strVal val="ppt_x"/>
                                          </p:val>
                                        </p:tav>
                                        <p:tav tm="100000">
                                          <p:val>
                                            <p:strVal val="ppt_x"/>
                                          </p:val>
                                        </p:tav>
                                      </p:tavLst>
                                    </p:anim>
                                    <p:anim calcmode="lin" valueType="num">
                                      <p:cBhvr additive="base">
                                        <p:cTn id="97" dur="500"/>
                                        <p:tgtEl>
                                          <p:spTgt spid="30"/>
                                        </p:tgtEl>
                                        <p:attrNameLst>
                                          <p:attrName>ppt_y</p:attrName>
                                        </p:attrNameLst>
                                      </p:cBhvr>
                                      <p:tavLst>
                                        <p:tav tm="0">
                                          <p:val>
                                            <p:strVal val="ppt_y"/>
                                          </p:val>
                                        </p:tav>
                                        <p:tav tm="100000">
                                          <p:val>
                                            <p:strVal val="1+ppt_h/2"/>
                                          </p:val>
                                        </p:tav>
                                      </p:tavLst>
                                    </p:anim>
                                    <p:set>
                                      <p:cBhvr>
                                        <p:cTn id="98" dur="1" fill="hold">
                                          <p:stCondLst>
                                            <p:cond delay="499"/>
                                          </p:stCondLst>
                                        </p:cTn>
                                        <p:tgtEl>
                                          <p:spTgt spid="30"/>
                                        </p:tgtEl>
                                        <p:attrNameLst>
                                          <p:attrName>style.visibility</p:attrName>
                                        </p:attrNameLst>
                                      </p:cBhvr>
                                      <p:to>
                                        <p:strVal val="hidden"/>
                                      </p:to>
                                    </p:set>
                                  </p:childTnLst>
                                </p:cTn>
                              </p:par>
                              <p:par>
                                <p:cTn id="99" presetID="2" presetClass="exit" presetSubtype="4" fill="hold" nodeType="withEffect">
                                  <p:stCondLst>
                                    <p:cond delay="0"/>
                                  </p:stCondLst>
                                  <p:childTnLst>
                                    <p:anim calcmode="lin" valueType="num">
                                      <p:cBhvr additive="base">
                                        <p:cTn id="100" dur="500"/>
                                        <p:tgtEl>
                                          <p:spTgt spid="33"/>
                                        </p:tgtEl>
                                        <p:attrNameLst>
                                          <p:attrName>ppt_x</p:attrName>
                                        </p:attrNameLst>
                                      </p:cBhvr>
                                      <p:tavLst>
                                        <p:tav tm="0">
                                          <p:val>
                                            <p:strVal val="ppt_x"/>
                                          </p:val>
                                        </p:tav>
                                        <p:tav tm="100000">
                                          <p:val>
                                            <p:strVal val="ppt_x"/>
                                          </p:val>
                                        </p:tav>
                                      </p:tavLst>
                                    </p:anim>
                                    <p:anim calcmode="lin" valueType="num">
                                      <p:cBhvr additive="base">
                                        <p:cTn id="101" dur="500"/>
                                        <p:tgtEl>
                                          <p:spTgt spid="33"/>
                                        </p:tgtEl>
                                        <p:attrNameLst>
                                          <p:attrName>ppt_y</p:attrName>
                                        </p:attrNameLst>
                                      </p:cBhvr>
                                      <p:tavLst>
                                        <p:tav tm="0">
                                          <p:val>
                                            <p:strVal val="ppt_y"/>
                                          </p:val>
                                        </p:tav>
                                        <p:tav tm="100000">
                                          <p:val>
                                            <p:strVal val="1+ppt_h/2"/>
                                          </p:val>
                                        </p:tav>
                                      </p:tavLst>
                                    </p:anim>
                                    <p:set>
                                      <p:cBhvr>
                                        <p:cTn id="102" dur="1" fill="hold">
                                          <p:stCondLst>
                                            <p:cond delay="499"/>
                                          </p:stCondLst>
                                        </p:cTn>
                                        <p:tgtEl>
                                          <p:spTgt spid="33"/>
                                        </p:tgtEl>
                                        <p:attrNameLst>
                                          <p:attrName>style.visibility</p:attrName>
                                        </p:attrNameLst>
                                      </p:cBhvr>
                                      <p:to>
                                        <p:strVal val="hidden"/>
                                      </p:to>
                                    </p:set>
                                  </p:childTnLst>
                                </p:cTn>
                              </p:par>
                              <p:par>
                                <p:cTn id="103" presetID="2" presetClass="exit" presetSubtype="4" fill="hold" nodeType="withEffect">
                                  <p:stCondLst>
                                    <p:cond delay="0"/>
                                  </p:stCondLst>
                                  <p:childTnLst>
                                    <p:anim calcmode="lin" valueType="num">
                                      <p:cBhvr additive="base">
                                        <p:cTn id="104" dur="500"/>
                                        <p:tgtEl>
                                          <p:spTgt spid="34"/>
                                        </p:tgtEl>
                                        <p:attrNameLst>
                                          <p:attrName>ppt_x</p:attrName>
                                        </p:attrNameLst>
                                      </p:cBhvr>
                                      <p:tavLst>
                                        <p:tav tm="0">
                                          <p:val>
                                            <p:strVal val="ppt_x"/>
                                          </p:val>
                                        </p:tav>
                                        <p:tav tm="100000">
                                          <p:val>
                                            <p:strVal val="ppt_x"/>
                                          </p:val>
                                        </p:tav>
                                      </p:tavLst>
                                    </p:anim>
                                    <p:anim calcmode="lin" valueType="num">
                                      <p:cBhvr additive="base">
                                        <p:cTn id="105" dur="500"/>
                                        <p:tgtEl>
                                          <p:spTgt spid="34"/>
                                        </p:tgtEl>
                                        <p:attrNameLst>
                                          <p:attrName>ppt_y</p:attrName>
                                        </p:attrNameLst>
                                      </p:cBhvr>
                                      <p:tavLst>
                                        <p:tav tm="0">
                                          <p:val>
                                            <p:strVal val="ppt_y"/>
                                          </p:val>
                                        </p:tav>
                                        <p:tav tm="100000">
                                          <p:val>
                                            <p:strVal val="1+ppt_h/2"/>
                                          </p:val>
                                        </p:tav>
                                      </p:tavLst>
                                    </p:anim>
                                    <p:set>
                                      <p:cBhvr>
                                        <p:cTn id="106" dur="1" fill="hold">
                                          <p:stCondLst>
                                            <p:cond delay="499"/>
                                          </p:stCondLst>
                                        </p:cTn>
                                        <p:tgtEl>
                                          <p:spTgt spid="34"/>
                                        </p:tgtEl>
                                        <p:attrNameLst>
                                          <p:attrName>style.visibility</p:attrName>
                                        </p:attrNameLst>
                                      </p:cBhvr>
                                      <p:to>
                                        <p:strVal val="hidden"/>
                                      </p:to>
                                    </p:set>
                                  </p:childTnLst>
                                </p:cTn>
                              </p:par>
                              <p:par>
                                <p:cTn id="107" presetID="2" presetClass="exit" presetSubtype="4" fill="hold" nodeType="withEffect">
                                  <p:stCondLst>
                                    <p:cond delay="0"/>
                                  </p:stCondLst>
                                  <p:childTnLst>
                                    <p:anim calcmode="lin" valueType="num">
                                      <p:cBhvr additive="base">
                                        <p:cTn id="108" dur="500"/>
                                        <p:tgtEl>
                                          <p:spTgt spid="21"/>
                                        </p:tgtEl>
                                        <p:attrNameLst>
                                          <p:attrName>ppt_x</p:attrName>
                                        </p:attrNameLst>
                                      </p:cBhvr>
                                      <p:tavLst>
                                        <p:tav tm="0">
                                          <p:val>
                                            <p:strVal val="ppt_x"/>
                                          </p:val>
                                        </p:tav>
                                        <p:tav tm="100000">
                                          <p:val>
                                            <p:strVal val="ppt_x"/>
                                          </p:val>
                                        </p:tav>
                                      </p:tavLst>
                                    </p:anim>
                                    <p:anim calcmode="lin" valueType="num">
                                      <p:cBhvr additive="base">
                                        <p:cTn id="109" dur="500"/>
                                        <p:tgtEl>
                                          <p:spTgt spid="21"/>
                                        </p:tgtEl>
                                        <p:attrNameLst>
                                          <p:attrName>ppt_y</p:attrName>
                                        </p:attrNameLst>
                                      </p:cBhvr>
                                      <p:tavLst>
                                        <p:tav tm="0">
                                          <p:val>
                                            <p:strVal val="ppt_y"/>
                                          </p:val>
                                        </p:tav>
                                        <p:tav tm="100000">
                                          <p:val>
                                            <p:strVal val="1+ppt_h/2"/>
                                          </p:val>
                                        </p:tav>
                                      </p:tavLst>
                                    </p:anim>
                                    <p:set>
                                      <p:cBhvr>
                                        <p:cTn id="110" dur="1" fill="hold">
                                          <p:stCondLst>
                                            <p:cond delay="499"/>
                                          </p:stCondLst>
                                        </p:cTn>
                                        <p:tgtEl>
                                          <p:spTgt spid="21"/>
                                        </p:tgtEl>
                                        <p:attrNameLst>
                                          <p:attrName>style.visibility</p:attrName>
                                        </p:attrNameLst>
                                      </p:cBhvr>
                                      <p:to>
                                        <p:strVal val="hidden"/>
                                      </p:to>
                                    </p:set>
                                  </p:childTnLst>
                                </p:cTn>
                              </p:par>
                              <p:par>
                                <p:cTn id="111" presetID="2" presetClass="exit" presetSubtype="4" fill="hold" nodeType="withEffect">
                                  <p:stCondLst>
                                    <p:cond delay="0"/>
                                  </p:stCondLst>
                                  <p:childTnLst>
                                    <p:anim calcmode="lin" valueType="num">
                                      <p:cBhvr additive="base">
                                        <p:cTn id="112" dur="500"/>
                                        <p:tgtEl>
                                          <p:spTgt spid="50"/>
                                        </p:tgtEl>
                                        <p:attrNameLst>
                                          <p:attrName>ppt_x</p:attrName>
                                        </p:attrNameLst>
                                      </p:cBhvr>
                                      <p:tavLst>
                                        <p:tav tm="0">
                                          <p:val>
                                            <p:strVal val="ppt_x"/>
                                          </p:val>
                                        </p:tav>
                                        <p:tav tm="100000">
                                          <p:val>
                                            <p:strVal val="ppt_x"/>
                                          </p:val>
                                        </p:tav>
                                      </p:tavLst>
                                    </p:anim>
                                    <p:anim calcmode="lin" valueType="num">
                                      <p:cBhvr additive="base">
                                        <p:cTn id="113" dur="500"/>
                                        <p:tgtEl>
                                          <p:spTgt spid="50"/>
                                        </p:tgtEl>
                                        <p:attrNameLst>
                                          <p:attrName>ppt_y</p:attrName>
                                        </p:attrNameLst>
                                      </p:cBhvr>
                                      <p:tavLst>
                                        <p:tav tm="0">
                                          <p:val>
                                            <p:strVal val="ppt_y"/>
                                          </p:val>
                                        </p:tav>
                                        <p:tav tm="100000">
                                          <p:val>
                                            <p:strVal val="1+ppt_h/2"/>
                                          </p:val>
                                        </p:tav>
                                      </p:tavLst>
                                    </p:anim>
                                    <p:set>
                                      <p:cBhvr>
                                        <p:cTn id="114" dur="1" fill="hold">
                                          <p:stCondLst>
                                            <p:cond delay="499"/>
                                          </p:stCondLst>
                                        </p:cTn>
                                        <p:tgtEl>
                                          <p:spTgt spid="50"/>
                                        </p:tgtEl>
                                        <p:attrNameLst>
                                          <p:attrName>style.visibility</p:attrName>
                                        </p:attrNameLst>
                                      </p:cBhvr>
                                      <p:to>
                                        <p:strVal val="hidden"/>
                                      </p:to>
                                    </p:set>
                                  </p:childTnLst>
                                </p:cTn>
                              </p:par>
                              <p:par>
                                <p:cTn id="115" presetID="2" presetClass="exit" presetSubtype="4" fill="hold" nodeType="withEffect">
                                  <p:stCondLst>
                                    <p:cond delay="0"/>
                                  </p:stCondLst>
                                  <p:childTnLst>
                                    <p:anim calcmode="lin" valueType="num">
                                      <p:cBhvr additive="base">
                                        <p:cTn id="116" dur="500"/>
                                        <p:tgtEl>
                                          <p:spTgt spid="36"/>
                                        </p:tgtEl>
                                        <p:attrNameLst>
                                          <p:attrName>ppt_x</p:attrName>
                                        </p:attrNameLst>
                                      </p:cBhvr>
                                      <p:tavLst>
                                        <p:tav tm="0">
                                          <p:val>
                                            <p:strVal val="ppt_x"/>
                                          </p:val>
                                        </p:tav>
                                        <p:tav tm="100000">
                                          <p:val>
                                            <p:strVal val="ppt_x"/>
                                          </p:val>
                                        </p:tav>
                                      </p:tavLst>
                                    </p:anim>
                                    <p:anim calcmode="lin" valueType="num">
                                      <p:cBhvr additive="base">
                                        <p:cTn id="117" dur="500"/>
                                        <p:tgtEl>
                                          <p:spTgt spid="36"/>
                                        </p:tgtEl>
                                        <p:attrNameLst>
                                          <p:attrName>ppt_y</p:attrName>
                                        </p:attrNameLst>
                                      </p:cBhvr>
                                      <p:tavLst>
                                        <p:tav tm="0">
                                          <p:val>
                                            <p:strVal val="ppt_y"/>
                                          </p:val>
                                        </p:tav>
                                        <p:tav tm="100000">
                                          <p:val>
                                            <p:strVal val="1+ppt_h/2"/>
                                          </p:val>
                                        </p:tav>
                                      </p:tavLst>
                                    </p:anim>
                                    <p:set>
                                      <p:cBhvr>
                                        <p:cTn id="118" dur="1" fill="hold">
                                          <p:stCondLst>
                                            <p:cond delay="499"/>
                                          </p:stCondLst>
                                        </p:cTn>
                                        <p:tgtEl>
                                          <p:spTgt spid="36"/>
                                        </p:tgtEl>
                                        <p:attrNameLst>
                                          <p:attrName>style.visibility</p:attrName>
                                        </p:attrNameLst>
                                      </p:cBhvr>
                                      <p:to>
                                        <p:strVal val="hidden"/>
                                      </p:to>
                                    </p:set>
                                  </p:childTnLst>
                                </p:cTn>
                              </p:par>
                              <p:par>
                                <p:cTn id="119" presetID="2" presetClass="exit" presetSubtype="4" fill="hold" nodeType="withEffect">
                                  <p:stCondLst>
                                    <p:cond delay="0"/>
                                  </p:stCondLst>
                                  <p:childTnLst>
                                    <p:anim calcmode="lin" valueType="num">
                                      <p:cBhvr additive="base">
                                        <p:cTn id="120" dur="500"/>
                                        <p:tgtEl>
                                          <p:spTgt spid="51"/>
                                        </p:tgtEl>
                                        <p:attrNameLst>
                                          <p:attrName>ppt_x</p:attrName>
                                        </p:attrNameLst>
                                      </p:cBhvr>
                                      <p:tavLst>
                                        <p:tav tm="0">
                                          <p:val>
                                            <p:strVal val="ppt_x"/>
                                          </p:val>
                                        </p:tav>
                                        <p:tav tm="100000">
                                          <p:val>
                                            <p:strVal val="ppt_x"/>
                                          </p:val>
                                        </p:tav>
                                      </p:tavLst>
                                    </p:anim>
                                    <p:anim calcmode="lin" valueType="num">
                                      <p:cBhvr additive="base">
                                        <p:cTn id="121" dur="500"/>
                                        <p:tgtEl>
                                          <p:spTgt spid="51"/>
                                        </p:tgtEl>
                                        <p:attrNameLst>
                                          <p:attrName>ppt_y</p:attrName>
                                        </p:attrNameLst>
                                      </p:cBhvr>
                                      <p:tavLst>
                                        <p:tav tm="0">
                                          <p:val>
                                            <p:strVal val="ppt_y"/>
                                          </p:val>
                                        </p:tav>
                                        <p:tav tm="100000">
                                          <p:val>
                                            <p:strVal val="1+ppt_h/2"/>
                                          </p:val>
                                        </p:tav>
                                      </p:tavLst>
                                    </p:anim>
                                    <p:set>
                                      <p:cBhvr>
                                        <p:cTn id="122" dur="1" fill="hold">
                                          <p:stCondLst>
                                            <p:cond delay="499"/>
                                          </p:stCondLst>
                                        </p:cTn>
                                        <p:tgtEl>
                                          <p:spTgt spid="51"/>
                                        </p:tgtEl>
                                        <p:attrNameLst>
                                          <p:attrName>style.visibility</p:attrName>
                                        </p:attrNameLst>
                                      </p:cBhvr>
                                      <p:to>
                                        <p:strVal val="hidden"/>
                                      </p:to>
                                    </p:set>
                                  </p:childTnLst>
                                </p:cTn>
                              </p:par>
                              <p:par>
                                <p:cTn id="123" presetID="2" presetClass="exit" presetSubtype="4" fill="hold" grpId="1" nodeType="withEffect">
                                  <p:stCondLst>
                                    <p:cond delay="0"/>
                                  </p:stCondLst>
                                  <p:childTnLst>
                                    <p:anim calcmode="lin" valueType="num">
                                      <p:cBhvr additive="base">
                                        <p:cTn id="124" dur="500"/>
                                        <p:tgtEl>
                                          <p:spTgt spid="41"/>
                                        </p:tgtEl>
                                        <p:attrNameLst>
                                          <p:attrName>ppt_x</p:attrName>
                                        </p:attrNameLst>
                                      </p:cBhvr>
                                      <p:tavLst>
                                        <p:tav tm="0">
                                          <p:val>
                                            <p:strVal val="ppt_x"/>
                                          </p:val>
                                        </p:tav>
                                        <p:tav tm="100000">
                                          <p:val>
                                            <p:strVal val="ppt_x"/>
                                          </p:val>
                                        </p:tav>
                                      </p:tavLst>
                                    </p:anim>
                                    <p:anim calcmode="lin" valueType="num">
                                      <p:cBhvr additive="base">
                                        <p:cTn id="125" dur="500"/>
                                        <p:tgtEl>
                                          <p:spTgt spid="41"/>
                                        </p:tgtEl>
                                        <p:attrNameLst>
                                          <p:attrName>ppt_y</p:attrName>
                                        </p:attrNameLst>
                                      </p:cBhvr>
                                      <p:tavLst>
                                        <p:tav tm="0">
                                          <p:val>
                                            <p:strVal val="ppt_y"/>
                                          </p:val>
                                        </p:tav>
                                        <p:tav tm="100000">
                                          <p:val>
                                            <p:strVal val="1+ppt_h/2"/>
                                          </p:val>
                                        </p:tav>
                                      </p:tavLst>
                                    </p:anim>
                                    <p:set>
                                      <p:cBhvr>
                                        <p:cTn id="126" dur="1" fill="hold">
                                          <p:stCondLst>
                                            <p:cond delay="499"/>
                                          </p:stCondLst>
                                        </p:cTn>
                                        <p:tgtEl>
                                          <p:spTgt spid="41"/>
                                        </p:tgtEl>
                                        <p:attrNameLst>
                                          <p:attrName>style.visibility</p:attrName>
                                        </p:attrNameLst>
                                      </p:cBhvr>
                                      <p:to>
                                        <p:strVal val="hidden"/>
                                      </p:to>
                                    </p:set>
                                  </p:childTnLst>
                                </p:cTn>
                              </p:par>
                              <p:par>
                                <p:cTn id="127" presetID="2" presetClass="exit" presetSubtype="4" fill="hold" grpId="1" nodeType="withEffect">
                                  <p:stCondLst>
                                    <p:cond delay="0"/>
                                  </p:stCondLst>
                                  <p:childTnLst>
                                    <p:anim calcmode="lin" valueType="num">
                                      <p:cBhvr additive="base">
                                        <p:cTn id="128" dur="500"/>
                                        <p:tgtEl>
                                          <p:spTgt spid="47"/>
                                        </p:tgtEl>
                                        <p:attrNameLst>
                                          <p:attrName>ppt_x</p:attrName>
                                        </p:attrNameLst>
                                      </p:cBhvr>
                                      <p:tavLst>
                                        <p:tav tm="0">
                                          <p:val>
                                            <p:strVal val="ppt_x"/>
                                          </p:val>
                                        </p:tav>
                                        <p:tav tm="100000">
                                          <p:val>
                                            <p:strVal val="ppt_x"/>
                                          </p:val>
                                        </p:tav>
                                      </p:tavLst>
                                    </p:anim>
                                    <p:anim calcmode="lin" valueType="num">
                                      <p:cBhvr additive="base">
                                        <p:cTn id="129" dur="500"/>
                                        <p:tgtEl>
                                          <p:spTgt spid="47"/>
                                        </p:tgtEl>
                                        <p:attrNameLst>
                                          <p:attrName>ppt_y</p:attrName>
                                        </p:attrNameLst>
                                      </p:cBhvr>
                                      <p:tavLst>
                                        <p:tav tm="0">
                                          <p:val>
                                            <p:strVal val="ppt_y"/>
                                          </p:val>
                                        </p:tav>
                                        <p:tav tm="100000">
                                          <p:val>
                                            <p:strVal val="1+ppt_h/2"/>
                                          </p:val>
                                        </p:tav>
                                      </p:tavLst>
                                    </p:anim>
                                    <p:set>
                                      <p:cBhvr>
                                        <p:cTn id="130" dur="1" fill="hold">
                                          <p:stCondLst>
                                            <p:cond delay="499"/>
                                          </p:stCondLst>
                                        </p:cTn>
                                        <p:tgtEl>
                                          <p:spTgt spid="47"/>
                                        </p:tgtEl>
                                        <p:attrNameLst>
                                          <p:attrName>style.visibility</p:attrName>
                                        </p:attrNameLst>
                                      </p:cBhvr>
                                      <p:to>
                                        <p:strVal val="hidden"/>
                                      </p:to>
                                    </p:set>
                                  </p:childTnLst>
                                </p:cTn>
                              </p:par>
                              <p:par>
                                <p:cTn id="131" presetID="2" presetClass="exit" presetSubtype="4" fill="hold" grpId="1" nodeType="withEffect">
                                  <p:stCondLst>
                                    <p:cond delay="0"/>
                                  </p:stCondLst>
                                  <p:childTnLst>
                                    <p:anim calcmode="lin" valueType="num">
                                      <p:cBhvr additive="base">
                                        <p:cTn id="132" dur="500"/>
                                        <p:tgtEl>
                                          <p:spTgt spid="46"/>
                                        </p:tgtEl>
                                        <p:attrNameLst>
                                          <p:attrName>ppt_x</p:attrName>
                                        </p:attrNameLst>
                                      </p:cBhvr>
                                      <p:tavLst>
                                        <p:tav tm="0">
                                          <p:val>
                                            <p:strVal val="ppt_x"/>
                                          </p:val>
                                        </p:tav>
                                        <p:tav tm="100000">
                                          <p:val>
                                            <p:strVal val="ppt_x"/>
                                          </p:val>
                                        </p:tav>
                                      </p:tavLst>
                                    </p:anim>
                                    <p:anim calcmode="lin" valueType="num">
                                      <p:cBhvr additive="base">
                                        <p:cTn id="133" dur="500"/>
                                        <p:tgtEl>
                                          <p:spTgt spid="46"/>
                                        </p:tgtEl>
                                        <p:attrNameLst>
                                          <p:attrName>ppt_y</p:attrName>
                                        </p:attrNameLst>
                                      </p:cBhvr>
                                      <p:tavLst>
                                        <p:tav tm="0">
                                          <p:val>
                                            <p:strVal val="ppt_y"/>
                                          </p:val>
                                        </p:tav>
                                        <p:tav tm="100000">
                                          <p:val>
                                            <p:strVal val="1+ppt_h/2"/>
                                          </p:val>
                                        </p:tav>
                                      </p:tavLst>
                                    </p:anim>
                                    <p:set>
                                      <p:cBhvr>
                                        <p:cTn id="134" dur="1" fill="hold">
                                          <p:stCondLst>
                                            <p:cond delay="499"/>
                                          </p:stCondLst>
                                        </p:cTn>
                                        <p:tgtEl>
                                          <p:spTgt spid="46"/>
                                        </p:tgtEl>
                                        <p:attrNameLst>
                                          <p:attrName>style.visibility</p:attrName>
                                        </p:attrNameLst>
                                      </p:cBhvr>
                                      <p:to>
                                        <p:strVal val="hidden"/>
                                      </p:to>
                                    </p:set>
                                  </p:childTnLst>
                                </p:cTn>
                              </p:par>
                              <p:par>
                                <p:cTn id="135" presetID="2" presetClass="exit" presetSubtype="4" fill="hold" grpId="1" nodeType="withEffect">
                                  <p:stCondLst>
                                    <p:cond delay="0"/>
                                  </p:stCondLst>
                                  <p:childTnLst>
                                    <p:anim calcmode="lin" valueType="num">
                                      <p:cBhvr additive="base">
                                        <p:cTn id="136" dur="500"/>
                                        <p:tgtEl>
                                          <p:spTgt spid="45"/>
                                        </p:tgtEl>
                                        <p:attrNameLst>
                                          <p:attrName>ppt_x</p:attrName>
                                        </p:attrNameLst>
                                      </p:cBhvr>
                                      <p:tavLst>
                                        <p:tav tm="0">
                                          <p:val>
                                            <p:strVal val="ppt_x"/>
                                          </p:val>
                                        </p:tav>
                                        <p:tav tm="100000">
                                          <p:val>
                                            <p:strVal val="ppt_x"/>
                                          </p:val>
                                        </p:tav>
                                      </p:tavLst>
                                    </p:anim>
                                    <p:anim calcmode="lin" valueType="num">
                                      <p:cBhvr additive="base">
                                        <p:cTn id="137" dur="500"/>
                                        <p:tgtEl>
                                          <p:spTgt spid="45"/>
                                        </p:tgtEl>
                                        <p:attrNameLst>
                                          <p:attrName>ppt_y</p:attrName>
                                        </p:attrNameLst>
                                      </p:cBhvr>
                                      <p:tavLst>
                                        <p:tav tm="0">
                                          <p:val>
                                            <p:strVal val="ppt_y"/>
                                          </p:val>
                                        </p:tav>
                                        <p:tav tm="100000">
                                          <p:val>
                                            <p:strVal val="1+ppt_h/2"/>
                                          </p:val>
                                        </p:tav>
                                      </p:tavLst>
                                    </p:anim>
                                    <p:set>
                                      <p:cBhvr>
                                        <p:cTn id="138" dur="1" fill="hold">
                                          <p:stCondLst>
                                            <p:cond delay="499"/>
                                          </p:stCondLst>
                                        </p:cTn>
                                        <p:tgtEl>
                                          <p:spTgt spid="45"/>
                                        </p:tgtEl>
                                        <p:attrNameLst>
                                          <p:attrName>style.visibility</p:attrName>
                                        </p:attrNameLst>
                                      </p:cBhvr>
                                      <p:to>
                                        <p:strVal val="hidden"/>
                                      </p:to>
                                    </p:set>
                                  </p:childTnLst>
                                </p:cTn>
                              </p:par>
                              <p:par>
                                <p:cTn id="139" presetID="2" presetClass="exit" presetSubtype="4" fill="hold" nodeType="withEffect">
                                  <p:stCondLst>
                                    <p:cond delay="0"/>
                                  </p:stCondLst>
                                  <p:childTnLst>
                                    <p:anim calcmode="lin" valueType="num">
                                      <p:cBhvr additive="base">
                                        <p:cTn id="140" dur="500"/>
                                        <p:tgtEl>
                                          <p:spTgt spid="38"/>
                                        </p:tgtEl>
                                        <p:attrNameLst>
                                          <p:attrName>ppt_x</p:attrName>
                                        </p:attrNameLst>
                                      </p:cBhvr>
                                      <p:tavLst>
                                        <p:tav tm="0">
                                          <p:val>
                                            <p:strVal val="ppt_x"/>
                                          </p:val>
                                        </p:tav>
                                        <p:tav tm="100000">
                                          <p:val>
                                            <p:strVal val="ppt_x"/>
                                          </p:val>
                                        </p:tav>
                                      </p:tavLst>
                                    </p:anim>
                                    <p:anim calcmode="lin" valueType="num">
                                      <p:cBhvr additive="base">
                                        <p:cTn id="141" dur="500"/>
                                        <p:tgtEl>
                                          <p:spTgt spid="38"/>
                                        </p:tgtEl>
                                        <p:attrNameLst>
                                          <p:attrName>ppt_y</p:attrName>
                                        </p:attrNameLst>
                                      </p:cBhvr>
                                      <p:tavLst>
                                        <p:tav tm="0">
                                          <p:val>
                                            <p:strVal val="ppt_y"/>
                                          </p:val>
                                        </p:tav>
                                        <p:tav tm="100000">
                                          <p:val>
                                            <p:strVal val="1+ppt_h/2"/>
                                          </p:val>
                                        </p:tav>
                                      </p:tavLst>
                                    </p:anim>
                                    <p:set>
                                      <p:cBhvr>
                                        <p:cTn id="142" dur="1" fill="hold">
                                          <p:stCondLst>
                                            <p:cond delay="499"/>
                                          </p:stCondLst>
                                        </p:cTn>
                                        <p:tgtEl>
                                          <p:spTgt spid="38"/>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nodeType="clickEffect">
                                  <p:stCondLst>
                                    <p:cond delay="0"/>
                                  </p:stCondLst>
                                  <p:childTnLst>
                                    <p:set>
                                      <p:cBhvr>
                                        <p:cTn id="146" dur="1" fill="hold">
                                          <p:stCondLst>
                                            <p:cond delay="0"/>
                                          </p:stCondLst>
                                        </p:cTn>
                                        <p:tgtEl>
                                          <p:spTgt spid="18"/>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31"/>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25"/>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26"/>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35"/>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48"/>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42"/>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43"/>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5"/>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53"/>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3" grpId="0" animBg="1"/>
      <p:bldP spid="24" grpId="0" animBg="1"/>
      <p:bldP spid="24" grpId="1" animBg="1"/>
      <p:bldP spid="25" grpId="0" animBg="1"/>
      <p:bldP spid="25" grpId="1" animBg="1"/>
      <p:bldP spid="26" grpId="0" animBg="1"/>
      <p:bldP spid="26" grpId="1" animBg="1"/>
      <p:bldP spid="27" grpId="0" animBg="1"/>
      <p:bldP spid="28" grpId="0" animBg="1"/>
      <p:bldP spid="28" grpId="1" animBg="1"/>
      <p:bldP spid="29" grpId="0" animBg="1"/>
      <p:bldP spid="29" grpId="1" animBg="1"/>
      <p:bldP spid="30" grpId="0" animBg="1"/>
      <p:bldP spid="30" grpId="1" animBg="1"/>
      <p:bldP spid="39" grpId="0" animBg="1"/>
      <p:bldP spid="40" grpId="0" animBg="1"/>
      <p:bldP spid="41" grpId="0" animBg="1"/>
      <p:bldP spid="41" grpId="1" animBg="1"/>
      <p:bldP spid="42" grpId="0" animBg="1"/>
      <p:bldP spid="42" grpId="1" animBg="1"/>
      <p:bldP spid="43" grpId="0" animBg="1"/>
      <p:bldP spid="43" grpId="1" animBg="1"/>
      <p:bldP spid="44" grpId="0" animBg="1"/>
      <p:bldP spid="45" grpId="0" animBg="1"/>
      <p:bldP spid="45" grpId="1" animBg="1"/>
      <p:bldP spid="46" grpId="0" animBg="1"/>
      <p:bldP spid="46" grpId="1" animBg="1"/>
      <p:bldP spid="47" grpId="0" animBg="1"/>
      <p:bldP spid="47" grpId="1" animBg="1"/>
      <p:bldP spid="53"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635725" y="160501"/>
            <a:ext cx="7921049"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Introduction – CVD Data</a:t>
            </a:r>
            <a:endParaRPr sz="3200" dirty="0">
              <a:solidFill>
                <a:schemeClr val="accent2"/>
              </a:solidFill>
            </a:endParaRPr>
          </a:p>
        </p:txBody>
      </p:sp>
      <p:sp>
        <p:nvSpPr>
          <p:cNvPr id="2" name="TextBox 1">
            <a:extLst>
              <a:ext uri="{FF2B5EF4-FFF2-40B4-BE49-F238E27FC236}">
                <a16:creationId xmlns:a16="http://schemas.microsoft.com/office/drawing/2014/main" id="{83ED51D2-6FFD-538E-09BB-75C5FFF115FD}"/>
              </a:ext>
            </a:extLst>
          </p:cNvPr>
          <p:cNvSpPr txBox="1"/>
          <p:nvPr/>
        </p:nvSpPr>
        <p:spPr>
          <a:xfrm>
            <a:off x="0" y="4774168"/>
            <a:ext cx="5402335" cy="369332"/>
          </a:xfrm>
          <a:prstGeom prst="rect">
            <a:avLst/>
          </a:prstGeom>
          <a:solidFill>
            <a:srgbClr val="E5E5E5">
              <a:alpha val="50196"/>
            </a:srgbClr>
          </a:solidFill>
        </p:spPr>
        <p:txBody>
          <a:bodyPr wrap="square">
            <a:spAutoFit/>
          </a:bodyPr>
          <a:lstStyle/>
          <a:p>
            <a:r>
              <a:rPr lang="en-US" sz="900" dirty="0">
                <a:latin typeface="Source Sans Pro" panose="020B0503030403020204" pitchFamily="34" charset="0"/>
                <a:ea typeface="Source Sans Pro" panose="020B0503030403020204" pitchFamily="34" charset="0"/>
              </a:rPr>
              <a:t>References: 	</a:t>
            </a:r>
            <a:r>
              <a:rPr lang="en-US" sz="900" dirty="0">
                <a:latin typeface="Source Sans Pro" panose="020B0503030403020204" pitchFamily="34" charset="0"/>
                <a:ea typeface="Source Sans Pro" panose="020B0503030403020204" pitchFamily="34" charset="0"/>
                <a:hlinkClick r:id="rId3"/>
              </a:rPr>
              <a:t>https://www.scotpho.org.uk/population-dynamics/deaths/data/most-frequent-causes/</a:t>
            </a:r>
            <a:endParaRPr lang="en-US" sz="900" dirty="0">
              <a:latin typeface="Source Sans Pro" panose="020B0503030403020204" pitchFamily="34" charset="0"/>
              <a:ea typeface="Source Sans Pro" panose="020B0503030403020204" pitchFamily="34" charset="0"/>
            </a:endParaRPr>
          </a:p>
          <a:p>
            <a:r>
              <a:rPr lang="en-US" sz="900" dirty="0">
                <a:latin typeface="Source Sans Pro" panose="020B0503030403020204" pitchFamily="34" charset="0"/>
                <a:ea typeface="Source Sans Pro" panose="020B0503030403020204" pitchFamily="34" charset="0"/>
              </a:rPr>
              <a:t>	British Heart Foundation - Global Heart &amp; Circulatory Disease Factsheet Feb 2023</a:t>
            </a:r>
          </a:p>
        </p:txBody>
      </p:sp>
      <p:sp>
        <p:nvSpPr>
          <p:cNvPr id="5" name="Content Placeholder 2">
            <a:extLst>
              <a:ext uri="{FF2B5EF4-FFF2-40B4-BE49-F238E27FC236}">
                <a16:creationId xmlns:a16="http://schemas.microsoft.com/office/drawing/2014/main" id="{04B47697-5596-0E69-5735-72E34C4B6912}"/>
              </a:ext>
            </a:extLst>
          </p:cNvPr>
          <p:cNvSpPr txBox="1">
            <a:spLocks/>
          </p:cNvSpPr>
          <p:nvPr/>
        </p:nvSpPr>
        <p:spPr>
          <a:xfrm>
            <a:off x="433154" y="876301"/>
            <a:ext cx="4025635" cy="435133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GB" dirty="0"/>
              <a:t>Data from PHS Scotland</a:t>
            </a:r>
          </a:p>
          <a:p>
            <a:pPr lvl="1">
              <a:buClr>
                <a:schemeClr val="bg1">
                  <a:lumMod val="50000"/>
                </a:schemeClr>
              </a:buClr>
            </a:pPr>
            <a:r>
              <a:rPr lang="en-GB" dirty="0">
                <a:solidFill>
                  <a:schemeClr val="bg1">
                    <a:lumMod val="50000"/>
                  </a:schemeClr>
                </a:solidFill>
                <a:latin typeface="Source Sans Pro" panose="020B0503030403020204" pitchFamily="34" charset="0"/>
                <a:ea typeface="Source Sans Pro" panose="020B0503030403020204" pitchFamily="34" charset="0"/>
              </a:rPr>
              <a:t>Discharges</a:t>
            </a:r>
          </a:p>
          <a:p>
            <a:pPr lvl="1">
              <a:buClr>
                <a:schemeClr val="bg1">
                  <a:lumMod val="50000"/>
                </a:schemeClr>
              </a:buClr>
            </a:pPr>
            <a:r>
              <a:rPr lang="en-GB" dirty="0">
                <a:solidFill>
                  <a:schemeClr val="bg1">
                    <a:lumMod val="50000"/>
                  </a:schemeClr>
                </a:solidFill>
                <a:latin typeface="Source Sans Pro" panose="020B0503030403020204" pitchFamily="34" charset="0"/>
                <a:ea typeface="Source Sans Pro" panose="020B0503030403020204" pitchFamily="34" charset="0"/>
              </a:rPr>
              <a:t>Mortality</a:t>
            </a:r>
          </a:p>
          <a:p>
            <a:endParaRPr lang="en-GB" dirty="0"/>
          </a:p>
          <a:p>
            <a:r>
              <a:rPr lang="en-GB" sz="1600" b="1" dirty="0"/>
              <a:t>Raw data </a:t>
            </a:r>
            <a:r>
              <a:rPr lang="en-GB" sz="1600" dirty="0"/>
              <a:t>– number of discharges</a:t>
            </a:r>
          </a:p>
          <a:p>
            <a:r>
              <a:rPr lang="en-GB" sz="1600" b="1" dirty="0"/>
              <a:t>Crude rates </a:t>
            </a:r>
            <a:r>
              <a:rPr lang="en-GB" sz="1600" dirty="0"/>
              <a:t>– discharges per 100,000 population</a:t>
            </a:r>
          </a:p>
          <a:p>
            <a:r>
              <a:rPr lang="en-GB" sz="1600" b="1" dirty="0"/>
              <a:t>EASR</a:t>
            </a:r>
            <a:r>
              <a:rPr lang="en-GB" sz="1600" dirty="0"/>
              <a:t> – discharges adjusted to European Standard Population to account for age and sex differences in different places</a:t>
            </a:r>
          </a:p>
          <a:p>
            <a:endParaRPr lang="en-US" dirty="0"/>
          </a:p>
        </p:txBody>
      </p:sp>
      <p:sp>
        <p:nvSpPr>
          <p:cNvPr id="6" name="TextBox 1">
            <a:extLst>
              <a:ext uri="{FF2B5EF4-FFF2-40B4-BE49-F238E27FC236}">
                <a16:creationId xmlns:a16="http://schemas.microsoft.com/office/drawing/2014/main" id="{10B104BA-889E-63FD-B833-F039C9796F56}"/>
              </a:ext>
            </a:extLst>
          </p:cNvPr>
          <p:cNvSpPr txBox="1"/>
          <p:nvPr/>
        </p:nvSpPr>
        <p:spPr>
          <a:xfrm>
            <a:off x="2923771" y="1438212"/>
            <a:ext cx="2478564" cy="307777"/>
          </a:xfrm>
          <a:prstGeom prst="rect">
            <a:avLst/>
          </a:prstGeom>
          <a:noFill/>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dirty="0">
                <a:solidFill>
                  <a:schemeClr val="bg1">
                    <a:lumMod val="50000"/>
                  </a:schemeClr>
                </a:solidFill>
                <a:latin typeface="Source Sans Pro" panose="020B0503030403020204" pitchFamily="34" charset="0"/>
                <a:ea typeface="Source Sans Pro" panose="020B0503030403020204" pitchFamily="34" charset="0"/>
              </a:rPr>
              <a:t>Health Board and Council Area</a:t>
            </a:r>
          </a:p>
        </p:txBody>
      </p:sp>
      <p:sp>
        <p:nvSpPr>
          <p:cNvPr id="7" name="TextBox 2">
            <a:extLst>
              <a:ext uri="{FF2B5EF4-FFF2-40B4-BE49-F238E27FC236}">
                <a16:creationId xmlns:a16="http://schemas.microsoft.com/office/drawing/2014/main" id="{8ED064B7-3A85-79C6-3EFC-AD31C8C072D8}"/>
              </a:ext>
            </a:extLst>
          </p:cNvPr>
          <p:cNvSpPr txBox="1"/>
          <p:nvPr/>
        </p:nvSpPr>
        <p:spPr>
          <a:xfrm>
            <a:off x="2494085" y="1180301"/>
            <a:ext cx="729343" cy="1323439"/>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4000" dirty="0">
                <a:solidFill>
                  <a:schemeClr val="bg1">
                    <a:lumMod val="50000"/>
                  </a:schemeClr>
                </a:solidFill>
                <a:latin typeface="Source Sans Pro" panose="020B0503030403020204" pitchFamily="34" charset="0"/>
                <a:ea typeface="Source Sans Pro" panose="020B0503030403020204" pitchFamily="34" charset="0"/>
                <a:cs typeface="Arial" panose="020B0604020202020204" pitchFamily="34" charset="0"/>
              </a:rPr>
              <a:t>}	</a:t>
            </a:r>
          </a:p>
        </p:txBody>
      </p:sp>
      <p:sp>
        <p:nvSpPr>
          <p:cNvPr id="8" name="TextBox 3">
            <a:extLst>
              <a:ext uri="{FF2B5EF4-FFF2-40B4-BE49-F238E27FC236}">
                <a16:creationId xmlns:a16="http://schemas.microsoft.com/office/drawing/2014/main" id="{71F1B8A8-C540-ABD1-BAC9-1743971FC6F1}"/>
              </a:ext>
            </a:extLst>
          </p:cNvPr>
          <p:cNvSpPr txBox="1"/>
          <p:nvPr/>
        </p:nvSpPr>
        <p:spPr>
          <a:xfrm>
            <a:off x="5700265" y="918647"/>
            <a:ext cx="819455" cy="1938992"/>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2000" dirty="0">
                <a:solidFill>
                  <a:schemeClr val="bg1">
                    <a:lumMod val="50000"/>
                  </a:schemeClr>
                </a:solidFill>
                <a:latin typeface="Source Sans Pro" panose="020B0503030403020204" pitchFamily="34" charset="0"/>
                <a:ea typeface="Source Sans Pro" panose="020B0503030403020204" pitchFamily="34" charset="0"/>
              </a:rPr>
              <a:t>2009  </a:t>
            </a:r>
          </a:p>
          <a:p>
            <a:endParaRPr lang="en-US" sz="2000" dirty="0">
              <a:solidFill>
                <a:schemeClr val="bg1">
                  <a:lumMod val="50000"/>
                </a:schemeClr>
              </a:solidFill>
              <a:latin typeface="Source Sans Pro" panose="020B0503030403020204" pitchFamily="34" charset="0"/>
              <a:ea typeface="Source Sans Pro" panose="020B0503030403020204" pitchFamily="34" charset="0"/>
            </a:endParaRPr>
          </a:p>
          <a:p>
            <a:endParaRPr lang="en-US" sz="2000" dirty="0">
              <a:solidFill>
                <a:schemeClr val="bg1">
                  <a:lumMod val="50000"/>
                </a:schemeClr>
              </a:solidFill>
              <a:latin typeface="Source Sans Pro" panose="020B0503030403020204" pitchFamily="34" charset="0"/>
              <a:ea typeface="Source Sans Pro" panose="020B0503030403020204" pitchFamily="34" charset="0"/>
            </a:endParaRPr>
          </a:p>
          <a:p>
            <a:r>
              <a:rPr lang="en-US" sz="2000" dirty="0">
                <a:solidFill>
                  <a:schemeClr val="bg1">
                    <a:lumMod val="50000"/>
                  </a:schemeClr>
                </a:solidFill>
                <a:latin typeface="Source Sans Pro" panose="020B0503030403020204" pitchFamily="34" charset="0"/>
                <a:ea typeface="Source Sans Pro" panose="020B0503030403020204" pitchFamily="34" charset="0"/>
              </a:rPr>
              <a:t>2018</a:t>
            </a:r>
          </a:p>
          <a:p>
            <a:endParaRPr lang="en-US" sz="2000" dirty="0">
              <a:solidFill>
                <a:schemeClr val="bg1">
                  <a:lumMod val="50000"/>
                </a:schemeClr>
              </a:solidFill>
              <a:latin typeface="Source Sans Pro" panose="020B0503030403020204" pitchFamily="34" charset="0"/>
              <a:ea typeface="Source Sans Pro" panose="020B0503030403020204" pitchFamily="34" charset="0"/>
            </a:endParaRPr>
          </a:p>
          <a:p>
            <a:r>
              <a:rPr lang="en-US" sz="2000" dirty="0">
                <a:solidFill>
                  <a:schemeClr val="bg1">
                    <a:lumMod val="50000"/>
                  </a:schemeClr>
                </a:solidFill>
                <a:latin typeface="Source Sans Pro" panose="020B0503030403020204" pitchFamily="34" charset="0"/>
                <a:ea typeface="Source Sans Pro" panose="020B0503030403020204" pitchFamily="34" charset="0"/>
              </a:rPr>
              <a:t>2021</a:t>
            </a:r>
          </a:p>
        </p:txBody>
      </p:sp>
      <p:cxnSp>
        <p:nvCxnSpPr>
          <p:cNvPr id="10" name="Straight Arrow Connector 9">
            <a:extLst>
              <a:ext uri="{FF2B5EF4-FFF2-40B4-BE49-F238E27FC236}">
                <a16:creationId xmlns:a16="http://schemas.microsoft.com/office/drawing/2014/main" id="{3AB04F6E-F91E-14FE-ECA2-70F72D1E7BDC}"/>
              </a:ext>
            </a:extLst>
          </p:cNvPr>
          <p:cNvCxnSpPr>
            <a:cxnSpLocks/>
          </p:cNvCxnSpPr>
          <p:nvPr/>
        </p:nvCxnSpPr>
        <p:spPr>
          <a:xfrm>
            <a:off x="6034618" y="1240742"/>
            <a:ext cx="0" cy="55003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A0F2396-A37F-207A-93D0-7D0B4809D955}"/>
              </a:ext>
            </a:extLst>
          </p:cNvPr>
          <p:cNvCxnSpPr>
            <a:cxnSpLocks/>
          </p:cNvCxnSpPr>
          <p:nvPr/>
        </p:nvCxnSpPr>
        <p:spPr>
          <a:xfrm>
            <a:off x="6069030" y="2150717"/>
            <a:ext cx="0" cy="35302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Explosion 1 11">
            <a:extLst>
              <a:ext uri="{FF2B5EF4-FFF2-40B4-BE49-F238E27FC236}">
                <a16:creationId xmlns:a16="http://schemas.microsoft.com/office/drawing/2014/main" id="{BC341596-A0B9-72DD-EA7F-2E80FDFF2C67}"/>
              </a:ext>
            </a:extLst>
          </p:cNvPr>
          <p:cNvSpPr/>
          <p:nvPr/>
        </p:nvSpPr>
        <p:spPr>
          <a:xfrm>
            <a:off x="6640587" y="727086"/>
            <a:ext cx="2345873" cy="2037806"/>
          </a:xfrm>
          <a:prstGeom prst="irregularSeal1">
            <a:avLst/>
          </a:prstGeom>
          <a:solidFill>
            <a:srgbClr val="F762BE"/>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latin typeface="Source Sans Pro" panose="020B0503030403020204" pitchFamily="34" charset="0"/>
                <a:ea typeface="Source Sans Pro" panose="020B0503030403020204" pitchFamily="34" charset="0"/>
              </a:rPr>
              <a:t>Includes the “COVID years”!!</a:t>
            </a:r>
          </a:p>
        </p:txBody>
      </p:sp>
      <p:sp>
        <p:nvSpPr>
          <p:cNvPr id="13" name="TextBox 7">
            <a:extLst>
              <a:ext uri="{FF2B5EF4-FFF2-40B4-BE49-F238E27FC236}">
                <a16:creationId xmlns:a16="http://schemas.microsoft.com/office/drawing/2014/main" id="{70003F15-6392-ACF2-F45B-8172DA0AA70A}"/>
              </a:ext>
            </a:extLst>
          </p:cNvPr>
          <p:cNvSpPr txBox="1"/>
          <p:nvPr/>
        </p:nvSpPr>
        <p:spPr>
          <a:xfrm>
            <a:off x="5280999" y="3018990"/>
            <a:ext cx="3435556" cy="1223412"/>
          </a:xfrm>
          <a:prstGeom prst="rect">
            <a:avLst/>
          </a:prstGeom>
          <a:noFill/>
          <a:ln>
            <a:solidFill>
              <a:schemeClr val="bg1">
                <a:lumMod val="65000"/>
              </a:schemeClr>
            </a:solidFill>
          </a:ln>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050" b="1" dirty="0">
                <a:solidFill>
                  <a:schemeClr val="bg1">
                    <a:lumMod val="50000"/>
                  </a:schemeClr>
                </a:solidFill>
                <a:latin typeface="Source Sans Pro" panose="020B0503030403020204" pitchFamily="34" charset="0"/>
                <a:ea typeface="Source Sans Pro" panose="020B0503030403020204" pitchFamily="34" charset="0"/>
              </a:rPr>
              <a:t>Discharges</a:t>
            </a:r>
          </a:p>
          <a:p>
            <a:r>
              <a:rPr lang="en-US" sz="1050" dirty="0">
                <a:solidFill>
                  <a:schemeClr val="bg1">
                    <a:lumMod val="50000"/>
                  </a:schemeClr>
                </a:solidFill>
                <a:latin typeface="Source Sans Pro" panose="020B0503030403020204" pitchFamily="34" charset="0"/>
                <a:ea typeface="Source Sans Pro" panose="020B0503030403020204" pitchFamily="34" charset="0"/>
              </a:rPr>
              <a:t>Complicated statistic</a:t>
            </a:r>
          </a:p>
          <a:p>
            <a:r>
              <a:rPr lang="en-US" sz="1050" dirty="0">
                <a:solidFill>
                  <a:schemeClr val="bg1">
                    <a:lumMod val="50000"/>
                  </a:schemeClr>
                </a:solidFill>
                <a:latin typeface="Source Sans Pro" panose="020B0503030403020204" pitchFamily="34" charset="0"/>
                <a:ea typeface="Source Sans Pro" panose="020B0503030403020204" pitchFamily="34" charset="0"/>
              </a:rPr>
              <a:t>	</a:t>
            </a:r>
          </a:p>
          <a:p>
            <a:r>
              <a:rPr lang="en-US" sz="1050" dirty="0">
                <a:solidFill>
                  <a:schemeClr val="bg1">
                    <a:lumMod val="50000"/>
                  </a:schemeClr>
                </a:solidFill>
                <a:latin typeface="Source Sans Pro" panose="020B0503030403020204" pitchFamily="34" charset="0"/>
                <a:ea typeface="Source Sans Pro" panose="020B0503030403020204" pitchFamily="34" charset="0"/>
              </a:rPr>
              <a:t>            	less people dying, more being discharged</a:t>
            </a:r>
          </a:p>
          <a:p>
            <a:endParaRPr lang="en-US" sz="1050" dirty="0">
              <a:solidFill>
                <a:schemeClr val="bg1">
                  <a:lumMod val="50000"/>
                </a:schemeClr>
              </a:solidFill>
              <a:latin typeface="Source Sans Pro" panose="020B0503030403020204" pitchFamily="34" charset="0"/>
              <a:ea typeface="Source Sans Pro" panose="020B0503030403020204" pitchFamily="34" charset="0"/>
            </a:endParaRPr>
          </a:p>
          <a:p>
            <a:r>
              <a:rPr lang="en-US" sz="1050" dirty="0">
                <a:solidFill>
                  <a:schemeClr val="bg1">
                    <a:lumMod val="50000"/>
                  </a:schemeClr>
                </a:solidFill>
                <a:latin typeface="Source Sans Pro" panose="020B0503030403020204" pitchFamily="34" charset="0"/>
                <a:ea typeface="Source Sans Pro" panose="020B0503030403020204" pitchFamily="34" charset="0"/>
              </a:rPr>
              <a:t>	more people suffering CVD</a:t>
            </a:r>
          </a:p>
          <a:p>
            <a:endParaRPr lang="en-US" sz="1050" dirty="0">
              <a:solidFill>
                <a:schemeClr val="bg1">
                  <a:lumMod val="50000"/>
                </a:schemeClr>
              </a:solidFill>
              <a:latin typeface="Source Sans Pro" panose="020B0503030403020204" pitchFamily="34" charset="0"/>
              <a:ea typeface="Source Sans Pro" panose="020B0503030403020204" pitchFamily="34" charset="0"/>
            </a:endParaRPr>
          </a:p>
        </p:txBody>
      </p:sp>
      <p:sp>
        <p:nvSpPr>
          <p:cNvPr id="14" name="Up Arrow 13">
            <a:extLst>
              <a:ext uri="{FF2B5EF4-FFF2-40B4-BE49-F238E27FC236}">
                <a16:creationId xmlns:a16="http://schemas.microsoft.com/office/drawing/2014/main" id="{935195B0-1642-497F-91A8-2104DDFA2CDE}"/>
              </a:ext>
            </a:extLst>
          </p:cNvPr>
          <p:cNvSpPr/>
          <p:nvPr/>
        </p:nvSpPr>
        <p:spPr>
          <a:xfrm>
            <a:off x="5283422" y="3435244"/>
            <a:ext cx="237825" cy="386030"/>
          </a:xfrm>
          <a:prstGeom prst="upArrow">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a:p>
        </p:txBody>
      </p:sp>
      <p:sp>
        <p:nvSpPr>
          <p:cNvPr id="15" name="Up Arrow 14">
            <a:extLst>
              <a:ext uri="{FF2B5EF4-FFF2-40B4-BE49-F238E27FC236}">
                <a16:creationId xmlns:a16="http://schemas.microsoft.com/office/drawing/2014/main" id="{013CA21F-17A0-B479-B7B2-4CEEFA1BFAEA}"/>
              </a:ext>
            </a:extLst>
          </p:cNvPr>
          <p:cNvSpPr/>
          <p:nvPr/>
        </p:nvSpPr>
        <p:spPr>
          <a:xfrm>
            <a:off x="5283423" y="3851498"/>
            <a:ext cx="237824" cy="386030"/>
          </a:xfrm>
          <a:prstGeom prst="upArrow">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a:p>
        </p:txBody>
      </p:sp>
      <p:pic>
        <p:nvPicPr>
          <p:cNvPr id="4" name="Graphic 3" descr="Smiling face with solid fill with solid fill">
            <a:extLst>
              <a:ext uri="{FF2B5EF4-FFF2-40B4-BE49-F238E27FC236}">
                <a16:creationId xmlns:a16="http://schemas.microsoft.com/office/drawing/2014/main" id="{93636F0E-EEDD-DD32-D3DD-5567E6372A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77418" y="3394298"/>
            <a:ext cx="457200" cy="457200"/>
          </a:xfrm>
          <a:prstGeom prst="rect">
            <a:avLst/>
          </a:prstGeom>
        </p:spPr>
      </p:pic>
      <p:pic>
        <p:nvPicPr>
          <p:cNvPr id="16" name="Graphic 15" descr="Sad face with solid fill with solid fill">
            <a:extLst>
              <a:ext uri="{FF2B5EF4-FFF2-40B4-BE49-F238E27FC236}">
                <a16:creationId xmlns:a16="http://schemas.microsoft.com/office/drawing/2014/main" id="{2642ABD9-14F5-BA21-46EB-11E7404934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12271" y="3849724"/>
            <a:ext cx="457200" cy="457200"/>
          </a:xfrm>
          <a:prstGeom prst="rect">
            <a:avLst/>
          </a:prstGeom>
        </p:spPr>
      </p:pic>
      <p:sp>
        <p:nvSpPr>
          <p:cNvPr id="17" name="TextBox 16">
            <a:extLst>
              <a:ext uri="{FF2B5EF4-FFF2-40B4-BE49-F238E27FC236}">
                <a16:creationId xmlns:a16="http://schemas.microsoft.com/office/drawing/2014/main" id="{2FACBC95-90F8-46A0-D5D8-18BE265A6D3D}"/>
              </a:ext>
            </a:extLst>
          </p:cNvPr>
          <p:cNvSpPr txBox="1"/>
          <p:nvPr/>
        </p:nvSpPr>
        <p:spPr>
          <a:xfrm>
            <a:off x="-1561980" y="1969978"/>
            <a:ext cx="5428089" cy="307777"/>
          </a:xfrm>
          <a:prstGeom prst="rect">
            <a:avLst/>
          </a:prstGeom>
          <a:noFill/>
        </p:spPr>
        <p:txBody>
          <a:bodyPr wrap="none" rtlCol="0">
            <a:spAutoFit/>
          </a:bodyPr>
          <a:lstStyle/>
          <a:p>
            <a:r>
              <a:rPr lang="en-US" dirty="0">
                <a:solidFill>
                  <a:srgbClr val="FF0000"/>
                </a:solidFill>
              </a:rPr>
              <a:t>Year vs financial year made it difficult to directly compare datasets</a:t>
            </a:r>
          </a:p>
        </p:txBody>
      </p:sp>
    </p:spTree>
    <p:extLst>
      <p:ext uri="{BB962C8B-B14F-4D97-AF65-F5344CB8AC3E}">
        <p14:creationId xmlns:p14="http://schemas.microsoft.com/office/powerpoint/2010/main" val="951973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F834-396D-13D6-BEA4-DF5929FE8C18}"/>
              </a:ext>
            </a:extLst>
          </p:cNvPr>
          <p:cNvSpPr>
            <a:spLocks noGrp="1"/>
          </p:cNvSpPr>
          <p:nvPr>
            <p:ph type="title"/>
          </p:nvPr>
        </p:nvSpPr>
        <p:spPr/>
        <p:txBody>
          <a:bodyPr/>
          <a:lstStyle/>
          <a:p>
            <a:endParaRPr lang="en-US"/>
          </a:p>
        </p:txBody>
      </p:sp>
      <p:pic>
        <p:nvPicPr>
          <p:cNvPr id="4" name="Picture 2" descr="Three charts that show where the coronavirus death rate is heading">
            <a:extLst>
              <a:ext uri="{FF2B5EF4-FFF2-40B4-BE49-F238E27FC236}">
                <a16:creationId xmlns:a16="http://schemas.microsoft.com/office/drawing/2014/main" id="{1CECD342-7B7C-82F2-337A-E04754FFE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219" y="1114698"/>
            <a:ext cx="4860737" cy="30961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72278F-DB08-FBF4-59B2-5D708104B0A3}"/>
              </a:ext>
            </a:extLst>
          </p:cNvPr>
          <p:cNvSpPr txBox="1"/>
          <p:nvPr/>
        </p:nvSpPr>
        <p:spPr>
          <a:xfrm>
            <a:off x="5669956" y="1663809"/>
            <a:ext cx="3029907" cy="1446550"/>
          </a:xfrm>
          <a:prstGeom prst="rect">
            <a:avLst/>
          </a:prstGeom>
          <a:noFill/>
        </p:spPr>
        <p:txBody>
          <a:bodyPr wrap="square">
            <a:spAutoFit/>
          </a:bodyPr>
          <a:lstStyle/>
          <a:p>
            <a:r>
              <a:rPr lang="en-US" sz="1100" dirty="0"/>
              <a:t>https://</a:t>
            </a:r>
            <a:r>
              <a:rPr lang="en-US" sz="1100" dirty="0" err="1"/>
              <a:t>www.google.com</a:t>
            </a:r>
            <a:r>
              <a:rPr lang="en-US" sz="1100" dirty="0"/>
              <a:t>/</a:t>
            </a:r>
            <a:r>
              <a:rPr lang="en-US" sz="1100" dirty="0" err="1"/>
              <a:t>url?sa</a:t>
            </a:r>
            <a:r>
              <a:rPr lang="en-US" sz="1100" dirty="0"/>
              <a:t>=</a:t>
            </a:r>
            <a:r>
              <a:rPr lang="en-US" sz="1100" dirty="0" err="1"/>
              <a:t>i&amp;url</a:t>
            </a:r>
            <a:r>
              <a:rPr lang="en-US" sz="1100" dirty="0"/>
              <a:t>=https%3A%2F%2Ftheconversation.com%2Fthree-charts-that-show-where-the-coronavirus-death-rate-is-heading-137103&amp;psig=AOvVaw0_3uQRiHl9VkVurSQsCgd8&amp;ust=1676730548894000&amp;source=</a:t>
            </a:r>
            <a:r>
              <a:rPr lang="en-US" sz="1100" dirty="0" err="1"/>
              <a:t>images&amp;cd</a:t>
            </a:r>
            <a:r>
              <a:rPr lang="en-US" sz="1100" dirty="0"/>
              <a:t>=</a:t>
            </a:r>
            <a:r>
              <a:rPr lang="en-US" sz="1100" dirty="0" err="1"/>
              <a:t>vfe&amp;ved</a:t>
            </a:r>
            <a:r>
              <a:rPr lang="en-US" sz="1100" dirty="0"/>
              <a:t>=0CA8QjRxqFwoTCLDm5ZfinP0CFQAAAAAdAAAAABAE</a:t>
            </a:r>
          </a:p>
        </p:txBody>
      </p:sp>
    </p:spTree>
    <p:extLst>
      <p:ext uri="{BB962C8B-B14F-4D97-AF65-F5344CB8AC3E}">
        <p14:creationId xmlns:p14="http://schemas.microsoft.com/office/powerpoint/2010/main" val="416433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635725" y="160501"/>
            <a:ext cx="7921049"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Introduction – CVD in Scotland</a:t>
            </a:r>
            <a:endParaRPr sz="3200" dirty="0">
              <a:solidFill>
                <a:schemeClr val="accent2"/>
              </a:solidFill>
            </a:endParaRPr>
          </a:p>
        </p:txBody>
      </p:sp>
      <p:sp>
        <p:nvSpPr>
          <p:cNvPr id="500" name="Google Shape;500;p18"/>
          <p:cNvSpPr txBox="1">
            <a:spLocks noGrp="1"/>
          </p:cNvSpPr>
          <p:nvPr>
            <p:ph type="body" idx="1"/>
          </p:nvPr>
        </p:nvSpPr>
        <p:spPr>
          <a:xfrm>
            <a:off x="374681" y="1304260"/>
            <a:ext cx="4652972" cy="2869373"/>
          </a:xfrm>
          <a:prstGeom prst="rect">
            <a:avLst/>
          </a:prstGeom>
        </p:spPr>
        <p:txBody>
          <a:bodyPr spcFirstLastPara="1" wrap="square" lIns="91425" tIns="91425" rIns="91425" bIns="91425" anchor="t" anchorCtr="0">
            <a:normAutofit/>
          </a:bodyPr>
          <a:lstStyle/>
          <a:p>
            <a:r>
              <a:rPr lang="en-GB" sz="1800" dirty="0">
                <a:effectLst/>
              </a:rPr>
              <a:t>3826 deaths in Scotland in 2021 where CVD was underlying cause</a:t>
            </a:r>
          </a:p>
          <a:p>
            <a:endParaRPr lang="en-GB" sz="1800" dirty="0">
              <a:effectLst/>
            </a:endParaRPr>
          </a:p>
          <a:p>
            <a:r>
              <a:rPr lang="en-US" sz="1800" dirty="0"/>
              <a:t>130,000 people living in Scotland have survived a stroke or TIA </a:t>
            </a:r>
          </a:p>
          <a:p>
            <a:endParaRPr lang="en-US" sz="1800" dirty="0"/>
          </a:p>
          <a:p>
            <a:r>
              <a:rPr lang="en-US" sz="1800" dirty="0"/>
              <a:t>&gt;50% of stroke survivors are under 75</a:t>
            </a:r>
          </a:p>
        </p:txBody>
      </p:sp>
      <p:pic>
        <p:nvPicPr>
          <p:cNvPr id="5" name="Picture 4">
            <a:extLst>
              <a:ext uri="{FF2B5EF4-FFF2-40B4-BE49-F238E27FC236}">
                <a16:creationId xmlns:a16="http://schemas.microsoft.com/office/drawing/2014/main" id="{63DFFC7C-3E5D-17CC-FD7A-FE77B32A1A82}"/>
              </a:ext>
            </a:extLst>
          </p:cNvPr>
          <p:cNvPicPr>
            <a:picLocks noChangeAspect="1"/>
          </p:cNvPicPr>
          <p:nvPr/>
        </p:nvPicPr>
        <p:blipFill>
          <a:blip r:embed="rId3"/>
          <a:stretch>
            <a:fillRect/>
          </a:stretch>
        </p:blipFill>
        <p:spPr>
          <a:xfrm>
            <a:off x="4836940" y="1370056"/>
            <a:ext cx="3988521" cy="2466668"/>
          </a:xfrm>
          <a:prstGeom prst="rect">
            <a:avLst/>
          </a:prstGeom>
        </p:spPr>
      </p:pic>
      <p:sp>
        <p:nvSpPr>
          <p:cNvPr id="7" name="TextBox 6">
            <a:extLst>
              <a:ext uri="{FF2B5EF4-FFF2-40B4-BE49-F238E27FC236}">
                <a16:creationId xmlns:a16="http://schemas.microsoft.com/office/drawing/2014/main" id="{DD9475FF-3F6C-38AB-F6C3-73FBEA1214E3}"/>
              </a:ext>
            </a:extLst>
          </p:cNvPr>
          <p:cNvSpPr txBox="1"/>
          <p:nvPr/>
        </p:nvSpPr>
        <p:spPr>
          <a:xfrm>
            <a:off x="0" y="4774168"/>
            <a:ext cx="5402335" cy="369332"/>
          </a:xfrm>
          <a:prstGeom prst="rect">
            <a:avLst/>
          </a:prstGeom>
          <a:solidFill>
            <a:srgbClr val="E5E5E5">
              <a:alpha val="50196"/>
            </a:srgbClr>
          </a:solidFill>
        </p:spPr>
        <p:txBody>
          <a:bodyPr wrap="square">
            <a:spAutoFit/>
          </a:bodyPr>
          <a:lstStyle/>
          <a:p>
            <a:r>
              <a:rPr lang="en-US" sz="900" dirty="0">
                <a:latin typeface="Source Sans Pro" panose="020B0503030403020204" pitchFamily="34" charset="0"/>
                <a:ea typeface="Source Sans Pro" panose="020B0503030403020204" pitchFamily="34" charset="0"/>
              </a:rPr>
              <a:t>References: 	</a:t>
            </a:r>
            <a:r>
              <a:rPr lang="en-US" sz="900" dirty="0">
                <a:latin typeface="Source Sans Pro" panose="020B0503030403020204" pitchFamily="34" charset="0"/>
                <a:ea typeface="Source Sans Pro" panose="020B0503030403020204" pitchFamily="34" charset="0"/>
                <a:hlinkClick r:id="rId4"/>
              </a:rPr>
              <a:t>https://www.scotpho.org.uk/population-dynamics/deaths/data/most-frequent-causes/</a:t>
            </a:r>
            <a:endParaRPr lang="en-US" sz="900" dirty="0">
              <a:latin typeface="Source Sans Pro" panose="020B0503030403020204" pitchFamily="34" charset="0"/>
              <a:ea typeface="Source Sans Pro" panose="020B0503030403020204" pitchFamily="34" charset="0"/>
            </a:endParaRPr>
          </a:p>
          <a:p>
            <a:r>
              <a:rPr lang="en-US" sz="900" dirty="0">
                <a:latin typeface="Source Sans Pro" panose="020B0503030403020204" pitchFamily="34" charset="0"/>
                <a:ea typeface="Source Sans Pro" panose="020B0503030403020204" pitchFamily="34" charset="0"/>
              </a:rPr>
              <a:t>	British Heart Foundation - Global Heart &amp; Circulatory Disease Factsheet Feb 2023</a:t>
            </a:r>
          </a:p>
        </p:txBody>
      </p:sp>
    </p:spTree>
    <p:extLst>
      <p:ext uri="{BB962C8B-B14F-4D97-AF65-F5344CB8AC3E}">
        <p14:creationId xmlns:p14="http://schemas.microsoft.com/office/powerpoint/2010/main" val="3824504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635725" y="160501"/>
            <a:ext cx="7921049"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rPr>
              <a:t>Most Common Type of CVD</a:t>
            </a:r>
            <a:endParaRPr dirty="0"/>
          </a:p>
        </p:txBody>
      </p:sp>
      <p:sp>
        <p:nvSpPr>
          <p:cNvPr id="3" name="Google Shape;500;p18">
            <a:extLst>
              <a:ext uri="{FF2B5EF4-FFF2-40B4-BE49-F238E27FC236}">
                <a16:creationId xmlns:a16="http://schemas.microsoft.com/office/drawing/2014/main" id="{F4A61835-56CF-873E-1702-66E7C0CB39D6}"/>
              </a:ext>
            </a:extLst>
          </p:cNvPr>
          <p:cNvSpPr txBox="1">
            <a:spLocks noGrp="1"/>
          </p:cNvSpPr>
          <p:nvPr>
            <p:ph type="body" idx="1"/>
          </p:nvPr>
        </p:nvSpPr>
        <p:spPr>
          <a:xfrm>
            <a:off x="908039" y="983689"/>
            <a:ext cx="7327921" cy="813419"/>
          </a:xfrm>
          <a:prstGeom prst="rect">
            <a:avLst/>
          </a:prstGeom>
        </p:spPr>
        <p:txBody>
          <a:bodyPr spcFirstLastPara="1" wrap="square" lIns="91425" tIns="91425" rIns="91425" bIns="91425" anchor="t" anchorCtr="0">
            <a:normAutofit lnSpcReduction="10000"/>
          </a:bodyPr>
          <a:lstStyle/>
          <a:p>
            <a:r>
              <a:rPr lang="en-GB" sz="1600" dirty="0">
                <a:solidFill>
                  <a:schemeClr val="bg1">
                    <a:lumMod val="50000"/>
                  </a:schemeClr>
                </a:solidFill>
                <a:latin typeface="Source Sans Pro" panose="020B0503030403020204" pitchFamily="34" charset="0"/>
                <a:ea typeface="Source Sans Pro" panose="020B0503030403020204" pitchFamily="34" charset="0"/>
              </a:rPr>
              <a:t>Stroke is most common type of CVD</a:t>
            </a:r>
          </a:p>
          <a:p>
            <a:r>
              <a:rPr lang="en-GB" sz="1600" dirty="0">
                <a:solidFill>
                  <a:schemeClr val="bg1">
                    <a:lumMod val="50000"/>
                  </a:schemeClr>
                </a:solidFill>
                <a:latin typeface="Source Sans Pro" panose="020B0503030403020204" pitchFamily="34" charset="0"/>
                <a:ea typeface="Source Sans Pro" panose="020B0503030403020204" pitchFamily="34" charset="0"/>
              </a:rPr>
              <a:t>TIAs are included in “Other CVD” for mortality data</a:t>
            </a:r>
          </a:p>
        </p:txBody>
      </p:sp>
      <p:pic>
        <p:nvPicPr>
          <p:cNvPr id="6" name="Picture 5">
            <a:extLst>
              <a:ext uri="{FF2B5EF4-FFF2-40B4-BE49-F238E27FC236}">
                <a16:creationId xmlns:a16="http://schemas.microsoft.com/office/drawing/2014/main" id="{6F9256CD-B51C-5A2D-2CE1-DCDB1EF7D59C}"/>
              </a:ext>
            </a:extLst>
          </p:cNvPr>
          <p:cNvPicPr>
            <a:picLocks noChangeAspect="1"/>
          </p:cNvPicPr>
          <p:nvPr/>
        </p:nvPicPr>
        <p:blipFill>
          <a:blip r:embed="rId3"/>
          <a:stretch>
            <a:fillRect/>
          </a:stretch>
        </p:blipFill>
        <p:spPr>
          <a:xfrm>
            <a:off x="4713357" y="1924820"/>
            <a:ext cx="3983603" cy="2456681"/>
          </a:xfrm>
          <a:prstGeom prst="rect">
            <a:avLst/>
          </a:prstGeom>
        </p:spPr>
      </p:pic>
      <p:pic>
        <p:nvPicPr>
          <p:cNvPr id="7" name="Picture 6">
            <a:extLst>
              <a:ext uri="{FF2B5EF4-FFF2-40B4-BE49-F238E27FC236}">
                <a16:creationId xmlns:a16="http://schemas.microsoft.com/office/drawing/2014/main" id="{8F36A93A-CF86-639A-064A-C1947E4958AD}"/>
              </a:ext>
            </a:extLst>
          </p:cNvPr>
          <p:cNvPicPr>
            <a:picLocks noChangeAspect="1"/>
          </p:cNvPicPr>
          <p:nvPr/>
        </p:nvPicPr>
        <p:blipFill>
          <a:blip r:embed="rId4"/>
          <a:stretch>
            <a:fillRect/>
          </a:stretch>
        </p:blipFill>
        <p:spPr>
          <a:xfrm>
            <a:off x="447040" y="1924819"/>
            <a:ext cx="3983605" cy="2456682"/>
          </a:xfrm>
          <a:prstGeom prst="rect">
            <a:avLst/>
          </a:prstGeom>
        </p:spPr>
      </p:pic>
    </p:spTree>
    <p:extLst>
      <p:ext uri="{BB962C8B-B14F-4D97-AF65-F5344CB8AC3E}">
        <p14:creationId xmlns:p14="http://schemas.microsoft.com/office/powerpoint/2010/main" val="375862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635725" y="160501"/>
            <a:ext cx="7921049"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rPr>
              <a:t>Type of CVD by Age</a:t>
            </a:r>
            <a:endParaRPr dirty="0"/>
          </a:p>
        </p:txBody>
      </p:sp>
      <p:sp>
        <p:nvSpPr>
          <p:cNvPr id="3" name="Google Shape;500;p18">
            <a:extLst>
              <a:ext uri="{FF2B5EF4-FFF2-40B4-BE49-F238E27FC236}">
                <a16:creationId xmlns:a16="http://schemas.microsoft.com/office/drawing/2014/main" id="{F4A61835-56CF-873E-1702-66E7C0CB39D6}"/>
              </a:ext>
            </a:extLst>
          </p:cNvPr>
          <p:cNvSpPr txBox="1">
            <a:spLocks noGrp="1"/>
          </p:cNvSpPr>
          <p:nvPr>
            <p:ph type="body" idx="1"/>
          </p:nvPr>
        </p:nvSpPr>
        <p:spPr>
          <a:xfrm>
            <a:off x="587226" y="730481"/>
            <a:ext cx="8027361" cy="1264919"/>
          </a:xfrm>
          <a:prstGeom prst="rect">
            <a:avLst/>
          </a:prstGeom>
        </p:spPr>
        <p:txBody>
          <a:bodyPr spcFirstLastPara="1" wrap="square" lIns="91425" tIns="91425" rIns="91425" bIns="91425" anchor="t" anchorCtr="0">
            <a:normAutofit/>
          </a:bodyPr>
          <a:lstStyle/>
          <a:p>
            <a:r>
              <a:rPr lang="en-GB" sz="1600" dirty="0"/>
              <a:t>Stroke, TIAs and Other CVDs increase with age</a:t>
            </a:r>
          </a:p>
          <a:p>
            <a:r>
              <a:rPr lang="en-GB" sz="1600" dirty="0"/>
              <a:t>Subarachnoid haemorrhage affects younger age groups</a:t>
            </a:r>
          </a:p>
          <a:p>
            <a:r>
              <a:rPr lang="en-GB" sz="1600" dirty="0"/>
              <a:t>Mortality data shows that chance of survival is better for younger age groups</a:t>
            </a:r>
          </a:p>
        </p:txBody>
      </p:sp>
      <p:pic>
        <p:nvPicPr>
          <p:cNvPr id="2" name="Picture 1">
            <a:extLst>
              <a:ext uri="{FF2B5EF4-FFF2-40B4-BE49-F238E27FC236}">
                <a16:creationId xmlns:a16="http://schemas.microsoft.com/office/drawing/2014/main" id="{61250B22-2D79-4498-26E1-016D4C53895E}"/>
              </a:ext>
            </a:extLst>
          </p:cNvPr>
          <p:cNvPicPr>
            <a:picLocks noChangeAspect="1"/>
          </p:cNvPicPr>
          <p:nvPr/>
        </p:nvPicPr>
        <p:blipFill>
          <a:blip r:embed="rId3"/>
          <a:stretch>
            <a:fillRect/>
          </a:stretch>
        </p:blipFill>
        <p:spPr>
          <a:xfrm>
            <a:off x="293193" y="1918159"/>
            <a:ext cx="4055287" cy="2505925"/>
          </a:xfrm>
          <a:prstGeom prst="rect">
            <a:avLst/>
          </a:prstGeom>
        </p:spPr>
      </p:pic>
      <p:pic>
        <p:nvPicPr>
          <p:cNvPr id="4" name="Picture 3">
            <a:extLst>
              <a:ext uri="{FF2B5EF4-FFF2-40B4-BE49-F238E27FC236}">
                <a16:creationId xmlns:a16="http://schemas.microsoft.com/office/drawing/2014/main" id="{C4AB98A7-6518-DC60-256C-962078AF0A41}"/>
              </a:ext>
            </a:extLst>
          </p:cNvPr>
          <p:cNvPicPr>
            <a:picLocks noChangeAspect="1"/>
          </p:cNvPicPr>
          <p:nvPr/>
        </p:nvPicPr>
        <p:blipFill>
          <a:blip r:embed="rId4"/>
          <a:stretch>
            <a:fillRect/>
          </a:stretch>
        </p:blipFill>
        <p:spPr>
          <a:xfrm>
            <a:off x="4836160" y="1918159"/>
            <a:ext cx="4055287" cy="2505925"/>
          </a:xfrm>
          <a:prstGeom prst="rect">
            <a:avLst/>
          </a:prstGeom>
        </p:spPr>
      </p:pic>
      <p:sp>
        <p:nvSpPr>
          <p:cNvPr id="5" name="Rectangle 4">
            <a:extLst>
              <a:ext uri="{FF2B5EF4-FFF2-40B4-BE49-F238E27FC236}">
                <a16:creationId xmlns:a16="http://schemas.microsoft.com/office/drawing/2014/main" id="{84140628-AE82-5CB4-1351-A33B1597AD71}"/>
              </a:ext>
            </a:extLst>
          </p:cNvPr>
          <p:cNvSpPr/>
          <p:nvPr/>
        </p:nvSpPr>
        <p:spPr>
          <a:xfrm>
            <a:off x="2438400" y="2209800"/>
            <a:ext cx="1965960" cy="967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126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pic>
        <p:nvPicPr>
          <p:cNvPr id="19" name="Picture 18">
            <a:extLst>
              <a:ext uri="{FF2B5EF4-FFF2-40B4-BE49-F238E27FC236}">
                <a16:creationId xmlns:a16="http://schemas.microsoft.com/office/drawing/2014/main" id="{272A5839-EBB7-2AB5-B352-9970270B07D7}"/>
              </a:ext>
            </a:extLst>
          </p:cNvPr>
          <p:cNvPicPr>
            <a:picLocks noChangeAspect="1"/>
          </p:cNvPicPr>
          <p:nvPr/>
        </p:nvPicPr>
        <p:blipFill>
          <a:blip r:embed="rId3"/>
          <a:stretch>
            <a:fillRect/>
          </a:stretch>
        </p:blipFill>
        <p:spPr>
          <a:xfrm>
            <a:off x="4777285" y="2184226"/>
            <a:ext cx="3631930" cy="2246138"/>
          </a:xfrm>
          <a:prstGeom prst="rect">
            <a:avLst/>
          </a:prstGeom>
        </p:spPr>
      </p:pic>
      <p:pic>
        <p:nvPicPr>
          <p:cNvPr id="18" name="Picture 17">
            <a:extLst>
              <a:ext uri="{FF2B5EF4-FFF2-40B4-BE49-F238E27FC236}">
                <a16:creationId xmlns:a16="http://schemas.microsoft.com/office/drawing/2014/main" id="{224CFB01-EDA0-D1BD-ABBE-DCAF0F697568}"/>
              </a:ext>
            </a:extLst>
          </p:cNvPr>
          <p:cNvPicPr>
            <a:picLocks noChangeAspect="1"/>
          </p:cNvPicPr>
          <p:nvPr/>
        </p:nvPicPr>
        <p:blipFill>
          <a:blip r:embed="rId4"/>
          <a:stretch>
            <a:fillRect/>
          </a:stretch>
        </p:blipFill>
        <p:spPr>
          <a:xfrm>
            <a:off x="635725" y="2184226"/>
            <a:ext cx="3631931" cy="2246138"/>
          </a:xfrm>
          <a:prstGeom prst="rect">
            <a:avLst/>
          </a:prstGeom>
        </p:spPr>
      </p:pic>
      <p:sp>
        <p:nvSpPr>
          <p:cNvPr id="499" name="Google Shape;499;p18"/>
          <p:cNvSpPr txBox="1">
            <a:spLocks noGrp="1"/>
          </p:cNvSpPr>
          <p:nvPr>
            <p:ph type="title"/>
          </p:nvPr>
        </p:nvSpPr>
        <p:spPr>
          <a:xfrm>
            <a:off x="635725" y="160501"/>
            <a:ext cx="7921049"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rPr>
              <a:t>Type of CVD by Sex</a:t>
            </a:r>
            <a:endParaRPr dirty="0"/>
          </a:p>
        </p:txBody>
      </p:sp>
      <p:sp>
        <p:nvSpPr>
          <p:cNvPr id="3" name="Google Shape;500;p18">
            <a:extLst>
              <a:ext uri="{FF2B5EF4-FFF2-40B4-BE49-F238E27FC236}">
                <a16:creationId xmlns:a16="http://schemas.microsoft.com/office/drawing/2014/main" id="{F4A61835-56CF-873E-1702-66E7C0CB39D6}"/>
              </a:ext>
            </a:extLst>
          </p:cNvPr>
          <p:cNvSpPr txBox="1">
            <a:spLocks noGrp="1"/>
          </p:cNvSpPr>
          <p:nvPr>
            <p:ph type="body" idx="1"/>
          </p:nvPr>
        </p:nvSpPr>
        <p:spPr>
          <a:xfrm>
            <a:off x="560545" y="877933"/>
            <a:ext cx="7327921" cy="3387634"/>
          </a:xfrm>
          <a:prstGeom prst="rect">
            <a:avLst/>
          </a:prstGeom>
        </p:spPr>
        <p:txBody>
          <a:bodyPr spcFirstLastPara="1" wrap="square" lIns="91425" tIns="91425" rIns="91425" bIns="91425" anchor="t" anchorCtr="0">
            <a:normAutofit/>
          </a:bodyPr>
          <a:lstStyle/>
          <a:p>
            <a:r>
              <a:rPr lang="en-GB" sz="1600" dirty="0"/>
              <a:t>Subarachnoid haemorrhage – only type of CVD with </a:t>
            </a:r>
            <a:r>
              <a:rPr lang="en-GB" sz="1600" b="1" dirty="0"/>
              <a:t>female predominance</a:t>
            </a:r>
          </a:p>
          <a:p>
            <a:pPr lvl="1">
              <a:spcBef>
                <a:spcPts val="600"/>
              </a:spcBef>
              <a:buClr>
                <a:schemeClr val="bg1">
                  <a:lumMod val="50000"/>
                </a:schemeClr>
              </a:buClr>
              <a:buFont typeface="Arial" panose="020B0604020202020204" pitchFamily="34" charset="0"/>
              <a:buChar char="•"/>
            </a:pPr>
            <a:r>
              <a:rPr lang="en-GB" sz="1400" dirty="0">
                <a:solidFill>
                  <a:schemeClr val="bg1">
                    <a:lumMod val="50000"/>
                  </a:schemeClr>
                </a:solidFill>
                <a:latin typeface="Source Sans Pro" panose="020B0503030403020204" pitchFamily="34" charset="0"/>
                <a:ea typeface="Source Sans Pro" panose="020B0503030403020204" pitchFamily="34" charset="0"/>
              </a:rPr>
              <a:t>Reproductive factors and hormonal influences</a:t>
            </a:r>
          </a:p>
          <a:p>
            <a:pPr lvl="1">
              <a:spcBef>
                <a:spcPts val="600"/>
              </a:spcBef>
              <a:buClr>
                <a:schemeClr val="bg1">
                  <a:lumMod val="50000"/>
                </a:schemeClr>
              </a:buClr>
              <a:buFont typeface="Arial" panose="020B0604020202020204" pitchFamily="34" charset="0"/>
              <a:buChar char="•"/>
            </a:pPr>
            <a:r>
              <a:rPr lang="en-GB" sz="1400" dirty="0">
                <a:solidFill>
                  <a:schemeClr val="bg1">
                    <a:lumMod val="50000"/>
                  </a:schemeClr>
                </a:solidFill>
                <a:latin typeface="Source Sans Pro" panose="020B0503030403020204" pitchFamily="34" charset="0"/>
                <a:ea typeface="Source Sans Pro" panose="020B0503030403020204" pitchFamily="34" charset="0"/>
              </a:rPr>
              <a:t>Variation in wall shear stress</a:t>
            </a:r>
          </a:p>
        </p:txBody>
      </p:sp>
      <p:sp>
        <p:nvSpPr>
          <p:cNvPr id="8" name="TextBox 7">
            <a:extLst>
              <a:ext uri="{FF2B5EF4-FFF2-40B4-BE49-F238E27FC236}">
                <a16:creationId xmlns:a16="http://schemas.microsoft.com/office/drawing/2014/main" id="{56EF1173-1AE5-E50F-C0C0-81FABECD78FC}"/>
              </a:ext>
            </a:extLst>
          </p:cNvPr>
          <p:cNvSpPr txBox="1"/>
          <p:nvPr/>
        </p:nvSpPr>
        <p:spPr>
          <a:xfrm>
            <a:off x="5090107" y="1220425"/>
            <a:ext cx="489570" cy="707886"/>
          </a:xfrm>
          <a:prstGeom prst="rect">
            <a:avLst/>
          </a:prstGeom>
          <a:noFill/>
        </p:spPr>
        <p:txBody>
          <a:bodyPr wrap="square">
            <a:spAutoFit/>
          </a:bodyPr>
          <a:lstStyle/>
          <a:p>
            <a:r>
              <a:rPr lang="en-US" sz="4000" dirty="0">
                <a:solidFill>
                  <a:schemeClr val="bg1">
                    <a:lumMod val="50000"/>
                  </a:schemeClr>
                </a:solidFill>
                <a:latin typeface="Source Sans Pro" panose="020B0503030403020204" pitchFamily="34" charset="0"/>
                <a:ea typeface="Source Sans Pro" panose="020B0503030403020204" pitchFamily="34" charset="0"/>
              </a:rPr>
              <a:t>?</a:t>
            </a:r>
          </a:p>
        </p:txBody>
      </p:sp>
      <p:sp>
        <p:nvSpPr>
          <p:cNvPr id="15" name="TextBox 14">
            <a:extLst>
              <a:ext uri="{FF2B5EF4-FFF2-40B4-BE49-F238E27FC236}">
                <a16:creationId xmlns:a16="http://schemas.microsoft.com/office/drawing/2014/main" id="{21818839-2A4E-98DD-DD9E-610E4C549600}"/>
              </a:ext>
            </a:extLst>
          </p:cNvPr>
          <p:cNvSpPr txBox="1"/>
          <p:nvPr/>
        </p:nvSpPr>
        <p:spPr>
          <a:xfrm>
            <a:off x="171050" y="4928056"/>
            <a:ext cx="7327922" cy="215444"/>
          </a:xfrm>
          <a:prstGeom prst="rect">
            <a:avLst/>
          </a:prstGeom>
          <a:solidFill>
            <a:srgbClr val="BFBFBF">
              <a:alpha val="50196"/>
            </a:srgbClr>
          </a:solidFill>
        </p:spPr>
        <p:txBody>
          <a:bodyPr wrap="square" rtlCol="0">
            <a:spAutoFit/>
          </a:bodyPr>
          <a:lstStyle/>
          <a:p>
            <a:r>
              <a:rPr lang="en-US" sz="800" dirty="0">
                <a:latin typeface="Source Sans Pro" panose="020B0503030403020204" pitchFamily="34" charset="0"/>
                <a:ea typeface="Source Sans Pro" panose="020B0503030403020204" pitchFamily="34" charset="0"/>
                <a:cs typeface="Arial" panose="020B0604020202020204" pitchFamily="34" charset="0"/>
              </a:rPr>
              <a:t>References:	</a:t>
            </a:r>
            <a:r>
              <a:rPr lang="en-GB" sz="800" u="sng" dirty="0">
                <a:solidFill>
                  <a:srgbClr val="0563C1"/>
                </a:solidFill>
                <a:effectLst/>
                <a:latin typeface="Source Sans Pro" panose="020B0503030403020204" pitchFamily="34" charset="0"/>
                <a:ea typeface="Source Sans Pro" panose="020B0503030403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https://www.ahajournals.org/doi/10.1161/01.STR.0000105933.16654.B4</a:t>
            </a:r>
            <a:r>
              <a:rPr lang="en-GB" sz="800" dirty="0">
                <a:effectLst/>
                <a:latin typeface="Source Sans Pro" panose="020B0503030403020204" pitchFamily="34" charset="0"/>
                <a:ea typeface="Source Sans Pro" panose="020B0503030403020204" pitchFamily="34" charset="0"/>
                <a:cs typeface="Arial" panose="020B0604020202020204" pitchFamily="34" charset="0"/>
              </a:rPr>
              <a:t>  &amp;  </a:t>
            </a:r>
            <a:r>
              <a:rPr lang="en-US" sz="800" dirty="0">
                <a:latin typeface="Source Sans Pro" panose="020B0503030403020204" pitchFamily="34" charset="0"/>
                <a:ea typeface="Source Sans Pro" panose="020B0503030403020204" pitchFamily="34" charset="0"/>
                <a:cs typeface="Arial" panose="020B0604020202020204" pitchFamily="34" charset="0"/>
                <a:hlinkClick r:id="rId6"/>
              </a:rPr>
              <a:t>https://www.frontiersin.org/articles/10.3389/fneur.2012.00078/full</a:t>
            </a:r>
            <a:endParaRPr lang="en-GB" sz="800" u="sng" dirty="0">
              <a:solidFill>
                <a:srgbClr val="0563C1"/>
              </a:solidFill>
              <a:effectLst/>
              <a:latin typeface="Source Sans Pro" panose="020B0503030403020204" pitchFamily="34" charset="0"/>
              <a:ea typeface="Source Sans Pro" panose="020B0503030403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58151C5-9A1A-6FA0-134E-1CD18A526E81}"/>
              </a:ext>
            </a:extLst>
          </p:cNvPr>
          <p:cNvSpPr/>
          <p:nvPr/>
        </p:nvSpPr>
        <p:spPr>
          <a:xfrm>
            <a:off x="2506980" y="2415540"/>
            <a:ext cx="1754075" cy="960120"/>
          </a:xfrm>
          <a:prstGeom prst="rect">
            <a:avLst/>
          </a:prstGeom>
          <a:no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F8F6E63-0EF6-31B7-4BBD-1722306C1352}"/>
              </a:ext>
            </a:extLst>
          </p:cNvPr>
          <p:cNvSpPr/>
          <p:nvPr/>
        </p:nvSpPr>
        <p:spPr>
          <a:xfrm>
            <a:off x="6644640" y="2400300"/>
            <a:ext cx="1782953" cy="1074420"/>
          </a:xfrm>
          <a:prstGeom prst="rect">
            <a:avLst/>
          </a:prstGeom>
          <a:no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72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14"/>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50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E6D2-4864-48A9-5E89-B7C5861EE08F}"/>
              </a:ext>
            </a:extLst>
          </p:cNvPr>
          <p:cNvSpPr>
            <a:spLocks noGrp="1"/>
          </p:cNvSpPr>
          <p:nvPr>
            <p:ph type="title"/>
          </p:nvPr>
        </p:nvSpPr>
        <p:spPr/>
        <p:txBody>
          <a:bodyPr/>
          <a:lstStyle/>
          <a:p>
            <a:r>
              <a:rPr lang="en-US" dirty="0"/>
              <a:t>Discharges by Health Board</a:t>
            </a:r>
          </a:p>
        </p:txBody>
      </p:sp>
      <p:sp>
        <p:nvSpPr>
          <p:cNvPr id="5" name="TextBox 4">
            <a:extLst>
              <a:ext uri="{FF2B5EF4-FFF2-40B4-BE49-F238E27FC236}">
                <a16:creationId xmlns:a16="http://schemas.microsoft.com/office/drawing/2014/main" id="{A8C1F128-F61F-1DD2-5A2C-DEF37DE26492}"/>
              </a:ext>
            </a:extLst>
          </p:cNvPr>
          <p:cNvSpPr txBox="1"/>
          <p:nvPr/>
        </p:nvSpPr>
        <p:spPr>
          <a:xfrm>
            <a:off x="1288854" y="641848"/>
            <a:ext cx="1180369" cy="338554"/>
          </a:xfrm>
          <a:prstGeom prst="rect">
            <a:avLst/>
          </a:prstGeom>
          <a:noFill/>
        </p:spPr>
        <p:txBody>
          <a:bodyPr wrap="square" rtlCol="0">
            <a:spAutoFit/>
          </a:bodyPr>
          <a:lstStyle/>
          <a:p>
            <a:r>
              <a:rPr lang="en-US" sz="1600" b="1" dirty="0">
                <a:solidFill>
                  <a:schemeClr val="bg1">
                    <a:lumMod val="50000"/>
                  </a:schemeClr>
                </a:solidFill>
                <a:latin typeface="Source Sans Pro" panose="020B0503030403020204" pitchFamily="34" charset="0"/>
                <a:ea typeface="Source Sans Pro" panose="020B0503030403020204" pitchFamily="34" charset="0"/>
              </a:rPr>
              <a:t>2021 Data</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0" name="Add-in 9" title="Web Viewer">
                <a:extLst>
                  <a:ext uri="{FF2B5EF4-FFF2-40B4-BE49-F238E27FC236}">
                    <a16:creationId xmlns:a16="http://schemas.microsoft.com/office/drawing/2014/main" id="{CE9C7866-A44A-EEEB-76E8-792432518E38}"/>
                  </a:ext>
                </a:extLst>
              </p:cNvPr>
              <p:cNvGraphicFramePr>
                <a:graphicFrameLocks noGrp="1"/>
              </p:cNvGraphicFramePr>
              <p:nvPr>
                <p:extLst>
                  <p:ext uri="{D42A27DB-BD31-4B8C-83A1-F6EECF244321}">
                    <p14:modId xmlns:p14="http://schemas.microsoft.com/office/powerpoint/2010/main" val="3880392063"/>
                  </p:ext>
                </p:extLst>
              </p:nvPr>
            </p:nvGraphicFramePr>
            <p:xfrm>
              <a:off x="69478" y="949625"/>
              <a:ext cx="3769657" cy="419387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10" name="Add-in 9" title="Web Viewer">
                <a:extLst>
                  <a:ext uri="{FF2B5EF4-FFF2-40B4-BE49-F238E27FC236}">
                    <a16:creationId xmlns:a16="http://schemas.microsoft.com/office/drawing/2014/main" id="{CE9C7866-A44A-EEEB-76E8-792432518E38}"/>
                  </a:ext>
                </a:extLst>
              </p:cNvPr>
              <p:cNvPicPr>
                <a:picLocks noGrp="1" noRot="1" noChangeAspect="1" noMove="1" noResize="1" noEditPoints="1" noAdjustHandles="1" noChangeArrowheads="1" noChangeShapeType="1"/>
              </p:cNvPicPr>
              <p:nvPr/>
            </p:nvPicPr>
            <p:blipFill>
              <a:blip r:embed="rId4"/>
              <a:stretch>
                <a:fillRect/>
              </a:stretch>
            </p:blipFill>
            <p:spPr>
              <a:xfrm>
                <a:off x="69478" y="949625"/>
                <a:ext cx="3769657" cy="4193875"/>
              </a:xfrm>
              <a:prstGeom prst="rect">
                <a:avLst/>
              </a:prstGeom>
            </p:spPr>
          </p:pic>
        </mc:Fallback>
      </mc:AlternateContent>
      <p:sp>
        <p:nvSpPr>
          <p:cNvPr id="11" name="TextBox 7">
            <a:extLst>
              <a:ext uri="{FF2B5EF4-FFF2-40B4-BE49-F238E27FC236}">
                <a16:creationId xmlns:a16="http://schemas.microsoft.com/office/drawing/2014/main" id="{DFBF116F-555D-5A80-D73B-6B5FBE188B7A}"/>
              </a:ext>
            </a:extLst>
          </p:cNvPr>
          <p:cNvSpPr txBox="1"/>
          <p:nvPr/>
        </p:nvSpPr>
        <p:spPr>
          <a:xfrm>
            <a:off x="4385708" y="776359"/>
            <a:ext cx="2428870" cy="276999"/>
          </a:xfrm>
          <a:prstGeom prst="rect">
            <a:avLst/>
          </a:prstGeom>
          <a:noFill/>
          <a:ln>
            <a:noFill/>
          </a:ln>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200" b="1" dirty="0">
                <a:solidFill>
                  <a:schemeClr val="bg1">
                    <a:lumMod val="50000"/>
                  </a:schemeClr>
                </a:solidFill>
                <a:latin typeface="Source Sans Pro" panose="020B0503030403020204" pitchFamily="34" charset="0"/>
                <a:ea typeface="Source Sans Pro" panose="020B0503030403020204" pitchFamily="34" charset="0"/>
              </a:rPr>
              <a:t>Discharges -  </a:t>
            </a:r>
            <a:r>
              <a:rPr lang="en-US" sz="1200" dirty="0">
                <a:solidFill>
                  <a:schemeClr val="bg1">
                    <a:lumMod val="50000"/>
                  </a:schemeClr>
                </a:solidFill>
                <a:latin typeface="Source Sans Pro" panose="020B0503030403020204" pitchFamily="34" charset="0"/>
                <a:ea typeface="Source Sans Pro" panose="020B0503030403020204" pitchFamily="34" charset="0"/>
              </a:rPr>
              <a:t>Complicated statistic</a:t>
            </a:r>
          </a:p>
        </p:txBody>
      </p:sp>
      <p:sp>
        <p:nvSpPr>
          <p:cNvPr id="12" name="Up Arrow 11">
            <a:extLst>
              <a:ext uri="{FF2B5EF4-FFF2-40B4-BE49-F238E27FC236}">
                <a16:creationId xmlns:a16="http://schemas.microsoft.com/office/drawing/2014/main" id="{5B50F3C8-5819-301E-A1D3-21C6F9781563}"/>
              </a:ext>
            </a:extLst>
          </p:cNvPr>
          <p:cNvSpPr/>
          <p:nvPr/>
        </p:nvSpPr>
        <p:spPr>
          <a:xfrm>
            <a:off x="4479737" y="1063307"/>
            <a:ext cx="237825" cy="213647"/>
          </a:xfrm>
          <a:prstGeom prst="upArrow">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a:p>
        </p:txBody>
      </p:sp>
      <p:pic>
        <p:nvPicPr>
          <p:cNvPr id="14" name="Graphic 13" descr="Smiling face with solid fill with solid fill">
            <a:extLst>
              <a:ext uri="{FF2B5EF4-FFF2-40B4-BE49-F238E27FC236}">
                <a16:creationId xmlns:a16="http://schemas.microsoft.com/office/drawing/2014/main" id="{8A13DE07-8904-2C05-1ED8-9F7844C0F4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63366" y="1002249"/>
            <a:ext cx="399726" cy="399726"/>
          </a:xfrm>
          <a:prstGeom prst="rect">
            <a:avLst/>
          </a:prstGeom>
        </p:spPr>
      </p:pic>
      <p:pic>
        <p:nvPicPr>
          <p:cNvPr id="15" name="Graphic 14" descr="Sad face with solid fill with solid fill">
            <a:extLst>
              <a:ext uri="{FF2B5EF4-FFF2-40B4-BE49-F238E27FC236}">
                <a16:creationId xmlns:a16="http://schemas.microsoft.com/office/drawing/2014/main" id="{879B0563-9284-C4FA-F4A1-FC513FA54B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2034" y="1263934"/>
            <a:ext cx="399726" cy="399726"/>
          </a:xfrm>
          <a:prstGeom prst="rect">
            <a:avLst/>
          </a:prstGeom>
        </p:spPr>
      </p:pic>
      <p:sp>
        <p:nvSpPr>
          <p:cNvPr id="16" name="Up Arrow 15">
            <a:extLst>
              <a:ext uri="{FF2B5EF4-FFF2-40B4-BE49-F238E27FC236}">
                <a16:creationId xmlns:a16="http://schemas.microsoft.com/office/drawing/2014/main" id="{0ECFCBD8-68B3-451E-6576-992BF9F1AE50}"/>
              </a:ext>
            </a:extLst>
          </p:cNvPr>
          <p:cNvSpPr/>
          <p:nvPr/>
        </p:nvSpPr>
        <p:spPr>
          <a:xfrm>
            <a:off x="4479606" y="1381448"/>
            <a:ext cx="237825" cy="213647"/>
          </a:xfrm>
          <a:prstGeom prst="upArrow">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a:p>
        </p:txBody>
      </p:sp>
      <p:sp>
        <p:nvSpPr>
          <p:cNvPr id="17" name="TextBox 16">
            <a:extLst>
              <a:ext uri="{FF2B5EF4-FFF2-40B4-BE49-F238E27FC236}">
                <a16:creationId xmlns:a16="http://schemas.microsoft.com/office/drawing/2014/main" id="{7DB52F98-0260-D1BB-6C12-37F300982F59}"/>
              </a:ext>
            </a:extLst>
          </p:cNvPr>
          <p:cNvSpPr txBox="1"/>
          <p:nvPr/>
        </p:nvSpPr>
        <p:spPr>
          <a:xfrm>
            <a:off x="4705666" y="1053628"/>
            <a:ext cx="2872902" cy="276999"/>
          </a:xfrm>
          <a:prstGeom prst="rect">
            <a:avLst/>
          </a:prstGeom>
          <a:noFill/>
        </p:spPr>
        <p:txBody>
          <a:bodyPr wrap="none" rtlCol="0">
            <a:spAutoFit/>
          </a:bodyPr>
          <a:lstStyle/>
          <a:p>
            <a:r>
              <a:rPr lang="en-US" sz="1200" dirty="0">
                <a:solidFill>
                  <a:schemeClr val="bg1">
                    <a:lumMod val="50000"/>
                  </a:schemeClr>
                </a:solidFill>
                <a:latin typeface="Source Sans Pro" panose="020B0503030403020204" pitchFamily="34" charset="0"/>
                <a:ea typeface="Source Sans Pro" panose="020B0503030403020204" pitchFamily="34" charset="0"/>
              </a:rPr>
              <a:t>Less people dying, more being discharged</a:t>
            </a:r>
          </a:p>
        </p:txBody>
      </p:sp>
      <p:sp>
        <p:nvSpPr>
          <p:cNvPr id="18" name="TextBox 17">
            <a:extLst>
              <a:ext uri="{FF2B5EF4-FFF2-40B4-BE49-F238E27FC236}">
                <a16:creationId xmlns:a16="http://schemas.microsoft.com/office/drawing/2014/main" id="{7D547D8D-3FD0-F505-AED9-119DC5010A5A}"/>
              </a:ext>
            </a:extLst>
          </p:cNvPr>
          <p:cNvSpPr txBox="1"/>
          <p:nvPr/>
        </p:nvSpPr>
        <p:spPr>
          <a:xfrm>
            <a:off x="4717431" y="1335758"/>
            <a:ext cx="2436886" cy="276999"/>
          </a:xfrm>
          <a:prstGeom prst="rect">
            <a:avLst/>
          </a:prstGeom>
          <a:noFill/>
        </p:spPr>
        <p:txBody>
          <a:bodyPr wrap="none" rtlCol="0">
            <a:spAutoFit/>
          </a:bodyPr>
          <a:lstStyle/>
          <a:p>
            <a:r>
              <a:rPr lang="en-US" sz="1200" dirty="0">
                <a:solidFill>
                  <a:schemeClr val="bg1">
                    <a:lumMod val="50000"/>
                  </a:schemeClr>
                </a:solidFill>
                <a:latin typeface="Source Sans Pro" panose="020B0503030403020204" pitchFamily="34" charset="0"/>
                <a:ea typeface="Source Sans Pro" panose="020B0503030403020204" pitchFamily="34" charset="0"/>
              </a:rPr>
              <a:t>More people suffering CVD incident</a:t>
            </a:r>
          </a:p>
        </p:txBody>
      </p:sp>
      <p:pic>
        <p:nvPicPr>
          <p:cNvPr id="20" name="Picture 19">
            <a:extLst>
              <a:ext uri="{FF2B5EF4-FFF2-40B4-BE49-F238E27FC236}">
                <a16:creationId xmlns:a16="http://schemas.microsoft.com/office/drawing/2014/main" id="{423824AD-4566-200F-B63A-14B4251F6891}"/>
              </a:ext>
            </a:extLst>
          </p:cNvPr>
          <p:cNvPicPr>
            <a:picLocks noChangeAspect="1"/>
          </p:cNvPicPr>
          <p:nvPr/>
        </p:nvPicPr>
        <p:blipFill>
          <a:blip r:embed="rId9"/>
          <a:stretch>
            <a:fillRect/>
          </a:stretch>
        </p:blipFill>
        <p:spPr>
          <a:xfrm>
            <a:off x="4046544" y="1730065"/>
            <a:ext cx="4537365" cy="2806097"/>
          </a:xfrm>
          <a:prstGeom prst="rect">
            <a:avLst/>
          </a:prstGeom>
        </p:spPr>
      </p:pic>
      <p:pic>
        <p:nvPicPr>
          <p:cNvPr id="21" name="Picture 20">
            <a:extLst>
              <a:ext uri="{FF2B5EF4-FFF2-40B4-BE49-F238E27FC236}">
                <a16:creationId xmlns:a16="http://schemas.microsoft.com/office/drawing/2014/main" id="{7BCDBFDE-FEC2-8DDA-9B80-A11BB456B2FB}"/>
              </a:ext>
            </a:extLst>
          </p:cNvPr>
          <p:cNvPicPr>
            <a:picLocks noChangeAspect="1"/>
          </p:cNvPicPr>
          <p:nvPr/>
        </p:nvPicPr>
        <p:blipFill>
          <a:blip r:embed="rId10"/>
          <a:stretch>
            <a:fillRect/>
          </a:stretch>
        </p:blipFill>
        <p:spPr>
          <a:xfrm>
            <a:off x="4046544" y="1873966"/>
            <a:ext cx="4191146" cy="2591981"/>
          </a:xfrm>
          <a:prstGeom prst="rect">
            <a:avLst/>
          </a:prstGeom>
        </p:spPr>
      </p:pic>
    </p:spTree>
    <p:extLst>
      <p:ext uri="{BB962C8B-B14F-4D97-AF65-F5344CB8AC3E}">
        <p14:creationId xmlns:p14="http://schemas.microsoft.com/office/powerpoint/2010/main" val="298728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21"/>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6" grpId="0" animBg="1"/>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F88D-675F-B26B-393B-D36722A93433}"/>
              </a:ext>
            </a:extLst>
          </p:cNvPr>
          <p:cNvSpPr>
            <a:spLocks noGrp="1"/>
          </p:cNvSpPr>
          <p:nvPr>
            <p:ph type="title"/>
          </p:nvPr>
        </p:nvSpPr>
        <p:spPr/>
        <p:txBody>
          <a:bodyPr/>
          <a:lstStyle/>
          <a:p>
            <a:r>
              <a:rPr lang="en-US" dirty="0"/>
              <a:t>Mortality by Health Board</a:t>
            </a:r>
          </a:p>
        </p:txBody>
      </p:sp>
      <p:sp>
        <p:nvSpPr>
          <p:cNvPr id="6" name="Content Placeholder 2">
            <a:extLst>
              <a:ext uri="{FF2B5EF4-FFF2-40B4-BE49-F238E27FC236}">
                <a16:creationId xmlns:a16="http://schemas.microsoft.com/office/drawing/2014/main" id="{B2067105-05F3-526F-E7D0-0E32A3EAB4E3}"/>
              </a:ext>
            </a:extLst>
          </p:cNvPr>
          <p:cNvSpPr txBox="1">
            <a:spLocks/>
          </p:cNvSpPr>
          <p:nvPr/>
        </p:nvSpPr>
        <p:spPr>
          <a:xfrm>
            <a:off x="4426090" y="3742643"/>
            <a:ext cx="4922177" cy="868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lumMod val="50000"/>
                </a:schemeClr>
              </a:buClr>
            </a:pPr>
            <a:r>
              <a:rPr lang="en-US" sz="1400" dirty="0">
                <a:solidFill>
                  <a:schemeClr val="bg1">
                    <a:lumMod val="50000"/>
                  </a:schemeClr>
                </a:solidFill>
              </a:rPr>
              <a:t>Mortality generally decreasing for all demographics </a:t>
            </a:r>
          </a:p>
          <a:p>
            <a:pPr>
              <a:buClr>
                <a:schemeClr val="bg1">
                  <a:lumMod val="50000"/>
                </a:schemeClr>
              </a:buClr>
            </a:pPr>
            <a:r>
              <a:rPr lang="en-US" sz="1400" dirty="0">
                <a:solidFill>
                  <a:schemeClr val="bg1">
                    <a:lumMod val="50000"/>
                  </a:schemeClr>
                </a:solidFill>
              </a:rPr>
              <a:t>Some instances of rates going up but these are for categories with mortality rates &lt; 10</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Web Viewer">
                <a:extLst>
                  <a:ext uri="{FF2B5EF4-FFF2-40B4-BE49-F238E27FC236}">
                    <a16:creationId xmlns:a16="http://schemas.microsoft.com/office/drawing/2014/main" id="{CBAD7A06-692B-6C28-023F-1AAB5C0F8139}"/>
                  </a:ext>
                </a:extLst>
              </p:cNvPr>
              <p:cNvGraphicFramePr>
                <a:graphicFrameLocks noGrp="1"/>
              </p:cNvGraphicFramePr>
              <p:nvPr>
                <p:extLst>
                  <p:ext uri="{D42A27DB-BD31-4B8C-83A1-F6EECF244321}">
                    <p14:modId xmlns:p14="http://schemas.microsoft.com/office/powerpoint/2010/main" val="2559498940"/>
                  </p:ext>
                </p:extLst>
              </p:nvPr>
            </p:nvGraphicFramePr>
            <p:xfrm>
              <a:off x="53789" y="737190"/>
              <a:ext cx="4226720" cy="440631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8" name="Add-in 7" title="Web Viewer">
                <a:extLst>
                  <a:ext uri="{FF2B5EF4-FFF2-40B4-BE49-F238E27FC236}">
                    <a16:creationId xmlns:a16="http://schemas.microsoft.com/office/drawing/2014/main" id="{CBAD7A06-692B-6C28-023F-1AAB5C0F8139}"/>
                  </a:ext>
                </a:extLst>
              </p:cNvPr>
              <p:cNvPicPr>
                <a:picLocks noGrp="1" noRot="1" noChangeAspect="1" noMove="1" noResize="1" noEditPoints="1" noAdjustHandles="1" noChangeArrowheads="1" noChangeShapeType="1"/>
              </p:cNvPicPr>
              <p:nvPr/>
            </p:nvPicPr>
            <p:blipFill>
              <a:blip r:embed="rId4"/>
              <a:stretch>
                <a:fillRect/>
              </a:stretch>
            </p:blipFill>
            <p:spPr>
              <a:xfrm>
                <a:off x="53789" y="737190"/>
                <a:ext cx="4226720" cy="4406310"/>
              </a:xfrm>
              <a:prstGeom prst="rect">
                <a:avLst/>
              </a:prstGeom>
            </p:spPr>
          </p:pic>
        </mc:Fallback>
      </mc:AlternateContent>
      <p:pic>
        <p:nvPicPr>
          <p:cNvPr id="3" name="Picture 2">
            <a:extLst>
              <a:ext uri="{FF2B5EF4-FFF2-40B4-BE49-F238E27FC236}">
                <a16:creationId xmlns:a16="http://schemas.microsoft.com/office/drawing/2014/main" id="{945D353E-A9F3-9D9B-D422-F746FF8AAFE0}"/>
              </a:ext>
            </a:extLst>
          </p:cNvPr>
          <p:cNvPicPr>
            <a:picLocks noChangeAspect="1"/>
          </p:cNvPicPr>
          <p:nvPr/>
        </p:nvPicPr>
        <p:blipFill>
          <a:blip r:embed="rId5"/>
          <a:stretch>
            <a:fillRect/>
          </a:stretch>
        </p:blipFill>
        <p:spPr>
          <a:xfrm>
            <a:off x="4040251" y="793745"/>
            <a:ext cx="4771491" cy="2950890"/>
          </a:xfrm>
          <a:prstGeom prst="rect">
            <a:avLst/>
          </a:prstGeom>
        </p:spPr>
      </p:pic>
      <p:pic>
        <p:nvPicPr>
          <p:cNvPr id="12" name="Picture 11">
            <a:extLst>
              <a:ext uri="{FF2B5EF4-FFF2-40B4-BE49-F238E27FC236}">
                <a16:creationId xmlns:a16="http://schemas.microsoft.com/office/drawing/2014/main" id="{8C5CD872-E6CB-ED50-DAC0-88F56B50747D}"/>
              </a:ext>
            </a:extLst>
          </p:cNvPr>
          <p:cNvPicPr>
            <a:picLocks noChangeAspect="1"/>
          </p:cNvPicPr>
          <p:nvPr/>
        </p:nvPicPr>
        <p:blipFill>
          <a:blip r:embed="rId6"/>
          <a:stretch>
            <a:fillRect/>
          </a:stretch>
        </p:blipFill>
        <p:spPr>
          <a:xfrm>
            <a:off x="4426090" y="1128662"/>
            <a:ext cx="4226720" cy="2613981"/>
          </a:xfrm>
          <a:prstGeom prst="rect">
            <a:avLst/>
          </a:prstGeom>
        </p:spPr>
      </p:pic>
    </p:spTree>
    <p:extLst>
      <p:ext uri="{BB962C8B-B14F-4D97-AF65-F5344CB8AC3E}">
        <p14:creationId xmlns:p14="http://schemas.microsoft.com/office/powerpoint/2010/main" val="88258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741BF-F0F2-6129-93E0-7EA53884719E}"/>
              </a:ext>
            </a:extLst>
          </p:cNvPr>
          <p:cNvSpPr>
            <a:spLocks noGrp="1"/>
          </p:cNvSpPr>
          <p:nvPr>
            <p:ph type="title"/>
          </p:nvPr>
        </p:nvSpPr>
        <p:spPr>
          <a:xfrm>
            <a:off x="426720" y="202425"/>
            <a:ext cx="8264433" cy="593312"/>
          </a:xfrm>
        </p:spPr>
        <p:txBody>
          <a:bodyPr/>
          <a:lstStyle/>
          <a:p>
            <a:r>
              <a:rPr lang="en-US" sz="3200" dirty="0"/>
              <a:t>The (Long!) Journey to a “Beautiful” Model</a:t>
            </a:r>
          </a:p>
        </p:txBody>
      </p:sp>
      <p:sp>
        <p:nvSpPr>
          <p:cNvPr id="3" name="Rounded Rectangle 2">
            <a:extLst>
              <a:ext uri="{FF2B5EF4-FFF2-40B4-BE49-F238E27FC236}">
                <a16:creationId xmlns:a16="http://schemas.microsoft.com/office/drawing/2014/main" id="{18AD91F7-6A11-476A-9861-DF47FF803797}"/>
              </a:ext>
            </a:extLst>
          </p:cNvPr>
          <p:cNvSpPr/>
          <p:nvPr/>
        </p:nvSpPr>
        <p:spPr>
          <a:xfrm>
            <a:off x="3776500" y="795737"/>
            <a:ext cx="1594624" cy="914400"/>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Multiple Linear Regression (Manual)</a:t>
            </a:r>
          </a:p>
        </p:txBody>
      </p:sp>
      <p:sp>
        <p:nvSpPr>
          <p:cNvPr id="6" name="Rounded Rectangle 5">
            <a:extLst>
              <a:ext uri="{FF2B5EF4-FFF2-40B4-BE49-F238E27FC236}">
                <a16:creationId xmlns:a16="http://schemas.microsoft.com/office/drawing/2014/main" id="{BFEDEA6A-80CF-73DA-06ED-C49DF3473ADA}"/>
              </a:ext>
            </a:extLst>
          </p:cNvPr>
          <p:cNvSpPr/>
          <p:nvPr/>
        </p:nvSpPr>
        <p:spPr>
          <a:xfrm>
            <a:off x="6081085" y="2076090"/>
            <a:ext cx="1594624" cy="914400"/>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Random Forest</a:t>
            </a:r>
          </a:p>
        </p:txBody>
      </p:sp>
      <p:sp>
        <p:nvSpPr>
          <p:cNvPr id="7" name="Rounded Rectangle 6">
            <a:extLst>
              <a:ext uri="{FF2B5EF4-FFF2-40B4-BE49-F238E27FC236}">
                <a16:creationId xmlns:a16="http://schemas.microsoft.com/office/drawing/2014/main" id="{CBA5C717-C656-3158-287C-A1D5D582A3CF}"/>
              </a:ext>
            </a:extLst>
          </p:cNvPr>
          <p:cNvSpPr/>
          <p:nvPr/>
        </p:nvSpPr>
        <p:spPr>
          <a:xfrm>
            <a:off x="3776500" y="3433364"/>
            <a:ext cx="1594624" cy="914400"/>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ARIMA</a:t>
            </a:r>
          </a:p>
        </p:txBody>
      </p:sp>
      <p:sp>
        <p:nvSpPr>
          <p:cNvPr id="8" name="Rounded Rectangle 7">
            <a:extLst>
              <a:ext uri="{FF2B5EF4-FFF2-40B4-BE49-F238E27FC236}">
                <a16:creationId xmlns:a16="http://schemas.microsoft.com/office/drawing/2014/main" id="{51C36A7D-4BD3-0E76-CACB-7DB24A3D3EF9}"/>
              </a:ext>
            </a:extLst>
          </p:cNvPr>
          <p:cNvSpPr/>
          <p:nvPr/>
        </p:nvSpPr>
        <p:spPr>
          <a:xfrm>
            <a:off x="1466340" y="2114550"/>
            <a:ext cx="1594624" cy="914400"/>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Neural Networks</a:t>
            </a:r>
          </a:p>
        </p:txBody>
      </p:sp>
      <p:cxnSp>
        <p:nvCxnSpPr>
          <p:cNvPr id="10" name="Curved Connector 9">
            <a:extLst>
              <a:ext uri="{FF2B5EF4-FFF2-40B4-BE49-F238E27FC236}">
                <a16:creationId xmlns:a16="http://schemas.microsoft.com/office/drawing/2014/main" id="{1B69197A-AFC9-7653-EA63-4F38F3269FD7}"/>
              </a:ext>
            </a:extLst>
          </p:cNvPr>
          <p:cNvCxnSpPr>
            <a:endCxn id="6" idx="0"/>
          </p:cNvCxnSpPr>
          <p:nvPr/>
        </p:nvCxnSpPr>
        <p:spPr>
          <a:xfrm>
            <a:off x="5371124" y="1271239"/>
            <a:ext cx="1507273" cy="804851"/>
          </a:xfrm>
          <a:prstGeom prst="curvedConnector2">
            <a:avLst/>
          </a:prstGeom>
          <a:ln w="38100">
            <a:solidFill>
              <a:srgbClr val="A176BB"/>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53F359E-A27F-0157-7988-A604B4E45085}"/>
              </a:ext>
            </a:extLst>
          </p:cNvPr>
          <p:cNvCxnSpPr>
            <a:cxnSpLocks/>
            <a:stCxn id="6" idx="2"/>
            <a:endCxn id="7" idx="3"/>
          </p:cNvCxnSpPr>
          <p:nvPr/>
        </p:nvCxnSpPr>
        <p:spPr>
          <a:xfrm rot="5400000">
            <a:off x="5674724" y="2686891"/>
            <a:ext cx="900074" cy="1507273"/>
          </a:xfrm>
          <a:prstGeom prst="curvedConnector2">
            <a:avLst/>
          </a:prstGeom>
          <a:ln w="38100">
            <a:solidFill>
              <a:srgbClr val="A176BB"/>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824CCF74-47B6-7E3A-DBAA-DBF1E655ABF8}"/>
              </a:ext>
            </a:extLst>
          </p:cNvPr>
          <p:cNvCxnSpPr>
            <a:cxnSpLocks/>
            <a:stCxn id="7" idx="1"/>
            <a:endCxn id="8" idx="2"/>
          </p:cNvCxnSpPr>
          <p:nvPr/>
        </p:nvCxnSpPr>
        <p:spPr>
          <a:xfrm rot="10800000">
            <a:off x="2263652" y="3028950"/>
            <a:ext cx="1512848" cy="861614"/>
          </a:xfrm>
          <a:prstGeom prst="curvedConnector2">
            <a:avLst/>
          </a:prstGeom>
          <a:ln w="38100">
            <a:solidFill>
              <a:srgbClr val="A176BB"/>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4AF3880E-97FC-A857-5F69-69B847814CCA}"/>
              </a:ext>
            </a:extLst>
          </p:cNvPr>
          <p:cNvCxnSpPr>
            <a:cxnSpLocks/>
            <a:stCxn id="8" idx="0"/>
            <a:endCxn id="3" idx="1"/>
          </p:cNvCxnSpPr>
          <p:nvPr/>
        </p:nvCxnSpPr>
        <p:spPr>
          <a:xfrm rot="5400000" flipH="1" flipV="1">
            <a:off x="2589270" y="927320"/>
            <a:ext cx="861613" cy="1512848"/>
          </a:xfrm>
          <a:prstGeom prst="curvedConnector2">
            <a:avLst/>
          </a:prstGeom>
          <a:ln w="38100">
            <a:solidFill>
              <a:srgbClr val="A176BB"/>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Rounded Rectangle 4">
            <a:extLst>
              <a:ext uri="{FF2B5EF4-FFF2-40B4-BE49-F238E27FC236}">
                <a16:creationId xmlns:a16="http://schemas.microsoft.com/office/drawing/2014/main" id="{47E179F4-5330-AF1A-586E-57EB817A0E57}"/>
              </a:ext>
            </a:extLst>
          </p:cNvPr>
          <p:cNvSpPr/>
          <p:nvPr/>
        </p:nvSpPr>
        <p:spPr>
          <a:xfrm>
            <a:off x="4006904" y="1810934"/>
            <a:ext cx="1128240" cy="372406"/>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R</a:t>
            </a:r>
            <a:r>
              <a:rPr lang="en-US" baseline="30000" dirty="0">
                <a:solidFill>
                  <a:schemeClr val="bg1"/>
                </a:solidFill>
                <a:latin typeface="Source Sans Pro" panose="020B0503030403020204" pitchFamily="34" charset="0"/>
                <a:ea typeface="Source Sans Pro" panose="020B0503030403020204" pitchFamily="34" charset="0"/>
              </a:rPr>
              <a:t>2</a:t>
            </a:r>
            <a:r>
              <a:rPr lang="en-US" dirty="0">
                <a:solidFill>
                  <a:schemeClr val="bg1"/>
                </a:solidFill>
                <a:latin typeface="Source Sans Pro" panose="020B0503030403020204" pitchFamily="34" charset="0"/>
                <a:ea typeface="Source Sans Pro" panose="020B0503030403020204" pitchFamily="34" charset="0"/>
              </a:rPr>
              <a:t> = 0.31</a:t>
            </a:r>
          </a:p>
        </p:txBody>
      </p:sp>
      <p:sp>
        <p:nvSpPr>
          <p:cNvPr id="9" name="Rounded Rectangle 8">
            <a:extLst>
              <a:ext uri="{FF2B5EF4-FFF2-40B4-BE49-F238E27FC236}">
                <a16:creationId xmlns:a16="http://schemas.microsoft.com/office/drawing/2014/main" id="{74118018-DDC3-396D-66E5-F64405ED3789}"/>
              </a:ext>
            </a:extLst>
          </p:cNvPr>
          <p:cNvSpPr/>
          <p:nvPr/>
        </p:nvSpPr>
        <p:spPr>
          <a:xfrm>
            <a:off x="7821550" y="1928347"/>
            <a:ext cx="1128240" cy="372406"/>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R</a:t>
            </a:r>
            <a:r>
              <a:rPr lang="en-US" baseline="30000" dirty="0">
                <a:solidFill>
                  <a:schemeClr val="bg1"/>
                </a:solidFill>
                <a:latin typeface="Source Sans Pro" panose="020B0503030403020204" pitchFamily="34" charset="0"/>
                <a:ea typeface="Source Sans Pro" panose="020B0503030403020204" pitchFamily="34" charset="0"/>
              </a:rPr>
              <a:t>2</a:t>
            </a:r>
            <a:r>
              <a:rPr lang="en-US" dirty="0">
                <a:solidFill>
                  <a:schemeClr val="bg1"/>
                </a:solidFill>
                <a:latin typeface="Source Sans Pro" panose="020B0503030403020204" pitchFamily="34" charset="0"/>
                <a:ea typeface="Source Sans Pro" panose="020B0503030403020204" pitchFamily="34" charset="0"/>
              </a:rPr>
              <a:t> = 0.97</a:t>
            </a:r>
          </a:p>
        </p:txBody>
      </p:sp>
      <p:sp>
        <p:nvSpPr>
          <p:cNvPr id="12" name="Rounded Rectangle 11">
            <a:extLst>
              <a:ext uri="{FF2B5EF4-FFF2-40B4-BE49-F238E27FC236}">
                <a16:creationId xmlns:a16="http://schemas.microsoft.com/office/drawing/2014/main" id="{C00F9E48-4EB7-F57B-A3D9-70C6110D918E}"/>
              </a:ext>
            </a:extLst>
          </p:cNvPr>
          <p:cNvSpPr/>
          <p:nvPr/>
        </p:nvSpPr>
        <p:spPr>
          <a:xfrm>
            <a:off x="7821550" y="2571750"/>
            <a:ext cx="1128240" cy="499022"/>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Useless prediction</a:t>
            </a:r>
          </a:p>
        </p:txBody>
      </p:sp>
      <p:sp>
        <p:nvSpPr>
          <p:cNvPr id="13" name="Rounded Rectangle 12">
            <a:extLst>
              <a:ext uri="{FF2B5EF4-FFF2-40B4-BE49-F238E27FC236}">
                <a16:creationId xmlns:a16="http://schemas.microsoft.com/office/drawing/2014/main" id="{A2B9B3CD-EE27-592A-2A8C-3075F8F823AE}"/>
              </a:ext>
            </a:extLst>
          </p:cNvPr>
          <p:cNvSpPr/>
          <p:nvPr/>
        </p:nvSpPr>
        <p:spPr>
          <a:xfrm>
            <a:off x="2119783" y="3943349"/>
            <a:ext cx="1512849" cy="485033"/>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13 data points = not enough</a:t>
            </a:r>
          </a:p>
        </p:txBody>
      </p:sp>
      <p:sp>
        <p:nvSpPr>
          <p:cNvPr id="15" name="Rounded Rectangle 14">
            <a:extLst>
              <a:ext uri="{FF2B5EF4-FFF2-40B4-BE49-F238E27FC236}">
                <a16:creationId xmlns:a16="http://schemas.microsoft.com/office/drawing/2014/main" id="{35B8A033-359D-9D27-BAEF-2525931269C1}"/>
              </a:ext>
            </a:extLst>
          </p:cNvPr>
          <p:cNvSpPr/>
          <p:nvPr/>
        </p:nvSpPr>
        <p:spPr>
          <a:xfrm>
            <a:off x="172636" y="1997137"/>
            <a:ext cx="1128240" cy="499022"/>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Not enough time</a:t>
            </a:r>
          </a:p>
        </p:txBody>
      </p:sp>
      <p:sp>
        <p:nvSpPr>
          <p:cNvPr id="16" name="Rounded Rectangle 15">
            <a:extLst>
              <a:ext uri="{FF2B5EF4-FFF2-40B4-BE49-F238E27FC236}">
                <a16:creationId xmlns:a16="http://schemas.microsoft.com/office/drawing/2014/main" id="{94E97A6D-8906-47DA-CFF2-649472B0D3F4}"/>
              </a:ext>
            </a:extLst>
          </p:cNvPr>
          <p:cNvSpPr/>
          <p:nvPr/>
        </p:nvSpPr>
        <p:spPr>
          <a:xfrm>
            <a:off x="65763" y="2647342"/>
            <a:ext cx="1275284" cy="499022"/>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Probably not ideal tool</a:t>
            </a:r>
          </a:p>
        </p:txBody>
      </p:sp>
      <p:sp>
        <p:nvSpPr>
          <p:cNvPr id="17" name="Rounded Rectangle 16">
            <a:extLst>
              <a:ext uri="{FF2B5EF4-FFF2-40B4-BE49-F238E27FC236}">
                <a16:creationId xmlns:a16="http://schemas.microsoft.com/office/drawing/2014/main" id="{683D80B3-8C03-4E2C-1E91-84293C805211}"/>
              </a:ext>
            </a:extLst>
          </p:cNvPr>
          <p:cNvSpPr/>
          <p:nvPr/>
        </p:nvSpPr>
        <p:spPr>
          <a:xfrm>
            <a:off x="2509102" y="1848760"/>
            <a:ext cx="1128240" cy="541418"/>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Variable engineering</a:t>
            </a:r>
          </a:p>
        </p:txBody>
      </p:sp>
      <p:sp>
        <p:nvSpPr>
          <p:cNvPr id="19" name="Rounded Rectangle 18">
            <a:extLst>
              <a:ext uri="{FF2B5EF4-FFF2-40B4-BE49-F238E27FC236}">
                <a16:creationId xmlns:a16="http://schemas.microsoft.com/office/drawing/2014/main" id="{2B02C030-28B2-E330-C701-F197D9887C85}"/>
              </a:ext>
            </a:extLst>
          </p:cNvPr>
          <p:cNvSpPr/>
          <p:nvPr/>
        </p:nvSpPr>
        <p:spPr>
          <a:xfrm>
            <a:off x="3976859" y="1961713"/>
            <a:ext cx="1217233" cy="541418"/>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Interactions</a:t>
            </a:r>
          </a:p>
        </p:txBody>
      </p:sp>
      <p:sp>
        <p:nvSpPr>
          <p:cNvPr id="20" name="Rounded Rectangle 19">
            <a:extLst>
              <a:ext uri="{FF2B5EF4-FFF2-40B4-BE49-F238E27FC236}">
                <a16:creationId xmlns:a16="http://schemas.microsoft.com/office/drawing/2014/main" id="{08938B31-7C9D-81A4-13D7-A151384BCB0D}"/>
              </a:ext>
            </a:extLst>
          </p:cNvPr>
          <p:cNvSpPr/>
          <p:nvPr/>
        </p:nvSpPr>
        <p:spPr>
          <a:xfrm>
            <a:off x="5427628" y="1848760"/>
            <a:ext cx="1217233" cy="541418"/>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Mortality Data</a:t>
            </a:r>
          </a:p>
        </p:txBody>
      </p:sp>
    </p:spTree>
    <p:extLst>
      <p:ext uri="{BB962C8B-B14F-4D97-AF65-F5344CB8AC3E}">
        <p14:creationId xmlns:p14="http://schemas.microsoft.com/office/powerpoint/2010/main" val="98393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8"/>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8"/>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5"/>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0"/>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6"/>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9"/>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2"/>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3"/>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1"/>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2" nodeType="click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2" nodeType="clickEffect">
                                  <p:stCondLst>
                                    <p:cond delay="0"/>
                                  </p:stCondLst>
                                  <p:childTnLst>
                                    <p:set>
                                      <p:cBhvr>
                                        <p:cTn id="84" dur="1" fill="hold">
                                          <p:stCondLst>
                                            <p:cond delay="0"/>
                                          </p:stCondLst>
                                        </p:cTn>
                                        <p:tgtEl>
                                          <p:spTgt spid="1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2"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6" grpId="1" animBg="1"/>
      <p:bldP spid="7" grpId="0" animBg="1"/>
      <p:bldP spid="7" grpId="1" animBg="1"/>
      <p:bldP spid="8" grpId="0" animBg="1"/>
      <p:bldP spid="8" grpId="1" animBg="1"/>
      <p:bldP spid="5" grpId="0" animBg="1"/>
      <p:bldP spid="5" grpId="1" animBg="1"/>
      <p:bldP spid="9" grpId="0" animBg="1"/>
      <p:bldP spid="9" grpId="1" animBg="1"/>
      <p:bldP spid="12" grpId="0" animBg="1"/>
      <p:bldP spid="12" grpId="1" animBg="1"/>
      <p:bldP spid="13" grpId="0" animBg="1"/>
      <p:bldP spid="13" grpId="1" animBg="1"/>
      <p:bldP spid="15" grpId="0" animBg="1"/>
      <p:bldP spid="15" grpId="1" animBg="1"/>
      <p:bldP spid="16" grpId="0" animBg="1"/>
      <p:bldP spid="16" grpId="1" animBg="1"/>
      <p:bldP spid="17" grpId="2" animBg="1"/>
      <p:bldP spid="19" grpId="2" animBg="1"/>
      <p:bldP spid="20" grpId="2" animBg="1"/>
    </p:bldLst>
  </p:timing>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9.png"/></Relationships>
</file>

<file path=ppt/webextensions/webextension1.xml><?xml version="1.0" encoding="utf-8"?>
<we:webextension xmlns:we="http://schemas.microsoft.com/office/webextensions/webextension/2010/11" id="{8A423318-1794-6A4D-B538-31CE0682AC62}">
  <we:reference id="wa104295828" version="1.9.0.0" store="en-GB"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e4z4az-fiona-carson.shinyapps.io/stroke_discharges/&quot;,&quot;values&quot;:{},&quot;data&quot;:{&quot;uri&quot;:&quot;e4z4az-fiona-carson.shinyapps.io/stroke_discharges/&quot;},&quot;secure&quot;:false}],&quot;name&quot;:&quot;e4z4az-fiona-carson.shinyapps.io/stroke_discharges/&quot;,&quot;timeline&quot;:null,&quot;analytics&quot;:null},&quot;hostVersion&quot;:{&quot;major&quot;:0,&quot;minor&quot;:1}}"/>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96282B1E-805F-5641-BBAB-CDDD53E75CFB}">
  <we:reference id="wa104295828" version="1.9.0.0" store="en-GB"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e4z4az-fiona-carson.shinyapps.io/stroke_mortality/&quot;,&quot;values&quot;:{},&quot;data&quot;:{&quot;uri&quot;:&quot;e4z4az-fiona-carson.shinyapps.io/stroke_mortality/&quot;},&quot;secure&quot;:false}],&quot;name&quot;:&quot;e4z4az-fiona-carson.shinyapps.io/stroke_mortality/&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1455</TotalTime>
  <Words>1959</Words>
  <Application>Microsoft Macintosh PowerPoint</Application>
  <PresentationFormat>On-screen Show (16:9)</PresentationFormat>
  <Paragraphs>262</Paragraphs>
  <Slides>24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Oswald</vt:lpstr>
      <vt:lpstr>Arial</vt:lpstr>
      <vt:lpstr>ArialMT</vt:lpstr>
      <vt:lpstr>Helvetica Neue</vt:lpstr>
      <vt:lpstr>Source Sans Pro</vt:lpstr>
      <vt:lpstr>Quince template</vt:lpstr>
      <vt:lpstr>Cerebrovascular Disease in Scotland Statistics and Modeling </vt:lpstr>
      <vt:lpstr>Introduction – Cerebrovascular Disease</vt:lpstr>
      <vt:lpstr>Introduction – CVD in Scotland</vt:lpstr>
      <vt:lpstr>Most Common Type of CVD</vt:lpstr>
      <vt:lpstr>Type of CVD by Age</vt:lpstr>
      <vt:lpstr>Type of CVD by Sex</vt:lpstr>
      <vt:lpstr>Discharges by Health Board</vt:lpstr>
      <vt:lpstr>Mortality by Health Board</vt:lpstr>
      <vt:lpstr>The (Long!) Journey to a “Beautiful” Model</vt:lpstr>
      <vt:lpstr>Model Building - AIC and BIC</vt:lpstr>
      <vt:lpstr>Real vs Model Predicted Values</vt:lpstr>
      <vt:lpstr>Can We Predict the Future?</vt:lpstr>
      <vt:lpstr>Predicting the Future</vt:lpstr>
      <vt:lpstr>Issues Encountered  &amp;  Potential Model Improvements</vt:lpstr>
      <vt:lpstr>Conclusions</vt:lpstr>
      <vt:lpstr>Future Work</vt:lpstr>
      <vt:lpstr>Appendix 1 – Model Information</vt:lpstr>
      <vt:lpstr>Appendix 2 – R2 in CVD Field</vt:lpstr>
      <vt:lpstr>PowerPoint Presentation</vt:lpstr>
      <vt:lpstr>Mortality by Sex</vt:lpstr>
      <vt:lpstr>Health Board Information</vt:lpstr>
      <vt:lpstr>Introduction – CVD Data</vt:lpstr>
      <vt:lpstr>Introduction – CVD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Damien Carson</cp:lastModifiedBy>
  <cp:revision>45</cp:revision>
  <dcterms:modified xsi:type="dcterms:W3CDTF">2023-02-21T11:55:34Z</dcterms:modified>
</cp:coreProperties>
</file>